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61" r:id="rId2"/>
    <p:sldId id="270" r:id="rId3"/>
    <p:sldId id="288" r:id="rId4"/>
    <p:sldId id="303" r:id="rId5"/>
    <p:sldId id="304" r:id="rId6"/>
    <p:sldId id="289" r:id="rId7"/>
    <p:sldId id="290" r:id="rId8"/>
    <p:sldId id="293" r:id="rId9"/>
    <p:sldId id="294" r:id="rId10"/>
    <p:sldId id="297" r:id="rId11"/>
    <p:sldId id="284" r:id="rId12"/>
    <p:sldId id="300" r:id="rId13"/>
    <p:sldId id="298" r:id="rId14"/>
    <p:sldId id="305" r:id="rId15"/>
    <p:sldId id="308" r:id="rId16"/>
    <p:sldId id="301" r:id="rId17"/>
    <p:sldId id="309" r:id="rId18"/>
    <p:sldId id="312" r:id="rId19"/>
    <p:sldId id="310" r:id="rId20"/>
    <p:sldId id="313" r:id="rId21"/>
    <p:sldId id="311" r:id="rId22"/>
    <p:sldId id="321" r:id="rId23"/>
    <p:sldId id="315" r:id="rId24"/>
    <p:sldId id="316" r:id="rId25"/>
    <p:sldId id="317" r:id="rId26"/>
    <p:sldId id="322" r:id="rId27"/>
    <p:sldId id="314" r:id="rId28"/>
    <p:sldId id="318" r:id="rId29"/>
    <p:sldId id="320" r:id="rId3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ndyb" initials="m" lastIdx="0"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902" autoAdjust="0"/>
    <p:restoredTop sz="86437" autoAdjust="0"/>
  </p:normalViewPr>
  <p:slideViewPr>
    <p:cSldViewPr>
      <p:cViewPr varScale="1">
        <p:scale>
          <a:sx n="64" d="100"/>
          <a:sy n="64" d="100"/>
        </p:scale>
        <p:origin x="-504" y="-96"/>
      </p:cViewPr>
      <p:guideLst>
        <p:guide orient="horz" pos="2160"/>
        <p:guide pos="2880"/>
      </p:guideLst>
    </p:cSldViewPr>
  </p:slideViewPr>
  <p:outlineViewPr>
    <p:cViewPr>
      <p:scale>
        <a:sx n="33" d="100"/>
        <a:sy n="33" d="100"/>
      </p:scale>
      <p:origin x="0" y="750"/>
    </p:cViewPr>
  </p:outlineViewPr>
  <p:notesTextViewPr>
    <p:cViewPr>
      <p:scale>
        <a:sx n="75" d="100"/>
        <a:sy n="75" d="100"/>
      </p:scale>
      <p:origin x="0" y="0"/>
    </p:cViewPr>
  </p:notesTextViewPr>
  <p:sorterViewPr>
    <p:cViewPr>
      <p:scale>
        <a:sx n="66" d="100"/>
        <a:sy n="66" d="100"/>
      </p:scale>
      <p:origin x="0" y="0"/>
    </p:cViewPr>
  </p:sorterViewPr>
  <p:notesViewPr>
    <p:cSldViewPr>
      <p:cViewPr varScale="1">
        <p:scale>
          <a:sx n="60" d="100"/>
          <a:sy n="60" d="100"/>
        </p:scale>
        <p:origin x="-2490" y="-72"/>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FF574C9-E8D3-4851-AFE6-876F3035643C}" type="datetimeFigureOut">
              <a:rPr lang="en-GB" smtClean="0"/>
              <a:pPr/>
              <a:t>02/07/2012</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6D70AB1-AF1C-4227-98A5-84B24AE4FC75}"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BDF509-8FD9-4F00-80D0-09F9E607C97F}" type="slidenum">
              <a:rPr lang="en-GB"/>
              <a:pPr/>
              <a:t>1</a:t>
            </a:fld>
            <a:endParaRPr lang="en-GB"/>
          </a:p>
        </p:txBody>
      </p:sp>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6D70AB1-AF1C-4227-98A5-84B24AE4FC75}"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6D70AB1-AF1C-4227-98A5-84B24AE4FC75}"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6D70AB1-AF1C-4227-98A5-84B24AE4FC75}" type="slidenum">
              <a:rPr lang="en-GB" smtClean="0"/>
              <a:pPr/>
              <a:t>6</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6D70AB1-AF1C-4227-98A5-84B24AE4FC75}" type="slidenum">
              <a:rPr lang="en-GB" smtClean="0"/>
              <a:pPr/>
              <a:t>7</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6D70AB1-AF1C-4227-98A5-84B24AE4FC75}" type="slidenum">
              <a:rPr lang="en-GB" smtClean="0"/>
              <a:pPr/>
              <a:t>8</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p>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A51CC86A-0824-4FCE-AA78-8FC6288440A5}" type="slidenum">
              <a:rPr lang="en-GB" smtClean="0"/>
              <a:pPr/>
              <a:t>9</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Multi</a:t>
            </a:r>
            <a:r>
              <a:rPr lang="en-GB" baseline="0" dirty="0" smtClean="0"/>
              <a:t> agency working and the whole family approach</a:t>
            </a:r>
            <a:endParaRPr lang="en-GB" dirty="0"/>
          </a:p>
        </p:txBody>
      </p:sp>
      <p:sp>
        <p:nvSpPr>
          <p:cNvPr id="4" name="Slide Number Placeholder 3"/>
          <p:cNvSpPr>
            <a:spLocks noGrp="1"/>
          </p:cNvSpPr>
          <p:nvPr>
            <p:ph type="sldNum" sz="quarter" idx="10"/>
          </p:nvPr>
        </p:nvSpPr>
        <p:spPr/>
        <p:txBody>
          <a:bodyPr/>
          <a:lstStyle/>
          <a:p>
            <a:fld id="{76D70AB1-AF1C-4227-98A5-84B24AE4FC75}" type="slidenum">
              <a:rPr lang="en-GB" smtClean="0"/>
              <a:pPr/>
              <a:t>16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8BD5E12-B25F-49CD-9BC2-A4213E31669D}" type="datetimeFigureOut">
              <a:rPr lang="en-GB" smtClean="0"/>
              <a:pPr/>
              <a:t>02/07/2012</a:t>
            </a:fld>
            <a:endParaRPr lang="en-GB"/>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GB"/>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6E7E967-78E6-4423-9BF3-C611A9584C36}"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8BD5E12-B25F-49CD-9BC2-A4213E31669D}" type="datetimeFigureOut">
              <a:rPr lang="en-GB" smtClean="0"/>
              <a:pPr/>
              <a:t>02/07/2012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F6E7E967-78E6-4423-9BF3-C611A9584C3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88BD5E12-B25F-49CD-9BC2-A4213E31669D}" type="datetimeFigureOut">
              <a:rPr lang="en-GB" smtClean="0"/>
              <a:pPr/>
              <a:t>02/07/2012</a:t>
            </a:fld>
            <a:endParaRPr lang="en-GB"/>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GB"/>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6E7E967-78E6-4423-9BF3-C611A9584C3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8BD5E12-B25F-49CD-9BC2-A4213E31669D}" type="datetimeFigureOut">
              <a:rPr lang="en-GB" smtClean="0"/>
              <a:pPr/>
              <a:t>02/07/2012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F6E7E967-78E6-4423-9BF3-C611A9584C3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8BD5E12-B25F-49CD-9BC2-A4213E31669D}" type="datetimeFigureOut">
              <a:rPr lang="en-GB" smtClean="0"/>
              <a:pPr/>
              <a:t>02/07/2012</a:t>
            </a:fld>
            <a:endParaRPr lang="en-GB"/>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GB"/>
          </a:p>
        </p:txBody>
      </p:sp>
      <p:sp>
        <p:nvSpPr>
          <p:cNvPr id="6" name="Slide Number Placeholder 5"/>
          <p:cNvSpPr>
            <a:spLocks noGrp="1"/>
          </p:cNvSpPr>
          <p:nvPr>
            <p:ph type="sldNum" sz="quarter" idx="12"/>
          </p:nvPr>
        </p:nvSpPr>
        <p:spPr>
          <a:xfrm>
            <a:off x="6733952" y="6555112"/>
            <a:ext cx="588336" cy="228600"/>
          </a:xfrm>
        </p:spPr>
        <p:txBody>
          <a:bodyPr/>
          <a:lstStyle>
            <a:extLst/>
          </a:lstStyle>
          <a:p>
            <a:fld id="{F6E7E967-78E6-4423-9BF3-C611A9584C36}"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8BD5E12-B25F-49CD-9BC2-A4213E31669D}" type="datetimeFigureOut">
              <a:rPr lang="en-GB" smtClean="0"/>
              <a:pPr/>
              <a:t>02/07/2012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F6E7E967-78E6-4423-9BF3-C611A9584C3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8BD5E12-B25F-49CD-9BC2-A4213E31669D}" type="datetimeFigureOut">
              <a:rPr lang="en-GB" smtClean="0"/>
              <a:pPr/>
              <a:t>02/07/2012</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F6E7E967-78E6-4423-9BF3-C611A9584C36}"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8BD5E12-B25F-49CD-9BC2-A4213E31669D}" type="datetimeFigureOut">
              <a:rPr lang="en-GB" smtClean="0"/>
              <a:pPr/>
              <a:t>02/07/2012</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F6E7E967-78E6-4423-9BF3-C611A9584C3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88BD5E12-B25F-49CD-9BC2-A4213E31669D}" type="datetimeFigureOut">
              <a:rPr lang="en-GB" smtClean="0"/>
              <a:pPr/>
              <a:t>02/07/2012</a:t>
            </a:fld>
            <a:endParaRPr lang="en-GB"/>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GB"/>
          </a:p>
        </p:txBody>
      </p:sp>
      <p:sp>
        <p:nvSpPr>
          <p:cNvPr id="4" name="Slide Number Placeholder 3"/>
          <p:cNvSpPr>
            <a:spLocks noGrp="1"/>
          </p:cNvSpPr>
          <p:nvPr>
            <p:ph type="sldNum" sz="quarter" idx="12"/>
          </p:nvPr>
        </p:nvSpPr>
        <p:spPr/>
        <p:txBody>
          <a:bodyPr/>
          <a:lstStyle>
            <a:extLst/>
          </a:lstStyle>
          <a:p>
            <a:fld id="{F6E7E967-78E6-4423-9BF3-C611A9584C3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8BD5E12-B25F-49CD-9BC2-A4213E31669D}" type="datetimeFigureOut">
              <a:rPr lang="en-GB" smtClean="0"/>
              <a:pPr/>
              <a:t>02/07/2012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F6E7E967-78E6-4423-9BF3-C611A9584C36}"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88BD5E12-B25F-49CD-9BC2-A4213E31669D}" type="datetimeFigureOut">
              <a:rPr lang="en-GB" smtClean="0"/>
              <a:pPr/>
              <a:t>02/07/2012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F6E7E967-78E6-4423-9BF3-C611A9584C36}" type="slidenum">
              <a:rPr lang="en-GB" smtClean="0"/>
              <a:pPr/>
              <a:t>‹#›</a:t>
            </a:fld>
            <a:endParaRPr lang="en-GB"/>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8BD5E12-B25F-49CD-9BC2-A4213E31669D}" type="datetimeFigureOut">
              <a:rPr lang="en-GB" smtClean="0"/>
              <a:pPr/>
              <a:t>02/07/2012</a:t>
            </a:fld>
            <a:endParaRPr lang="en-GB"/>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GB"/>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6E7E967-78E6-4423-9BF3-C611A9584C36}"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youngcarer.com/showPage.php?file=i"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8" name="Text Box 4"/>
          <p:cNvSpPr txBox="1">
            <a:spLocks noChangeArrowheads="1"/>
          </p:cNvSpPr>
          <p:nvPr/>
        </p:nvSpPr>
        <p:spPr bwMode="auto">
          <a:xfrm>
            <a:off x="647700" y="4868863"/>
            <a:ext cx="1838325" cy="579437"/>
          </a:xfrm>
          <a:prstGeom prst="rect">
            <a:avLst/>
          </a:prstGeom>
          <a:noFill/>
          <a:ln w="9525">
            <a:noFill/>
            <a:miter lim="800000"/>
            <a:headEnd/>
            <a:tailEnd/>
          </a:ln>
          <a:effectLst/>
        </p:spPr>
        <p:txBody>
          <a:bodyPr>
            <a:spAutoFit/>
          </a:bodyPr>
          <a:lstStyle/>
          <a:p>
            <a:endParaRPr lang="en-US" sz="3200"/>
          </a:p>
        </p:txBody>
      </p:sp>
      <p:sp>
        <p:nvSpPr>
          <p:cNvPr id="144389" name="Text Box 5"/>
          <p:cNvSpPr txBox="1">
            <a:spLocks noChangeArrowheads="1"/>
          </p:cNvSpPr>
          <p:nvPr/>
        </p:nvSpPr>
        <p:spPr bwMode="auto">
          <a:xfrm>
            <a:off x="490538" y="5334000"/>
            <a:ext cx="879475" cy="579438"/>
          </a:xfrm>
          <a:prstGeom prst="rect">
            <a:avLst/>
          </a:prstGeom>
          <a:noFill/>
          <a:ln w="9525">
            <a:noFill/>
            <a:miter lim="800000"/>
            <a:headEnd/>
            <a:tailEnd/>
          </a:ln>
          <a:effectLst/>
        </p:spPr>
        <p:txBody>
          <a:bodyPr>
            <a:spAutoFit/>
          </a:bodyPr>
          <a:lstStyle/>
          <a:p>
            <a:endParaRPr lang="en-US" sz="3200"/>
          </a:p>
        </p:txBody>
      </p:sp>
      <p:sp>
        <p:nvSpPr>
          <p:cNvPr id="144390" name="Text Box 6"/>
          <p:cNvSpPr txBox="1">
            <a:spLocks noChangeArrowheads="1"/>
          </p:cNvSpPr>
          <p:nvPr/>
        </p:nvSpPr>
        <p:spPr bwMode="auto">
          <a:xfrm>
            <a:off x="1098550" y="5318125"/>
            <a:ext cx="184150" cy="579438"/>
          </a:xfrm>
          <a:prstGeom prst="rect">
            <a:avLst/>
          </a:prstGeom>
          <a:noFill/>
          <a:ln w="9525">
            <a:noFill/>
            <a:miter lim="800000"/>
            <a:headEnd/>
            <a:tailEnd/>
          </a:ln>
          <a:effectLst/>
        </p:spPr>
        <p:txBody>
          <a:bodyPr wrap="none">
            <a:spAutoFit/>
          </a:bodyPr>
          <a:lstStyle/>
          <a:p>
            <a:endParaRPr lang="en-US" sz="3200"/>
          </a:p>
        </p:txBody>
      </p:sp>
      <p:pic>
        <p:nvPicPr>
          <p:cNvPr id="144392" name="Picture 8" descr="Logo_new"/>
          <p:cNvPicPr>
            <a:picLocks noChangeAspect="1" noChangeArrowheads="1"/>
          </p:cNvPicPr>
          <p:nvPr/>
        </p:nvPicPr>
        <p:blipFill>
          <a:blip r:embed="rId3" cstate="print"/>
          <a:srcRect/>
          <a:stretch>
            <a:fillRect/>
          </a:stretch>
        </p:blipFill>
        <p:spPr bwMode="auto">
          <a:xfrm>
            <a:off x="1547664" y="3861048"/>
            <a:ext cx="5392737" cy="3584575"/>
          </a:xfrm>
          <a:prstGeom prst="rect">
            <a:avLst/>
          </a:prstGeom>
          <a:noFill/>
        </p:spPr>
      </p:pic>
      <p:sp>
        <p:nvSpPr>
          <p:cNvPr id="6" name="Title 5"/>
          <p:cNvSpPr>
            <a:spLocks noGrp="1"/>
          </p:cNvSpPr>
          <p:nvPr>
            <p:ph type="title"/>
          </p:nvPr>
        </p:nvSpPr>
        <p:spPr>
          <a:xfrm>
            <a:off x="107504" y="1916832"/>
            <a:ext cx="7776864" cy="1800200"/>
          </a:xfrm>
        </p:spPr>
        <p:txBody>
          <a:bodyPr>
            <a:normAutofit fontScale="90000"/>
          </a:bodyPr>
          <a:lstStyle/>
          <a:p>
            <a:pPr algn="ctr"/>
            <a:r>
              <a:rPr lang="en-GB" sz="2400" dirty="0" smtClean="0">
                <a:solidFill>
                  <a:schemeClr val="tx1">
                    <a:lumMod val="75000"/>
                    <a:lumOff val="25000"/>
                  </a:schemeClr>
                </a:solidFill>
              </a:rPr>
              <a:t>Gloucestershire Healthy Living and Learning Award</a:t>
            </a:r>
            <a:r>
              <a:rPr lang="en-GB" sz="1800" dirty="0" smtClean="0">
                <a:solidFill>
                  <a:schemeClr val="tx1">
                    <a:lumMod val="75000"/>
                    <a:lumOff val="25000"/>
                  </a:schemeClr>
                </a:solidFill>
              </a:rPr>
              <a:t/>
            </a:r>
            <a:br>
              <a:rPr lang="en-GB" sz="1800" dirty="0" smtClean="0">
                <a:solidFill>
                  <a:schemeClr val="tx1">
                    <a:lumMod val="75000"/>
                    <a:lumOff val="25000"/>
                  </a:schemeClr>
                </a:solidFill>
              </a:rPr>
            </a:br>
            <a:r>
              <a:rPr lang="en-GB" dirty="0" smtClean="0">
                <a:solidFill>
                  <a:schemeClr val="tx1">
                    <a:lumMod val="75000"/>
                    <a:lumOff val="25000"/>
                  </a:schemeClr>
                </a:solidFill>
              </a:rPr>
              <a:t/>
            </a:r>
            <a:br>
              <a:rPr lang="en-GB" dirty="0" smtClean="0">
                <a:solidFill>
                  <a:schemeClr val="tx1">
                    <a:lumMod val="75000"/>
                    <a:lumOff val="25000"/>
                  </a:schemeClr>
                </a:solidFill>
              </a:rPr>
            </a:br>
            <a:r>
              <a:rPr lang="en-GB" dirty="0" smtClean="0">
                <a:solidFill>
                  <a:schemeClr val="tx1">
                    <a:lumMod val="75000"/>
                    <a:lumOff val="25000"/>
                  </a:schemeClr>
                </a:solidFill>
              </a:rPr>
              <a:t>Young </a:t>
            </a:r>
            <a:r>
              <a:rPr lang="en-GB" dirty="0" smtClean="0">
                <a:solidFill>
                  <a:schemeClr val="tx1">
                    <a:lumMod val="75000"/>
                    <a:lumOff val="25000"/>
                  </a:schemeClr>
                </a:solidFill>
              </a:rPr>
              <a:t>Carers’ Accreditation</a:t>
            </a:r>
            <a:endParaRPr lang="en-GB" dirty="0">
              <a:solidFill>
                <a:schemeClr val="tx1">
                  <a:lumMod val="75000"/>
                  <a:lumOff val="25000"/>
                </a:schemeClr>
              </a:solidFill>
            </a:endParaRPr>
          </a:p>
        </p:txBody>
      </p:sp>
      <p:pic>
        <p:nvPicPr>
          <p:cNvPr id="8" name="Picture 7" descr="Group with cheque.JPG"/>
          <p:cNvPicPr>
            <a:picLocks noChangeAspect="1"/>
          </p:cNvPicPr>
          <p:nvPr/>
        </p:nvPicPr>
        <p:blipFill>
          <a:blip r:embed="rId4" cstate="print"/>
          <a:srcRect l="17353" t="19906" b="41057"/>
          <a:stretch>
            <a:fillRect/>
          </a:stretch>
        </p:blipFill>
        <p:spPr>
          <a:xfrm>
            <a:off x="251520" y="404664"/>
            <a:ext cx="4326427" cy="135732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76712"/>
          </a:xfrm>
        </p:spPr>
        <p:txBody>
          <a:bodyPr>
            <a:normAutofit fontScale="90000"/>
          </a:bodyPr>
          <a:lstStyle/>
          <a:p>
            <a:pPr algn="ctr"/>
            <a:r>
              <a:rPr lang="en-GB" dirty="0" smtClean="0"/>
              <a:t/>
            </a:r>
            <a:br>
              <a:rPr lang="en-GB" dirty="0" smtClean="0"/>
            </a:br>
            <a:r>
              <a:rPr lang="en-GB" sz="4200" dirty="0" smtClean="0"/>
              <a:t>Parental substance misuse</a:t>
            </a:r>
            <a:endParaRPr lang="en-GB" sz="4200" dirty="0"/>
          </a:p>
        </p:txBody>
      </p:sp>
      <p:sp>
        <p:nvSpPr>
          <p:cNvPr id="3" name="Content Placeholder 2"/>
          <p:cNvSpPr>
            <a:spLocks noGrp="1"/>
          </p:cNvSpPr>
          <p:nvPr>
            <p:ph idx="1"/>
          </p:nvPr>
        </p:nvSpPr>
        <p:spPr>
          <a:xfrm>
            <a:off x="467544" y="1628800"/>
            <a:ext cx="7239000" cy="4630296"/>
          </a:xfrm>
        </p:spPr>
        <p:txBody>
          <a:bodyPr>
            <a:normAutofit fontScale="85000" lnSpcReduction="20000"/>
          </a:bodyPr>
          <a:lstStyle/>
          <a:p>
            <a:pPr algn="r">
              <a:buNone/>
            </a:pPr>
            <a:r>
              <a:rPr lang="en-GB" dirty="0" smtClean="0"/>
              <a:t>	</a:t>
            </a:r>
            <a:r>
              <a:rPr lang="en-GB" sz="2400" i="1" dirty="0" smtClean="0"/>
              <a:t> </a:t>
            </a:r>
          </a:p>
          <a:p>
            <a:r>
              <a:rPr lang="en-GB" dirty="0" smtClean="0"/>
              <a:t>Estimated 16,447 children of problematic substance users in Gloucestershire</a:t>
            </a:r>
          </a:p>
          <a:p>
            <a:pPr>
              <a:buNone/>
            </a:pPr>
            <a:endParaRPr lang="en-GB" dirty="0" smtClean="0"/>
          </a:p>
          <a:p>
            <a:r>
              <a:rPr lang="en-GB" dirty="0" smtClean="0"/>
              <a:t>2/3 of children involved in care proceedings have parents who misuse substances</a:t>
            </a:r>
          </a:p>
          <a:p>
            <a:endParaRPr lang="en-GB" dirty="0" smtClean="0"/>
          </a:p>
          <a:p>
            <a:r>
              <a:rPr lang="en-GB" dirty="0" smtClean="0"/>
              <a:t>7 out of 10 cases of child abuse or neglect are caused or exacerbated by substance misuse</a:t>
            </a:r>
          </a:p>
          <a:p>
            <a:pPr>
              <a:buNone/>
            </a:pPr>
            <a:endParaRPr lang="en-GB" dirty="0" smtClean="0"/>
          </a:p>
          <a:p>
            <a:r>
              <a:rPr lang="en-GB" dirty="0" smtClean="0"/>
              <a:t>‘children of parents with alcohol dependency were found to be at a substantially increased risk of developing alcohol and drug abuse or dependence’ </a:t>
            </a:r>
          </a:p>
          <a:p>
            <a:pPr algn="r">
              <a:buNone/>
            </a:pPr>
            <a:r>
              <a:rPr lang="en-GB" dirty="0" smtClean="0"/>
              <a:t>	</a:t>
            </a:r>
            <a:r>
              <a:rPr lang="it-IT" sz="2400" i="1" dirty="0" smtClean="0"/>
              <a:t>Chassin L, Pitts SC, DeLucia C, Todd M 1999</a:t>
            </a:r>
            <a:endParaRPr lang="en-GB" sz="2400" i="1" dirty="0" smtClean="0"/>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Risk Factors</a:t>
            </a:r>
            <a:endParaRPr lang="en-GB" dirty="0"/>
          </a:p>
        </p:txBody>
      </p:sp>
      <p:sp>
        <p:nvSpPr>
          <p:cNvPr id="3" name="Content Placeholder 2"/>
          <p:cNvSpPr>
            <a:spLocks noGrp="1"/>
          </p:cNvSpPr>
          <p:nvPr>
            <p:ph idx="1"/>
          </p:nvPr>
        </p:nvSpPr>
        <p:spPr/>
        <p:txBody>
          <a:bodyPr>
            <a:normAutofit fontScale="85000" lnSpcReduction="20000"/>
          </a:bodyPr>
          <a:lstStyle/>
          <a:p>
            <a:pPr>
              <a:buNone/>
            </a:pPr>
            <a:endParaRPr lang="en-GB" dirty="0" smtClean="0"/>
          </a:p>
          <a:p>
            <a:r>
              <a:rPr lang="en-GB" dirty="0" smtClean="0"/>
              <a:t>Estimated  that there are 16,447 children of problematic substance users in Gloucestershire(Adult Drug Treatment Plan 2009, Alcohol Strategy Draft 2009-2012)</a:t>
            </a:r>
          </a:p>
          <a:p>
            <a:pPr>
              <a:buNone/>
            </a:pPr>
            <a:endParaRPr lang="en-GB" dirty="0" smtClean="0"/>
          </a:p>
          <a:p>
            <a:r>
              <a:rPr lang="en-GB" dirty="0" smtClean="0"/>
              <a:t>7 out of 10 cases of child abuse or neglect are caused or exacerbated by substance misuse</a:t>
            </a:r>
          </a:p>
          <a:p>
            <a:pPr>
              <a:buNone/>
            </a:pPr>
            <a:endParaRPr lang="en-GB" dirty="0" smtClean="0"/>
          </a:p>
          <a:p>
            <a:r>
              <a:rPr lang="en-GB" dirty="0" smtClean="0"/>
              <a:t>children of parents with alcohol dependency were found to be at a substantially increased risk of developing alcohol and drug abuse or dependence’</a:t>
            </a:r>
          </a:p>
          <a:p>
            <a:pPr>
              <a:buNone/>
            </a:pPr>
            <a:endParaRPr lang="en-GB" dirty="0" smtClean="0"/>
          </a:p>
          <a:p>
            <a:pPr>
              <a:buNone/>
            </a:pPr>
            <a:r>
              <a:rPr lang="it-IT" dirty="0" smtClean="0"/>
              <a:t>Chassin L , Pitts SC , DeLucia C , Todd M; 1999</a:t>
            </a:r>
            <a:endParaRPr lang="en-GB" dirty="0" smtClean="0"/>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04704"/>
          </a:xfrm>
        </p:spPr>
        <p:txBody>
          <a:bodyPr>
            <a:normAutofit/>
          </a:bodyPr>
          <a:lstStyle/>
          <a:p>
            <a:r>
              <a:rPr lang="en-GB" sz="3400" dirty="0" smtClean="0"/>
              <a:t>High risk indicators</a:t>
            </a:r>
            <a:endParaRPr lang="en-GB" sz="3400" dirty="0"/>
          </a:p>
        </p:txBody>
      </p:sp>
      <p:sp>
        <p:nvSpPr>
          <p:cNvPr id="3" name="Content Placeholder 2"/>
          <p:cNvSpPr>
            <a:spLocks noGrp="1"/>
          </p:cNvSpPr>
          <p:nvPr>
            <p:ph idx="1"/>
          </p:nvPr>
        </p:nvSpPr>
        <p:spPr/>
        <p:txBody>
          <a:bodyPr>
            <a:normAutofit lnSpcReduction="10000"/>
          </a:bodyPr>
          <a:lstStyle/>
          <a:p>
            <a:r>
              <a:rPr lang="en-GB" sz="2400" dirty="0" smtClean="0"/>
              <a:t>Ongoing use of a child to meet parent’s own needs</a:t>
            </a:r>
          </a:p>
          <a:p>
            <a:pPr>
              <a:buNone/>
            </a:pPr>
            <a:endParaRPr lang="en-GB" sz="2400" dirty="0" smtClean="0"/>
          </a:p>
          <a:p>
            <a:r>
              <a:rPr lang="en-GB" sz="2400" dirty="0" smtClean="0"/>
              <a:t>Inability to recognise child’s needs and maintain appropriate parent/child boundaries</a:t>
            </a:r>
          </a:p>
          <a:p>
            <a:pPr>
              <a:buNone/>
            </a:pPr>
            <a:endParaRPr lang="en-GB" sz="2400" dirty="0" smtClean="0"/>
          </a:p>
          <a:p>
            <a:r>
              <a:rPr lang="en-GB" sz="2400" dirty="0" smtClean="0"/>
              <a:t>Ongoing hostility, irritability and criticism of the child, inconsistent and/or inappropriate expectations of child</a:t>
            </a:r>
          </a:p>
          <a:p>
            <a:endParaRPr lang="en-GB" sz="2400" dirty="0" smtClean="0"/>
          </a:p>
          <a:p>
            <a:r>
              <a:rPr lang="en-GB" sz="2400" dirty="0" smtClean="0"/>
              <a:t>Ongoing emotional unavailability, unresponsiveness and neglect</a:t>
            </a:r>
          </a:p>
          <a:p>
            <a:pPr>
              <a:buNone/>
            </a:pPr>
            <a:endParaRPr lang="en-GB" sz="2400" dirty="0" smtClean="0"/>
          </a:p>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04704"/>
          </a:xfrm>
        </p:spPr>
        <p:txBody>
          <a:bodyPr>
            <a:normAutofit/>
          </a:bodyPr>
          <a:lstStyle/>
          <a:p>
            <a:r>
              <a:rPr lang="en-GB" sz="3400" dirty="0" smtClean="0"/>
              <a:t>Mental Health &amp; Safeguarding</a:t>
            </a:r>
            <a:endParaRPr lang="en-GB" sz="3400" dirty="0"/>
          </a:p>
        </p:txBody>
      </p:sp>
      <p:sp>
        <p:nvSpPr>
          <p:cNvPr id="3" name="Content Placeholder 2"/>
          <p:cNvSpPr>
            <a:spLocks noGrp="1"/>
          </p:cNvSpPr>
          <p:nvPr>
            <p:ph idx="1"/>
          </p:nvPr>
        </p:nvSpPr>
        <p:spPr>
          <a:xfrm>
            <a:off x="457200" y="2060848"/>
            <a:ext cx="7239000" cy="4394888"/>
          </a:xfrm>
        </p:spPr>
        <p:txBody>
          <a:bodyPr/>
          <a:lstStyle/>
          <a:p>
            <a:r>
              <a:rPr lang="en-GB" sz="2400" dirty="0" smtClean="0"/>
              <a:t>A disproportionate number of Serious Case Reviews involve parents with mental health problems and/or substance misuse</a:t>
            </a:r>
          </a:p>
          <a:p>
            <a:endParaRPr lang="en-GB" sz="2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60648"/>
            <a:ext cx="7239000" cy="1143000"/>
          </a:xfrm>
        </p:spPr>
        <p:txBody>
          <a:bodyPr>
            <a:normAutofit/>
          </a:bodyPr>
          <a:lstStyle/>
          <a:p>
            <a:r>
              <a:rPr lang="en-GB" sz="3400" dirty="0" smtClean="0"/>
              <a:t>What young carers tell us </a:t>
            </a:r>
            <a:endParaRPr lang="en-GB" sz="3400" dirty="0"/>
          </a:p>
        </p:txBody>
      </p:sp>
      <p:sp>
        <p:nvSpPr>
          <p:cNvPr id="3" name="Content Placeholder 2"/>
          <p:cNvSpPr>
            <a:spLocks noGrp="1"/>
          </p:cNvSpPr>
          <p:nvPr>
            <p:ph idx="1"/>
          </p:nvPr>
        </p:nvSpPr>
        <p:spPr/>
        <p:txBody>
          <a:bodyPr>
            <a:normAutofit fontScale="92500" lnSpcReduction="10000"/>
          </a:bodyPr>
          <a:lstStyle/>
          <a:p>
            <a:r>
              <a:rPr lang="en-GB" dirty="0" smtClean="0">
                <a:solidFill>
                  <a:srgbClr val="0C0B00"/>
                </a:solidFill>
              </a:rPr>
              <a:t>Difficulties completing homework</a:t>
            </a:r>
          </a:p>
          <a:p>
            <a:r>
              <a:rPr lang="en-GB" dirty="0" smtClean="0">
                <a:solidFill>
                  <a:srgbClr val="0C0B00"/>
                </a:solidFill>
              </a:rPr>
              <a:t>Arriving late</a:t>
            </a:r>
          </a:p>
          <a:p>
            <a:r>
              <a:rPr lang="en-GB" dirty="0" smtClean="0">
                <a:solidFill>
                  <a:srgbClr val="0C0B00"/>
                </a:solidFill>
              </a:rPr>
              <a:t>Taking days off</a:t>
            </a:r>
          </a:p>
          <a:p>
            <a:r>
              <a:rPr lang="en-GB" dirty="0" smtClean="0">
                <a:solidFill>
                  <a:srgbClr val="0C0B00"/>
                </a:solidFill>
              </a:rPr>
              <a:t>Constantly tired and withdrawn</a:t>
            </a:r>
          </a:p>
          <a:p>
            <a:r>
              <a:rPr lang="en-GB" dirty="0" smtClean="0">
                <a:solidFill>
                  <a:srgbClr val="0C0B00"/>
                </a:solidFill>
              </a:rPr>
              <a:t>Unable to concentrate</a:t>
            </a:r>
          </a:p>
          <a:p>
            <a:r>
              <a:rPr lang="en-GB" dirty="0" smtClean="0">
                <a:solidFill>
                  <a:srgbClr val="0C0B00"/>
                </a:solidFill>
              </a:rPr>
              <a:t>Parents unable to attend parent’s </a:t>
            </a:r>
          </a:p>
          <a:p>
            <a:pPr>
              <a:buNone/>
            </a:pPr>
            <a:r>
              <a:rPr lang="en-GB" dirty="0" smtClean="0">
                <a:solidFill>
                  <a:srgbClr val="0C0B00"/>
                </a:solidFill>
              </a:rPr>
              <a:t>	evening</a:t>
            </a:r>
          </a:p>
          <a:p>
            <a:r>
              <a:rPr lang="en-GB" dirty="0" smtClean="0">
                <a:solidFill>
                  <a:srgbClr val="0C0B00"/>
                </a:solidFill>
              </a:rPr>
              <a:t>Be secretive about home life</a:t>
            </a:r>
          </a:p>
          <a:p>
            <a:r>
              <a:rPr lang="en-GB" dirty="0" smtClean="0">
                <a:solidFill>
                  <a:srgbClr val="0C0B00"/>
                </a:solidFill>
              </a:rPr>
              <a:t>Have difficulty joining in extra </a:t>
            </a:r>
          </a:p>
          <a:p>
            <a:pPr>
              <a:buNone/>
            </a:pPr>
            <a:r>
              <a:rPr lang="en-GB" dirty="0" smtClean="0">
                <a:solidFill>
                  <a:srgbClr val="0C0B00"/>
                </a:solidFill>
              </a:rPr>
              <a:t>	curricular activities </a:t>
            </a:r>
          </a:p>
          <a:p>
            <a:r>
              <a:rPr lang="en-GB" dirty="0" smtClean="0">
                <a:solidFill>
                  <a:srgbClr val="0C0B00"/>
                </a:solidFill>
              </a:rPr>
              <a:t>Stigmatised/Bullied/ Isolated </a:t>
            </a:r>
          </a:p>
          <a:p>
            <a:endParaRPr lang="en-GB" dirty="0" smtClean="0">
              <a:solidFill>
                <a:srgbClr val="0C0B00"/>
              </a:solidFill>
            </a:endParaRPr>
          </a:p>
          <a:p>
            <a:endParaRPr lang="en-GB" dirty="0"/>
          </a:p>
        </p:txBody>
      </p:sp>
      <p:pic>
        <p:nvPicPr>
          <p:cNvPr id="4" name="Picture 3" descr="C:\Documents and Settings\ElaineD\Local Settings\Temporary Internet Files\Content.IE5\GMU4YPZ6\MPj04385530000[1].jpg"/>
          <p:cNvPicPr>
            <a:picLocks noChangeAspect="1" noChangeArrowheads="1"/>
          </p:cNvPicPr>
          <p:nvPr/>
        </p:nvPicPr>
        <p:blipFill>
          <a:blip r:embed="rId2" cstate="print"/>
          <a:srcRect/>
          <a:stretch>
            <a:fillRect/>
          </a:stretch>
        </p:blipFill>
        <p:spPr bwMode="auto">
          <a:xfrm>
            <a:off x="7143768" y="1500174"/>
            <a:ext cx="964413" cy="928694"/>
          </a:xfrm>
          <a:prstGeom prst="rect">
            <a:avLst/>
          </a:prstGeom>
          <a:noFill/>
        </p:spPr>
      </p:pic>
      <p:pic>
        <p:nvPicPr>
          <p:cNvPr id="5" name="Picture 4" descr="C:\Documents and Settings\ElaineD\Local Settings\Temporary Internet Files\Content.IE5\KZ30M9RR\MPj04309840000[1].jpg"/>
          <p:cNvPicPr>
            <a:picLocks noChangeAspect="1" noChangeArrowheads="1"/>
          </p:cNvPicPr>
          <p:nvPr/>
        </p:nvPicPr>
        <p:blipFill>
          <a:blip r:embed="rId3" cstate="print"/>
          <a:srcRect/>
          <a:stretch>
            <a:fillRect/>
          </a:stretch>
        </p:blipFill>
        <p:spPr bwMode="auto">
          <a:xfrm>
            <a:off x="6786578" y="2285992"/>
            <a:ext cx="1785926" cy="1785926"/>
          </a:xfrm>
          <a:prstGeom prst="rect">
            <a:avLst/>
          </a:prstGeom>
          <a:noFill/>
        </p:spPr>
      </p:pic>
      <p:pic>
        <p:nvPicPr>
          <p:cNvPr id="6" name="Picture 5" descr="C:\Documents and Settings\ElaineD\Local Settings\Temporary Internet Files\Content.IE5\0VDLHQ84\MPj04395240000[1].jpg"/>
          <p:cNvPicPr>
            <a:picLocks noChangeAspect="1" noChangeArrowheads="1"/>
          </p:cNvPicPr>
          <p:nvPr/>
        </p:nvPicPr>
        <p:blipFill>
          <a:blip r:embed="rId4" cstate="print"/>
          <a:srcRect/>
          <a:stretch>
            <a:fillRect/>
          </a:stretch>
        </p:blipFill>
        <p:spPr bwMode="auto">
          <a:xfrm>
            <a:off x="6749789" y="3929067"/>
            <a:ext cx="2209039" cy="1643074"/>
          </a:xfrm>
          <a:prstGeom prst="rect">
            <a:avLst/>
          </a:prstGeom>
          <a:noFill/>
        </p:spPr>
      </p:pic>
      <p:pic>
        <p:nvPicPr>
          <p:cNvPr id="7" name="Picture 6" descr="C:\Documents and Settings\ElaineD\Local Settings\Temporary Internet Files\Content.IE5\HI0D3CUF\MPj01784130000[1].jpg"/>
          <p:cNvPicPr>
            <a:picLocks noChangeAspect="1" noChangeArrowheads="1"/>
          </p:cNvPicPr>
          <p:nvPr/>
        </p:nvPicPr>
        <p:blipFill>
          <a:blip r:embed="rId5" cstate="print"/>
          <a:srcRect/>
          <a:stretch>
            <a:fillRect/>
          </a:stretch>
        </p:blipFill>
        <p:spPr bwMode="auto">
          <a:xfrm>
            <a:off x="6143636" y="5214950"/>
            <a:ext cx="1857388" cy="1238258"/>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Typical behaviours</a:t>
            </a:r>
            <a:endParaRPr lang="en-GB" dirty="0"/>
          </a:p>
        </p:txBody>
      </p:sp>
      <p:sp>
        <p:nvSpPr>
          <p:cNvPr id="6" name="Content Placeholder 5"/>
          <p:cNvSpPr>
            <a:spLocks noGrp="1"/>
          </p:cNvSpPr>
          <p:nvPr>
            <p:ph idx="1"/>
          </p:nvPr>
        </p:nvSpPr>
        <p:spPr/>
        <p:txBody>
          <a:bodyPr>
            <a:normAutofit lnSpcReduction="10000"/>
          </a:bodyPr>
          <a:lstStyle/>
          <a:p>
            <a:r>
              <a:rPr lang="en-GB" dirty="0" smtClean="0"/>
              <a:t>Underachievement</a:t>
            </a:r>
          </a:p>
          <a:p>
            <a:endParaRPr lang="en-GB" dirty="0" smtClean="0"/>
          </a:p>
          <a:p>
            <a:r>
              <a:rPr lang="en-GB" dirty="0" smtClean="0"/>
              <a:t> Poor quality work</a:t>
            </a:r>
          </a:p>
          <a:p>
            <a:endParaRPr lang="en-GB" dirty="0" smtClean="0"/>
          </a:p>
          <a:p>
            <a:r>
              <a:rPr lang="en-GB" dirty="0" smtClean="0"/>
              <a:t>Work not submitted on time</a:t>
            </a:r>
          </a:p>
          <a:p>
            <a:endParaRPr lang="en-GB" dirty="0" smtClean="0"/>
          </a:p>
          <a:p>
            <a:r>
              <a:rPr lang="en-GB" dirty="0" smtClean="0"/>
              <a:t>Feelings of anxiety/concern</a:t>
            </a:r>
          </a:p>
          <a:p>
            <a:endParaRPr lang="en-GB" dirty="0" smtClean="0"/>
          </a:p>
          <a:p>
            <a:r>
              <a:rPr lang="en-GB" dirty="0" smtClean="0"/>
              <a:t>Behavioural problems</a:t>
            </a:r>
          </a:p>
          <a:p>
            <a:pPr>
              <a:buNone/>
            </a:pPr>
            <a:endParaRPr lang="en-GB" dirty="0" smtClean="0"/>
          </a:p>
          <a:p>
            <a:r>
              <a:rPr lang="en-GB" dirty="0" smtClean="0"/>
              <a:t>Physical problems/ mental ill health</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sz="3400" dirty="0" smtClean="0"/>
              <a:t>Can we make a difference?</a:t>
            </a:r>
            <a:endParaRPr lang="en-GB" sz="3400" dirty="0"/>
          </a:p>
        </p:txBody>
      </p:sp>
      <p:sp>
        <p:nvSpPr>
          <p:cNvPr id="5" name="Content Placeholder 4"/>
          <p:cNvSpPr>
            <a:spLocks noGrp="1"/>
          </p:cNvSpPr>
          <p:nvPr>
            <p:ph idx="1"/>
          </p:nvPr>
        </p:nvSpPr>
        <p:spPr/>
        <p:txBody>
          <a:bodyPr>
            <a:normAutofit/>
          </a:bodyPr>
          <a:lstStyle/>
          <a:p>
            <a:pPr>
              <a:buNone/>
            </a:pPr>
            <a:r>
              <a:rPr lang="en-GB" dirty="0" smtClean="0"/>
              <a:t>	</a:t>
            </a:r>
          </a:p>
          <a:p>
            <a:pPr>
              <a:buNone/>
            </a:pPr>
            <a:r>
              <a:rPr lang="en-GB" dirty="0" smtClean="0"/>
              <a:t>	</a:t>
            </a:r>
            <a:endParaRPr lang="en-GB" sz="1900" dirty="0">
              <a:latin typeface="Arial" pitchFamily="34" charset="0"/>
              <a:cs typeface="Arial" pitchFamily="34" charset="0"/>
            </a:endParaRPr>
          </a:p>
          <a:p>
            <a:endParaRPr lang="en-GB" dirty="0"/>
          </a:p>
        </p:txBody>
      </p:sp>
      <p:sp>
        <p:nvSpPr>
          <p:cNvPr id="6" name="Rectangle 5"/>
          <p:cNvSpPr/>
          <p:nvPr/>
        </p:nvSpPr>
        <p:spPr>
          <a:xfrm>
            <a:off x="1259632" y="2060848"/>
            <a:ext cx="5598368" cy="2862322"/>
          </a:xfrm>
          <a:prstGeom prst="rect">
            <a:avLst/>
          </a:prstGeom>
        </p:spPr>
        <p:txBody>
          <a:bodyPr wrap="square">
            <a:spAutoFit/>
          </a:bodyPr>
          <a:lstStyle/>
          <a:p>
            <a:pPr algn="ctr">
              <a:buNone/>
            </a:pPr>
            <a:r>
              <a:rPr lang="en-GB" sz="3200" b="1" dirty="0" smtClean="0"/>
              <a:t>How can we change... </a:t>
            </a:r>
          </a:p>
          <a:p>
            <a:pPr algn="ctr">
              <a:buNone/>
            </a:pPr>
            <a:r>
              <a:rPr lang="en-GB" sz="3200" dirty="0" smtClean="0"/>
              <a:t/>
            </a:r>
            <a:br>
              <a:rPr lang="en-GB" sz="3200" dirty="0" smtClean="0"/>
            </a:br>
            <a:r>
              <a:rPr lang="en-GB" sz="3600" b="1" dirty="0" smtClean="0"/>
              <a:t>‘caring for’ </a:t>
            </a:r>
          </a:p>
          <a:p>
            <a:pPr algn="ctr">
              <a:buNone/>
            </a:pPr>
            <a:r>
              <a:rPr lang="en-GB" sz="3200" b="1" dirty="0" smtClean="0"/>
              <a:t>to </a:t>
            </a:r>
          </a:p>
          <a:p>
            <a:pPr algn="ctr">
              <a:buNone/>
            </a:pPr>
            <a:r>
              <a:rPr lang="en-GB" sz="4800" b="1" dirty="0" smtClean="0"/>
              <a:t>‘caring about’?</a:t>
            </a:r>
            <a:endParaRPr lang="en-GB" sz="48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400" dirty="0" smtClean="0"/>
              <a:t>Gloucestershire Healthy Living and Learning award</a:t>
            </a:r>
            <a:endParaRPr lang="en-GB" sz="3400" dirty="0"/>
          </a:p>
        </p:txBody>
      </p:sp>
      <p:sp>
        <p:nvSpPr>
          <p:cNvPr id="3" name="Content Placeholder 2"/>
          <p:cNvSpPr>
            <a:spLocks noGrp="1"/>
          </p:cNvSpPr>
          <p:nvPr>
            <p:ph idx="1"/>
          </p:nvPr>
        </p:nvSpPr>
        <p:spPr/>
        <p:txBody>
          <a:bodyPr/>
          <a:lstStyle/>
          <a:p>
            <a:pPr>
              <a:buNone/>
            </a:pPr>
            <a:r>
              <a:rPr lang="en-GB" sz="3200" dirty="0" smtClean="0">
                <a:solidFill>
                  <a:srgbClr val="0C0B00"/>
                </a:solidFill>
              </a:rPr>
              <a:t>Young Carers’ Accreditation</a:t>
            </a:r>
            <a:endParaRPr lang="en-GB" sz="3200" dirty="0" smtClean="0">
              <a:solidFill>
                <a:srgbClr val="0C0B00"/>
              </a:solidFill>
            </a:endParaRPr>
          </a:p>
          <a:p>
            <a:endParaRPr lang="en-GB" dirty="0" smtClean="0">
              <a:solidFill>
                <a:srgbClr val="0C0B00"/>
              </a:solidFill>
            </a:endParaRPr>
          </a:p>
          <a:p>
            <a:pPr lvl="1"/>
            <a:r>
              <a:rPr lang="en-GB" sz="2800" dirty="0" smtClean="0">
                <a:solidFill>
                  <a:srgbClr val="0C0B00"/>
                </a:solidFill>
              </a:rPr>
              <a:t>Leadership and Management</a:t>
            </a:r>
          </a:p>
          <a:p>
            <a:pPr lvl="1">
              <a:buNone/>
            </a:pPr>
            <a:endParaRPr lang="en-GB" dirty="0" smtClean="0">
              <a:solidFill>
                <a:srgbClr val="0C0B00"/>
              </a:solidFill>
            </a:endParaRPr>
          </a:p>
          <a:p>
            <a:pPr lvl="1"/>
            <a:r>
              <a:rPr lang="en-GB" sz="2800" dirty="0" smtClean="0">
                <a:solidFill>
                  <a:srgbClr val="0C0B00"/>
                </a:solidFill>
              </a:rPr>
              <a:t>Support and Awareness</a:t>
            </a:r>
          </a:p>
          <a:p>
            <a:pPr lvl="1"/>
            <a:endParaRPr lang="en-GB" dirty="0" smtClean="0">
              <a:solidFill>
                <a:srgbClr val="0C0B00"/>
              </a:solidFill>
            </a:endParaRPr>
          </a:p>
          <a:p>
            <a:pPr lvl="1"/>
            <a:r>
              <a:rPr lang="en-GB" sz="2800" dirty="0" smtClean="0">
                <a:solidFill>
                  <a:srgbClr val="0C0B00"/>
                </a:solidFill>
              </a:rPr>
              <a:t>Tracking and Monitoring</a:t>
            </a:r>
          </a:p>
          <a:p>
            <a:pPr lvl="1"/>
            <a:endParaRPr lang="en-GB" dirty="0" smtClean="0">
              <a:solidFill>
                <a:srgbClr val="0C0B00"/>
              </a:solidFill>
            </a:endParaRPr>
          </a:p>
          <a:p>
            <a:pPr lvl="1"/>
            <a:r>
              <a:rPr lang="en-GB" sz="2800" dirty="0" smtClean="0">
                <a:solidFill>
                  <a:srgbClr val="0C0B00"/>
                </a:solidFill>
              </a:rPr>
              <a:t>Young Carers Voice</a:t>
            </a:r>
            <a:endParaRPr lang="en-GB" sz="2800" dirty="0">
              <a:solidFill>
                <a:srgbClr val="0C0B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7239000" cy="1143000"/>
          </a:xfrm>
        </p:spPr>
        <p:txBody>
          <a:bodyPr>
            <a:normAutofit/>
          </a:bodyPr>
          <a:lstStyle/>
          <a:p>
            <a:r>
              <a:rPr lang="en-GB" sz="3400" dirty="0" smtClean="0"/>
              <a:t>Leadership and Management</a:t>
            </a:r>
            <a:endParaRPr lang="en-GB" sz="3400" dirty="0"/>
          </a:p>
        </p:txBody>
      </p:sp>
      <p:sp>
        <p:nvSpPr>
          <p:cNvPr id="3" name="Content Placeholder 2"/>
          <p:cNvSpPr>
            <a:spLocks noGrp="1"/>
          </p:cNvSpPr>
          <p:nvPr>
            <p:ph idx="1"/>
          </p:nvPr>
        </p:nvSpPr>
        <p:spPr/>
        <p:txBody>
          <a:bodyPr/>
          <a:lstStyle/>
          <a:p>
            <a:r>
              <a:rPr lang="en-GB" dirty="0" smtClean="0">
                <a:solidFill>
                  <a:srgbClr val="0C0B00"/>
                </a:solidFill>
              </a:rPr>
              <a:t>Lead members of staff</a:t>
            </a:r>
          </a:p>
          <a:p>
            <a:endParaRPr lang="en-GB" dirty="0" smtClean="0">
              <a:solidFill>
                <a:srgbClr val="0C0B00"/>
              </a:solidFill>
            </a:endParaRPr>
          </a:p>
          <a:p>
            <a:r>
              <a:rPr lang="en-GB" dirty="0" smtClean="0">
                <a:solidFill>
                  <a:srgbClr val="0C0B00"/>
                </a:solidFill>
              </a:rPr>
              <a:t>How to identify young carers</a:t>
            </a:r>
          </a:p>
          <a:p>
            <a:endParaRPr lang="en-GB" dirty="0" smtClean="0">
              <a:solidFill>
                <a:srgbClr val="0C0B00"/>
              </a:solidFill>
            </a:endParaRPr>
          </a:p>
          <a:p>
            <a:r>
              <a:rPr lang="en-GB" dirty="0" smtClean="0">
                <a:solidFill>
                  <a:srgbClr val="0C0B00"/>
                </a:solidFill>
              </a:rPr>
              <a:t>Permission to share</a:t>
            </a:r>
          </a:p>
          <a:p>
            <a:endParaRPr lang="en-GB" dirty="0" smtClean="0">
              <a:solidFill>
                <a:srgbClr val="0C0B00"/>
              </a:solidFill>
            </a:endParaRPr>
          </a:p>
          <a:p>
            <a:r>
              <a:rPr lang="en-GB" dirty="0" smtClean="0">
                <a:solidFill>
                  <a:srgbClr val="0C0B00"/>
                </a:solidFill>
              </a:rPr>
              <a:t>Policy to support young carers</a:t>
            </a:r>
          </a:p>
          <a:p>
            <a:pPr>
              <a:buNone/>
            </a:pPr>
            <a:endParaRPr lang="en-GB" dirty="0" smtClean="0">
              <a:solidFill>
                <a:srgbClr val="0C0B00"/>
              </a:solidFill>
            </a:endParaRPr>
          </a:p>
          <a:p>
            <a:r>
              <a:rPr lang="en-GB" dirty="0" smtClean="0">
                <a:solidFill>
                  <a:srgbClr val="0C0B00"/>
                </a:solidFill>
              </a:rPr>
              <a:t>Transition to another school/setting/key stage</a:t>
            </a:r>
            <a:endParaRPr lang="en-GB" dirty="0">
              <a:solidFill>
                <a:srgbClr val="0C0B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7467600" cy="1143000"/>
          </a:xfrm>
        </p:spPr>
        <p:txBody>
          <a:bodyPr>
            <a:normAutofit/>
          </a:bodyPr>
          <a:lstStyle/>
          <a:p>
            <a:r>
              <a:rPr lang="en-GB" sz="3400" dirty="0" smtClean="0"/>
              <a:t>Support and awareness</a:t>
            </a:r>
            <a:endParaRPr lang="en-GB" sz="3400" dirty="0"/>
          </a:p>
        </p:txBody>
      </p:sp>
      <p:sp>
        <p:nvSpPr>
          <p:cNvPr id="3" name="Content Placeholder 2"/>
          <p:cNvSpPr>
            <a:spLocks noGrp="1"/>
          </p:cNvSpPr>
          <p:nvPr>
            <p:ph idx="1"/>
          </p:nvPr>
        </p:nvSpPr>
        <p:spPr/>
        <p:txBody>
          <a:bodyPr>
            <a:normAutofit lnSpcReduction="10000"/>
          </a:bodyPr>
          <a:lstStyle/>
          <a:p>
            <a:r>
              <a:rPr lang="en-GB" dirty="0" smtClean="0">
                <a:solidFill>
                  <a:srgbClr val="0C0B00"/>
                </a:solidFill>
              </a:rPr>
              <a:t>How does your school culture and environment support and enable young carers?</a:t>
            </a:r>
          </a:p>
          <a:p>
            <a:pPr>
              <a:buNone/>
            </a:pPr>
            <a:endParaRPr lang="en-GB" dirty="0" smtClean="0">
              <a:solidFill>
                <a:srgbClr val="0C0B00"/>
              </a:solidFill>
            </a:endParaRPr>
          </a:p>
          <a:p>
            <a:r>
              <a:rPr lang="en-GB" dirty="0" smtClean="0">
                <a:solidFill>
                  <a:srgbClr val="0C0B00"/>
                </a:solidFill>
              </a:rPr>
              <a:t>Staff and governors are regularly trained to understand the needs of young carers?</a:t>
            </a:r>
          </a:p>
          <a:p>
            <a:pPr>
              <a:buNone/>
            </a:pPr>
            <a:endParaRPr lang="en-GB" dirty="0" smtClean="0">
              <a:solidFill>
                <a:srgbClr val="0C0B00"/>
              </a:solidFill>
            </a:endParaRPr>
          </a:p>
          <a:p>
            <a:r>
              <a:rPr lang="en-GB" dirty="0" smtClean="0">
                <a:solidFill>
                  <a:srgbClr val="0C0B00"/>
                </a:solidFill>
              </a:rPr>
              <a:t>Pupils and students are enabled to understand the needs of young carers?</a:t>
            </a:r>
          </a:p>
          <a:p>
            <a:pPr>
              <a:buNone/>
            </a:pPr>
            <a:endParaRPr lang="en-GB" dirty="0" smtClean="0">
              <a:solidFill>
                <a:srgbClr val="0C0B00"/>
              </a:solidFill>
            </a:endParaRPr>
          </a:p>
          <a:p>
            <a:r>
              <a:rPr lang="en-GB" dirty="0" smtClean="0">
                <a:solidFill>
                  <a:srgbClr val="0C0B00"/>
                </a:solidFill>
              </a:rPr>
              <a:t>Use of additional funds to support young carers</a:t>
            </a:r>
            <a:endParaRPr lang="en-GB" dirty="0">
              <a:solidFill>
                <a:srgbClr val="0C0B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So Who Are Young Carers?</a:t>
            </a:r>
            <a:endParaRPr lang="en-GB" dirty="0"/>
          </a:p>
        </p:txBody>
      </p:sp>
      <p:sp>
        <p:nvSpPr>
          <p:cNvPr id="5" name="Content Placeholder 4"/>
          <p:cNvSpPr>
            <a:spLocks noGrp="1"/>
          </p:cNvSpPr>
          <p:nvPr>
            <p:ph idx="1"/>
          </p:nvPr>
        </p:nvSpPr>
        <p:spPr/>
        <p:txBody>
          <a:bodyPr>
            <a:normAutofit/>
          </a:bodyPr>
          <a:lstStyle/>
          <a:p>
            <a:pPr>
              <a:buNone/>
            </a:pPr>
            <a:r>
              <a:rPr lang="en-GB" dirty="0" smtClean="0"/>
              <a:t>A young person  involved in the care of an</a:t>
            </a:r>
          </a:p>
          <a:p>
            <a:pPr>
              <a:buNone/>
            </a:pPr>
            <a:r>
              <a:rPr lang="en-GB" dirty="0" smtClean="0"/>
              <a:t>adult or a sibling in their family affected by:</a:t>
            </a:r>
          </a:p>
          <a:p>
            <a:pPr>
              <a:buNone/>
            </a:pPr>
            <a:endParaRPr lang="en-GB" dirty="0" smtClean="0"/>
          </a:p>
          <a:p>
            <a:r>
              <a:rPr lang="en-GB" dirty="0" smtClean="0"/>
              <a:t>A learning disability</a:t>
            </a:r>
          </a:p>
          <a:p>
            <a:r>
              <a:rPr lang="en-GB" dirty="0" smtClean="0"/>
              <a:t> A physical disability or sensory impairment</a:t>
            </a:r>
          </a:p>
          <a:p>
            <a:r>
              <a:rPr lang="en-GB" dirty="0" smtClean="0"/>
              <a:t>A long term illness</a:t>
            </a:r>
          </a:p>
          <a:p>
            <a:r>
              <a:rPr lang="en-GB" dirty="0" smtClean="0"/>
              <a:t>HIV/AIDS</a:t>
            </a:r>
          </a:p>
          <a:p>
            <a:r>
              <a:rPr lang="en-GB" dirty="0" smtClean="0"/>
              <a:t>Mental ill health</a:t>
            </a:r>
          </a:p>
          <a:p>
            <a:r>
              <a:rPr lang="en-GB" dirty="0" smtClean="0"/>
              <a:t>Drug/alcohol dependency</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400" dirty="0" smtClean="0"/>
              <a:t>Tracking and monitoring</a:t>
            </a:r>
            <a:endParaRPr lang="en-GB" sz="3400" dirty="0"/>
          </a:p>
        </p:txBody>
      </p:sp>
      <p:sp>
        <p:nvSpPr>
          <p:cNvPr id="3" name="Content Placeholder 2"/>
          <p:cNvSpPr>
            <a:spLocks noGrp="1"/>
          </p:cNvSpPr>
          <p:nvPr>
            <p:ph idx="1"/>
          </p:nvPr>
        </p:nvSpPr>
        <p:spPr/>
        <p:txBody>
          <a:bodyPr>
            <a:normAutofit lnSpcReduction="10000"/>
          </a:bodyPr>
          <a:lstStyle/>
          <a:p>
            <a:r>
              <a:rPr lang="en-GB" dirty="0" smtClean="0">
                <a:solidFill>
                  <a:srgbClr val="0C0B00"/>
                </a:solidFill>
              </a:rPr>
              <a:t>How does your school track and monitor the progress of young carers?</a:t>
            </a:r>
          </a:p>
          <a:p>
            <a:pPr>
              <a:buNone/>
            </a:pPr>
            <a:endParaRPr lang="en-GB" dirty="0" smtClean="0">
              <a:solidFill>
                <a:srgbClr val="0C0B00"/>
              </a:solidFill>
            </a:endParaRPr>
          </a:p>
          <a:p>
            <a:r>
              <a:rPr lang="en-GB" dirty="0" smtClean="0">
                <a:solidFill>
                  <a:srgbClr val="0C0B00"/>
                </a:solidFill>
              </a:rPr>
              <a:t>How does your school identify and seek to remove the barriers to learning?</a:t>
            </a:r>
          </a:p>
          <a:p>
            <a:pPr>
              <a:buNone/>
            </a:pPr>
            <a:endParaRPr lang="en-GB" dirty="0" smtClean="0">
              <a:solidFill>
                <a:srgbClr val="0C0B00"/>
              </a:solidFill>
            </a:endParaRPr>
          </a:p>
          <a:p>
            <a:r>
              <a:rPr lang="en-GB" dirty="0" smtClean="0">
                <a:solidFill>
                  <a:srgbClr val="0C0B00"/>
                </a:solidFill>
              </a:rPr>
              <a:t>How does your school track the participation of young carers and their access to extra curricular activities?</a:t>
            </a:r>
          </a:p>
          <a:p>
            <a:pPr>
              <a:buNone/>
            </a:pPr>
            <a:r>
              <a:rPr lang="en-GB" dirty="0" smtClean="0">
                <a:solidFill>
                  <a:srgbClr val="0C0B00"/>
                </a:solidFill>
              </a:rPr>
              <a:t> </a:t>
            </a:r>
          </a:p>
          <a:p>
            <a:r>
              <a:rPr lang="en-GB" dirty="0" smtClean="0">
                <a:solidFill>
                  <a:srgbClr val="0C0B00"/>
                </a:solidFill>
              </a:rPr>
              <a:t>How does your school track and support attendance of young carers?</a:t>
            </a:r>
          </a:p>
          <a:p>
            <a:pPr>
              <a:buNone/>
            </a:pPr>
            <a:endParaRPr lang="en-GB" dirty="0" smtClean="0">
              <a:solidFill>
                <a:srgbClr val="0C0B00"/>
              </a:solidFill>
            </a:endParaRPr>
          </a:p>
          <a:p>
            <a:pPr>
              <a:buNone/>
            </a:pPr>
            <a:endParaRPr lang="en-GB" dirty="0">
              <a:solidFill>
                <a:srgbClr val="0C0B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400" dirty="0" smtClean="0"/>
              <a:t>Young </a:t>
            </a:r>
            <a:r>
              <a:rPr lang="en-GB" sz="3400" dirty="0" smtClean="0"/>
              <a:t>carer</a:t>
            </a:r>
            <a:r>
              <a:rPr lang="en-GB" sz="3400" dirty="0" smtClean="0"/>
              <a:t>s’</a:t>
            </a:r>
            <a:r>
              <a:rPr lang="en-GB" sz="3400" dirty="0" smtClean="0"/>
              <a:t> </a:t>
            </a:r>
            <a:r>
              <a:rPr lang="en-GB" sz="3400" dirty="0" smtClean="0"/>
              <a:t>voice</a:t>
            </a:r>
            <a:endParaRPr lang="en-GB" sz="3400" dirty="0"/>
          </a:p>
        </p:txBody>
      </p:sp>
      <p:sp>
        <p:nvSpPr>
          <p:cNvPr id="3" name="Content Placeholder 2"/>
          <p:cNvSpPr>
            <a:spLocks noGrp="1"/>
          </p:cNvSpPr>
          <p:nvPr>
            <p:ph idx="1"/>
          </p:nvPr>
        </p:nvSpPr>
        <p:spPr/>
        <p:txBody>
          <a:bodyPr/>
          <a:lstStyle/>
          <a:p>
            <a:r>
              <a:rPr lang="en-GB" dirty="0" smtClean="0">
                <a:solidFill>
                  <a:srgbClr val="0C0B00"/>
                </a:solidFill>
              </a:rPr>
              <a:t>School ethos and environment</a:t>
            </a:r>
          </a:p>
          <a:p>
            <a:pPr>
              <a:buNone/>
            </a:pPr>
            <a:endParaRPr lang="en-GB" sz="2800" dirty="0" smtClean="0">
              <a:solidFill>
                <a:srgbClr val="0C0B00"/>
              </a:solidFill>
            </a:endParaRPr>
          </a:p>
          <a:p>
            <a:pPr>
              <a:buNone/>
            </a:pPr>
            <a:endParaRPr lang="en-GB" sz="2800" dirty="0" smtClean="0">
              <a:solidFill>
                <a:srgbClr val="0C0B00"/>
              </a:solidFill>
            </a:endParaRPr>
          </a:p>
          <a:p>
            <a:r>
              <a:rPr lang="en-GB" sz="2800" dirty="0" smtClean="0">
                <a:solidFill>
                  <a:srgbClr val="0C0B00"/>
                </a:solidFill>
              </a:rPr>
              <a:t>Supporting our learning</a:t>
            </a:r>
          </a:p>
          <a:p>
            <a:endParaRPr lang="en-GB" sz="2800" dirty="0" smtClean="0">
              <a:solidFill>
                <a:srgbClr val="0C0B00"/>
              </a:solidFill>
            </a:endParaRPr>
          </a:p>
          <a:p>
            <a:endParaRPr lang="en-GB" sz="2800" dirty="0" smtClean="0">
              <a:solidFill>
                <a:srgbClr val="0C0B00"/>
              </a:solidFill>
            </a:endParaRPr>
          </a:p>
          <a:p>
            <a:r>
              <a:rPr lang="en-GB" sz="2800" dirty="0" smtClean="0">
                <a:solidFill>
                  <a:srgbClr val="0C0B00"/>
                </a:solidFill>
              </a:rPr>
              <a:t>Supporting our health and wellbeing</a:t>
            </a:r>
          </a:p>
          <a:p>
            <a:endParaRPr lang="en-GB"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Quality Assurance</a:t>
            </a:r>
            <a:endParaRPr lang="en-GB" dirty="0"/>
          </a:p>
        </p:txBody>
      </p:sp>
      <p:sp>
        <p:nvSpPr>
          <p:cNvPr id="3" name="Content Placeholder 2"/>
          <p:cNvSpPr>
            <a:spLocks noGrp="1"/>
          </p:cNvSpPr>
          <p:nvPr>
            <p:ph idx="1"/>
          </p:nvPr>
        </p:nvSpPr>
        <p:spPr/>
        <p:txBody>
          <a:bodyPr/>
          <a:lstStyle/>
          <a:p>
            <a:r>
              <a:rPr lang="en-GB" dirty="0" smtClean="0"/>
              <a:t>Reporting tool available on Gloucestershire Healthy Living and Learning Partnership  and Gloucestershire Young Carers web site</a:t>
            </a:r>
          </a:p>
          <a:p>
            <a:pPr>
              <a:buNone/>
            </a:pPr>
            <a:endParaRPr lang="en-GB" dirty="0" smtClean="0"/>
          </a:p>
          <a:p>
            <a:r>
              <a:rPr lang="en-GB" dirty="0" smtClean="0"/>
              <a:t>Hard copy evidence sent to GYC-assessed by Young Inspectors, GYC and Gloucestershire Healthy Living and Learning Partnership QA group</a:t>
            </a:r>
          </a:p>
          <a:p>
            <a:endParaRPr lang="en-GB" dirty="0" smtClean="0"/>
          </a:p>
          <a:p>
            <a:r>
              <a:rPr lang="en-GB" dirty="0" smtClean="0"/>
              <a:t>Certification – provided by Gloucestershire Healthy Living and Learning Partnership</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400" dirty="0" smtClean="0"/>
              <a:t>Outcomes </a:t>
            </a:r>
            <a:endParaRPr lang="en-GB" sz="3400" dirty="0"/>
          </a:p>
        </p:txBody>
      </p:sp>
      <p:sp>
        <p:nvSpPr>
          <p:cNvPr id="3" name="Content Placeholder 2"/>
          <p:cNvSpPr>
            <a:spLocks noGrp="1"/>
          </p:cNvSpPr>
          <p:nvPr>
            <p:ph idx="1"/>
          </p:nvPr>
        </p:nvSpPr>
        <p:spPr/>
        <p:txBody>
          <a:bodyPr/>
          <a:lstStyle/>
          <a:p>
            <a:pPr>
              <a:buNone/>
            </a:pPr>
            <a:endParaRPr lang="en-GB" dirty="0" smtClean="0">
              <a:solidFill>
                <a:srgbClr val="0C0B00"/>
              </a:solidFill>
            </a:endParaRPr>
          </a:p>
          <a:p>
            <a:pPr>
              <a:buFont typeface="Courier New" pitchFamily="49" charset="0"/>
              <a:buChar char="o"/>
            </a:pPr>
            <a:r>
              <a:rPr lang="en-GB" dirty="0" smtClean="0">
                <a:solidFill>
                  <a:srgbClr val="0C0B00"/>
                </a:solidFill>
              </a:rPr>
              <a:t>Action will be taken to reduce poor school attendance</a:t>
            </a:r>
          </a:p>
          <a:p>
            <a:pPr>
              <a:buFont typeface="Courier New" pitchFamily="49" charset="0"/>
              <a:buChar char="o"/>
            </a:pPr>
            <a:endParaRPr lang="en-GB" dirty="0" smtClean="0">
              <a:solidFill>
                <a:srgbClr val="0C0B00"/>
              </a:solidFill>
            </a:endParaRPr>
          </a:p>
          <a:p>
            <a:pPr>
              <a:buFont typeface="Courier New" pitchFamily="49" charset="0"/>
              <a:buChar char="o"/>
            </a:pPr>
            <a:r>
              <a:rPr lang="en-GB" dirty="0" smtClean="0">
                <a:solidFill>
                  <a:srgbClr val="0C0B00"/>
                </a:solidFill>
              </a:rPr>
              <a:t>Educational provision will be made for those young carers whose attendance and education have been interrupted</a:t>
            </a:r>
          </a:p>
          <a:p>
            <a:pPr>
              <a:buFont typeface="Courier New" pitchFamily="49" charset="0"/>
              <a:buChar char="o"/>
            </a:pPr>
            <a:endParaRPr lang="en-GB" dirty="0" smtClean="0">
              <a:solidFill>
                <a:srgbClr val="0C0B00"/>
              </a:solidFill>
            </a:endParaRPr>
          </a:p>
          <a:p>
            <a:pPr>
              <a:buFont typeface="Courier New" pitchFamily="49" charset="0"/>
              <a:buChar char="o"/>
            </a:pPr>
            <a:r>
              <a:rPr lang="en-GB" dirty="0" smtClean="0">
                <a:solidFill>
                  <a:srgbClr val="0C0B00"/>
                </a:solidFill>
              </a:rPr>
              <a:t>Young Carers will be enabled and encouraged to attend and enjoy school</a:t>
            </a:r>
          </a:p>
          <a:p>
            <a:pPr>
              <a:buFont typeface="Courier New" pitchFamily="49" charset="0"/>
              <a:buChar char="o"/>
            </a:pPr>
            <a:endParaRPr lang="en-GB" dirty="0" smtClean="0">
              <a:solidFill>
                <a:srgbClr val="0C0B00"/>
              </a:solidFill>
            </a:endParaRPr>
          </a:p>
          <a:p>
            <a:endParaRPr lang="en-GB" dirty="0" smtClean="0">
              <a:solidFill>
                <a:srgbClr val="0C0B00"/>
              </a:solidFill>
            </a:endParaRPr>
          </a:p>
          <a:p>
            <a:endParaRPr lang="en-GB" dirty="0" smtClean="0">
              <a:solidFill>
                <a:srgbClr val="0C0B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400" dirty="0" smtClean="0"/>
              <a:t>Outcomes</a:t>
            </a:r>
            <a:endParaRPr lang="en-GB" sz="3400" dirty="0"/>
          </a:p>
        </p:txBody>
      </p:sp>
      <p:sp>
        <p:nvSpPr>
          <p:cNvPr id="3" name="Content Placeholder 2"/>
          <p:cNvSpPr>
            <a:spLocks noGrp="1"/>
          </p:cNvSpPr>
          <p:nvPr>
            <p:ph idx="1"/>
          </p:nvPr>
        </p:nvSpPr>
        <p:spPr/>
        <p:txBody>
          <a:bodyPr>
            <a:normAutofit fontScale="92500" lnSpcReduction="10000"/>
          </a:bodyPr>
          <a:lstStyle/>
          <a:p>
            <a:r>
              <a:rPr lang="en-GB" dirty="0" smtClean="0"/>
              <a:t>Schools will be fully accessible and have inclusive communication practices in place</a:t>
            </a:r>
          </a:p>
          <a:p>
            <a:pPr>
              <a:buNone/>
            </a:pPr>
            <a:endParaRPr lang="en-GB" dirty="0" smtClean="0"/>
          </a:p>
          <a:p>
            <a:r>
              <a:rPr lang="en-GB" dirty="0" smtClean="0"/>
              <a:t>Positive aspects of caring will be recognised and valued</a:t>
            </a:r>
          </a:p>
          <a:p>
            <a:endParaRPr lang="en-GB" dirty="0" smtClean="0"/>
          </a:p>
          <a:p>
            <a:r>
              <a:rPr lang="en-GB" dirty="0" smtClean="0"/>
              <a:t>Young people will be prepared for a working life</a:t>
            </a:r>
          </a:p>
          <a:p>
            <a:pPr>
              <a:buNone/>
            </a:pPr>
            <a:endParaRPr lang="en-GB" dirty="0" smtClean="0"/>
          </a:p>
          <a:p>
            <a:r>
              <a:rPr lang="en-GB" dirty="0" smtClean="0"/>
              <a:t>Children whose parents or other family members who have specific need arising out of disability or health conditions will enjoy the same life chances of all other children in the school community</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400" dirty="0" smtClean="0"/>
              <a:t>Support from Gloucestershire Young Carers</a:t>
            </a:r>
            <a:endParaRPr lang="en-GB" sz="3400" dirty="0"/>
          </a:p>
        </p:txBody>
      </p:sp>
      <p:sp>
        <p:nvSpPr>
          <p:cNvPr id="3" name="Content Placeholder 2"/>
          <p:cNvSpPr>
            <a:spLocks noGrp="1"/>
          </p:cNvSpPr>
          <p:nvPr>
            <p:ph idx="1"/>
          </p:nvPr>
        </p:nvSpPr>
        <p:spPr>
          <a:xfrm>
            <a:off x="457200" y="1600200"/>
            <a:ext cx="7859216" cy="4525963"/>
          </a:xfrm>
        </p:spPr>
        <p:txBody>
          <a:bodyPr>
            <a:normAutofit fontScale="92500" lnSpcReduction="10000"/>
          </a:bodyPr>
          <a:lstStyle/>
          <a:p>
            <a:r>
              <a:rPr lang="en-GB" dirty="0" smtClean="0">
                <a:solidFill>
                  <a:srgbClr val="0C0B00"/>
                </a:solidFill>
              </a:rPr>
              <a:t> Network of school leads,</a:t>
            </a:r>
          </a:p>
          <a:p>
            <a:pPr>
              <a:buNone/>
            </a:pPr>
            <a:endParaRPr lang="en-GB" dirty="0" smtClean="0">
              <a:solidFill>
                <a:srgbClr val="0C0B00"/>
              </a:solidFill>
            </a:endParaRPr>
          </a:p>
          <a:p>
            <a:r>
              <a:rPr lang="en-GB" dirty="0" smtClean="0">
                <a:solidFill>
                  <a:srgbClr val="0C0B00"/>
                </a:solidFill>
              </a:rPr>
              <a:t>Partnership working</a:t>
            </a:r>
          </a:p>
          <a:p>
            <a:endParaRPr lang="en-GB" dirty="0" smtClean="0">
              <a:solidFill>
                <a:srgbClr val="0C0B00"/>
              </a:solidFill>
            </a:endParaRPr>
          </a:p>
          <a:p>
            <a:r>
              <a:rPr lang="en-GB" dirty="0" smtClean="0">
                <a:solidFill>
                  <a:srgbClr val="0C0B00"/>
                </a:solidFill>
              </a:rPr>
              <a:t>Assemblies</a:t>
            </a:r>
          </a:p>
          <a:p>
            <a:endParaRPr lang="en-GB" dirty="0" smtClean="0">
              <a:solidFill>
                <a:srgbClr val="0C0B00"/>
              </a:solidFill>
            </a:endParaRPr>
          </a:p>
          <a:p>
            <a:r>
              <a:rPr lang="en-GB" dirty="0" smtClean="0">
                <a:solidFill>
                  <a:srgbClr val="0C0B00"/>
                </a:solidFill>
              </a:rPr>
              <a:t>Resources</a:t>
            </a:r>
          </a:p>
          <a:p>
            <a:endParaRPr lang="en-GB" dirty="0" smtClean="0">
              <a:solidFill>
                <a:srgbClr val="0C0B00"/>
              </a:solidFill>
            </a:endParaRPr>
          </a:p>
          <a:p>
            <a:r>
              <a:rPr lang="en-GB" dirty="0" smtClean="0">
                <a:solidFill>
                  <a:srgbClr val="0C0B00"/>
                </a:solidFill>
              </a:rPr>
              <a:t>Support  and training to  evidence  this award</a:t>
            </a:r>
          </a:p>
          <a:p>
            <a:endParaRPr lang="en-GB" dirty="0" smtClean="0">
              <a:solidFill>
                <a:srgbClr val="0C0B00"/>
              </a:solidFill>
            </a:endParaRPr>
          </a:p>
          <a:p>
            <a:r>
              <a:rPr lang="en-GB" dirty="0" smtClean="0">
                <a:solidFill>
                  <a:srgbClr val="0C0B00"/>
                </a:solidFill>
              </a:rPr>
              <a:t>Commission our services</a:t>
            </a:r>
            <a:endParaRPr lang="en-GB" dirty="0">
              <a:solidFill>
                <a:srgbClr val="0C0B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Need some help?</a:t>
            </a:r>
            <a:endParaRPr lang="en-GB" dirty="0"/>
          </a:p>
        </p:txBody>
      </p:sp>
      <p:sp>
        <p:nvSpPr>
          <p:cNvPr id="3" name="Content Placeholder 2"/>
          <p:cNvSpPr>
            <a:spLocks noGrp="1"/>
          </p:cNvSpPr>
          <p:nvPr>
            <p:ph idx="1"/>
          </p:nvPr>
        </p:nvSpPr>
        <p:spPr>
          <a:xfrm>
            <a:off x="827584" y="1628800"/>
            <a:ext cx="7239000" cy="4846320"/>
          </a:xfrm>
        </p:spPr>
        <p:txBody>
          <a:bodyPr>
            <a:normAutofit fontScale="92500" lnSpcReduction="10000"/>
          </a:bodyPr>
          <a:lstStyle/>
          <a:p>
            <a:pPr>
              <a:buNone/>
            </a:pPr>
            <a:r>
              <a:rPr lang="en-GB" dirty="0" smtClean="0"/>
              <a:t>Come along to: </a:t>
            </a:r>
          </a:p>
          <a:p>
            <a:pPr>
              <a:buNone/>
            </a:pPr>
            <a:r>
              <a:rPr lang="en-GB" dirty="0" smtClean="0"/>
              <a:t>GYC 7,Twigworth Court Business Centre Glos. </a:t>
            </a:r>
          </a:p>
          <a:p>
            <a:pPr>
              <a:buNone/>
            </a:pPr>
            <a:r>
              <a:rPr lang="en-GB" dirty="0" smtClean="0"/>
              <a:t>GL2 9PG</a:t>
            </a:r>
          </a:p>
          <a:p>
            <a:pPr algn="ctr">
              <a:buNone/>
            </a:pPr>
            <a:r>
              <a:rPr lang="en-GB" dirty="0" smtClean="0"/>
              <a:t>on</a:t>
            </a:r>
          </a:p>
          <a:p>
            <a:pPr>
              <a:buFont typeface="Wingdings" pitchFamily="2" charset="2"/>
              <a:buChar char="q"/>
            </a:pPr>
            <a:r>
              <a:rPr lang="en-GB" sz="2400" dirty="0" smtClean="0"/>
              <a:t>Monday 10</a:t>
            </a:r>
            <a:r>
              <a:rPr lang="en-GB" sz="2400" baseline="30000" dirty="0" smtClean="0"/>
              <a:t>th</a:t>
            </a:r>
            <a:r>
              <a:rPr lang="en-GB" sz="2400" dirty="0" smtClean="0"/>
              <a:t> September 4.15pm-5.45pm </a:t>
            </a:r>
          </a:p>
          <a:p>
            <a:pPr algn="ctr">
              <a:buNone/>
            </a:pPr>
            <a:r>
              <a:rPr lang="en-GB" dirty="0" smtClean="0"/>
              <a:t>or </a:t>
            </a:r>
          </a:p>
          <a:p>
            <a:pPr>
              <a:buFont typeface="Wingdings" pitchFamily="2" charset="2"/>
              <a:buChar char="q"/>
            </a:pPr>
            <a:r>
              <a:rPr lang="en-GB" sz="2400" dirty="0" smtClean="0"/>
              <a:t>Wednesday 26</a:t>
            </a:r>
            <a:r>
              <a:rPr lang="en-GB" sz="2400" baseline="30000" dirty="0" smtClean="0"/>
              <a:t>th</a:t>
            </a:r>
            <a:r>
              <a:rPr lang="en-GB" sz="2400" dirty="0" smtClean="0"/>
              <a:t> September 4.15pm-5.45pm</a:t>
            </a:r>
          </a:p>
          <a:p>
            <a:pPr>
              <a:buNone/>
            </a:pPr>
            <a:endParaRPr lang="en-GB" sz="2400" dirty="0" smtClean="0"/>
          </a:p>
          <a:p>
            <a:pPr>
              <a:buNone/>
            </a:pPr>
            <a:r>
              <a:rPr lang="en-GB" sz="2200" b="1" dirty="0" smtClean="0"/>
              <a:t>Surgery available on</a:t>
            </a:r>
          </a:p>
          <a:p>
            <a:pPr>
              <a:buFont typeface="Wingdings" pitchFamily="2" charset="2"/>
              <a:buChar char="q"/>
            </a:pPr>
            <a:r>
              <a:rPr lang="en-GB" sz="2400" dirty="0" smtClean="0"/>
              <a:t>Wednesday 10</a:t>
            </a:r>
            <a:r>
              <a:rPr lang="en-GB" sz="2400" baseline="30000" dirty="0" smtClean="0"/>
              <a:t>th</a:t>
            </a:r>
            <a:r>
              <a:rPr lang="en-GB" sz="2400" dirty="0" smtClean="0"/>
              <a:t> October 4.15pm-5.45pm</a:t>
            </a:r>
          </a:p>
          <a:p>
            <a:pPr>
              <a:buNone/>
            </a:pPr>
            <a:r>
              <a:rPr lang="en-GB" sz="2400" dirty="0" smtClean="0"/>
              <a:t>Book by</a:t>
            </a:r>
          </a:p>
          <a:p>
            <a:pPr>
              <a:buNone/>
            </a:pPr>
            <a:r>
              <a:rPr lang="en-GB" dirty="0" smtClean="0"/>
              <a:t>e-mail: elaine@glosyoungcarers.org.uk   </a:t>
            </a:r>
          </a:p>
          <a:p>
            <a:pPr>
              <a:buNone/>
            </a:pPr>
            <a:endParaRPr lang="en-GB" dirty="0" smtClean="0"/>
          </a:p>
          <a:p>
            <a:pPr>
              <a:buNone/>
            </a:pP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information</a:t>
            </a:r>
            <a:endParaRPr lang="en-GB" dirty="0"/>
          </a:p>
        </p:txBody>
      </p:sp>
      <p:sp>
        <p:nvSpPr>
          <p:cNvPr id="3" name="Content Placeholder 2"/>
          <p:cNvSpPr>
            <a:spLocks noGrp="1"/>
          </p:cNvSpPr>
          <p:nvPr>
            <p:ph idx="1"/>
          </p:nvPr>
        </p:nvSpPr>
        <p:spPr/>
        <p:txBody>
          <a:bodyPr>
            <a:normAutofit/>
          </a:bodyPr>
          <a:lstStyle/>
          <a:p>
            <a:pPr>
              <a:buNone/>
            </a:pPr>
            <a:r>
              <a:rPr lang="en-GB" b="1" dirty="0" smtClean="0"/>
              <a:t>Gloucestershire Young Carers</a:t>
            </a:r>
            <a:endParaRPr lang="en-GB" dirty="0" smtClean="0"/>
          </a:p>
          <a:p>
            <a:pPr>
              <a:buNone/>
            </a:pPr>
            <a:r>
              <a:rPr lang="en-GB" dirty="0" smtClean="0"/>
              <a:t>	 http://www.glosyoungcarers.org.uk</a:t>
            </a:r>
          </a:p>
          <a:p>
            <a:pPr>
              <a:buNone/>
            </a:pPr>
            <a:r>
              <a:rPr lang="en-GB" dirty="0" smtClean="0"/>
              <a:t> </a:t>
            </a:r>
          </a:p>
          <a:p>
            <a:pPr>
              <a:buNone/>
            </a:pPr>
            <a:r>
              <a:rPr lang="en-GB" b="1" dirty="0" smtClean="0"/>
              <a:t>   Minds Myths and Me</a:t>
            </a:r>
            <a:r>
              <a:rPr lang="en-GB" dirty="0" smtClean="0"/>
              <a:t>: </a:t>
            </a:r>
            <a:r>
              <a:rPr lang="en-GB" sz="2400" dirty="0" smtClean="0"/>
              <a:t>a booklet for young people who live with someone with a mental illness</a:t>
            </a:r>
          </a:p>
          <a:p>
            <a:pPr>
              <a:buNone/>
            </a:pPr>
            <a:r>
              <a:rPr lang="en-GB" dirty="0" smtClean="0"/>
              <a:t>	</a:t>
            </a:r>
            <a:r>
              <a:rPr lang="en-GB" b="1" dirty="0" smtClean="0"/>
              <a:t>Safe Sorted and Supported</a:t>
            </a:r>
            <a:r>
              <a:rPr lang="en-GB" dirty="0" smtClean="0"/>
              <a:t>: </a:t>
            </a:r>
            <a:r>
              <a:rPr lang="en-GB" sz="2400" dirty="0" smtClean="0"/>
              <a:t>a young carer crisis plan</a:t>
            </a:r>
          </a:p>
          <a:p>
            <a:pPr>
              <a:buNone/>
            </a:pPr>
            <a:r>
              <a:rPr lang="en-GB" sz="2400" dirty="0" smtClean="0"/>
              <a:t>  </a:t>
            </a:r>
            <a:r>
              <a:rPr lang="en-GB" sz="2400" b="1" dirty="0" smtClean="0"/>
              <a:t> Orson’s Trip to Earth- </a:t>
            </a:r>
            <a:r>
              <a:rPr lang="en-GB" sz="2400" dirty="0" smtClean="0"/>
              <a:t>All about alcohol and the family</a:t>
            </a:r>
            <a:r>
              <a:rPr lang="en-GB" dirty="0" smtClean="0"/>
              <a:t>	</a:t>
            </a:r>
            <a:endParaRPr lang="en-GB" sz="2400" dirty="0" smtClean="0"/>
          </a:p>
          <a:p>
            <a:pPr>
              <a:buNone/>
            </a:pPr>
            <a:endParaRPr lang="en-GB" dirty="0" smtClean="0"/>
          </a:p>
          <a:p>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Resources</a:t>
            </a:r>
            <a:endParaRPr lang="en-GB" dirty="0"/>
          </a:p>
        </p:txBody>
      </p:sp>
      <p:sp>
        <p:nvSpPr>
          <p:cNvPr id="3" name="Content Placeholder 2"/>
          <p:cNvSpPr>
            <a:spLocks noGrp="1"/>
          </p:cNvSpPr>
          <p:nvPr>
            <p:ph idx="1"/>
          </p:nvPr>
        </p:nvSpPr>
        <p:spPr>
          <a:xfrm>
            <a:off x="457200" y="1609416"/>
            <a:ext cx="7239000" cy="4411872"/>
          </a:xfrm>
        </p:spPr>
        <p:txBody>
          <a:bodyPr>
            <a:normAutofit lnSpcReduction="10000"/>
          </a:bodyPr>
          <a:lstStyle/>
          <a:p>
            <a:r>
              <a:rPr lang="en-GB" sz="2000" b="1" dirty="0" smtClean="0"/>
              <a:t>The Children’s Society Include Project</a:t>
            </a:r>
            <a:r>
              <a:rPr lang="en-GB" sz="2000" dirty="0" smtClean="0"/>
              <a:t>  http://www.youngcarer.co/showPage.php?file=i</a:t>
            </a:r>
          </a:p>
          <a:p>
            <a:endParaRPr lang="en-GB" sz="2000" dirty="0" smtClean="0"/>
          </a:p>
          <a:p>
            <a:r>
              <a:rPr lang="en-GB" sz="2000" b="1" dirty="0" smtClean="0"/>
              <a:t>Department for Education</a:t>
            </a:r>
            <a:r>
              <a:rPr lang="en-GB" sz="2000" dirty="0" smtClean="0"/>
              <a:t>  www.education.gov.uk</a:t>
            </a:r>
          </a:p>
          <a:p>
            <a:r>
              <a:rPr lang="en-GB" sz="2000" dirty="0" smtClean="0"/>
              <a:t>E learning http://professionals.carers.org/young-carers/articles/e-learning-for-school-staff,7023.PR.html</a:t>
            </a:r>
          </a:p>
          <a:p>
            <a:pPr>
              <a:buNone/>
            </a:pPr>
            <a:r>
              <a:rPr lang="en-GB" sz="2000" u="sng" dirty="0" smtClean="0">
                <a:hlinkClick r:id="rId2"/>
              </a:rPr>
              <a:t> </a:t>
            </a:r>
          </a:p>
          <a:p>
            <a:r>
              <a:rPr lang="en-GB" sz="2000" b="1" dirty="0" smtClean="0"/>
              <a:t>The primary school toolkit is available at… </a:t>
            </a:r>
            <a:r>
              <a:rPr lang="en-GB" sz="2000" dirty="0" smtClean="0"/>
              <a:t>http://static.carer.org/files/prtc-young-carers-toolkit-5795.pdf</a:t>
            </a:r>
          </a:p>
          <a:p>
            <a:r>
              <a:rPr lang="en-GB" sz="2000" b="1" dirty="0" smtClean="0"/>
              <a:t>The secondary school toolkit is available at   </a:t>
            </a:r>
            <a:r>
              <a:rPr lang="en-GB" sz="2000" dirty="0" smtClean="0"/>
              <a:t>http://professionals.carers.org/young-carers/articles/schools-resource-pack,7025.PR.html</a:t>
            </a:r>
          </a:p>
          <a:p>
            <a:endParaRPr lang="en-GB" sz="2000"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Logo_new"/>
          <p:cNvPicPr>
            <a:picLocks noChangeAspect="1" noChangeArrowheads="1"/>
          </p:cNvPicPr>
          <p:nvPr/>
        </p:nvPicPr>
        <p:blipFill>
          <a:blip r:embed="rId2" cstate="print"/>
          <a:srcRect/>
          <a:stretch>
            <a:fillRect/>
          </a:stretch>
        </p:blipFill>
        <p:spPr bwMode="auto">
          <a:xfrm>
            <a:off x="2987824" y="3645024"/>
            <a:ext cx="5392737" cy="3584575"/>
          </a:xfrm>
          <a:prstGeom prst="rect">
            <a:avLst/>
          </a:prstGeom>
          <a:noFill/>
        </p:spPr>
      </p:pic>
      <p:sp>
        <p:nvSpPr>
          <p:cNvPr id="13" name="Title 12"/>
          <p:cNvSpPr>
            <a:spLocks noGrp="1"/>
          </p:cNvSpPr>
          <p:nvPr>
            <p:ph type="title"/>
          </p:nvPr>
        </p:nvSpPr>
        <p:spPr/>
        <p:txBody>
          <a:bodyPr>
            <a:normAutofit fontScale="90000"/>
          </a:bodyPr>
          <a:lstStyle/>
          <a:p>
            <a:pPr algn="ct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endParaRPr lang="en-GB" dirty="0"/>
          </a:p>
        </p:txBody>
      </p:sp>
      <p:sp>
        <p:nvSpPr>
          <p:cNvPr id="12" name="Text Placeholder 11"/>
          <p:cNvSpPr>
            <a:spLocks noGrp="1"/>
          </p:cNvSpPr>
          <p:nvPr>
            <p:ph idx="1"/>
          </p:nvPr>
        </p:nvSpPr>
        <p:spPr/>
        <p:txBody>
          <a:bodyPr/>
          <a:lstStyle/>
          <a:p>
            <a:endParaRPr lang="en-GB" dirty="0" smtClean="0"/>
          </a:p>
          <a:p>
            <a:pPr algn="ctr">
              <a:buNone/>
            </a:pPr>
            <a:r>
              <a:rPr lang="en-GB" sz="4000" dirty="0" smtClean="0"/>
              <a:t>Elaine Drew</a:t>
            </a:r>
          </a:p>
          <a:p>
            <a:pPr algn="ctr">
              <a:buNone/>
            </a:pPr>
            <a:r>
              <a:rPr lang="en-GB" sz="4000" dirty="0" smtClean="0"/>
              <a:t>01452 733060</a:t>
            </a:r>
          </a:p>
          <a:p>
            <a:pPr>
              <a:buNone/>
            </a:pPr>
            <a:r>
              <a:rPr lang="en-GB" sz="3600" dirty="0" smtClean="0"/>
              <a:t>  elaine@glosyoungcarers.org.uk      </a:t>
            </a:r>
            <a:endParaRPr lang="en-GB"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7239000" cy="5258984"/>
          </a:xfrm>
        </p:spPr>
        <p:txBody>
          <a:bodyPr/>
          <a:lstStyle/>
          <a:p>
            <a:r>
              <a:rPr lang="en-GB" dirty="0" smtClean="0"/>
              <a:t>Research indicates that 1:12 young people in secondary school are either impacted by family ill health or carry a caring responsibility </a:t>
            </a:r>
            <a:r>
              <a:rPr lang="en-GB" sz="1800" i="1" dirty="0" smtClean="0"/>
              <a:t>BBC/ University of Nottingham 2010</a:t>
            </a:r>
          </a:p>
          <a:p>
            <a:pPr>
              <a:buNone/>
            </a:pPr>
            <a:endParaRPr lang="en-GB" sz="1800" i="1" dirty="0" smtClean="0"/>
          </a:p>
          <a:p>
            <a:r>
              <a:rPr lang="en-GB" dirty="0" smtClean="0"/>
              <a:t>2,492 self identified young carers in Gloucestershire</a:t>
            </a:r>
            <a:r>
              <a:rPr lang="en-GB" sz="1800" i="1" dirty="0" smtClean="0"/>
              <a:t>, Online Pupil Survey 2010</a:t>
            </a:r>
          </a:p>
          <a:p>
            <a:endParaRPr lang="en-GB" sz="1800" i="1" dirty="0" smtClean="0"/>
          </a:p>
          <a:p>
            <a:r>
              <a:rPr lang="en-GB" dirty="0" smtClean="0"/>
              <a:t>Gloucestershire Young Carers currently supports 600</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Gloucestershire Young Carers</a:t>
            </a:r>
            <a:endParaRPr lang="en-US" dirty="0"/>
          </a:p>
        </p:txBody>
      </p:sp>
      <p:sp>
        <p:nvSpPr>
          <p:cNvPr id="3" name="Content Placeholder 2"/>
          <p:cNvSpPr>
            <a:spLocks noGrp="1"/>
          </p:cNvSpPr>
          <p:nvPr>
            <p:ph idx="1"/>
          </p:nvPr>
        </p:nvSpPr>
        <p:spPr/>
        <p:txBody>
          <a:bodyPr>
            <a:normAutofit lnSpcReduction="10000"/>
          </a:bodyPr>
          <a:lstStyle/>
          <a:p>
            <a:pPr>
              <a:buNone/>
            </a:pPr>
            <a:r>
              <a:rPr lang="en-GB" dirty="0" smtClean="0">
                <a:solidFill>
                  <a:srgbClr val="0C0B00"/>
                </a:solidFill>
              </a:rPr>
              <a:t>Disability of Cared for</a:t>
            </a:r>
          </a:p>
          <a:p>
            <a:pPr>
              <a:buNone/>
            </a:pPr>
            <a:endParaRPr lang="en-GB" dirty="0" smtClean="0">
              <a:solidFill>
                <a:srgbClr val="0C0B00"/>
              </a:solidFill>
            </a:endParaRPr>
          </a:p>
          <a:p>
            <a:pPr>
              <a:buFont typeface="Arial" pitchFamily="34" charset="0"/>
              <a:buChar char="•"/>
            </a:pPr>
            <a:r>
              <a:rPr lang="en-GB" dirty="0" smtClean="0">
                <a:solidFill>
                  <a:srgbClr val="0C0B00"/>
                </a:solidFill>
              </a:rPr>
              <a:t>43% Physical disability &amp; physical ill health</a:t>
            </a:r>
          </a:p>
          <a:p>
            <a:pPr>
              <a:buFont typeface="Arial" pitchFamily="34" charset="0"/>
              <a:buChar char="•"/>
            </a:pPr>
            <a:endParaRPr lang="en-GB" dirty="0" smtClean="0">
              <a:solidFill>
                <a:srgbClr val="0C0B00"/>
              </a:solidFill>
            </a:endParaRPr>
          </a:p>
          <a:p>
            <a:pPr>
              <a:buFont typeface="Arial" pitchFamily="34" charset="0"/>
              <a:buChar char="•"/>
            </a:pPr>
            <a:r>
              <a:rPr lang="en-GB" dirty="0" smtClean="0">
                <a:solidFill>
                  <a:srgbClr val="0C0B00"/>
                </a:solidFill>
              </a:rPr>
              <a:t>39% Mental ill health</a:t>
            </a:r>
          </a:p>
          <a:p>
            <a:pPr>
              <a:buFont typeface="Arial" pitchFamily="34" charset="0"/>
              <a:buChar char="•"/>
            </a:pPr>
            <a:endParaRPr lang="en-GB" dirty="0" smtClean="0">
              <a:solidFill>
                <a:srgbClr val="0C0B00"/>
              </a:solidFill>
            </a:endParaRPr>
          </a:p>
          <a:p>
            <a:pPr>
              <a:buFont typeface="Arial" pitchFamily="34" charset="0"/>
              <a:buChar char="•"/>
            </a:pPr>
            <a:r>
              <a:rPr lang="en-GB" dirty="0" smtClean="0">
                <a:solidFill>
                  <a:srgbClr val="0C0B00"/>
                </a:solidFill>
              </a:rPr>
              <a:t>15% Learning disability</a:t>
            </a:r>
          </a:p>
          <a:p>
            <a:pPr>
              <a:buFont typeface="Arial" pitchFamily="34" charset="0"/>
              <a:buChar char="•"/>
            </a:pPr>
            <a:endParaRPr lang="en-GB" dirty="0" smtClean="0">
              <a:solidFill>
                <a:srgbClr val="0C0B00"/>
              </a:solidFill>
            </a:endParaRPr>
          </a:p>
          <a:p>
            <a:pPr>
              <a:buFont typeface="Arial" pitchFamily="34" charset="0"/>
              <a:buChar char="•"/>
            </a:pPr>
            <a:r>
              <a:rPr lang="en-GB" dirty="0" smtClean="0">
                <a:solidFill>
                  <a:srgbClr val="0C0B00"/>
                </a:solidFill>
              </a:rPr>
              <a:t>2% Alcohol &amp; Drugs misuse</a:t>
            </a:r>
          </a:p>
          <a:p>
            <a:pPr>
              <a:buFont typeface="Arial" pitchFamily="34" charset="0"/>
              <a:buChar char="•"/>
            </a:pPr>
            <a:endParaRPr lang="en-GB" dirty="0" smtClean="0">
              <a:solidFill>
                <a:srgbClr val="0C0B00"/>
              </a:solidFill>
            </a:endParaRPr>
          </a:p>
          <a:p>
            <a:pPr>
              <a:buFont typeface="Arial" pitchFamily="34" charset="0"/>
              <a:buChar char="•"/>
            </a:pPr>
            <a:r>
              <a:rPr lang="en-GB" dirty="0" smtClean="0">
                <a:solidFill>
                  <a:srgbClr val="0C0B00"/>
                </a:solidFill>
              </a:rPr>
              <a:t>1% Other</a:t>
            </a:r>
            <a:endParaRPr lang="en-US" dirty="0">
              <a:solidFill>
                <a:srgbClr val="0C0B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Gloucestershire Young Carers</a:t>
            </a:r>
          </a:p>
        </p:txBody>
      </p:sp>
      <p:sp>
        <p:nvSpPr>
          <p:cNvPr id="3" name="Content Placeholder 2"/>
          <p:cNvSpPr>
            <a:spLocks noGrp="1"/>
          </p:cNvSpPr>
          <p:nvPr>
            <p:ph idx="1"/>
          </p:nvPr>
        </p:nvSpPr>
        <p:spPr/>
        <p:txBody>
          <a:bodyPr>
            <a:normAutofit lnSpcReduction="10000"/>
          </a:bodyPr>
          <a:lstStyle/>
          <a:p>
            <a:pPr>
              <a:buNone/>
            </a:pPr>
            <a:r>
              <a:rPr lang="en-GB" dirty="0" smtClean="0">
                <a:solidFill>
                  <a:srgbClr val="0C0B00"/>
                </a:solidFill>
              </a:rPr>
              <a:t>Person’s cared for</a:t>
            </a:r>
          </a:p>
          <a:p>
            <a:endParaRPr lang="en-GB" dirty="0" smtClean="0">
              <a:solidFill>
                <a:srgbClr val="0C0B00"/>
              </a:solidFill>
            </a:endParaRPr>
          </a:p>
          <a:p>
            <a:r>
              <a:rPr lang="en-GB" dirty="0" smtClean="0">
                <a:solidFill>
                  <a:srgbClr val="0C0B00"/>
                </a:solidFill>
              </a:rPr>
              <a:t>62% Mother</a:t>
            </a:r>
          </a:p>
          <a:p>
            <a:endParaRPr lang="en-GB" dirty="0" smtClean="0">
              <a:solidFill>
                <a:srgbClr val="0C0B00"/>
              </a:solidFill>
            </a:endParaRPr>
          </a:p>
          <a:p>
            <a:r>
              <a:rPr lang="en-GB" dirty="0" smtClean="0">
                <a:solidFill>
                  <a:srgbClr val="0C0B00"/>
                </a:solidFill>
              </a:rPr>
              <a:t>11% Father</a:t>
            </a:r>
          </a:p>
          <a:p>
            <a:endParaRPr lang="en-GB" dirty="0" smtClean="0">
              <a:solidFill>
                <a:srgbClr val="0C0B00"/>
              </a:solidFill>
            </a:endParaRPr>
          </a:p>
          <a:p>
            <a:r>
              <a:rPr lang="en-GB" dirty="0" smtClean="0">
                <a:solidFill>
                  <a:srgbClr val="0C0B00"/>
                </a:solidFill>
              </a:rPr>
              <a:t>23% Sibling</a:t>
            </a:r>
          </a:p>
          <a:p>
            <a:pPr>
              <a:buNone/>
            </a:pPr>
            <a:endParaRPr lang="en-GB" dirty="0" smtClean="0">
              <a:solidFill>
                <a:srgbClr val="0C0B00"/>
              </a:solidFill>
            </a:endParaRPr>
          </a:p>
          <a:p>
            <a:r>
              <a:rPr lang="en-GB" dirty="0" smtClean="0">
                <a:solidFill>
                  <a:srgbClr val="0C0B00"/>
                </a:solidFill>
              </a:rPr>
              <a:t>1% Step father</a:t>
            </a:r>
          </a:p>
          <a:p>
            <a:endParaRPr lang="en-GB" dirty="0" smtClean="0">
              <a:solidFill>
                <a:srgbClr val="0C0B00"/>
              </a:solidFill>
            </a:endParaRPr>
          </a:p>
          <a:p>
            <a:r>
              <a:rPr lang="en-GB" dirty="0" smtClean="0">
                <a:solidFill>
                  <a:srgbClr val="0C0B00"/>
                </a:solidFill>
              </a:rPr>
              <a:t>3% Other family member</a:t>
            </a:r>
            <a:endParaRPr lang="en-US" dirty="0">
              <a:solidFill>
                <a:srgbClr val="0C0B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948720"/>
          </a:xfrm>
        </p:spPr>
        <p:txBody>
          <a:bodyPr>
            <a:normAutofit/>
          </a:bodyPr>
          <a:lstStyle/>
          <a:p>
            <a:r>
              <a:rPr lang="en-GB" dirty="0" smtClean="0"/>
              <a:t>What is the impact? </a:t>
            </a:r>
            <a:endParaRPr lang="en-GB" dirty="0"/>
          </a:p>
        </p:txBody>
      </p:sp>
      <p:sp>
        <p:nvSpPr>
          <p:cNvPr id="3" name="Content Placeholder 2"/>
          <p:cNvSpPr>
            <a:spLocks noGrp="1"/>
          </p:cNvSpPr>
          <p:nvPr>
            <p:ph idx="1"/>
          </p:nvPr>
        </p:nvSpPr>
        <p:spPr>
          <a:xfrm>
            <a:off x="467544" y="1628800"/>
            <a:ext cx="7355160" cy="4610912"/>
          </a:xfrm>
        </p:spPr>
        <p:txBody>
          <a:bodyPr>
            <a:normAutofit/>
          </a:bodyPr>
          <a:lstStyle/>
          <a:p>
            <a:pPr>
              <a:buFont typeface="Courier New" pitchFamily="49" charset="0"/>
              <a:buChar char="o"/>
            </a:pPr>
            <a:r>
              <a:rPr lang="en-GB" dirty="0" smtClean="0">
                <a:latin typeface="Arial" charset="0"/>
                <a:cs typeface="Arial" charset="0"/>
              </a:rPr>
              <a:t>Physical 		tiredness, back problems, health 		injury, </a:t>
            </a:r>
            <a:r>
              <a:rPr lang="en-GB" dirty="0" smtClean="0"/>
              <a:t>lack of time for play, 			sport or leisure</a:t>
            </a:r>
          </a:p>
          <a:p>
            <a:pPr>
              <a:buFont typeface="Courier New" pitchFamily="49" charset="0"/>
              <a:buChar char="o"/>
            </a:pPr>
            <a:endParaRPr lang="en-GB" dirty="0" smtClean="0"/>
          </a:p>
          <a:p>
            <a:pPr>
              <a:buFont typeface="Courier New" pitchFamily="49" charset="0"/>
              <a:buChar char="o"/>
            </a:pPr>
            <a:r>
              <a:rPr lang="en-GB" dirty="0" smtClean="0">
                <a:latin typeface="Arial" charset="0"/>
                <a:cs typeface="Arial" charset="0"/>
              </a:rPr>
              <a:t>Emotional 	stress, anxiety, guilt, fear, health 		stigma leading to 					changes in behaviour</a:t>
            </a:r>
          </a:p>
          <a:p>
            <a:pPr>
              <a:buFont typeface="Arial" charset="0"/>
              <a:buChar char="•"/>
            </a:pPr>
            <a:endParaRPr lang="en-GB" dirty="0" smtClean="0">
              <a:latin typeface="Arial" charset="0"/>
              <a:cs typeface="Arial" charset="0"/>
            </a:endParaRPr>
          </a:p>
          <a:p>
            <a:pPr>
              <a:buFont typeface="Courier New" pitchFamily="49" charset="0"/>
              <a:buChar char="o"/>
            </a:pPr>
            <a:r>
              <a:rPr lang="en-GB" dirty="0" smtClean="0">
                <a:latin typeface="Arial" charset="0"/>
                <a:cs typeface="Arial" charset="0"/>
              </a:rPr>
              <a:t>Education &amp; 	lateness, absence, bullying training		under achievement</a:t>
            </a:r>
          </a:p>
          <a:p>
            <a:pPr>
              <a:buNone/>
            </a:pPr>
            <a:endParaRPr lang="en-GB" dirty="0" smtClean="0">
              <a:latin typeface="Arial" charset="0"/>
              <a:cs typeface="Arial" charset="0"/>
            </a:endParaRP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020728"/>
          </a:xfrm>
        </p:spPr>
        <p:txBody>
          <a:bodyPr>
            <a:normAutofit/>
          </a:bodyPr>
          <a:lstStyle/>
          <a:p>
            <a:r>
              <a:rPr lang="en-GB" dirty="0" smtClean="0"/>
              <a:t>What is the impact? </a:t>
            </a:r>
            <a:endParaRPr lang="en-GB" dirty="0"/>
          </a:p>
        </p:txBody>
      </p:sp>
      <p:sp>
        <p:nvSpPr>
          <p:cNvPr id="3" name="Content Placeholder 2"/>
          <p:cNvSpPr>
            <a:spLocks noGrp="1"/>
          </p:cNvSpPr>
          <p:nvPr>
            <p:ph idx="1"/>
          </p:nvPr>
        </p:nvSpPr>
        <p:spPr>
          <a:xfrm>
            <a:off x="395536" y="1916832"/>
            <a:ext cx="7560840" cy="4486280"/>
          </a:xfrm>
        </p:spPr>
        <p:txBody>
          <a:bodyPr>
            <a:normAutofit fontScale="92500" lnSpcReduction="10000"/>
          </a:bodyPr>
          <a:lstStyle/>
          <a:p>
            <a:pPr>
              <a:buFont typeface="Courier New" pitchFamily="49" charset="0"/>
              <a:buChar char="o"/>
            </a:pPr>
            <a:r>
              <a:rPr lang="en-GB" dirty="0" smtClean="0">
                <a:cs typeface="Arial" charset="0"/>
              </a:rPr>
              <a:t>Isolation 	feeling like the only one in their 				situation, feeling, ‘different’</a:t>
            </a:r>
          </a:p>
          <a:p>
            <a:pPr>
              <a:buFont typeface="Arial" charset="0"/>
              <a:buChar char="•"/>
            </a:pPr>
            <a:endParaRPr lang="en-GB" dirty="0" smtClean="0">
              <a:cs typeface="Arial" charset="0"/>
            </a:endParaRPr>
          </a:p>
          <a:p>
            <a:pPr>
              <a:buFont typeface="Courier New" pitchFamily="49" charset="0"/>
              <a:buChar char="o"/>
            </a:pPr>
            <a:r>
              <a:rPr lang="en-GB" dirty="0" smtClean="0"/>
              <a:t>Transition to adulthood</a:t>
            </a:r>
          </a:p>
          <a:p>
            <a:pPr>
              <a:buNone/>
            </a:pPr>
            <a:r>
              <a:rPr lang="en-GB" dirty="0" smtClean="0"/>
              <a:t>			difficulties in finding work, their own 			home and establishing relationships</a:t>
            </a:r>
          </a:p>
          <a:p>
            <a:pPr>
              <a:buNone/>
            </a:pPr>
            <a:endParaRPr lang="en-GB" dirty="0" smtClean="0"/>
          </a:p>
          <a:p>
            <a:pPr>
              <a:buFont typeface="Courier New" pitchFamily="49" charset="0"/>
              <a:buChar char="o"/>
            </a:pPr>
            <a:r>
              <a:rPr lang="en-GB" dirty="0" smtClean="0"/>
              <a:t>Safety 	of a young carer and the person they 			care for. Children and young people  			may be at risk of harm because 				someone in their family has an unmet 			need.</a:t>
            </a:r>
          </a:p>
          <a:p>
            <a:pPr>
              <a:buFont typeface="Courier New" pitchFamily="49" charset="0"/>
              <a:buChar char="o"/>
            </a:pPr>
            <a:endParaRPr lang="en-GB" dirty="0" smtClean="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04704"/>
          </a:xfrm>
        </p:spPr>
        <p:txBody>
          <a:bodyPr>
            <a:normAutofit/>
          </a:bodyPr>
          <a:lstStyle/>
          <a:p>
            <a:pPr algn="ctr"/>
            <a:r>
              <a:rPr lang="en-GB" dirty="0" smtClean="0"/>
              <a:t>What is the impact?  </a:t>
            </a:r>
            <a:endParaRPr lang="en-GB" dirty="0"/>
          </a:p>
        </p:txBody>
      </p:sp>
      <p:sp>
        <p:nvSpPr>
          <p:cNvPr id="3" name="Content Placeholder 2"/>
          <p:cNvSpPr>
            <a:spLocks noGrp="1"/>
          </p:cNvSpPr>
          <p:nvPr>
            <p:ph idx="1"/>
          </p:nvPr>
        </p:nvSpPr>
        <p:spPr>
          <a:xfrm>
            <a:off x="395536" y="1196752"/>
            <a:ext cx="7776864" cy="5206360"/>
          </a:xfrm>
        </p:spPr>
        <p:txBody>
          <a:bodyPr>
            <a:normAutofit fontScale="55000" lnSpcReduction="20000"/>
          </a:bodyPr>
          <a:lstStyle/>
          <a:p>
            <a:pPr>
              <a:buFontTx/>
              <a:buNone/>
            </a:pPr>
            <a:r>
              <a:rPr lang="en-GB" sz="2800" dirty="0" smtClean="0">
                <a:latin typeface="Arial" pitchFamily="34" charset="0"/>
                <a:cs typeface="Arial" pitchFamily="34" charset="0"/>
              </a:rPr>
              <a:t> </a:t>
            </a:r>
          </a:p>
          <a:p>
            <a:pPr>
              <a:buFont typeface="Courier New" pitchFamily="49" charset="0"/>
              <a:buChar char="o"/>
            </a:pPr>
            <a:r>
              <a:rPr lang="en-GB" sz="4400" b="1" dirty="0" smtClean="0">
                <a:cs typeface="Arial" pitchFamily="34" charset="0"/>
              </a:rPr>
              <a:t>Developmental factors</a:t>
            </a:r>
            <a:endParaRPr lang="en-GB" sz="4400" dirty="0" smtClean="0">
              <a:cs typeface="Arial" pitchFamily="34" charset="0"/>
            </a:endParaRPr>
          </a:p>
          <a:p>
            <a:pPr lvl="1">
              <a:buNone/>
            </a:pPr>
            <a:r>
              <a:rPr lang="en-GB" sz="3500" dirty="0" smtClean="0">
                <a:solidFill>
                  <a:schemeClr val="tx1"/>
                </a:solidFill>
                <a:cs typeface="Arial" pitchFamily="34" charset="0"/>
              </a:rPr>
              <a:t>	</a:t>
            </a:r>
            <a:r>
              <a:rPr lang="en-GB" sz="4400" dirty="0" smtClean="0">
                <a:solidFill>
                  <a:schemeClr val="tx1"/>
                </a:solidFill>
                <a:cs typeface="Arial" pitchFamily="34" charset="0"/>
              </a:rPr>
              <a:t>Attachment</a:t>
            </a:r>
          </a:p>
          <a:p>
            <a:pPr lvl="1">
              <a:buNone/>
            </a:pPr>
            <a:r>
              <a:rPr lang="en-GB" sz="4400" dirty="0" smtClean="0">
                <a:solidFill>
                  <a:schemeClr val="tx1"/>
                </a:solidFill>
                <a:cs typeface="Arial" pitchFamily="34" charset="0"/>
              </a:rPr>
              <a:t>	Emotional/behavioural development</a:t>
            </a:r>
          </a:p>
          <a:p>
            <a:pPr>
              <a:buNone/>
            </a:pPr>
            <a:r>
              <a:rPr lang="en-GB" sz="4400" dirty="0" smtClean="0">
                <a:cs typeface="Arial" pitchFamily="34" charset="0"/>
              </a:rPr>
              <a:t>	   Identity</a:t>
            </a:r>
          </a:p>
          <a:p>
            <a:pPr lvl="1">
              <a:buNone/>
            </a:pPr>
            <a:r>
              <a:rPr lang="en-GB" sz="4400" dirty="0" smtClean="0">
                <a:cs typeface="Arial" pitchFamily="34" charset="0"/>
              </a:rPr>
              <a:t>	</a:t>
            </a:r>
            <a:r>
              <a:rPr lang="en-GB" sz="4400" dirty="0" smtClean="0">
                <a:solidFill>
                  <a:schemeClr val="tx1"/>
                </a:solidFill>
                <a:cs typeface="Arial" pitchFamily="34" charset="0"/>
              </a:rPr>
              <a:t>Social presentation (learned behaviour)</a:t>
            </a:r>
          </a:p>
          <a:p>
            <a:pPr lvl="1">
              <a:buNone/>
            </a:pPr>
            <a:r>
              <a:rPr lang="en-GB" sz="4400" dirty="0" smtClean="0">
                <a:solidFill>
                  <a:schemeClr val="tx1"/>
                </a:solidFill>
                <a:cs typeface="Arial" pitchFamily="34" charset="0"/>
              </a:rPr>
              <a:t>	Role reversal (nurturing parent). </a:t>
            </a:r>
          </a:p>
          <a:p>
            <a:pPr lvl="1">
              <a:buNone/>
            </a:pPr>
            <a:r>
              <a:rPr lang="en-GB" sz="4400" dirty="0" smtClean="0">
                <a:solidFill>
                  <a:schemeClr val="tx1"/>
                </a:solidFill>
                <a:cs typeface="Arial" pitchFamily="34" charset="0"/>
              </a:rPr>
              <a:t>	Less time to be a child</a:t>
            </a:r>
          </a:p>
          <a:p>
            <a:pPr>
              <a:buFontTx/>
              <a:buNone/>
            </a:pPr>
            <a:r>
              <a:rPr lang="en-GB" sz="3800" b="1" dirty="0" smtClean="0">
                <a:cs typeface="Arial" pitchFamily="34" charset="0"/>
              </a:rPr>
              <a:t> </a:t>
            </a:r>
            <a:endParaRPr lang="en-GB" sz="3800" dirty="0" smtClean="0">
              <a:cs typeface="Arial" pitchFamily="34" charset="0"/>
            </a:endParaRPr>
          </a:p>
          <a:p>
            <a:pPr>
              <a:buFont typeface="Courier New" pitchFamily="49" charset="0"/>
              <a:buChar char="o"/>
            </a:pPr>
            <a:r>
              <a:rPr lang="en-GB" sz="4400" b="1" dirty="0" smtClean="0">
                <a:cs typeface="Arial" pitchFamily="34" charset="0"/>
              </a:rPr>
              <a:t>Associated factors</a:t>
            </a:r>
            <a:endParaRPr lang="en-GB" sz="4400" dirty="0" smtClean="0">
              <a:cs typeface="Arial" pitchFamily="34" charset="0"/>
            </a:endParaRPr>
          </a:p>
          <a:p>
            <a:pPr lvl="1">
              <a:buNone/>
            </a:pPr>
            <a:r>
              <a:rPr lang="en-GB" sz="3500" dirty="0" smtClean="0">
                <a:solidFill>
                  <a:schemeClr val="tx1"/>
                </a:solidFill>
                <a:cs typeface="Arial" pitchFamily="34" charset="0"/>
              </a:rPr>
              <a:t>	</a:t>
            </a:r>
            <a:r>
              <a:rPr lang="en-GB" sz="4400" dirty="0" smtClean="0">
                <a:solidFill>
                  <a:schemeClr val="tx1"/>
                </a:solidFill>
                <a:cs typeface="Arial" pitchFamily="34" charset="0"/>
              </a:rPr>
              <a:t>Substance misuse, depression, isolation, housing, environment, </a:t>
            </a:r>
          </a:p>
          <a:p>
            <a:pPr lvl="1">
              <a:buNone/>
            </a:pPr>
            <a:r>
              <a:rPr lang="en-GB" sz="4400" dirty="0" smtClean="0">
                <a:solidFill>
                  <a:schemeClr val="tx1"/>
                </a:solidFill>
                <a:cs typeface="Arial" pitchFamily="34" charset="0"/>
              </a:rPr>
              <a:t>	Domestic abuse, finance, family relationship, unemployment, offending</a:t>
            </a:r>
          </a:p>
          <a:p>
            <a:pPr lvl="1">
              <a:buNone/>
            </a:pPr>
            <a:r>
              <a:rPr lang="en-GB" sz="4400" dirty="0" smtClean="0">
                <a:solidFill>
                  <a:schemeClr val="tx1"/>
                </a:solidFill>
                <a:cs typeface="Arial" pitchFamily="34" charset="0"/>
              </a:rPr>
              <a:t>	Poverty,  crime, seldom heard &amp; seldom seen</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a:xfrm>
            <a:off x="457200" y="320040"/>
            <a:ext cx="7239000" cy="1020728"/>
          </a:xfrm>
        </p:spPr>
        <p:txBody>
          <a:bodyPr>
            <a:noAutofit/>
          </a:bodyPr>
          <a:lstStyle/>
          <a:p>
            <a:pPr algn="ctr"/>
            <a:r>
              <a:rPr lang="en-GB" dirty="0" smtClean="0"/>
              <a:t>Impact of</a:t>
            </a:r>
            <a:br>
              <a:rPr lang="en-GB" dirty="0" smtClean="0"/>
            </a:br>
            <a:r>
              <a:rPr lang="en-GB" dirty="0" smtClean="0"/>
              <a:t> parental mental illness</a:t>
            </a:r>
            <a:endParaRPr lang="en-US" dirty="0"/>
          </a:p>
        </p:txBody>
      </p:sp>
      <p:sp>
        <p:nvSpPr>
          <p:cNvPr id="178179" name="Rectangle 3"/>
          <p:cNvSpPr>
            <a:spLocks noGrp="1" noChangeArrowheads="1"/>
          </p:cNvSpPr>
          <p:nvPr>
            <p:ph idx="1"/>
          </p:nvPr>
        </p:nvSpPr>
        <p:spPr>
          <a:xfrm>
            <a:off x="533400" y="1700808"/>
            <a:ext cx="7639000" cy="4387255"/>
          </a:xfrm>
        </p:spPr>
        <p:txBody>
          <a:bodyPr>
            <a:normAutofit lnSpcReduction="10000"/>
          </a:bodyPr>
          <a:lstStyle/>
          <a:p>
            <a:r>
              <a:rPr lang="en-GB" sz="2400" dirty="0">
                <a:latin typeface="Arial" pitchFamily="34" charset="0"/>
                <a:cs typeface="Arial" pitchFamily="34" charset="0"/>
              </a:rPr>
              <a:t>A child whose parent is mentally ill has a 70% chance of developing at least a minor adjustment problem by adolescence                 </a:t>
            </a:r>
            <a:r>
              <a:rPr lang="en-GB" sz="2400" i="1" dirty="0" smtClean="0">
                <a:latin typeface="Arial" pitchFamily="34" charset="0"/>
                <a:cs typeface="Arial" pitchFamily="34" charset="0"/>
              </a:rPr>
              <a:t>Rubovits 1996 </a:t>
            </a:r>
            <a:endParaRPr lang="en-GB" sz="2400" i="1" dirty="0">
              <a:latin typeface="Arial" pitchFamily="34" charset="0"/>
              <a:cs typeface="Arial" pitchFamily="34" charset="0"/>
            </a:endParaRPr>
          </a:p>
          <a:p>
            <a:endParaRPr lang="en-GB" sz="2400" dirty="0" smtClean="0">
              <a:latin typeface="Arial" pitchFamily="34" charset="0"/>
              <a:cs typeface="Arial" pitchFamily="34" charset="0"/>
            </a:endParaRPr>
          </a:p>
          <a:p>
            <a:r>
              <a:rPr lang="en-GB" sz="2400" dirty="0" smtClean="0">
                <a:latin typeface="Arial" pitchFamily="34" charset="0"/>
                <a:cs typeface="Arial" pitchFamily="34" charset="0"/>
              </a:rPr>
              <a:t>A </a:t>
            </a:r>
            <a:r>
              <a:rPr lang="en-GB" sz="2400" dirty="0">
                <a:latin typeface="Arial" pitchFamily="34" charset="0"/>
                <a:cs typeface="Arial" pitchFamily="34" charset="0"/>
              </a:rPr>
              <a:t>child with two mentally ill parents will have at least a 30% chance of developing a more serious mental health problem</a:t>
            </a:r>
            <a:r>
              <a:rPr lang="en-US" sz="2400" dirty="0">
                <a:latin typeface="Arial" pitchFamily="34" charset="0"/>
                <a:cs typeface="Arial" pitchFamily="34" charset="0"/>
              </a:rPr>
              <a:t>                         </a:t>
            </a:r>
            <a:r>
              <a:rPr lang="en-US" sz="2400" dirty="0" smtClean="0">
                <a:latin typeface="Arial" pitchFamily="34" charset="0"/>
                <a:cs typeface="Arial" pitchFamily="34" charset="0"/>
              </a:rPr>
              <a:t>       </a:t>
            </a:r>
            <a:r>
              <a:rPr lang="en-GB" sz="2400" i="1" dirty="0" smtClean="0">
                <a:latin typeface="Arial" pitchFamily="34" charset="0"/>
                <a:cs typeface="Arial" pitchFamily="34" charset="0"/>
              </a:rPr>
              <a:t>Rubovits 1996</a:t>
            </a:r>
            <a:endParaRPr lang="en-GB" sz="2400" dirty="0" smtClean="0">
              <a:latin typeface="Arial" pitchFamily="34" charset="0"/>
              <a:cs typeface="Arial" pitchFamily="34" charset="0"/>
            </a:endParaRPr>
          </a:p>
          <a:p>
            <a:pPr>
              <a:buNone/>
            </a:pPr>
            <a:endParaRPr lang="en-GB" sz="2400" dirty="0" smtClean="0">
              <a:latin typeface="Arial" pitchFamily="34" charset="0"/>
              <a:cs typeface="Arial" pitchFamily="34" charset="0"/>
            </a:endParaRPr>
          </a:p>
          <a:p>
            <a:r>
              <a:rPr lang="en-GB" sz="2400" dirty="0" smtClean="0">
                <a:latin typeface="Arial" pitchFamily="34" charset="0"/>
                <a:cs typeface="Arial" pitchFamily="34" charset="0"/>
              </a:rPr>
              <a:t>Children of parents with severe mental illness are 2.5 times more likely to develop a mental health problems than their peers                </a:t>
            </a:r>
            <a:r>
              <a:rPr lang="en-GB" sz="2400" i="1" dirty="0" smtClean="0">
                <a:latin typeface="Arial" pitchFamily="34" charset="0"/>
                <a:cs typeface="Arial" pitchFamily="34" charset="0"/>
              </a:rPr>
              <a:t>Cowling 2004</a:t>
            </a:r>
            <a:endParaRPr lang="en-GB" sz="2400" dirty="0">
              <a:latin typeface="Arial" pitchFamily="34" charset="0"/>
              <a:cs typeface="Arial" pitchFamily="34" charset="0"/>
            </a:endParaRPr>
          </a:p>
          <a:p>
            <a:pPr>
              <a:buFontTx/>
              <a:buNone/>
            </a:pPr>
            <a:endParaRPr lang="en-GB" sz="2400" dirty="0"/>
          </a:p>
          <a:p>
            <a:pPr>
              <a:buNone/>
            </a:pPr>
            <a:endParaRPr lang="en-US"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ppt/theme/themeOverride2.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
  <TotalTime>833</TotalTime>
  <Words>888</Words>
  <Application>Microsoft Office PowerPoint</Application>
  <PresentationFormat>On-screen Show (4:3)</PresentationFormat>
  <Paragraphs>256</Paragraphs>
  <Slides>29</Slides>
  <Notes>8</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Opulent</vt:lpstr>
      <vt:lpstr>Gloucestershire Healthy Living and Learning Award  Young Carers’ Accreditation</vt:lpstr>
      <vt:lpstr>So Who Are Young Carers?</vt:lpstr>
      <vt:lpstr>Slide 3</vt:lpstr>
      <vt:lpstr>Gloucestershire Young Carers</vt:lpstr>
      <vt:lpstr>Gloucestershire Young Carers</vt:lpstr>
      <vt:lpstr>What is the impact? </vt:lpstr>
      <vt:lpstr>What is the impact? </vt:lpstr>
      <vt:lpstr>What is the impact?  </vt:lpstr>
      <vt:lpstr>Impact of  parental mental illness</vt:lpstr>
      <vt:lpstr> Parental substance misuse</vt:lpstr>
      <vt:lpstr> Risk Factors</vt:lpstr>
      <vt:lpstr>High risk indicators</vt:lpstr>
      <vt:lpstr>Mental Health &amp; Safeguarding</vt:lpstr>
      <vt:lpstr>What young carers tell us </vt:lpstr>
      <vt:lpstr>Typical behaviours</vt:lpstr>
      <vt:lpstr>Can we make a difference?</vt:lpstr>
      <vt:lpstr>Gloucestershire Healthy Living and Learning award</vt:lpstr>
      <vt:lpstr>Leadership and Management</vt:lpstr>
      <vt:lpstr>Support and awareness</vt:lpstr>
      <vt:lpstr>Tracking and monitoring</vt:lpstr>
      <vt:lpstr>Young carers’ voice</vt:lpstr>
      <vt:lpstr>Quality Assurance</vt:lpstr>
      <vt:lpstr>Outcomes </vt:lpstr>
      <vt:lpstr>Outcomes</vt:lpstr>
      <vt:lpstr>Support from Gloucestershire Young Carers</vt:lpstr>
      <vt:lpstr>Need some help?</vt:lpstr>
      <vt:lpstr>information</vt:lpstr>
      <vt:lpstr>Further Resources</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mandyb</dc:creator>
  <cp:lastModifiedBy>Elaine Drew</cp:lastModifiedBy>
  <cp:revision>96</cp:revision>
  <dcterms:created xsi:type="dcterms:W3CDTF">2012-05-24T09:49:02Z</dcterms:created>
  <dcterms:modified xsi:type="dcterms:W3CDTF">2012-07-02T16:43:49Z</dcterms:modified>
</cp:coreProperties>
</file>