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26"/>
  </p:notesMasterIdLst>
  <p:handoutMasterIdLst>
    <p:handoutMasterId r:id="rId27"/>
  </p:handoutMasterIdLst>
  <p:sldIdLst>
    <p:sldId id="257" r:id="rId6"/>
    <p:sldId id="258" r:id="rId7"/>
    <p:sldId id="270" r:id="rId8"/>
    <p:sldId id="280" r:id="rId9"/>
    <p:sldId id="261" r:id="rId10"/>
    <p:sldId id="256" r:id="rId11"/>
    <p:sldId id="262" r:id="rId12"/>
    <p:sldId id="263" r:id="rId13"/>
    <p:sldId id="264" r:id="rId14"/>
    <p:sldId id="283" r:id="rId15"/>
    <p:sldId id="284" r:id="rId16"/>
    <p:sldId id="281" r:id="rId17"/>
    <p:sldId id="285" r:id="rId18"/>
    <p:sldId id="286" r:id="rId19"/>
    <p:sldId id="287" r:id="rId20"/>
    <p:sldId id="288" r:id="rId21"/>
    <p:sldId id="268" r:id="rId22"/>
    <p:sldId id="289" r:id="rId23"/>
    <p:sldId id="279" r:id="rId24"/>
    <p:sldId id="291" r:id="rId2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58"/>
            <p14:sldId id="270"/>
            <p14:sldId id="280"/>
            <p14:sldId id="261"/>
            <p14:sldId id="256"/>
            <p14:sldId id="262"/>
          </p14:sldIdLst>
        </p14:section>
        <p14:section name="Pupil Slides" id="{938DD7AC-2297-1F48-B25E-0B0BFFE37CBE}">
          <p14:sldIdLst>
            <p14:sldId id="263"/>
            <p14:sldId id="264"/>
            <p14:sldId id="283"/>
            <p14:sldId id="284"/>
            <p14:sldId id="281"/>
            <p14:sldId id="285"/>
            <p14:sldId id="286"/>
            <p14:sldId id="287"/>
            <p14:sldId id="288"/>
            <p14:sldId id="268"/>
            <p14:sldId id="289"/>
            <p14:sldId id="279"/>
            <p14:sldId id="291"/>
          </p14:sldIdLst>
        </p14:section>
      </p14:sectionLst>
    </p:ext>
    <p:ext uri="{EFAFB233-063F-42B5-8137-9DF3F51BA10A}">
      <p15:sldGuideLst xmlns:p15="http://schemas.microsoft.com/office/powerpoint/2012/main">
        <p15:guide id="2" pos="3120" userDrawn="1">
          <p15:clr>
            <a:srgbClr val="A4A3A4"/>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ACDE821E-E56C-83FD-EC55-53EE23AFB51D}" name="Together Studio" initials="" userId="S::studio@togethercreativeltd.onmicrosoft.com::1605b310-f4b8-4117-872c-2988505f86eb" providerId="AD"/>
  <p188:author id="{A585043F-A66D-640D-13ED-CBB00BA6FCE7}" name="Florence Ackland" initials="FA" userId="S::florence@pshe-association.org.uk::4fb6b414-8ee9-4dd4-af5a-4d2d97910631" providerId="AD"/>
  <p188:author id="{2953C961-0D3A-A54A-1903-0F6ADC9B3A04}" name="Samantha Payne" initials="SP" userId="S::samantha.payne@pshe-association.org.uk::81039844-1462-41c4-a80c-2902591b5025" providerId="AD"/>
  <p188:author id="{ECE9A068-C919-A02A-25B8-2F5A9A3AA73E}" name="Jenny Barksfield" initials="JB" userId="S::jenny@pshe-association.org.uk::e146badb-6d45-41de-81bb-9480fcad58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9BBE"/>
    <a:srgbClr val="ED694B"/>
    <a:srgbClr val="1EA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54"/>
    <p:restoredTop sz="75428"/>
  </p:normalViewPr>
  <p:slideViewPr>
    <p:cSldViewPr snapToGrid="0">
      <p:cViewPr varScale="1">
        <p:scale>
          <a:sx n="106" d="100"/>
          <a:sy n="106" d="100"/>
        </p:scale>
        <p:origin x="3520" y="184"/>
      </p:cViewPr>
      <p:guideLst>
        <p:guide pos="3120"/>
        <p:guide orient="horz" pos="2183"/>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Payne" userId="81039844-1462-41c4-a80c-2902591b5025" providerId="ADAL" clId="{E78CFBDE-9E2C-4763-A2B0-3554E292077F}"/>
    <pc:docChg chg="modSld">
      <pc:chgData name="Samantha Payne" userId="81039844-1462-41c4-a80c-2902591b5025" providerId="ADAL" clId="{E78CFBDE-9E2C-4763-A2B0-3554E292077F}" dt="2024-07-11T09:05:25.158" v="4" actId="20577"/>
      <pc:docMkLst>
        <pc:docMk/>
      </pc:docMkLst>
      <pc:sldChg chg="addCm">
        <pc:chgData name="Samantha Payne" userId="81039844-1462-41c4-a80c-2902591b5025" providerId="ADAL" clId="{E78CFBDE-9E2C-4763-A2B0-3554E292077F}" dt="2024-07-11T08:49:14.683" v="0"/>
        <pc:sldMkLst>
          <pc:docMk/>
          <pc:sldMk cId="934196820" sldId="256"/>
        </pc:sldMkLst>
        <pc:extLst>
          <p:ext xmlns:p="http://schemas.openxmlformats.org/presentationml/2006/main" uri="{D6D511B9-2390-475A-947B-AFAB55BFBCF1}">
            <pc226:cmChg xmlns:pc226="http://schemas.microsoft.com/office/powerpoint/2022/06/main/command" chg="add">
              <pc226:chgData name="Samantha Payne" userId="81039844-1462-41c4-a80c-2902591b5025" providerId="ADAL" clId="{E78CFBDE-9E2C-4763-A2B0-3554E292077F}" dt="2024-07-11T08:49:14.683" v="0"/>
              <pc2:cmMkLst xmlns:pc2="http://schemas.microsoft.com/office/powerpoint/2019/9/main/command">
                <pc:docMk/>
                <pc:sldMk cId="934196820" sldId="256"/>
                <pc2:cmMk id="{9B756B43-353A-4EE2-AE57-395C18CC1DD6}"/>
              </pc2:cmMkLst>
            </pc226:cmChg>
          </p:ext>
        </pc:extLst>
      </pc:sldChg>
      <pc:sldChg chg="modNotesTx">
        <pc:chgData name="Samantha Payne" userId="81039844-1462-41c4-a80c-2902591b5025" providerId="ADAL" clId="{E78CFBDE-9E2C-4763-A2B0-3554E292077F}" dt="2024-07-11T09:05:25.158" v="4" actId="20577"/>
        <pc:sldMkLst>
          <pc:docMk/>
          <pc:sldMk cId="3722184004" sldId="2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11/07/2024</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7/11/24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velinalondon.nhs.uk/our-services/hospital/sleep-medicine-department/how-to-sleep-well-for-teenagers.aspx"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childline.org.uk/" TargetMode="External"/><Relationship Id="rId5" Type="http://schemas.openxmlformats.org/officeDocument/2006/relationships/hyperlink" Target="http://www.youngminds.org.uk/" TargetMode="External"/><Relationship Id="rId4" Type="http://schemas.openxmlformats.org/officeDocument/2006/relationships/hyperlink" Target="http://www.nhs.uk/every-mind-matters/mental-health-issues/slee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1</a:t>
            </a:fld>
            <a:endParaRPr lang="en-US"/>
          </a:p>
        </p:txBody>
      </p:sp>
    </p:spTree>
    <p:extLst>
      <p:ext uri="{BB962C8B-B14F-4D97-AF65-F5344CB8AC3E}">
        <p14:creationId xmlns:p14="http://schemas.microsoft.com/office/powerpoint/2010/main" val="368859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55"/>
              </a:spcBef>
              <a:spcAft>
                <a:spcPts val="0"/>
              </a:spcAft>
              <a:buClrTx/>
              <a:buSzTx/>
              <a:buFontTx/>
              <a:buNone/>
              <a:tabLst/>
              <a:defRPr/>
            </a:pPr>
            <a:r>
              <a:rPr lang="en-US" sz="1200" b="1" i="0" dirty="0">
                <a:solidFill>
                  <a:srgbClr val="1D1C1D"/>
                </a:solidFill>
                <a:effectLst/>
                <a:latin typeface="Slack-Lato"/>
              </a:rPr>
              <a:t>Teacher notes – Sleep scenarios (15 mins, slide 13)</a:t>
            </a:r>
          </a:p>
          <a:p>
            <a:pPr>
              <a:lnSpc>
                <a:spcPts val="1600"/>
              </a:lnSpc>
              <a:spcBef>
                <a:spcPts val="655"/>
              </a:spcBef>
            </a:pPr>
            <a:r>
              <a:rPr lang="en-US" sz="1200" dirty="0">
                <a:effectLst/>
                <a:latin typeface="Arial" panose="020B0604020202020204" pitchFamily="34" charset="0"/>
                <a:ea typeface="Calibri" panose="020F0502020204030204" pitchFamily="34" charset="0"/>
              </a:rPr>
              <a:t>In</a:t>
            </a:r>
            <a:r>
              <a:rPr lang="en-US" sz="1200" spc="-10" dirty="0">
                <a:effectLst/>
                <a:latin typeface="Arial" panose="020B0604020202020204" pitchFamily="34" charset="0"/>
                <a:ea typeface="Calibri" panose="020F0502020204030204" pitchFamily="34" charset="0"/>
              </a:rPr>
              <a:t> small </a:t>
            </a:r>
            <a:r>
              <a:rPr lang="en-US" sz="1200" dirty="0">
                <a:effectLst/>
                <a:latin typeface="Arial" panose="020B0604020202020204" pitchFamily="34" charset="0"/>
                <a:ea typeface="Calibri" panose="020F0502020204030204" pitchFamily="34" charset="0"/>
              </a:rPr>
              <a:t>groups</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give</a:t>
            </a:r>
            <a:r>
              <a:rPr lang="en-US" sz="1200" spc="-10" dirty="0">
                <a:effectLst/>
                <a:latin typeface="Arial" panose="020B0604020202020204" pitchFamily="34" charset="0"/>
                <a:ea typeface="Calibri" panose="020F0502020204030204" pitchFamily="34" charset="0"/>
              </a:rPr>
              <a:t> students</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one of the</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characters</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from</a:t>
            </a:r>
            <a:r>
              <a:rPr lang="en-US" sz="1200" spc="-10" dirty="0">
                <a:effectLst/>
                <a:latin typeface="Arial" panose="020B0604020202020204" pitchFamily="34" charset="0"/>
                <a:ea typeface="Calibri" panose="020F0502020204030204" pitchFamily="34" charset="0"/>
              </a:rPr>
              <a:t> </a:t>
            </a:r>
            <a:r>
              <a:rPr lang="en-US" sz="1200" b="1" dirty="0">
                <a:effectLst/>
                <a:latin typeface="Arial" panose="020B0604020202020204" pitchFamily="34" charset="0"/>
                <a:ea typeface="Calibri" panose="020F0502020204030204" pitchFamily="34" charset="0"/>
              </a:rPr>
              <a:t>Resource</a:t>
            </a:r>
            <a:r>
              <a:rPr lang="en-US" sz="1200" b="1" spc="-10" dirty="0">
                <a:effectLst/>
                <a:latin typeface="Arial" panose="020B0604020202020204" pitchFamily="34" charset="0"/>
                <a:ea typeface="Calibri" panose="020F0502020204030204" pitchFamily="34" charset="0"/>
              </a:rPr>
              <a:t> </a:t>
            </a:r>
            <a:r>
              <a:rPr lang="en-US" sz="1200" b="1" dirty="0">
                <a:effectLst/>
                <a:latin typeface="Arial" panose="020B0604020202020204" pitchFamily="34" charset="0"/>
                <a:ea typeface="Calibri" panose="020F0502020204030204" pitchFamily="34" charset="0"/>
              </a:rPr>
              <a:t>2:</a:t>
            </a:r>
            <a:r>
              <a:rPr lang="en-US" sz="1200" b="1" spc="-15" dirty="0">
                <a:effectLst/>
                <a:latin typeface="Arial" panose="020B0604020202020204" pitchFamily="34" charset="0"/>
                <a:ea typeface="Calibri" panose="020F0502020204030204" pitchFamily="34" charset="0"/>
              </a:rPr>
              <a:t> </a:t>
            </a:r>
            <a:r>
              <a:rPr lang="en-US" sz="1200" b="1" dirty="0">
                <a:effectLst/>
                <a:latin typeface="Arial" panose="020B0604020202020204" pitchFamily="34" charset="0"/>
                <a:ea typeface="Calibri" panose="020F0502020204030204" pitchFamily="34" charset="0"/>
              </a:rPr>
              <a:t>Sleep</a:t>
            </a:r>
            <a:r>
              <a:rPr lang="en-US" sz="1200" b="1" spc="-10" dirty="0">
                <a:effectLst/>
                <a:latin typeface="Arial" panose="020B0604020202020204" pitchFamily="34" charset="0"/>
                <a:ea typeface="Calibri" panose="020F0502020204030204" pitchFamily="34" charset="0"/>
              </a:rPr>
              <a:t> scenarios.</a:t>
            </a:r>
            <a:endParaRPr lang="en-GB" sz="1200" dirty="0">
              <a:effectLst/>
              <a:latin typeface="Calibri" panose="020F0502020204030204" pitchFamily="34" charset="0"/>
              <a:ea typeface="Calibri" panose="020F0502020204030204" pitchFamily="34" charset="0"/>
            </a:endParaRPr>
          </a:p>
          <a:p>
            <a:pPr>
              <a:lnSpc>
                <a:spcPts val="1600"/>
              </a:lnSpc>
              <a:spcBef>
                <a:spcPts val="455"/>
              </a:spcBef>
            </a:pPr>
            <a:r>
              <a:rPr lang="en-US" sz="1200" dirty="0">
                <a:effectLst/>
                <a:latin typeface="Arial" panose="020B0604020202020204" pitchFamily="34" charset="0"/>
                <a:ea typeface="Calibri" panose="020F0502020204030204" pitchFamily="34" charset="0"/>
              </a:rPr>
              <a:t>Ask</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them</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to</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read</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scenario</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and discuss:</a:t>
            </a:r>
            <a:r>
              <a:rPr lang="en-US" sz="1200" spc="-15"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342900" lvl="0" indent="-342900">
              <a:lnSpc>
                <a:spcPts val="1600"/>
              </a:lnSpc>
              <a:spcBef>
                <a:spcPts val="460"/>
              </a:spcBef>
              <a:spcAft>
                <a:spcPts val="1800"/>
              </a:spcAft>
              <a:buSzPts val="1100"/>
              <a:buFont typeface="Symbol" panose="05050102010706020507" pitchFamily="18" charset="2"/>
              <a:buChar char=""/>
              <a:tabLst>
                <a:tab pos="297815" algn="l"/>
              </a:tabLst>
            </a:pP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how high quality they think their character’s sleep is </a:t>
            </a:r>
            <a:endParaRPr lang="en-GB" sz="1200" spc="-5"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460"/>
              </a:spcBef>
              <a:spcAft>
                <a:spcPts val="1800"/>
              </a:spcAft>
              <a:buSzPts val="1100"/>
              <a:buFont typeface="Symbol" panose="05050102010706020507" pitchFamily="18" charset="2"/>
              <a:buChar char=""/>
              <a:tabLst>
                <a:tab pos="297815" algn="l"/>
              </a:tabLst>
            </a:pP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any</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habits or other factors</a:t>
            </a:r>
            <a:r>
              <a:rPr lang="en-GB" sz="1200" spc="-3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that</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might</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be</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preventing</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their character</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from</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getting</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high-quality</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sleep</a:t>
            </a:r>
            <a:endParaRPr lang="en-GB" sz="1200" spc="-5"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455"/>
              </a:spcBef>
              <a:spcAft>
                <a:spcPts val="1800"/>
              </a:spcAft>
              <a:buSzPts val="1100"/>
              <a:buFont typeface="Symbol" panose="05050102010706020507" pitchFamily="18" charset="2"/>
              <a:buChar char=""/>
              <a:tabLst>
                <a:tab pos="297815" algn="l"/>
              </a:tabLst>
            </a:pP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possible</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consequences</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for their character, of</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not</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getting</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high</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quality</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sleep.</a:t>
            </a:r>
            <a:endParaRPr lang="en-GB" sz="1200" spc="-5"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526415">
              <a:lnSpc>
                <a:spcPts val="1600"/>
              </a:lnSpc>
              <a:spcBef>
                <a:spcPts val="455"/>
              </a:spcBef>
              <a:spcAft>
                <a:spcPts val="1800"/>
              </a:spcAft>
              <a:tabLst>
                <a:tab pos="29781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30"/>
              </a:spcBef>
            </a:pPr>
            <a:r>
              <a:rPr lang="en-US" sz="1200" dirty="0">
                <a:effectLst/>
                <a:latin typeface="Arial" panose="020B0604020202020204" pitchFamily="34" charset="0"/>
                <a:ea typeface="Calibri" panose="020F0502020204030204" pitchFamily="34" charset="0"/>
              </a:rPr>
              <a:t>Take</a:t>
            </a:r>
            <a:r>
              <a:rPr lang="en-US" sz="1200" spc="-3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feedback,</a:t>
            </a:r>
            <a:r>
              <a:rPr lang="en-US" sz="1200" spc="-3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drawing</a:t>
            </a:r>
            <a:r>
              <a:rPr lang="en-US" sz="1200" spc="-3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out</a:t>
            </a:r>
            <a:r>
              <a:rPr lang="en-US" sz="1200" spc="-3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a:t>
            </a:r>
            <a:r>
              <a:rPr lang="en-US" sz="1200" spc="-3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key</a:t>
            </a:r>
            <a:r>
              <a:rPr lang="en-US" sz="1200" spc="-3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learning</a:t>
            </a:r>
            <a:r>
              <a:rPr lang="en-US" sz="1200" spc="-3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points</a:t>
            </a:r>
            <a:r>
              <a:rPr lang="en-US" sz="1200" spc="-3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for</a:t>
            </a:r>
            <a:r>
              <a:rPr lang="en-US" sz="1200" spc="-3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each</a:t>
            </a:r>
            <a:r>
              <a:rPr lang="en-US" sz="1200" spc="-35" dirty="0">
                <a:effectLst/>
                <a:latin typeface="Arial" panose="020B0604020202020204" pitchFamily="34" charset="0"/>
                <a:ea typeface="Calibri" panose="020F0502020204030204" pitchFamily="34" charset="0"/>
              </a:rPr>
              <a:t> </a:t>
            </a:r>
            <a:r>
              <a:rPr lang="en-US" sz="1200" spc="-10" dirty="0">
                <a:effectLst/>
                <a:latin typeface="Arial" panose="020B0604020202020204" pitchFamily="34" charset="0"/>
                <a:ea typeface="Calibri" panose="020F0502020204030204" pitchFamily="34" charset="0"/>
              </a:rPr>
              <a:t>character:</a:t>
            </a:r>
            <a:endParaRPr lang="en-GB" sz="1200" dirty="0">
              <a:effectLst/>
              <a:latin typeface="Calibri" panose="020F0502020204030204" pitchFamily="34" charset="0"/>
              <a:ea typeface="Calibri" panose="020F0502020204030204" pitchFamily="34" charset="0"/>
            </a:endParaRPr>
          </a:p>
          <a:p>
            <a:pPr>
              <a:lnSpc>
                <a:spcPts val="1600"/>
              </a:lnSpc>
            </a:pPr>
            <a:r>
              <a:rPr lang="en-US"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342900" marR="99060" lvl="0" indent="-342900" algn="just">
              <a:lnSpc>
                <a:spcPts val="1600"/>
              </a:lnSpc>
              <a:spcBef>
                <a:spcPts val="600"/>
              </a:spcBef>
              <a:buFont typeface="Symbol" panose="05050102010706020507" pitchFamily="18" charset="2"/>
              <a:buChar char=""/>
              <a:tabLst>
                <a:tab pos="1583055" algn="l"/>
              </a:tabLst>
            </a:pPr>
            <a:r>
              <a:rPr lang="en-GB" sz="1200" i="1" dirty="0" err="1">
                <a:solidFill>
                  <a:srgbClr val="3B3838"/>
                </a:solidFill>
                <a:effectLst/>
                <a:latin typeface="Arial" panose="020B0604020202020204" pitchFamily="34" charset="0"/>
                <a:ea typeface="Calibri" panose="020F0502020204030204" pitchFamily="34" charset="0"/>
                <a:cs typeface="Arial" panose="020B0604020202020204" pitchFamily="34" charset="0"/>
              </a:rPr>
              <a:t>Klaudia</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 is not getting enough high-quality sleep; she</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is</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currently</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only</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getting</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7</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hours</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 night.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Instead of eating dinner after homework club, she is waiting until much later, which is inadvisable. She is also looking at a screen before bed, which might stop her from being able to get to sleep easily. This lack of sleep might affect her performance in school and at basketball practice.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100330" lvl="0" indent="-342900" algn="just">
              <a:lnSpc>
                <a:spcPts val="1600"/>
              </a:lnSpc>
              <a:buFont typeface="Symbol" panose="05050102010706020507" pitchFamily="18" charset="2"/>
              <a:buChar char=""/>
              <a:tabLst>
                <a:tab pos="1583055" algn="l"/>
              </a:tabLst>
            </a:pP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Benji has very erratic sleep patterns, which mean he isn’t consistently getting enough high-quality sleep. Drinking caffeinated drinks (especially in the afternoon) and napping late in the day might be preventing him for getting high-quality sleep at night. Similarly, sleeping in at weekends means that his sleep routine is disrupted. This is having an impact on Benji’s relationships, both at home and school, and is preventing him from focusing in lessons. </a:t>
            </a:r>
            <a:r>
              <a:rPr lang="en-GB" sz="1200" i="1" spc="-3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99695" lvl="0" indent="-342900" algn="just">
              <a:lnSpc>
                <a:spcPts val="1600"/>
              </a:lnSpc>
              <a:buFont typeface="Symbol" panose="05050102010706020507" pitchFamily="18" charset="2"/>
              <a:buChar char=""/>
              <a:tabLst>
                <a:tab pos="1583055" algn="l"/>
              </a:tabLst>
            </a:pP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Ryan is getting some sleep, but the quality of this is being disrupted by his worrying at night. As Ryan does not</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organise</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his</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school</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bag</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in</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the</a:t>
            </a:r>
            <a:r>
              <a:rPr lang="en-GB" sz="1200" i="1"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evening before settling down to sleep, he wakes up worrying about what he needs to do the next day. He may not have changed his sleep routine to accommodate his new secondary school schedule (for example by going to bed earlier), and this means he does not sleep for long enough. As a result of his lack of sleep, he is getting into trouble at school, and worrying more and more.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99695" lvl="0" indent="-342900" algn="just">
              <a:lnSpc>
                <a:spcPts val="1600"/>
              </a:lnSpc>
              <a:spcAft>
                <a:spcPts val="1800"/>
              </a:spcAft>
              <a:buFont typeface="Symbol" panose="05050102010706020507" pitchFamily="18" charset="2"/>
              <a:buChar char=""/>
              <a:tabLst>
                <a:tab pos="1583055" algn="l"/>
              </a:tabLst>
            </a:pPr>
            <a:r>
              <a:rPr lang="en-GB" sz="1200" i="1" dirty="0" err="1">
                <a:solidFill>
                  <a:srgbClr val="3B3838"/>
                </a:solidFill>
                <a:effectLst/>
                <a:latin typeface="Arial" panose="020B0604020202020204" pitchFamily="34" charset="0"/>
                <a:ea typeface="Calibri" panose="020F0502020204030204" pitchFamily="34" charset="0"/>
                <a:cs typeface="Arial" panose="020B0604020202020204" pitchFamily="34" charset="0"/>
              </a:rPr>
              <a:t>Shaznay</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 might sometimes get high-quality sleep, but this is being impacted by her phone. Regular disturbances during the night</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and</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looking</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at</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backlights</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before</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sleep</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lead</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to</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poorer</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quality</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sleep</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overall.</a:t>
            </a:r>
            <a:r>
              <a:rPr lang="en-GB" sz="1200" i="1" spc="-6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i="1" dirty="0">
                <a:solidFill>
                  <a:srgbClr val="3B3838"/>
                </a:solidFill>
                <a:effectLst/>
                <a:latin typeface="Arial" panose="020B0604020202020204" pitchFamily="34" charset="0"/>
                <a:ea typeface="Calibri" panose="020F0502020204030204" pitchFamily="34" charset="0"/>
                <a:cs typeface="Arial" panose="020B0604020202020204" pitchFamily="34" charset="0"/>
              </a:rPr>
              <a:t>This affects how tired and alert she feels the next day, which might impact how well she is able to focus on other things.</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180340">
              <a:lnSpc>
                <a:spcPts val="1600"/>
              </a:lnSpc>
              <a:spcBef>
                <a:spcPts val="600"/>
              </a:spcBef>
              <a:spcAft>
                <a:spcPts val="432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p>
          <a:p>
            <a:pPr>
              <a:lnSpc>
                <a:spcPts val="1600"/>
              </a:lnSpc>
              <a:spcBef>
                <a:spcPts val="600"/>
              </a:spcBef>
              <a:spcAft>
                <a:spcPts val="1800"/>
              </a:spcAft>
            </a:pPr>
            <a:br>
              <a:rPr lang="en-GB" dirty="0">
                <a:effectLst/>
              </a:rPr>
            </a:br>
            <a:r>
              <a:rPr lang="en-GB" sz="1200" b="1" dirty="0">
                <a:solidFill>
                  <a:srgbClr val="3B3838"/>
                </a:solidFill>
                <a:effectLst/>
                <a:latin typeface="Arial" panose="020B0604020202020204" pitchFamily="34" charset="0"/>
                <a:ea typeface="Calibri" panose="020F0502020204030204" pitchFamily="34" charset="0"/>
                <a:cs typeface="Arial" panose="020B0604020202020204" pitchFamily="34" charset="0"/>
              </a:rPr>
              <a:t>Support/Challenge: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Consider which scenarios to give different groups; </a:t>
            </a:r>
            <a:r>
              <a:rPr lang="en-GB" sz="1200" dirty="0" err="1">
                <a:solidFill>
                  <a:srgbClr val="3B3838"/>
                </a:solidFill>
                <a:effectLst/>
                <a:latin typeface="Arial" panose="020B0604020202020204" pitchFamily="34" charset="0"/>
                <a:ea typeface="Calibri" panose="020F0502020204030204" pitchFamily="34" charset="0"/>
                <a:cs typeface="Arial" panose="020B0604020202020204" pitchFamily="34" charset="0"/>
              </a:rPr>
              <a:t>Klaudia</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 and </a:t>
            </a:r>
            <a:r>
              <a:rPr lang="en-GB" sz="1200" dirty="0" err="1">
                <a:solidFill>
                  <a:srgbClr val="3B3838"/>
                </a:solidFill>
                <a:effectLst/>
                <a:latin typeface="Arial" panose="020B0604020202020204" pitchFamily="34" charset="0"/>
                <a:ea typeface="Calibri" panose="020F0502020204030204" pitchFamily="34" charset="0"/>
                <a:cs typeface="Arial" panose="020B0604020202020204" pitchFamily="34" charset="0"/>
              </a:rPr>
              <a:t>Shaznay’s</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 scenarios may provide additional challenge for students, while Ryan’s may be more accessible.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295725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1D1C1D"/>
                </a:solidFill>
                <a:effectLst/>
                <a:latin typeface="Slack-Lato"/>
              </a:rPr>
              <a:t>Teacher notes – Sleep scenarios (10 mins, slides 14-15)</a:t>
            </a:r>
          </a:p>
          <a:p>
            <a:pPr algn="just">
              <a:lnSpc>
                <a:spcPts val="1600"/>
              </a:lnSpc>
            </a:pPr>
            <a:r>
              <a:rPr lang="en-US" sz="1200" dirty="0">
                <a:effectLst/>
                <a:latin typeface="Arial" panose="020B0604020202020204" pitchFamily="34" charset="0"/>
                <a:ea typeface="Calibri" panose="020F0502020204030204" pitchFamily="34" charset="0"/>
              </a:rPr>
              <a:t>In the same groups, ask</a:t>
            </a:r>
            <a:r>
              <a:rPr lang="en-US" sz="1200" spc="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students</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to</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create</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list</a:t>
            </a:r>
            <a:r>
              <a:rPr lang="en-US" sz="1200" spc="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of</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any</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habits</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or</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strategies</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that</a:t>
            </a:r>
            <a:r>
              <a:rPr lang="en-US" sz="1200" spc="1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 characters could</a:t>
            </a:r>
            <a:r>
              <a:rPr lang="en-US" sz="1200" spc="-3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use</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to</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promote</a:t>
            </a:r>
            <a:r>
              <a:rPr lang="en-US" sz="1200" spc="-2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high</a:t>
            </a:r>
            <a:r>
              <a:rPr lang="en-US" sz="1200" spc="-20" dirty="0">
                <a:effectLst/>
                <a:latin typeface="Arial" panose="020B0604020202020204" pitchFamily="34" charset="0"/>
                <a:ea typeface="Calibri" panose="020F0502020204030204" pitchFamily="34" charset="0"/>
              </a:rPr>
              <a:t>-</a:t>
            </a:r>
            <a:r>
              <a:rPr lang="en-US" sz="1200" dirty="0">
                <a:effectLst/>
                <a:latin typeface="Arial" panose="020B0604020202020204" pitchFamily="34" charset="0"/>
                <a:ea typeface="Calibri" panose="020F0502020204030204" pitchFamily="34" charset="0"/>
              </a:rPr>
              <a:t>quality</a:t>
            </a:r>
            <a:r>
              <a:rPr lang="en-US" sz="1200" spc="-1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sleep.</a:t>
            </a:r>
            <a:endParaRPr lang="en-GB" sz="1200" dirty="0">
              <a:effectLst/>
              <a:latin typeface="Calibri" panose="020F0502020204030204" pitchFamily="34" charset="0"/>
              <a:ea typeface="Calibri" panose="020F0502020204030204" pitchFamily="34" charset="0"/>
            </a:endParaRPr>
          </a:p>
          <a:p>
            <a:r>
              <a:rPr lang="en-US" sz="1200" dirty="0">
                <a:effectLst/>
                <a:highlight>
                  <a:srgbClr val="FFFF00"/>
                </a:highligh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a:lnSpc>
                <a:spcPts val="1600"/>
              </a:lnSpc>
            </a:pPr>
            <a:r>
              <a:rPr lang="en-US" sz="1200" dirty="0">
                <a:effectLst/>
                <a:latin typeface="Arial" panose="020B0604020202020204" pitchFamily="34" charset="0"/>
                <a:ea typeface="Calibri" panose="020F0502020204030204" pitchFamily="34" charset="0"/>
              </a:rPr>
              <a:t>Take</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feedback,</a:t>
            </a:r>
            <a:r>
              <a:rPr lang="en-US" sz="1200" spc="-6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creating a class list of </a:t>
            </a:r>
            <a:r>
              <a:rPr lang="en-US" sz="1200" i="1" dirty="0">
                <a:effectLst/>
                <a:latin typeface="Arial" panose="020B0604020202020204" pitchFamily="34" charset="0"/>
                <a:ea typeface="Calibri" panose="020F0502020204030204" pitchFamily="34" charset="0"/>
              </a:rPr>
              <a:t>Dos and Don’ts.</a:t>
            </a:r>
            <a:r>
              <a:rPr lang="en-US" sz="1200" dirty="0">
                <a:effectLst/>
                <a:latin typeface="Arial" panose="020B0604020202020204" pitchFamily="34" charset="0"/>
                <a:ea typeface="Calibri" panose="020F0502020204030204" pitchFamily="34" charset="0"/>
              </a:rPr>
              <a:t> Students should put a ‘tick’ next to any strategies or habits mentioned by another group, until all ideas are on the class list.</a:t>
            </a:r>
            <a:endParaRPr lang="en-GB" sz="1200" dirty="0">
              <a:effectLst/>
              <a:latin typeface="Calibri" panose="020F0502020204030204" pitchFamily="34" charset="0"/>
              <a:ea typeface="Calibri" panose="020F0502020204030204" pitchFamily="34" charset="0"/>
            </a:endParaRPr>
          </a:p>
          <a:p>
            <a:pPr>
              <a:lnSpc>
                <a:spcPts val="1600"/>
              </a:lnSpc>
            </a:pPr>
            <a:r>
              <a:rPr lang="en-US" sz="1200" i="1" dirty="0">
                <a:effectLst/>
                <a:latin typeface="Arial" panose="020B0604020202020204" pitchFamily="34" charset="0"/>
                <a:ea typeface="Calibri" panose="020F0502020204030204" pitchFamily="34" charset="0"/>
              </a:rPr>
              <a:t>Students might suggest: </a:t>
            </a:r>
            <a:endParaRPr lang="en-GB" sz="1200" dirty="0">
              <a:effectLst/>
              <a:latin typeface="Calibri" panose="020F0502020204030204" pitchFamily="34" charset="0"/>
              <a:ea typeface="Calibri" panose="020F0502020204030204" pitchFamily="34" charset="0"/>
            </a:endParaRPr>
          </a:p>
          <a:p>
            <a:pPr>
              <a:lnSpc>
                <a:spcPts val="1600"/>
              </a:lnSpc>
            </a:pPr>
            <a:r>
              <a:rPr lang="en-US" sz="1200" i="1" dirty="0">
                <a:effectLst/>
                <a:latin typeface="Arial" panose="020B0604020202020204" pitchFamily="34" charset="0"/>
                <a:ea typeface="Calibri" panose="020F0502020204030204" pitchFamily="34" charset="0"/>
              </a:rPr>
              <a:t>Dos</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Keep to the same sleep routine on weekends as during the week.</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Light" panose="020F0302020204030204" pitchFamily="34" charset="0"/>
              </a:rPr>
              <a:t>Eat a small snack before bed, if hungry, as this can help with falling asleep and improve sleep quality.</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err="1">
                <a:effectLst/>
                <a:latin typeface="Arial" panose="020B0604020202020204" pitchFamily="34" charset="0"/>
                <a:ea typeface="Calibri" panose="020F0502020204030204" pitchFamily="34" charset="0"/>
              </a:rPr>
              <a:t>Practise</a:t>
            </a:r>
            <a:r>
              <a:rPr lang="en-US" sz="1200" i="1" dirty="0">
                <a:effectLst/>
                <a:latin typeface="Arial" panose="020B0604020202020204" pitchFamily="34" charset="0"/>
                <a:ea typeface="Calibri" panose="020F0502020204030204" pitchFamily="34" charset="0"/>
              </a:rPr>
              <a:t> meditation, </a:t>
            </a:r>
            <a:r>
              <a:rPr lang="en-US" sz="1200" i="1" dirty="0" err="1">
                <a:effectLst/>
                <a:latin typeface="Arial" panose="020B0604020202020204" pitchFamily="34" charset="0"/>
                <a:ea typeface="Calibri" panose="020F0502020204030204" pitchFamily="34" charset="0"/>
              </a:rPr>
              <a:t>visualisation</a:t>
            </a:r>
            <a:r>
              <a:rPr lang="en-US" sz="1200" i="1" dirty="0">
                <a:effectLst/>
                <a:latin typeface="Arial" panose="020B0604020202020204" pitchFamily="34" charset="0"/>
                <a:ea typeface="Calibri" panose="020F0502020204030204" pitchFamily="34" charset="0"/>
              </a:rPr>
              <a:t> and mindfulness techniques before bed, to help relax.</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Have a set ‘wind down’ routine before bed.</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Read or have a cup of herbal tea before bed.</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Keep a sleep diary to find out what helps with high quality sleep and what prevents sleep.</a:t>
            </a:r>
            <a:endParaRPr lang="en-GB" sz="1200" dirty="0">
              <a:effectLst/>
              <a:latin typeface="Calibri" panose="020F0502020204030204" pitchFamily="34" charset="0"/>
              <a:ea typeface="Calibri" panose="020F0502020204030204" pitchFamily="34" charset="0"/>
            </a:endParaRPr>
          </a:p>
          <a:p>
            <a:pPr>
              <a:lnSpc>
                <a:spcPts val="1600"/>
              </a:lnSpc>
            </a:pPr>
            <a:r>
              <a:rPr lang="en-US" sz="1200" i="1" dirty="0">
                <a:effectLst/>
                <a:latin typeface="Arial" panose="020B0604020202020204" pitchFamily="34" charset="0"/>
                <a:ea typeface="Calibri" panose="020F0502020204030204" pitchFamily="34" charset="0"/>
              </a:rPr>
              <a:t>Don’ts </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Don’t take naps late in the day, or that last a long time.</a:t>
            </a:r>
            <a:r>
              <a:rPr lang="en-US" sz="1200" i="1" dirty="0">
                <a:effectLst/>
                <a:latin typeface="Arial" panose="020B0604020202020204" pitchFamily="34" charset="0"/>
                <a:ea typeface="Calibri Light" panose="020F0302020204030204" pitchFamily="34" charset="0"/>
              </a:rPr>
              <a:t> Naps should only be used if absolutely necessary. It is much better to try to improve the quality and length of night-time sleep.</a:t>
            </a:r>
            <a:endParaRPr lang="en-GB" sz="1200" dirty="0">
              <a:effectLst/>
              <a:latin typeface="Calibri" panose="020F0502020204030204" pitchFamily="34" charset="0"/>
              <a:ea typeface="Calibri" panose="020F0502020204030204" pitchFamily="34" charset="0"/>
            </a:endParaRPr>
          </a:p>
          <a:p>
            <a:pPr marL="342900" marR="35560" lvl="0" indent="-342900">
              <a:lnSpc>
                <a:spcPts val="1600"/>
              </a:lnSpc>
              <a:spcBef>
                <a:spcPts val="585"/>
              </a:spcBef>
              <a:spcAft>
                <a:spcPts val="1800"/>
              </a:spcAft>
              <a:buFont typeface="Symbol" panose="05050102010706020507" pitchFamily="18" charset="2"/>
              <a:buChar char=""/>
            </a:pPr>
            <a:r>
              <a:rPr lang="en-US" sz="1200" i="1" dirty="0">
                <a:solidFill>
                  <a:srgbClr val="3B3838"/>
                </a:solidFill>
                <a:effectLst/>
                <a:latin typeface="Arial" panose="020B0604020202020204" pitchFamily="34" charset="0"/>
                <a:ea typeface="Calibri Light" panose="020F0302020204030204" pitchFamily="34" charset="0"/>
              </a:rPr>
              <a:t>Don’t consume lots of caffeine, especially later in the day. Caffeine</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can</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give</a:t>
            </a:r>
            <a:r>
              <a:rPr lang="en-US" sz="1200" i="1" spc="-65"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the</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body</a:t>
            </a:r>
            <a:r>
              <a:rPr lang="en-US" sz="1200" i="1" spc="-65"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a</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temporary</a:t>
            </a:r>
            <a:r>
              <a:rPr lang="en-US" sz="1200" i="1" spc="-65"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energy</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boost,</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but</a:t>
            </a:r>
            <a:r>
              <a:rPr lang="en-US" sz="1200" i="1" spc="-65"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it</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can</a:t>
            </a:r>
            <a:r>
              <a:rPr lang="en-US" sz="1200" i="1" spc="-65"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have</a:t>
            </a:r>
            <a:r>
              <a:rPr lang="en-US" sz="1200" i="1" spc="-7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significant</a:t>
            </a:r>
            <a:r>
              <a:rPr lang="en-US" sz="1200" i="1" spc="-6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detrimental</a:t>
            </a:r>
            <a:r>
              <a:rPr lang="en-US" sz="1200" i="1" spc="-6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effects</a:t>
            </a:r>
            <a:r>
              <a:rPr lang="en-US" sz="1200" i="1" spc="-6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over</a:t>
            </a:r>
            <a:r>
              <a:rPr lang="en-US" sz="1200" i="1" spc="-60" dirty="0">
                <a:solidFill>
                  <a:srgbClr val="3B3838"/>
                </a:solidFill>
                <a:effectLst/>
                <a:latin typeface="Arial" panose="020B0604020202020204" pitchFamily="34" charset="0"/>
                <a:ea typeface="Calibri Light" panose="020F0302020204030204" pitchFamily="34" charset="0"/>
              </a:rPr>
              <a:t> </a:t>
            </a:r>
            <a:r>
              <a:rPr lang="en-US" sz="1200" i="1" dirty="0">
                <a:solidFill>
                  <a:srgbClr val="3B3838"/>
                </a:solidFill>
                <a:effectLst/>
                <a:latin typeface="Arial" panose="020B0604020202020204" pitchFamily="34" charset="0"/>
                <a:ea typeface="Calibri Light" panose="020F0302020204030204" pitchFamily="34" charset="0"/>
              </a:rPr>
              <a:t>time, </a:t>
            </a:r>
            <a:r>
              <a:rPr lang="en-US" sz="1200" i="1" dirty="0">
                <a:solidFill>
                  <a:srgbClr val="3B3838"/>
                </a:solidFill>
                <a:effectLst/>
                <a:latin typeface="Arial" panose="020B0604020202020204" pitchFamily="34" charset="0"/>
                <a:ea typeface="Calibri Light" panose="020F0302020204030204" pitchFamily="34" charset="0"/>
                <a:cs typeface="Arial" panose="020B0604020202020204" pitchFamily="34" charset="0"/>
              </a:rPr>
              <a:t>including on sleep.</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Don’t have electronic devices in the bedroom that can disrupt sleep or keep someone awake until late at night.</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Don’t exercise strenuously before bed, as this can make someone feel more awake and alert.</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Don’t leave the curtains open when trying to get to sleep, especially in summer when it is lighter outside for longer.</a:t>
            </a:r>
            <a:endParaRPr lang="en-GB" sz="1200" dirty="0">
              <a:effectLst/>
              <a:latin typeface="Calibri" panose="020F0502020204030204" pitchFamily="34" charset="0"/>
              <a:ea typeface="Calibri" panose="020F0502020204030204" pitchFamily="34" charset="0"/>
            </a:endParaRPr>
          </a:p>
          <a:p>
            <a:pPr marL="342900" lvl="0" indent="-342900">
              <a:lnSpc>
                <a:spcPts val="1600"/>
              </a:lnSpc>
              <a:buFont typeface="Symbol" panose="05050102010706020507" pitchFamily="18" charset="2"/>
              <a:buChar char=""/>
            </a:pPr>
            <a:r>
              <a:rPr lang="en-US" sz="1200" i="1" dirty="0">
                <a:effectLst/>
                <a:latin typeface="Arial" panose="020B0604020202020204" pitchFamily="34" charset="0"/>
                <a:ea typeface="Calibri" panose="020F0502020204030204" pitchFamily="34" charset="0"/>
              </a:rPr>
              <a:t>Don’t eat a large meal before bed.</a:t>
            </a:r>
            <a:endParaRPr lang="en-GB" sz="1200" dirty="0">
              <a:effectLst/>
              <a:latin typeface="Calibri" panose="020F0502020204030204" pitchFamily="34" charset="0"/>
              <a:ea typeface="Calibri" panose="020F0502020204030204" pitchFamily="34" charset="0"/>
            </a:endParaRPr>
          </a:p>
          <a:p>
            <a:endParaRPr lang="en-GB" dirty="0"/>
          </a:p>
          <a:p>
            <a:pPr marR="163195">
              <a:lnSpc>
                <a:spcPct val="133000"/>
              </a:lnSpc>
            </a:pPr>
            <a:r>
              <a:rPr lang="en-US" sz="1200" b="1" dirty="0">
                <a:effectLst/>
                <a:latin typeface="Arial" panose="020B0604020202020204" pitchFamily="34" charset="0"/>
                <a:ea typeface="Calibri Light" panose="020F0302020204030204" pitchFamily="34" charset="0"/>
              </a:rPr>
              <a:t>Support:</a:t>
            </a:r>
            <a:r>
              <a:rPr lang="en-US" sz="1200" b="1" dirty="0">
                <a:effectLst/>
                <a:latin typeface="Calibri Light" panose="020F030202020403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To support discussions, give students the following prompts:</a:t>
            </a:r>
            <a:endParaRPr lang="en-GB" sz="1200" dirty="0">
              <a:effectLst/>
              <a:latin typeface="Calibri Light" panose="020F0302020204030204" pitchFamily="34" charset="0"/>
              <a:ea typeface="Calibri Light" panose="020F0302020204030204" pitchFamily="34" charset="0"/>
            </a:endParaRPr>
          </a:p>
          <a:p>
            <a:pPr marL="342900" lvl="0" indent="-342900">
              <a:buSzPts val="1100"/>
              <a:buFont typeface="Calibri Light" panose="020F0302020204030204" pitchFamily="34" charset="0"/>
              <a:buChar char="•"/>
              <a:tabLst>
                <a:tab pos="384175" algn="l"/>
              </a:tabLst>
            </a:pPr>
            <a:r>
              <a:rPr lang="en-US" sz="1200" spc="-40" dirty="0">
                <a:effectLst/>
                <a:latin typeface="Arial" panose="020B0604020202020204" pitchFamily="34" charset="0"/>
                <a:ea typeface="Calibri Light" panose="020F0302020204030204" pitchFamily="34" charset="0"/>
              </a:rPr>
              <a:t>What</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should</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the</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bedroom</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environment</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be</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like</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for</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good</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sleep?</a:t>
            </a:r>
            <a:endParaRPr lang="en-GB" sz="1200" spc="0" dirty="0">
              <a:effectLst/>
              <a:latin typeface="Calibri Light" panose="020F0302020204030204" pitchFamily="34" charset="0"/>
              <a:ea typeface="Calibri Light" panose="020F0302020204030204" pitchFamily="34" charset="0"/>
            </a:endParaRPr>
          </a:p>
          <a:p>
            <a:pPr marL="342900" lvl="0" indent="-342900">
              <a:spcBef>
                <a:spcPts val="455"/>
              </a:spcBef>
              <a:spcAft>
                <a:spcPts val="0"/>
              </a:spcAft>
              <a:buSzPts val="1100"/>
              <a:buFont typeface="Calibri Light" panose="020F0302020204030204" pitchFamily="34" charset="0"/>
              <a:buChar char="•"/>
              <a:tabLst>
                <a:tab pos="384175" algn="l"/>
              </a:tabLst>
            </a:pPr>
            <a:r>
              <a:rPr lang="en-US" sz="1200" spc="-40" dirty="0">
                <a:effectLst/>
                <a:latin typeface="Arial" panose="020B0604020202020204" pitchFamily="34" charset="0"/>
                <a:ea typeface="Calibri Light" panose="020F0302020204030204" pitchFamily="34" charset="0"/>
              </a:rPr>
              <a:t>What</a:t>
            </a:r>
            <a:r>
              <a:rPr lang="en-US" sz="1200" spc="-1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activities</a:t>
            </a:r>
            <a:r>
              <a:rPr lang="en-US" sz="1200" spc="-1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should</a:t>
            </a:r>
            <a:r>
              <a:rPr lang="en-US" sz="1200" spc="-1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be</a:t>
            </a:r>
            <a:r>
              <a:rPr lang="en-US" sz="1200" spc="-1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avoided</a:t>
            </a:r>
            <a:r>
              <a:rPr lang="en-US" sz="1200" spc="-1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before</a:t>
            </a:r>
            <a:r>
              <a:rPr lang="en-US" sz="1200" spc="-1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sleep?</a:t>
            </a:r>
            <a:endParaRPr lang="en-GB" sz="1200" spc="0" dirty="0">
              <a:effectLst/>
              <a:latin typeface="Calibri Light" panose="020F0302020204030204" pitchFamily="34" charset="0"/>
              <a:ea typeface="Calibri Light" panose="020F0302020204030204" pitchFamily="34" charset="0"/>
            </a:endParaRPr>
          </a:p>
          <a:p>
            <a:pPr marL="342900" lvl="0" indent="-342900">
              <a:spcBef>
                <a:spcPts val="460"/>
              </a:spcBef>
              <a:spcAft>
                <a:spcPts val="0"/>
              </a:spcAft>
              <a:buSzPts val="1100"/>
              <a:buFont typeface="Calibri Light" panose="020F0302020204030204" pitchFamily="34" charset="0"/>
              <a:buChar char="•"/>
              <a:tabLst>
                <a:tab pos="384175" algn="l"/>
              </a:tabLst>
            </a:pPr>
            <a:r>
              <a:rPr lang="en-US" sz="1200" spc="-40" dirty="0">
                <a:effectLst/>
                <a:latin typeface="Arial" panose="020B0604020202020204" pitchFamily="34" charset="0"/>
                <a:ea typeface="Calibri Light" panose="020F0302020204030204" pitchFamily="34" charset="0"/>
              </a:rPr>
              <a:t>What</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routines</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might</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make</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someone</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feel</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calm,</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relaxed</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and</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ready</a:t>
            </a:r>
            <a:r>
              <a:rPr lang="en-US" sz="1200" spc="-25"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for</a:t>
            </a:r>
            <a:r>
              <a:rPr lang="en-US" sz="1200" spc="-30" dirty="0">
                <a:effectLst/>
                <a:latin typeface="Arial" panose="020B0604020202020204" pitchFamily="34" charset="0"/>
                <a:ea typeface="Calibri Light" panose="020F0302020204030204" pitchFamily="34" charset="0"/>
              </a:rPr>
              <a:t> </a:t>
            </a:r>
            <a:r>
              <a:rPr lang="en-US" sz="1200" spc="-40" dirty="0">
                <a:effectLst/>
                <a:latin typeface="Arial" panose="020B0604020202020204" pitchFamily="34" charset="0"/>
                <a:ea typeface="Calibri Light" panose="020F0302020204030204" pitchFamily="34" charset="0"/>
              </a:rPr>
              <a:t>sleep?</a:t>
            </a:r>
            <a:endParaRPr lang="en-GB" sz="1200" spc="0" dirty="0">
              <a:effectLst/>
              <a:latin typeface="Calibri Light" panose="020F0302020204030204" pitchFamily="34" charset="0"/>
              <a:ea typeface="Calibri Light" panose="020F0302020204030204" pitchFamily="34" charset="0"/>
            </a:endParaRPr>
          </a:p>
          <a:p>
            <a:pPr marL="342900" lvl="0" indent="-342900">
              <a:spcBef>
                <a:spcPts val="460"/>
              </a:spcBef>
              <a:spcAft>
                <a:spcPts val="0"/>
              </a:spcAft>
              <a:buSzPts val="1100"/>
              <a:buFont typeface="Calibri Light" panose="020F0302020204030204" pitchFamily="34" charset="0"/>
              <a:buChar char="•"/>
              <a:tabLst>
                <a:tab pos="384175" algn="l"/>
              </a:tabLst>
            </a:pPr>
            <a:r>
              <a:rPr lang="en-US" sz="1200" spc="-30" dirty="0">
                <a:effectLst/>
                <a:latin typeface="Arial" panose="020B0604020202020204" pitchFamily="34" charset="0"/>
                <a:ea typeface="Calibri Light" panose="020F0302020204030204" pitchFamily="34" charset="0"/>
              </a:rPr>
              <a:t>What</a:t>
            </a:r>
            <a:r>
              <a:rPr lang="en-US" sz="1200" spc="-70"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could</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someone</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do</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if</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they</a:t>
            </a:r>
            <a:r>
              <a:rPr lang="en-US" sz="1200" spc="-70"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were</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struggling</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to</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fall</a:t>
            </a:r>
            <a:r>
              <a:rPr lang="en-US" sz="1200" spc="-65" dirty="0">
                <a:effectLst/>
                <a:latin typeface="Arial" panose="020B0604020202020204" pitchFamily="34" charset="0"/>
                <a:ea typeface="Calibri Light" panose="020F0302020204030204" pitchFamily="34" charset="0"/>
              </a:rPr>
              <a:t> </a:t>
            </a:r>
            <a:r>
              <a:rPr lang="en-US" sz="1200" spc="-30" dirty="0">
                <a:effectLst/>
                <a:latin typeface="Arial" panose="020B0604020202020204" pitchFamily="34" charset="0"/>
                <a:ea typeface="Calibri Light" panose="020F0302020204030204" pitchFamily="34" charset="0"/>
              </a:rPr>
              <a:t>asleep?</a:t>
            </a:r>
            <a:endParaRPr lang="en-GB" sz="1200" spc="0" dirty="0">
              <a:effectLst/>
              <a:latin typeface="Calibri Light" panose="020F0302020204030204" pitchFamily="34" charset="0"/>
              <a:ea typeface="Calibri Light" panose="020F030202020403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308654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1D1C1D"/>
                </a:solidFill>
                <a:effectLst/>
                <a:latin typeface="Slack-Lato"/>
              </a:rPr>
              <a:t>Teacher notes – Sleep scenarios (10 mins, slides 14-15)</a:t>
            </a:r>
          </a:p>
          <a:p>
            <a:pPr>
              <a:lnSpc>
                <a:spcPts val="1600"/>
              </a:lnSpc>
            </a:pPr>
            <a:r>
              <a:rPr lang="en-US" sz="1200" dirty="0">
                <a:effectLst/>
                <a:latin typeface="Arial" panose="020B0604020202020204" pitchFamily="34" charset="0"/>
                <a:ea typeface="Calibri" panose="020F0502020204030204" pitchFamily="34" charset="0"/>
              </a:rPr>
              <a:t>Finally, ask the class how the characters might benefit from following the ‘Dos’ and take feedback.</a:t>
            </a:r>
            <a:endParaRPr lang="en-GB" sz="1200" dirty="0">
              <a:effectLst/>
              <a:latin typeface="Calibri" panose="020F0502020204030204" pitchFamily="34" charset="0"/>
              <a:ea typeface="Calibri" panose="020F0502020204030204" pitchFamily="34" charset="0"/>
            </a:endParaRPr>
          </a:p>
          <a:p>
            <a:pPr>
              <a:lnSpc>
                <a:spcPts val="1600"/>
              </a:lnSpc>
            </a:pPr>
            <a:r>
              <a:rPr lang="en-US" sz="1200" i="1" dirty="0">
                <a:effectLst/>
                <a:latin typeface="Arial" panose="020B0604020202020204" pitchFamily="34" charset="0"/>
                <a:ea typeface="Calibri" panose="020F0502020204030204" pitchFamily="34" charset="0"/>
              </a:rPr>
              <a:t>Students might suggest: improvements in their short and long-term memory, finding it easier to focus and pay attention, feeling in a better mood or more upbeat, improvements in athletic performance, improvements in their relationships at home and at school.</a:t>
            </a:r>
            <a:endParaRPr lang="en-GB" sz="1200" dirty="0">
              <a:effectLst/>
              <a:latin typeface="Calibri" panose="020F0502020204030204" pitchFamily="34" charset="0"/>
              <a:ea typeface="Calibri" panose="020F0502020204030204" pitchFamily="34"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175788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00"/>
              </a:spcBef>
              <a:spcAft>
                <a:spcPts val="1800"/>
              </a:spcAft>
              <a:buClrTx/>
              <a:buSzTx/>
              <a:buFontTx/>
              <a:buNone/>
              <a:tabLst>
                <a:tab pos="299085" algn="l"/>
              </a:tabLst>
              <a:defRPr/>
            </a:pPr>
            <a:r>
              <a:rPr lang="en-US" sz="1200" b="1" i="0" dirty="0">
                <a:solidFill>
                  <a:srgbClr val="1D1C1D"/>
                </a:solidFill>
                <a:effectLst/>
                <a:latin typeface="Slack-Lato"/>
              </a:rPr>
              <a:t>Teacher notes – Endpoint assessment (10 mins, slide 16)</a:t>
            </a:r>
          </a:p>
          <a:p>
            <a:pPr>
              <a:lnSpc>
                <a:spcPts val="1600"/>
              </a:lnSpc>
              <a:spcBef>
                <a:spcPts val="600"/>
              </a:spcBef>
              <a:spcAft>
                <a:spcPts val="1800"/>
              </a:spcAft>
              <a:tabLst>
                <a:tab pos="29908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Reminding students of the learning outcomes for the lesson, ask them</a:t>
            </a:r>
            <a:r>
              <a:rPr lang="en-US"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 to pick one of the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characters from the sleep scenarios and write them a short piece of advice, explaining:</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buSzPts val="1100"/>
              <a:buFont typeface="Calibri" panose="020F0502020204030204" pitchFamily="34" charset="0"/>
              <a:buChar char="•"/>
              <a:tabLst>
                <a:tab pos="299085" algn="l"/>
              </a:tabLst>
            </a:pP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the benefits of high-quality sleep</a:t>
            </a:r>
            <a:endParaRPr lang="en-GB" sz="1200" spc="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SzPts val="1100"/>
              <a:buFont typeface="Calibri" panose="020F0502020204030204" pitchFamily="34" charset="0"/>
              <a:buChar char="•"/>
              <a:tabLst>
                <a:tab pos="299085" algn="l"/>
              </a:tabLst>
            </a:pPr>
            <a:r>
              <a:rPr lang="en-GB" sz="1200" spc="0" dirty="0">
                <a:solidFill>
                  <a:srgbClr val="3B3838"/>
                </a:solidFill>
                <a:effectLst/>
                <a:latin typeface="Arial" panose="020B0604020202020204" pitchFamily="34" charset="0"/>
                <a:ea typeface="Calibri" panose="020F0502020204030204" pitchFamily="34" charset="0"/>
                <a:cs typeface="Arial" panose="020B0604020202020204" pitchFamily="34" charset="0"/>
              </a:rPr>
              <a:t>factors that can reduce sleep quality and the consequences of this</a:t>
            </a:r>
            <a:endParaRPr lang="en-GB" sz="1200" spc="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SzPts val="1100"/>
              <a:buFont typeface="Calibri" panose="020F0502020204030204" pitchFamily="34" charset="0"/>
              <a:buChar char="•"/>
              <a:tabLst>
                <a:tab pos="299085" algn="l"/>
              </a:tabLst>
            </a:pPr>
            <a:r>
              <a:rPr lang="en-GB" sz="1200" spc="0" dirty="0">
                <a:solidFill>
                  <a:srgbClr val="3B3838"/>
                </a:solidFill>
                <a:effectLst/>
                <a:latin typeface="Arial" panose="020B0604020202020204" pitchFamily="34" charset="0"/>
                <a:ea typeface="Calibri" panose="020F0502020204030204" pitchFamily="34" charset="0"/>
                <a:cs typeface="Arial" panose="020B0604020202020204" pitchFamily="34" charset="0"/>
              </a:rPr>
              <a:t>what they should do to support healthier sleep in future.</a:t>
            </a:r>
            <a:endParaRPr lang="en-GB" sz="1200" spc="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tabLst>
                <a:tab pos="29908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1600"/>
              </a:lnSpc>
              <a:spcBef>
                <a:spcPts val="600"/>
              </a:spcBef>
              <a:spcAft>
                <a:spcPts val="1800"/>
              </a:spcAft>
              <a:tabLst>
                <a:tab pos="29908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Review these after the lesson to assess their progress and identify any misconceptions or gaps that still need addressing in future lessons</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p>
          <a:p>
            <a:endParaRPr lang="en-GB" dirty="0"/>
          </a:p>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3156234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00"/>
              </a:spcBef>
              <a:spcAft>
                <a:spcPts val="1800"/>
              </a:spcAft>
              <a:buClrTx/>
              <a:buSzTx/>
              <a:buFontTx/>
              <a:buNone/>
              <a:tabLst>
                <a:tab pos="299085" algn="l"/>
              </a:tabLst>
              <a:defRPr/>
            </a:pPr>
            <a:r>
              <a:rPr lang="en-US" sz="1000" b="1" i="0" dirty="0">
                <a:solidFill>
                  <a:srgbClr val="1D1C1D"/>
                </a:solidFill>
                <a:effectLst/>
                <a:latin typeface="Slack-Lato"/>
              </a:rPr>
              <a:t>Teacher notes – Signposting support (3 mins, slides 17-18)</a:t>
            </a:r>
          </a:p>
          <a:p>
            <a:pPr algn="l">
              <a:lnSpc>
                <a:spcPct val="1150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If any questions from the question box have not yet been answered, and if time allows, you may wish to address these now. Remind students that it is common for sleep patterns to change during adolescence, but ensure they know where they can seek help and advice, both now and in the future, if they are worried or concerned about their sleep. Students seeking further guidance can:</a:t>
            </a:r>
          </a:p>
          <a:p>
            <a:pPr marL="342900" lvl="0" indent="-342900" algn="l">
              <a:lnSpc>
                <a:spcPts val="1500"/>
              </a:lnSpc>
              <a:spcBef>
                <a:spcPts val="600"/>
              </a:spcBef>
              <a:spcAft>
                <a:spcPts val="600"/>
              </a:spcAft>
              <a:buFont typeface="Symbol" panose="05050102010706020507" pitchFamily="18" charset="2"/>
              <a:buChar cha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speak to a parent, carer, or other trusted adult outside of school</a:t>
            </a:r>
          </a:p>
          <a:p>
            <a:pPr marL="342900" lvl="0" indent="-342900">
              <a:lnSpc>
                <a:spcPts val="1600"/>
              </a:lnSpc>
              <a:spcAft>
                <a:spcPts val="1800"/>
              </a:spcAft>
              <a:buFont typeface="Symbol" panose="05050102010706020507" pitchFamily="18" charset="2"/>
              <a:buChar char=""/>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speak to a tutor, head of year or other trusted staff member in school</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latin typeface="Slack-Lato"/>
            </a:endParaRPr>
          </a:p>
          <a:p>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00"/>
              </a:spcBef>
              <a:spcAft>
                <a:spcPts val="1800"/>
              </a:spcAft>
              <a:buClrTx/>
              <a:buSzTx/>
              <a:buFontTx/>
              <a:buNone/>
              <a:tabLst>
                <a:tab pos="299085" algn="l"/>
              </a:tabLst>
              <a:defRPr/>
            </a:pPr>
            <a:r>
              <a:rPr lang="en-US" sz="800" b="1" i="0" dirty="0">
                <a:solidFill>
                  <a:srgbClr val="1D1C1D"/>
                </a:solidFill>
                <a:effectLst/>
                <a:latin typeface="Slack-Lato"/>
              </a:rPr>
              <a:t>Teacher notes – Signposting support (3 mins, slides 17-18)</a:t>
            </a:r>
            <a:endParaRPr lang="en-US" sz="1000" b="1" i="0" dirty="0">
              <a:solidFill>
                <a:srgbClr val="1D1C1D"/>
              </a:solidFill>
              <a:effectLst/>
              <a:latin typeface="Slack-Lato"/>
            </a:endParaRPr>
          </a:p>
          <a:p>
            <a:pPr>
              <a:lnSpc>
                <a:spcPts val="1600"/>
              </a:lnSpc>
              <a:spcBef>
                <a:spcPts val="600"/>
              </a:spcBef>
              <a:spcAft>
                <a:spcPts val="1800"/>
              </a:spcAft>
            </a:pPr>
            <a:r>
              <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Find out more information at:</a:t>
            </a:r>
          </a:p>
          <a:p>
            <a:pPr marL="342900" marR="0" lvl="0" indent="-342900" algn="l" defTabSz="914400" rtl="0" eaLnBrk="1" fontAlgn="auto" latinLnBrk="0" hangingPunct="1">
              <a:lnSpc>
                <a:spcPts val="1600"/>
              </a:lnSpc>
              <a:spcBef>
                <a:spcPts val="600"/>
              </a:spcBef>
              <a:spcAft>
                <a:spcPts val="1800"/>
              </a:spcAft>
              <a:buClrTx/>
              <a:buSzTx/>
              <a:buFont typeface="Symbol" panose="05050102010706020507" pitchFamily="18" charset="2"/>
              <a:buChar char=""/>
              <a:tabLst>
                <a:tab pos="228600" algn="l"/>
                <a:tab pos="457200" algn="l"/>
              </a:tabLst>
              <a:defRPr/>
            </a:pPr>
            <a:r>
              <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Evelina London Children’s Hospital website: </a:t>
            </a:r>
            <a:r>
              <a:rPr lang="en-GB" sz="1000" u="sng" dirty="0">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3"/>
              </a:rPr>
              <a:t>www.evelinalondon.nhs.uk/our-services/hospital/sleep-medicine-department/how-to-sleep-well-for-teenagers.aspx</a:t>
            </a:r>
            <a:endPar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00"/>
              </a:lnSpc>
              <a:spcBef>
                <a:spcPts val="600"/>
              </a:spcBef>
              <a:spcAft>
                <a:spcPts val="1800"/>
              </a:spcAft>
              <a:buClrTx/>
              <a:buSzTx/>
              <a:buFont typeface="Symbol" panose="05050102010706020507" pitchFamily="18" charset="2"/>
              <a:buChar char=""/>
              <a:tabLst>
                <a:tab pos="228600" algn="l"/>
                <a:tab pos="457200" algn="l"/>
              </a:tabLst>
              <a:defRPr/>
            </a:pPr>
            <a:r>
              <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NHS advice: </a:t>
            </a:r>
            <a:r>
              <a:rPr lang="en-GB" sz="100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4"/>
              </a:rPr>
              <a:t>www.nhs.uk/every-mind-matters/mental-health-issues/sleep</a:t>
            </a:r>
            <a:endPar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1600"/>
              </a:lnSpc>
              <a:spcBef>
                <a:spcPts val="600"/>
              </a:spcBef>
              <a:spcAft>
                <a:spcPts val="1800"/>
              </a:spcAft>
              <a:buClrTx/>
              <a:buSzTx/>
              <a:buFont typeface="Symbol" panose="05050102010706020507" pitchFamily="18" charset="2"/>
              <a:buChar char=""/>
              <a:tabLst>
                <a:tab pos="228600" algn="l"/>
                <a:tab pos="457200" algn="l"/>
              </a:tabLst>
              <a:defRPr/>
            </a:pPr>
            <a:r>
              <a:rPr lang="en-GB" sz="1000" dirty="0">
                <a:solidFill>
                  <a:srgbClr val="3B3838"/>
                </a:solidFill>
                <a:effectLst/>
                <a:latin typeface="Arial" panose="020B0604020202020204" pitchFamily="34" charset="0"/>
                <a:ea typeface="Calibri" panose="020F0502020204030204" pitchFamily="34" charset="0"/>
                <a:cs typeface="Arial" panose="020B0604020202020204" pitchFamily="34" charset="0"/>
              </a:rPr>
              <a:t>Young Minds: </a:t>
            </a:r>
            <a:r>
              <a:rPr lang="en-GB" sz="1000" u="sng" dirty="0">
                <a:solidFill>
                  <a:srgbClr val="3B3838"/>
                </a:solidFill>
                <a:effectLst/>
                <a:latin typeface="Arial" panose="020B0604020202020204" pitchFamily="34" charset="0"/>
                <a:ea typeface="Calibri" panose="020F0502020204030204" pitchFamily="34" charset="0"/>
                <a:cs typeface="Arial" panose="020B0604020202020204" pitchFamily="34" charset="0"/>
                <a:hlinkClick r:id="rId5"/>
              </a:rPr>
              <a:t>www.youngminds.org.uk</a:t>
            </a:r>
            <a:r>
              <a:rPr lang="en-GB" sz="10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endPar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600"/>
              </a:spcBef>
              <a:spcAft>
                <a:spcPts val="1800"/>
              </a:spcAft>
              <a:buFont typeface="Symbol" panose="05050102010706020507" pitchFamily="18" charset="2"/>
              <a:buChar char=""/>
              <a:tabLst>
                <a:tab pos="228600" algn="l"/>
                <a:tab pos="457200" algn="l"/>
              </a:tabLst>
            </a:pPr>
            <a:r>
              <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Childline: </a:t>
            </a:r>
            <a:r>
              <a:rPr lang="en-GB" sz="1000" u="sng"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hlinkClick r:id="rId6"/>
              </a:rPr>
              <a:t>www.childline.org.uk</a:t>
            </a:r>
            <a:r>
              <a:rPr lang="en-GB" sz="10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0800 1111 </a:t>
            </a:r>
          </a:p>
          <a:p>
            <a:endParaRPr lang="en-GB" sz="1000" dirty="0"/>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2167172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200" b="1" i="0" dirty="0">
                <a:solidFill>
                  <a:srgbClr val="1D1C1D"/>
                </a:solidFill>
                <a:effectLst/>
                <a:latin typeface="Slack-Lato"/>
              </a:rPr>
              <a:t>Teacher notes – Extension activities (</a:t>
            </a:r>
            <a:r>
              <a:rPr lang="en-US" sz="1200" b="1" i="0">
                <a:solidFill>
                  <a:srgbClr val="1D1C1D"/>
                </a:solidFill>
                <a:effectLst/>
                <a:latin typeface="Slack-Lato"/>
              </a:rPr>
              <a:t>slide 19–20)</a:t>
            </a:r>
            <a:endParaRPr lang="en-US" sz="1200" b="1" i="0" dirty="0">
              <a:solidFill>
                <a:srgbClr val="1D1C1D"/>
              </a:solidFill>
              <a:effectLst/>
              <a:latin typeface="Slack-Lato"/>
            </a:endParaRPr>
          </a:p>
          <a:p>
            <a:pPr>
              <a:lnSpc>
                <a:spcPts val="2100"/>
              </a:lnSpc>
            </a:pPr>
            <a:r>
              <a:rPr lang="en-GB" sz="12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rPr>
              <a:t>Healthier sleep campaign </a:t>
            </a:r>
          </a:p>
          <a:p>
            <a:pPr>
              <a:lnSpc>
                <a:spcPts val="2100"/>
              </a:lnSpc>
            </a:pPr>
            <a:r>
              <a:rPr lang="en-US" sz="1200" dirty="0">
                <a:effectLst/>
                <a:latin typeface="Arial" panose="020B0604020202020204" pitchFamily="34" charset="0"/>
                <a:ea typeface="Calibri" panose="020F0502020204030204" pitchFamily="34" charset="0"/>
              </a:rPr>
              <a:t>Ask students to create an advertising campaign to promote healthier sleep. This could include some or all of the following elements:</a:t>
            </a:r>
            <a:endParaRPr lang="en-GB" sz="1200" dirty="0">
              <a:effectLst/>
              <a:latin typeface="Calibri" panose="020F0502020204030204" pitchFamily="34" charset="0"/>
              <a:ea typeface="Calibri" panose="020F0502020204030204" pitchFamily="34" charset="0"/>
            </a:endParaRPr>
          </a:p>
          <a:p>
            <a:pPr marL="342900" lvl="0" indent="-342900">
              <a:lnSpc>
                <a:spcPts val="1600"/>
              </a:lnSpc>
              <a:spcBef>
                <a:spcPts val="300"/>
              </a:spcBef>
              <a:buFont typeface="Symbol" panose="05050102010706020507" pitchFamily="18" charset="2"/>
              <a:buChar char=""/>
              <a:tabLst>
                <a:tab pos="158051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a:t>
            </a:r>
            <a:r>
              <a:rPr lang="en-GB" sz="1200" spc="-1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tagline</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or</a:t>
            </a:r>
            <a:r>
              <a:rPr lang="en-GB" sz="1200" spc="-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slogan</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460"/>
              </a:spcBef>
              <a:buFont typeface="Symbol" panose="05050102010706020507" pitchFamily="18" charset="2"/>
              <a:buChar char=""/>
              <a:tabLst>
                <a:tab pos="158051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 </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logo</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455"/>
              </a:spcBef>
              <a:buFont typeface="Symbol" panose="05050102010706020507" pitchFamily="18" charset="2"/>
              <a:buChar char=""/>
              <a:tabLst>
                <a:tab pos="158051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poster</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or</a:t>
            </a:r>
            <a:r>
              <a:rPr lang="en-GB" sz="1200" spc="-1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flyer</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to</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raise</a:t>
            </a:r>
            <a:r>
              <a:rPr lang="en-GB" sz="1200" spc="-2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awareness</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ts val="1600"/>
              </a:lnSpc>
              <a:spcBef>
                <a:spcPts val="460"/>
              </a:spcBef>
              <a:spcAft>
                <a:spcPts val="1800"/>
              </a:spcAft>
              <a:buFont typeface="Symbol" panose="05050102010706020507" pitchFamily="18" charset="2"/>
              <a:buChar char=""/>
              <a:tabLst>
                <a:tab pos="1580515" algn="l"/>
              </a:tabLst>
            </a:pP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an</a:t>
            </a:r>
            <a:r>
              <a:rPr lang="en-GB" sz="1200" spc="-5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dirty="0">
                <a:solidFill>
                  <a:srgbClr val="3B3838"/>
                </a:solidFill>
                <a:effectLst/>
                <a:latin typeface="Arial" panose="020B0604020202020204" pitchFamily="34" charset="0"/>
                <a:ea typeface="Calibri" panose="020F0502020204030204" pitchFamily="34" charset="0"/>
                <a:cs typeface="Arial" panose="020B0604020202020204" pitchFamily="34" charset="0"/>
              </a:rPr>
              <a:t>information</a:t>
            </a:r>
            <a:r>
              <a:rPr lang="en-GB" sz="1200" spc="-50"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leaflet</a:t>
            </a:r>
          </a:p>
          <a:p>
            <a:pPr marL="342900" lvl="0" indent="-342900">
              <a:lnSpc>
                <a:spcPts val="1600"/>
              </a:lnSpc>
              <a:spcBef>
                <a:spcPts val="460"/>
              </a:spcBef>
              <a:spcAft>
                <a:spcPts val="1800"/>
              </a:spcAft>
              <a:buFont typeface="Symbol" panose="05050102010706020507" pitchFamily="18" charset="2"/>
              <a:buChar char=""/>
              <a:tabLst>
                <a:tab pos="1580515" algn="l"/>
              </a:tabLst>
            </a:pP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1052853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sz="1200" b="1" i="0" dirty="0">
                <a:solidFill>
                  <a:srgbClr val="1D1C1D"/>
                </a:solidFill>
                <a:effectLst/>
                <a:latin typeface="Slack-Lato"/>
              </a:rPr>
              <a:t>Teacher notes – Extension activities (slide 19–20)</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ts val="2100"/>
              </a:lnSpc>
            </a:pPr>
            <a:r>
              <a:rPr lang="en-GB" sz="1200" b="1" dirty="0">
                <a:solidFill>
                  <a:srgbClr val="3E1841"/>
                </a:solidFill>
                <a:effectLst/>
                <a:latin typeface="Century Gothic" panose="020B0502020202020204" pitchFamily="34" charset="0"/>
                <a:ea typeface="Times New Roman" panose="02020603050405020304" pitchFamily="18" charset="0"/>
                <a:cs typeface="Times New Roman" panose="02020603050405020304" pitchFamily="18" charset="0"/>
              </a:rPr>
              <a:t>Healthier sleep in action </a:t>
            </a:r>
          </a:p>
          <a:p>
            <a:pPr>
              <a:lnSpc>
                <a:spcPts val="2100"/>
              </a:lnSpc>
            </a:pPr>
            <a:r>
              <a:rPr lang="en-US" sz="1200" dirty="0">
                <a:effectLst/>
                <a:latin typeface="Arial" panose="020B0604020202020204" pitchFamily="34" charset="0"/>
                <a:ea typeface="Calibri" panose="020F0502020204030204" pitchFamily="34" charset="0"/>
              </a:rPr>
              <a:t>Ask students to reflect on one thing they think they could change about their evening routine to promote</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better</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sleep</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examples</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might</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include:</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turning</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off</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their</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phone,</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meditating,</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reading</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a:t>
            </a:r>
            <a:r>
              <a:rPr lang="en-US" sz="1200" spc="-5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book (not</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screen)</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before</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bed,</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eating</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or</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exercising</a:t>
            </a:r>
            <a:r>
              <a:rPr lang="en-US" sz="1200" spc="-60"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earlier,</a:t>
            </a:r>
            <a:r>
              <a:rPr lang="en-US" sz="1200" spc="-60" dirty="0">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avoiding</a:t>
            </a:r>
            <a:r>
              <a:rPr lang="en-GB" sz="1200" spc="-6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caffeinated drinks.</a:t>
            </a:r>
            <a:r>
              <a:rPr lang="en-GB" sz="1200" spc="-6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Challenge</a:t>
            </a:r>
            <a:r>
              <a:rPr lang="en-GB" sz="1200" spc="-6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them</a:t>
            </a:r>
            <a:r>
              <a:rPr lang="en-GB" sz="1200" spc="-6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to</a:t>
            </a:r>
            <a:r>
              <a:rPr lang="en-GB" sz="1200" spc="-6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try to</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stick</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to</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this</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change</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for</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one</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week.</a:t>
            </a:r>
            <a:r>
              <a:rPr lang="en-GB" sz="1200" spc="-30" dirty="0">
                <a:solidFill>
                  <a:srgbClr val="3B3838"/>
                </a:solidFill>
                <a:effectLst/>
                <a:latin typeface="Arial" panose="020B0604020202020204" pitchFamily="34" charset="0"/>
                <a:ea typeface="Calibri" panose="020F0502020204030204" pitchFamily="34" charset="0"/>
              </a:rPr>
              <a:t> Y</a:t>
            </a:r>
            <a:r>
              <a:rPr lang="en-GB" sz="1200" dirty="0">
                <a:solidFill>
                  <a:srgbClr val="3B3838"/>
                </a:solidFill>
                <a:effectLst/>
                <a:latin typeface="Arial" panose="020B0604020202020204" pitchFamily="34" charset="0"/>
                <a:ea typeface="Calibri" panose="020F0502020204030204" pitchFamily="34" charset="0"/>
              </a:rPr>
              <a:t>ou could</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also</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encourage them</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to</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write</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a</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short</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reflection</a:t>
            </a:r>
            <a:r>
              <a:rPr lang="en-GB" sz="1200" spc="-30" dirty="0">
                <a:solidFill>
                  <a:srgbClr val="3B3838"/>
                </a:solidFill>
                <a:effectLst/>
                <a:latin typeface="Arial" panose="020B0604020202020204" pitchFamily="34" charset="0"/>
                <a:ea typeface="Calibri" panose="020F0502020204030204" pitchFamily="34" charset="0"/>
              </a:rPr>
              <a:t> </a:t>
            </a:r>
            <a:r>
              <a:rPr lang="en-GB" sz="1200" dirty="0">
                <a:solidFill>
                  <a:srgbClr val="3B3838"/>
                </a:solidFill>
                <a:effectLst/>
                <a:latin typeface="Arial" panose="020B0604020202020204" pitchFamily="34" charset="0"/>
                <a:ea typeface="Calibri" panose="020F0502020204030204" pitchFamily="34" charset="0"/>
              </a:rPr>
              <a:t>about any changes they have noticed to their sleep (or other benefits) by the end of the week.</a:t>
            </a: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20</a:t>
            </a:fld>
            <a:endParaRPr lang="en-US"/>
          </a:p>
        </p:txBody>
      </p:sp>
    </p:spTree>
    <p:extLst>
      <p:ext uri="{BB962C8B-B14F-4D97-AF65-F5344CB8AC3E}">
        <p14:creationId xmlns:p14="http://schemas.microsoft.com/office/powerpoint/2010/main" val="337553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4</a:t>
            </a:fld>
            <a:endParaRPr lang="en-US"/>
          </a:p>
        </p:txBody>
      </p:sp>
    </p:spTree>
    <p:extLst>
      <p:ext uri="{BB962C8B-B14F-4D97-AF65-F5344CB8AC3E}">
        <p14:creationId xmlns:p14="http://schemas.microsoft.com/office/powerpoint/2010/main" val="340351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6</a:t>
            </a:fld>
            <a:endParaRPr lang="en-US"/>
          </a:p>
        </p:txBody>
      </p:sp>
    </p:spTree>
    <p:extLst>
      <p:ext uri="{BB962C8B-B14F-4D97-AF65-F5344CB8AC3E}">
        <p14:creationId xmlns:p14="http://schemas.microsoft.com/office/powerpoint/2010/main" val="104470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7</a:t>
            </a:fld>
            <a:endParaRPr lang="en-US"/>
          </a:p>
        </p:txBody>
      </p:sp>
    </p:spTree>
    <p:extLst>
      <p:ext uri="{BB962C8B-B14F-4D97-AF65-F5344CB8AC3E}">
        <p14:creationId xmlns:p14="http://schemas.microsoft.com/office/powerpoint/2010/main" val="69232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(2 mins, slides 9-10)</a:t>
            </a: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Establish ground rules and make students aware of the question box, which will be available throughout the lesson. Explain that if they have worries or questions during or after the lesson that they do not want to raise in front of the class, they can write their question on a piece of paper, anonymously or with their name, and put it in the question box.</a:t>
            </a:r>
          </a:p>
        </p:txBody>
      </p:sp>
      <p:sp>
        <p:nvSpPr>
          <p:cNvPr id="4" name="Slide Number Placeholder 3"/>
          <p:cNvSpPr>
            <a:spLocks noGrp="1"/>
          </p:cNvSpPr>
          <p:nvPr>
            <p:ph type="sldNum" sz="quarter" idx="5"/>
          </p:nvPr>
        </p:nvSpPr>
        <p:spPr/>
        <p:txBody>
          <a:bodyPr/>
          <a:lstStyle/>
          <a:p>
            <a:fld id="{4AB8E58B-C9BC-F047-AC61-EC49AB3E98B5}" type="slidenum">
              <a:rPr lang="en-US" smtClean="0"/>
              <a:t>9</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(2 mins, slides 9-10)</a:t>
            </a:r>
          </a:p>
          <a:p>
            <a:pPr marL="0" marR="0" lvl="0" indent="0" algn="l" defTabSz="914400" rtl="0" eaLnBrk="1" fontAlgn="auto" latinLnBrk="0" hangingPunct="1">
              <a:lnSpc>
                <a:spcPts val="1600"/>
              </a:lnSpc>
              <a:spcBef>
                <a:spcPts val="600"/>
              </a:spcBef>
              <a:spcAft>
                <a:spcPts val="1800"/>
              </a:spcAft>
              <a:buClrTx/>
              <a:buSzTx/>
              <a:buFontTx/>
              <a:buNone/>
              <a:tabLst/>
              <a:defRPr/>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Introduce the learning objective and outcomes. </a:t>
            </a:r>
            <a:endParaRPr lang="en-GB" dirty="0"/>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Explain that this lesson will explore the importance of - and habits to help achieve – healthier sleep, particularly during adolescence. </a:t>
            </a:r>
          </a:p>
          <a:p>
            <a:br>
              <a:rPr lang="en-US" dirty="0"/>
            </a:br>
            <a:endParaRPr lang="en-GB" dirty="0"/>
          </a:p>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321434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600"/>
              </a:lnSpc>
              <a:spcBef>
                <a:spcPts val="600"/>
              </a:spcBef>
              <a:spcAft>
                <a:spcPts val="1800"/>
              </a:spcAft>
              <a:buClrTx/>
              <a:buSzTx/>
              <a:buFontTx/>
              <a:buNone/>
              <a:tabLst/>
              <a:defRPr/>
            </a:pPr>
            <a:r>
              <a:rPr lang="en-US" sz="1200" b="1" i="0" dirty="0">
                <a:solidFill>
                  <a:srgbClr val="1D1C1D"/>
                </a:solidFill>
                <a:effectLst/>
                <a:latin typeface="Slack-Lato"/>
              </a:rPr>
              <a:t>Teacher notes – Baseline assessment activity (5 mins, slide 11)</a:t>
            </a: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respond to the opinion: “I think sleep can impact how you feel, but you either sleep well, or you don’t – there’s not much you can do to change that”. They should write a quick response to this statement, saying whether they agree, partially agree, or disagree and providing at least one reason for their view.</a:t>
            </a:r>
          </a:p>
          <a:p>
            <a:pPr>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them to bring these to the front and organise them broadly into groups; to reflect those that agree, or disagree, or are somewhere in the middle. Share some representative responses with the group. This will help you to gauge the class’s attitudes towards healthier sleep habits. You can then consider which attitudes may need to be particularly addressed through your teaching.</a:t>
            </a:r>
          </a:p>
          <a:p>
            <a:endParaRPr lang="en-GB" dirty="0"/>
          </a:p>
          <a:p>
            <a:endParaRPr lang="en-US"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256833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00330" lvl="0" indent="0" algn="l" defTabSz="914400" rtl="0" eaLnBrk="1" fontAlgn="auto" latinLnBrk="0" hangingPunct="1">
              <a:lnSpc>
                <a:spcPct val="140000"/>
              </a:lnSpc>
              <a:spcBef>
                <a:spcPts val="280"/>
              </a:spcBef>
              <a:spcAft>
                <a:spcPts val="0"/>
              </a:spcAft>
              <a:buClrTx/>
              <a:buSzTx/>
              <a:buFontTx/>
              <a:buNone/>
              <a:tabLst/>
              <a:defRPr/>
            </a:pPr>
            <a:r>
              <a:rPr lang="en-US" sz="1200" b="1" i="0" dirty="0">
                <a:solidFill>
                  <a:srgbClr val="1D1C1D"/>
                </a:solidFill>
                <a:effectLst/>
                <a:latin typeface="Slack-Lato"/>
              </a:rPr>
              <a:t>Teacher notes – Sleep quiz (15 mins, slide 12)</a:t>
            </a:r>
          </a:p>
          <a:p>
            <a:pPr marR="100330">
              <a:lnSpc>
                <a:spcPct val="140000"/>
              </a:lnSpc>
              <a:spcBef>
                <a:spcPts val="280"/>
              </a:spcBef>
              <a:spcAft>
                <a:spcPts val="0"/>
              </a:spcAft>
            </a:pPr>
            <a:r>
              <a:rPr lang="en-US" sz="1200" dirty="0">
                <a:effectLst/>
                <a:latin typeface="Arial" panose="020B0604020202020204" pitchFamily="34" charset="0"/>
                <a:ea typeface="Calibri" panose="020F0502020204030204" pitchFamily="34" charset="0"/>
              </a:rPr>
              <a:t>In pairs, give students</a:t>
            </a:r>
            <a:r>
              <a:rPr lang="en-US" sz="1200" spc="-25" dirty="0">
                <a:effectLst/>
                <a:latin typeface="Arial" panose="020B0604020202020204" pitchFamily="34" charset="0"/>
                <a:ea typeface="Calibri" panose="020F0502020204030204" pitchFamily="34" charset="0"/>
              </a:rPr>
              <a:t> </a:t>
            </a:r>
            <a:r>
              <a:rPr lang="en-US" sz="1200" b="1" dirty="0">
                <a:effectLst/>
                <a:latin typeface="Arial" panose="020B0604020202020204" pitchFamily="34" charset="0"/>
                <a:ea typeface="Calibri" panose="020F0502020204030204" pitchFamily="34" charset="0"/>
              </a:rPr>
              <a:t>Resource</a:t>
            </a:r>
            <a:r>
              <a:rPr lang="en-US" sz="1200" b="1" spc="-25" dirty="0">
                <a:effectLst/>
                <a:latin typeface="Arial" panose="020B0604020202020204" pitchFamily="34" charset="0"/>
                <a:ea typeface="Calibri" panose="020F0502020204030204" pitchFamily="34" charset="0"/>
              </a:rPr>
              <a:t> </a:t>
            </a:r>
            <a:r>
              <a:rPr lang="en-US" sz="1200" b="1" dirty="0">
                <a:effectLst/>
                <a:latin typeface="Arial" panose="020B0604020202020204" pitchFamily="34" charset="0"/>
                <a:ea typeface="Calibri" panose="020F0502020204030204" pitchFamily="34" charset="0"/>
              </a:rPr>
              <a:t>1:</a:t>
            </a:r>
            <a:r>
              <a:rPr lang="en-US" sz="1200" b="1" spc="-30" dirty="0">
                <a:effectLst/>
                <a:latin typeface="Arial" panose="020B0604020202020204" pitchFamily="34" charset="0"/>
                <a:ea typeface="Calibri" panose="020F0502020204030204" pitchFamily="34" charset="0"/>
              </a:rPr>
              <a:t> </a:t>
            </a:r>
            <a:r>
              <a:rPr lang="en-US" sz="1200" b="1" dirty="0">
                <a:effectLst/>
                <a:latin typeface="Arial" panose="020B0604020202020204" pitchFamily="34" charset="0"/>
                <a:ea typeface="Calibri" panose="020F0502020204030204" pitchFamily="34" charset="0"/>
              </a:rPr>
              <a:t>Sleep quiz</a:t>
            </a:r>
            <a:r>
              <a:rPr lang="en-US" sz="1200" i="1"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and</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ask</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them to</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answer</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the</a:t>
            </a:r>
            <a:r>
              <a:rPr lang="en-US" sz="1200" spc="-25" dirty="0">
                <a:effectLst/>
                <a:latin typeface="Arial" panose="020B0604020202020204" pitchFamily="34" charset="0"/>
                <a:ea typeface="Calibri" panose="020F0502020204030204" pitchFamily="34" charset="0"/>
              </a:rPr>
              <a:t> </a:t>
            </a:r>
            <a:r>
              <a:rPr lang="en-US" sz="1200" dirty="0">
                <a:effectLst/>
                <a:latin typeface="Arial" panose="020B0604020202020204" pitchFamily="34" charset="0"/>
                <a:ea typeface="Calibri" panose="020F0502020204030204" pitchFamily="34" charset="0"/>
              </a:rPr>
              <a:t>questions based on what they know, or think they know, about sleep. </a:t>
            </a:r>
            <a:endParaRPr lang="en-GB" sz="1200" dirty="0">
              <a:effectLst/>
              <a:latin typeface="Calibri" panose="020F0502020204030204" pitchFamily="34" charset="0"/>
              <a:ea typeface="Calibri" panose="020F0502020204030204" pitchFamily="34" charset="0"/>
            </a:endParaRPr>
          </a:p>
          <a:p>
            <a:pPr>
              <a:spcBef>
                <a:spcPts val="40"/>
              </a:spcBef>
            </a:pPr>
            <a:r>
              <a:rPr lang="en-US" sz="1200" dirty="0">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R="100965">
              <a:lnSpc>
                <a:spcPct val="140000"/>
              </a:lnSpc>
            </a:pPr>
            <a:r>
              <a:rPr lang="en-US" sz="1200" dirty="0">
                <a:effectLst/>
                <a:latin typeface="Arial" panose="020B0604020202020204" pitchFamily="34" charset="0"/>
                <a:ea typeface="Calibri" panose="020F0502020204030204" pitchFamily="34" charset="0"/>
              </a:rPr>
              <a:t>Circulate during the activity to see what students think, before taking feedback from the class. Use </a:t>
            </a:r>
            <a:r>
              <a:rPr lang="en-US" sz="1200" b="1" dirty="0">
                <a:effectLst/>
                <a:latin typeface="Arial" panose="020B0604020202020204" pitchFamily="34" charset="0"/>
                <a:ea typeface="Calibri" panose="020F0502020204030204" pitchFamily="34" charset="0"/>
              </a:rPr>
              <a:t>Resource 1a: Sleep quiz – teacher answers</a:t>
            </a:r>
            <a:r>
              <a:rPr lang="en-US" sz="1200" dirty="0">
                <a:effectLst/>
                <a:latin typeface="Arial" panose="020B0604020202020204" pitchFamily="34" charset="0"/>
                <a:ea typeface="Calibri" panose="020F0502020204030204" pitchFamily="34" charset="0"/>
              </a:rPr>
              <a:t> to challenge misconceptions and provide additional information.</a:t>
            </a:r>
            <a:endParaRPr lang="en-GB" sz="1200" dirty="0">
              <a:effectLst/>
              <a:latin typeface="Calibri" panose="020F0502020204030204" pitchFamily="34" charset="0"/>
              <a:ea typeface="Calibri" panose="020F0502020204030204" pitchFamily="34" charset="0"/>
            </a:endParaRPr>
          </a:p>
          <a:p>
            <a:pPr>
              <a:lnSpc>
                <a:spcPts val="1600"/>
              </a:lnSpc>
              <a:spcBef>
                <a:spcPts val="600"/>
              </a:spcBef>
              <a:spcAft>
                <a:spcPts val="4320"/>
              </a:spcAft>
            </a:pPr>
            <a:r>
              <a:rPr lang="en-GB" sz="1200" b="1"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Support: </a:t>
            </a: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Ask students to focus on questions 2 and 4 in this quiz, focusing on the consequences of poor sleep and the benefits of high-quality sleep.</a:t>
            </a:r>
          </a:p>
          <a:p>
            <a:pPr marL="180340">
              <a:lnSpc>
                <a:spcPts val="1600"/>
              </a:lnSpc>
              <a:spcBef>
                <a:spcPts val="600"/>
              </a:spcBef>
              <a:spcAft>
                <a:spcPts val="1800"/>
              </a:spcAft>
            </a:pPr>
            <a:r>
              <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 </a:t>
            </a:r>
          </a:p>
          <a:p>
            <a:pPr>
              <a:lnSpc>
                <a:spcPts val="1600"/>
              </a:lnSpc>
              <a:spcBef>
                <a:spcPts val="600"/>
              </a:spcBef>
              <a:spcAft>
                <a:spcPts val="1800"/>
              </a:spcAft>
            </a:pPr>
            <a:r>
              <a:rPr lang="en-GB" sz="1200" b="1" dirty="0">
                <a:solidFill>
                  <a:srgbClr val="3B3838"/>
                </a:solidFill>
                <a:effectLst/>
                <a:latin typeface="Arial" panose="020B0604020202020204" pitchFamily="34" charset="0"/>
                <a:ea typeface="Calibri" panose="020F0502020204030204" pitchFamily="34" charset="0"/>
                <a:cs typeface="Arial" panose="020B0604020202020204" pitchFamily="34" charset="0"/>
              </a:rPr>
              <a:t>Challenge: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Ask</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students</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lang="en-GB" sz="1200" spc="-10" dirty="0">
                <a:solidFill>
                  <a:srgbClr val="3B3838"/>
                </a:solidFill>
                <a:effectLst/>
                <a:latin typeface="Arial" panose="020B0604020202020204" pitchFamily="34" charset="0"/>
                <a:ea typeface="Calibri" panose="020F0502020204030204" pitchFamily="34" charset="0"/>
                <a:cs typeface="Arial" panose="020B0604020202020204" pitchFamily="34" charset="0"/>
              </a:rPr>
              <a:t>to</a:t>
            </a:r>
            <a:r>
              <a:rPr lang="en-GB" sz="1200" spc="-25" dirty="0">
                <a:solidFill>
                  <a:srgbClr val="3B3838"/>
                </a:solidFill>
                <a:effectLst/>
                <a:latin typeface="Arial" panose="020B0604020202020204" pitchFamily="34" charset="0"/>
                <a:ea typeface="Calibri" panose="020F0502020204030204" pitchFamily="34" charset="0"/>
                <a:cs typeface="Arial" panose="020B0604020202020204" pitchFamily="34" charset="0"/>
              </a:rPr>
              <a:t> discuss how someone’s sleep habits might change throughout the year. For example, do they think the seasons changing has any impact on sleep habits? How might sleep be different for young people in the school holidays? </a:t>
            </a:r>
            <a:endParaRPr lang="en-GB" sz="12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2545290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2024</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2024</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2024</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guidance on establishing ground rules, the limits of confidentiality, communication and handling questions effectively. </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367055" cy="4933979"/>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which include relevant subject knowledge and guidance on establishing ground rules, creating a safe learning environment, assessment, and adapting the lessons to suit student needs.’</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329237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2FFF7E"/>
          </p15:clr>
        </p15:guide>
        <p15:guide id="2" pos="6240" userDrawn="1">
          <p15:clr>
            <a:srgbClr val="2FFF7E"/>
          </p15:clr>
        </p15:guide>
        <p15:guide id="3" pos="204" userDrawn="1">
          <p15:clr>
            <a:srgbClr val="2FFF7E"/>
          </p15:clr>
        </p15:guide>
        <p15:guide id="4" pos="1005" userDrawn="1">
          <p15:clr>
            <a:srgbClr val="2FFF7E"/>
          </p15:clr>
        </p15:guide>
        <p15:guide id="5" pos="1210" userDrawn="1">
          <p15:clr>
            <a:srgbClr val="2FFF7E"/>
          </p15:clr>
        </p15:guide>
        <p15:guide id="6" pos="2011" userDrawn="1">
          <p15:clr>
            <a:srgbClr val="2FFF7E"/>
          </p15:clr>
        </p15:guide>
        <p15:guide id="7" pos="2216" userDrawn="1">
          <p15:clr>
            <a:srgbClr val="2FFF7E"/>
          </p15:clr>
        </p15:guide>
        <p15:guide id="8" pos="3017" userDrawn="1">
          <p15:clr>
            <a:srgbClr val="2FFF7E"/>
          </p15:clr>
        </p15:guide>
        <p15:guide id="9" pos="3222" userDrawn="1">
          <p15:clr>
            <a:srgbClr val="2FFF7E"/>
          </p15:clr>
        </p15:guide>
        <p15:guide id="10" pos="4023" userDrawn="1">
          <p15:clr>
            <a:srgbClr val="2FFF7E"/>
          </p15:clr>
        </p15:guide>
        <p15:guide id="11" pos="4228" userDrawn="1">
          <p15:clr>
            <a:srgbClr val="2FFF7E"/>
          </p15:clr>
        </p15:guide>
        <p15:guide id="12" pos="5029" userDrawn="1">
          <p15:clr>
            <a:srgbClr val="2FFF7E"/>
          </p15:clr>
        </p15:guide>
        <p15:guide id="13" pos="5234" userDrawn="1">
          <p15:clr>
            <a:srgbClr val="2FFF7E"/>
          </p15:clr>
        </p15:guide>
        <p15:guide id="14" pos="6035" userDrawn="1">
          <p15:clr>
            <a:srgbClr val="2FFF7E"/>
          </p15:clr>
        </p15:guide>
        <p15:guide id="15" orient="horz" userDrawn="1">
          <p15:clr>
            <a:srgbClr val="2FFF7E"/>
          </p15:clr>
        </p15:guide>
        <p15:guide id="16" orient="horz" pos="4320" userDrawn="1">
          <p15:clr>
            <a:srgbClr val="2FFF7E"/>
          </p15:clr>
        </p15:guide>
        <p15:guide id="17" orient="horz" pos="204" userDrawn="1">
          <p15:clr>
            <a:srgbClr val="2FFF7E"/>
          </p15:clr>
        </p15:guide>
        <p15:guide id="18" orient="horz" pos="685" userDrawn="1">
          <p15:clr>
            <a:srgbClr val="2FFF7E"/>
          </p15:clr>
        </p15:guide>
        <p15:guide id="19" orient="horz" pos="890" userDrawn="1">
          <p15:clr>
            <a:srgbClr val="2FFF7E"/>
          </p15:clr>
        </p15:guide>
        <p15:guide id="20" orient="horz" pos="1371" userDrawn="1">
          <p15:clr>
            <a:srgbClr val="2FFF7E"/>
          </p15:clr>
        </p15:guide>
        <p15:guide id="21" orient="horz" pos="1576" userDrawn="1">
          <p15:clr>
            <a:srgbClr val="2FFF7E"/>
          </p15:clr>
        </p15:guide>
        <p15:guide id="22" orient="horz" pos="2057" userDrawn="1">
          <p15:clr>
            <a:srgbClr val="2FFF7E"/>
          </p15:clr>
        </p15:guide>
        <p15:guide id="23" orient="horz" pos="2262" userDrawn="1">
          <p15:clr>
            <a:srgbClr val="2FFF7E"/>
          </p15:clr>
        </p15:guide>
        <p15:guide id="24" orient="horz" pos="2743" userDrawn="1">
          <p15:clr>
            <a:srgbClr val="2FFF7E"/>
          </p15:clr>
        </p15:guide>
        <p15:guide id="25" orient="horz" pos="2948" userDrawn="1">
          <p15:clr>
            <a:srgbClr val="2FFF7E"/>
          </p15:clr>
        </p15:guide>
        <p15:guide id="26" orient="horz" pos="3429" userDrawn="1">
          <p15:clr>
            <a:srgbClr val="2FFF7E"/>
          </p15:clr>
        </p15:guide>
        <p15:guide id="27" orient="horz" pos="3634" userDrawn="1">
          <p15:clr>
            <a:srgbClr val="2FFF7E"/>
          </p15:clr>
        </p15:guide>
        <p15:guide id="28" orient="horz" pos="4115" userDrawn="1">
          <p15:clr>
            <a:srgbClr val="2FFF7E"/>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www.evelinalondon.nhs.uk/our-services/hospital/sleep-medicine-department/how-to-sleep-well-for-teenagers.aspx" TargetMode="External"/><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hyperlink" Target="http://www.childline.org.uk/" TargetMode="External"/><Relationship Id="rId5" Type="http://schemas.openxmlformats.org/officeDocument/2006/relationships/hyperlink" Target="http://www.youngminds.org.uk/" TargetMode="External"/><Relationship Id="rId4" Type="http://schemas.openxmlformats.org/officeDocument/2006/relationships/hyperlink" Target="http://www.nhs.uk/every-mind-matters/mental-health-issues/slee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a:xfrm>
            <a:off x="242256" y="1012280"/>
            <a:ext cx="5151120" cy="1325563"/>
          </a:xfrm>
        </p:spPr>
        <p:txBody>
          <a:bodyPr>
            <a:normAutofit fontScale="90000"/>
          </a:bodyPr>
          <a:lstStyle/>
          <a:p>
            <a:r>
              <a:rPr lang="en-US" dirty="0"/>
              <a:t>The sleep factor</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27494" y="3483582"/>
            <a:ext cx="5071113" cy="582035"/>
          </a:xfrm>
        </p:spPr>
        <p:txBody>
          <a:bodyPr/>
          <a:lstStyle/>
          <a:p>
            <a:pPr>
              <a:lnSpc>
                <a:spcPts val="3200"/>
              </a:lnSpc>
              <a:spcBef>
                <a:spcPts val="0"/>
              </a:spcBef>
            </a:pPr>
            <a:r>
              <a:rPr lang="en-US" sz="2400" dirty="0"/>
              <a:t>Healthier sleep habits</a:t>
            </a:r>
          </a:p>
          <a:p>
            <a:pPr>
              <a:lnSpc>
                <a:spcPts val="3200"/>
              </a:lnSpc>
              <a:spcBef>
                <a:spcPts val="0"/>
              </a:spcBef>
            </a:pPr>
            <a:r>
              <a:rPr lang="en-US" dirty="0"/>
              <a:t>KS3</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6" name="Picture Placeholder 11">
            <a:extLst>
              <a:ext uri="{FF2B5EF4-FFF2-40B4-BE49-F238E27FC236}">
                <a16:creationId xmlns:a16="http://schemas.microsoft.com/office/drawing/2014/main" id="{8CF085CB-3ADB-9763-4207-122E12909518}"/>
              </a:ext>
            </a:extLst>
          </p:cNvPr>
          <p:cNvPicPr>
            <a:picLocks noChangeAspect="1"/>
          </p:cNvPicPr>
          <p:nvPr/>
        </p:nvPicPr>
        <p:blipFill>
          <a:blip r:embed="rId3"/>
          <a:srcRect t="1176" b="1176"/>
          <a:stretch/>
        </p:blipFill>
        <p:spPr>
          <a:xfrm>
            <a:off x="6750838" y="1412875"/>
            <a:ext cx="2449299" cy="3382670"/>
          </a:xfrm>
          <a:prstGeom prst="rect">
            <a:avLst/>
          </a:prstGeom>
          <a:ln>
            <a:noFill/>
          </a:ln>
          <a:effectLst>
            <a:outerShdw blurRad="292100" dist="232131" dir="5400000" algn="tl" rotWithShape="0">
              <a:srgbClr val="333333">
                <a:alpha val="71669"/>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67AFF7-5541-510F-D75E-40258DF3AAF5}"/>
              </a:ext>
            </a:extLst>
          </p:cNvPr>
          <p:cNvSpPr>
            <a:spLocks noGrp="1"/>
          </p:cNvSpPr>
          <p:nvPr>
            <p:ph type="sldNum" sz="quarter" idx="4"/>
          </p:nvPr>
        </p:nvSpPr>
        <p:spPr/>
        <p:txBody>
          <a:bodyPr/>
          <a:lstStyle/>
          <a:p>
            <a:r>
              <a:rPr lang="en-GB"/>
              <a:t>© PSHE Association 2024</a:t>
            </a:r>
            <a:endParaRPr lang="en-GB" dirty="0"/>
          </a:p>
        </p:txBody>
      </p:sp>
      <p:sp>
        <p:nvSpPr>
          <p:cNvPr id="2" name="Content Placeholder 5">
            <a:extLst>
              <a:ext uri="{FF2B5EF4-FFF2-40B4-BE49-F238E27FC236}">
                <a16:creationId xmlns:a16="http://schemas.microsoft.com/office/drawing/2014/main" id="{2D882407-4303-608A-45BF-F3152A3CE357}"/>
              </a:ext>
            </a:extLst>
          </p:cNvPr>
          <p:cNvSpPr txBox="1">
            <a:spLocks/>
          </p:cNvSpPr>
          <p:nvPr/>
        </p:nvSpPr>
        <p:spPr>
          <a:xfrm>
            <a:off x="4067943" y="1333463"/>
            <a:ext cx="4902635" cy="4650224"/>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2800"/>
              </a:lnSpc>
              <a:spcAft>
                <a:spcPts val="0"/>
              </a:spcAft>
            </a:pPr>
            <a:r>
              <a:rPr lang="en-US" dirty="0"/>
              <a:t>We will be able to:</a:t>
            </a:r>
          </a:p>
          <a:p>
            <a:pPr marL="126000" lvl="0" indent="-126000">
              <a:lnSpc>
                <a:spcPts val="2800"/>
              </a:lnSpc>
              <a:spcBef>
                <a:spcPts val="0"/>
              </a:spcBef>
              <a:spcAft>
                <a:spcPts val="1100"/>
              </a:spcAft>
              <a:buSzPct val="100000"/>
              <a:buFont typeface="Arial" panose="020B0604020202020204" pitchFamily="34" charset="0"/>
              <a:buChar char="•"/>
            </a:pPr>
            <a:r>
              <a:rPr lang="en-GB" sz="2000" spc="0" dirty="0">
                <a:effectLst/>
                <a:ea typeface="Times New Roman" panose="02020603050405020304" pitchFamily="18" charset="0"/>
                <a:cs typeface="Arial" panose="020B0604020202020204" pitchFamily="34" charset="0"/>
              </a:rPr>
              <a:t>explain the impact of sleep on health and wellbeing</a:t>
            </a:r>
            <a:endParaRPr lang="en-GB" sz="2000" spc="0" dirty="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100"/>
              </a:spcAft>
              <a:buSzPct val="100000"/>
              <a:buFont typeface="Arial" panose="020B0604020202020204" pitchFamily="34" charset="0"/>
              <a:buChar char="•"/>
            </a:pPr>
            <a:r>
              <a:rPr lang="en-GB" sz="2000" spc="0" dirty="0">
                <a:effectLst/>
                <a:ea typeface="Times New Roman" panose="02020603050405020304" pitchFamily="18" charset="0"/>
                <a:cs typeface="Arial" panose="020B0604020202020204" pitchFamily="34" charset="0"/>
              </a:rPr>
              <a:t>identify factors that can reduce sleep quality</a:t>
            </a:r>
            <a:endParaRPr lang="en-GB" sz="2000" spc="0" dirty="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100"/>
              </a:spcAft>
              <a:buSzPct val="100000"/>
              <a:buFont typeface="Arial" panose="020B0604020202020204" pitchFamily="34" charset="0"/>
              <a:buChar char="•"/>
            </a:pPr>
            <a:r>
              <a:rPr lang="en-GB" sz="2000" spc="0" dirty="0">
                <a:effectLst/>
                <a:ea typeface="Times New Roman" panose="02020603050405020304" pitchFamily="18" charset="0"/>
                <a:cs typeface="Arial" panose="020B0604020202020204" pitchFamily="34" charset="0"/>
              </a:rPr>
              <a:t>describe a range of strategies for ensuring healthier sleep patterns</a:t>
            </a:r>
            <a:endParaRPr lang="en-GB" sz="2000" spc="0" dirty="0">
              <a:effectLst/>
              <a:ea typeface="Calibri" panose="020F0502020204030204" pitchFamily="34" charset="0"/>
              <a:cs typeface="Times New Roman" panose="02020603050405020304" pitchFamily="18" charset="0"/>
            </a:endParaRPr>
          </a:p>
          <a:p>
            <a:endParaRPr lang="en-US" dirty="0"/>
          </a:p>
        </p:txBody>
      </p:sp>
      <p:sp>
        <p:nvSpPr>
          <p:cNvPr id="4" name="Content Placeholder 14">
            <a:extLst>
              <a:ext uri="{FF2B5EF4-FFF2-40B4-BE49-F238E27FC236}">
                <a16:creationId xmlns:a16="http://schemas.microsoft.com/office/drawing/2014/main" id="{3FA0F302-6946-55D7-A832-271BB3271914}"/>
              </a:ext>
            </a:extLst>
          </p:cNvPr>
          <p:cNvSpPr txBox="1">
            <a:spLocks/>
          </p:cNvSpPr>
          <p:nvPr/>
        </p:nvSpPr>
        <p:spPr>
          <a:xfrm>
            <a:off x="246427" y="1291070"/>
            <a:ext cx="3253518" cy="4937321"/>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2800"/>
              </a:lnSpc>
            </a:pPr>
            <a:r>
              <a:rPr lang="en-GB" dirty="0">
                <a:ea typeface="Calibri" panose="020F0502020204030204" pitchFamily="34" charset="0"/>
                <a:cs typeface="Times New Roman" panose="02020603050405020304" pitchFamily="18" charset="0"/>
              </a:rPr>
              <a:t>We will </a:t>
            </a:r>
            <a:r>
              <a:rPr lang="en-GB" sz="2000" dirty="0">
                <a:effectLst/>
                <a:ea typeface="Calibri" panose="020F0502020204030204" pitchFamily="34" charset="0"/>
                <a:cs typeface="Times New Roman" panose="02020603050405020304" pitchFamily="18" charset="0"/>
              </a:rPr>
              <a:t>learn about</a:t>
            </a:r>
            <a:r>
              <a:rPr lang="en-GB" sz="2000" spc="-20" dirty="0">
                <a:effectLst/>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healthier sleep habits.</a:t>
            </a:r>
          </a:p>
        </p:txBody>
      </p:sp>
    </p:spTree>
    <p:extLst>
      <p:ext uri="{BB962C8B-B14F-4D97-AF65-F5344CB8AC3E}">
        <p14:creationId xmlns:p14="http://schemas.microsoft.com/office/powerpoint/2010/main" val="2221357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white background with black dots&#10;&#10;Description automatically generated">
            <a:extLst>
              <a:ext uri="{FF2B5EF4-FFF2-40B4-BE49-F238E27FC236}">
                <a16:creationId xmlns:a16="http://schemas.microsoft.com/office/drawing/2014/main" id="{660B40CE-A984-3436-1CA0-1A08FE87656C}"/>
              </a:ext>
            </a:extLst>
          </p:cNvPr>
          <p:cNvPicPr>
            <a:picLocks noChangeAspect="1"/>
          </p:cNvPicPr>
          <p:nvPr/>
        </p:nvPicPr>
        <p:blipFill>
          <a:blip r:embed="rId3"/>
          <a:stretch>
            <a:fillRect/>
          </a:stretch>
        </p:blipFill>
        <p:spPr>
          <a:xfrm>
            <a:off x="323850" y="2771727"/>
            <a:ext cx="9465502" cy="1718812"/>
          </a:xfrm>
          <a:prstGeom prst="rect">
            <a:avLst/>
          </a:prstGeom>
        </p:spPr>
      </p:pic>
      <p:sp>
        <p:nvSpPr>
          <p:cNvPr id="5" name="Title 4">
            <a:extLst>
              <a:ext uri="{FF2B5EF4-FFF2-40B4-BE49-F238E27FC236}">
                <a16:creationId xmlns:a16="http://schemas.microsoft.com/office/drawing/2014/main" id="{4B1E2E7B-587A-0D04-CB3C-FD3476B73C52}"/>
              </a:ext>
            </a:extLst>
          </p:cNvPr>
          <p:cNvSpPr>
            <a:spLocks noGrp="1"/>
          </p:cNvSpPr>
          <p:nvPr>
            <p:ph type="title"/>
          </p:nvPr>
        </p:nvSpPr>
        <p:spPr>
          <a:xfrm>
            <a:off x="233592" y="543878"/>
            <a:ext cx="7043507" cy="694054"/>
          </a:xfrm>
        </p:spPr>
        <p:txBody>
          <a:bodyPr/>
          <a:lstStyle/>
          <a:p>
            <a:r>
              <a:rPr lang="en-GB" dirty="0"/>
              <a:t>What’s our starting point?</a:t>
            </a:r>
            <a:endParaRPr lang="en-US" dirty="0"/>
          </a:p>
        </p:txBody>
      </p:sp>
      <p:sp>
        <p:nvSpPr>
          <p:cNvPr id="6" name="Content Placeholder 5">
            <a:extLst>
              <a:ext uri="{FF2B5EF4-FFF2-40B4-BE49-F238E27FC236}">
                <a16:creationId xmlns:a16="http://schemas.microsoft.com/office/drawing/2014/main" id="{0F133F5C-E7A1-D100-61A3-E0879F230896}"/>
              </a:ext>
            </a:extLst>
          </p:cNvPr>
          <p:cNvSpPr>
            <a:spLocks noGrp="1"/>
          </p:cNvSpPr>
          <p:nvPr>
            <p:ph sz="half" idx="10"/>
          </p:nvPr>
        </p:nvSpPr>
        <p:spPr>
          <a:xfrm>
            <a:off x="232914" y="1303303"/>
            <a:ext cx="9347649" cy="1062707"/>
          </a:xfrm>
        </p:spPr>
        <p:txBody>
          <a:bodyPr>
            <a:noAutofit/>
          </a:bodyPr>
          <a:lstStyle/>
          <a:p>
            <a:r>
              <a:rPr lang="en-GB" b="1" dirty="0"/>
              <a:t>Do you agree, partially agree or disagree with this statement? </a:t>
            </a:r>
          </a:p>
          <a:p>
            <a:r>
              <a:rPr lang="en-GB" sz="2000" dirty="0"/>
              <a:t>Write this down on your </a:t>
            </a:r>
            <a:r>
              <a:rPr lang="en-GB" sz="2000" dirty="0" err="1"/>
              <a:t>post-it</a:t>
            </a:r>
            <a:r>
              <a:rPr lang="en-GB" sz="2000" dirty="0"/>
              <a:t> note and add at least one reason why.</a:t>
            </a:r>
          </a:p>
        </p:txBody>
      </p:sp>
      <p:sp>
        <p:nvSpPr>
          <p:cNvPr id="2" name="Slide Number Placeholder 1">
            <a:extLst>
              <a:ext uri="{FF2B5EF4-FFF2-40B4-BE49-F238E27FC236}">
                <a16:creationId xmlns:a16="http://schemas.microsoft.com/office/drawing/2014/main" id="{08F58D7E-904C-A554-D927-91B95A0B07EF}"/>
              </a:ext>
            </a:extLst>
          </p:cNvPr>
          <p:cNvSpPr>
            <a:spLocks noGrp="1"/>
          </p:cNvSpPr>
          <p:nvPr>
            <p:ph type="sldNum" sz="quarter" idx="4"/>
          </p:nvPr>
        </p:nvSpPr>
        <p:spPr/>
        <p:txBody>
          <a:bodyPr/>
          <a:lstStyle/>
          <a:p>
            <a:r>
              <a:rPr lang="en-GB"/>
              <a:t>© PSHE Association 2024</a:t>
            </a:r>
            <a:endParaRPr lang="en-GB" dirty="0"/>
          </a:p>
        </p:txBody>
      </p:sp>
      <p:sp>
        <p:nvSpPr>
          <p:cNvPr id="3" name="Content Placeholder 5">
            <a:extLst>
              <a:ext uri="{FF2B5EF4-FFF2-40B4-BE49-F238E27FC236}">
                <a16:creationId xmlns:a16="http://schemas.microsoft.com/office/drawing/2014/main" id="{09461973-6FC6-3A39-094B-A3E8E0FD3CD2}"/>
              </a:ext>
            </a:extLst>
          </p:cNvPr>
          <p:cNvSpPr txBox="1">
            <a:spLocks/>
          </p:cNvSpPr>
          <p:nvPr/>
        </p:nvSpPr>
        <p:spPr>
          <a:xfrm>
            <a:off x="232914" y="5768975"/>
            <a:ext cx="9347649" cy="608046"/>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endParaRPr lang="en-GB" sz="2400" dirty="0"/>
          </a:p>
        </p:txBody>
      </p:sp>
      <p:sp>
        <p:nvSpPr>
          <p:cNvPr id="4" name="TextBox 3">
            <a:extLst>
              <a:ext uri="{FF2B5EF4-FFF2-40B4-BE49-F238E27FC236}">
                <a16:creationId xmlns:a16="http://schemas.microsoft.com/office/drawing/2014/main" id="{FCC09D50-CAB6-FD40-1E79-482202CBB0D0}"/>
              </a:ext>
            </a:extLst>
          </p:cNvPr>
          <p:cNvSpPr txBox="1"/>
          <p:nvPr/>
        </p:nvSpPr>
        <p:spPr>
          <a:xfrm>
            <a:off x="500711" y="2838965"/>
            <a:ext cx="8051800" cy="1512081"/>
          </a:xfrm>
          <a:prstGeom prst="rect">
            <a:avLst/>
          </a:prstGeom>
          <a:noFill/>
        </p:spPr>
        <p:txBody>
          <a:bodyPr wrap="square" rtlCol="0">
            <a:spAutoFit/>
          </a:bodyPr>
          <a:lstStyle/>
          <a:p>
            <a:pPr>
              <a:lnSpc>
                <a:spcPts val="3800"/>
              </a:lnSpc>
            </a:pPr>
            <a:r>
              <a:rPr lang="en-GB" sz="2800" b="1" dirty="0">
                <a:effectLst/>
                <a:latin typeface="Century Gothic" panose="020B0502020202020204" pitchFamily="34" charset="0"/>
                <a:ea typeface="Calibri" panose="020F0502020204030204" pitchFamily="34" charset="0"/>
                <a:cs typeface="Times New Roman" panose="02020603050405020304" pitchFamily="18" charset="0"/>
              </a:rPr>
              <a:t>I think sleep can impact how you feel, but you either sleep well, or you don’t – there’s not much you can do to change that. </a:t>
            </a:r>
            <a:endParaRPr lang="en-GB" sz="2800" b="1" dirty="0">
              <a:latin typeface="Century Gothic" panose="020B0502020202020204" pitchFamily="34" charset="0"/>
            </a:endParaRPr>
          </a:p>
        </p:txBody>
      </p:sp>
      <p:pic>
        <p:nvPicPr>
          <p:cNvPr id="26" name="Picture 25" descr="A green paper with black text&#10;&#10;Description automatically generated">
            <a:extLst>
              <a:ext uri="{FF2B5EF4-FFF2-40B4-BE49-F238E27FC236}">
                <a16:creationId xmlns:a16="http://schemas.microsoft.com/office/drawing/2014/main" id="{8DB7E60F-76FD-62F9-072F-CD30F3942E4E}"/>
              </a:ext>
            </a:extLst>
          </p:cNvPr>
          <p:cNvPicPr>
            <a:picLocks noChangeAspect="1"/>
          </p:cNvPicPr>
          <p:nvPr/>
        </p:nvPicPr>
        <p:blipFill rotWithShape="1">
          <a:blip r:embed="rId4"/>
          <a:srcRect r="4718"/>
          <a:stretch/>
        </p:blipFill>
        <p:spPr>
          <a:xfrm>
            <a:off x="2500313" y="5130796"/>
            <a:ext cx="7405687" cy="1401767"/>
          </a:xfrm>
          <a:prstGeom prst="rect">
            <a:avLst/>
          </a:prstGeom>
        </p:spPr>
      </p:pic>
      <p:pic>
        <p:nvPicPr>
          <p:cNvPr id="27" name="Picture 26" descr="A green paper with black text&#10;&#10;Description automatically generated">
            <a:extLst>
              <a:ext uri="{FF2B5EF4-FFF2-40B4-BE49-F238E27FC236}">
                <a16:creationId xmlns:a16="http://schemas.microsoft.com/office/drawing/2014/main" id="{45F29838-AD08-E5F8-CEEA-5F090B2F266E}"/>
              </a:ext>
            </a:extLst>
          </p:cNvPr>
          <p:cNvPicPr>
            <a:picLocks noChangeAspect="1"/>
          </p:cNvPicPr>
          <p:nvPr/>
        </p:nvPicPr>
        <p:blipFill rotWithShape="1">
          <a:blip r:embed="rId4"/>
          <a:srcRect l="70037"/>
          <a:stretch/>
        </p:blipFill>
        <p:spPr>
          <a:xfrm>
            <a:off x="-1" y="5130796"/>
            <a:ext cx="2328863" cy="1401767"/>
          </a:xfrm>
          <a:prstGeom prst="rect">
            <a:avLst/>
          </a:prstGeom>
        </p:spPr>
      </p:pic>
    </p:spTree>
    <p:extLst>
      <p:ext uri="{BB962C8B-B14F-4D97-AF65-F5344CB8AC3E}">
        <p14:creationId xmlns:p14="http://schemas.microsoft.com/office/powerpoint/2010/main" val="1654041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een clock on a green nightstand&#10;&#10;Description automatically generated">
            <a:extLst>
              <a:ext uri="{FF2B5EF4-FFF2-40B4-BE49-F238E27FC236}">
                <a16:creationId xmlns:a16="http://schemas.microsoft.com/office/drawing/2014/main" id="{69EFE512-8760-C462-D9FF-2057F835041F}"/>
              </a:ext>
            </a:extLst>
          </p:cNvPr>
          <p:cNvPicPr>
            <a:picLocks noChangeAspect="1"/>
          </p:cNvPicPr>
          <p:nvPr/>
        </p:nvPicPr>
        <p:blipFill rotWithShape="1">
          <a:blip r:embed="rId3">
            <a:alphaModFix amt="66000"/>
          </a:blip>
          <a:srcRect b="28941"/>
          <a:stretch/>
        </p:blipFill>
        <p:spPr>
          <a:xfrm>
            <a:off x="3092605" y="4033325"/>
            <a:ext cx="2438400" cy="2824675"/>
          </a:xfrm>
          <a:prstGeom prst="rect">
            <a:avLst/>
          </a:prstGeom>
        </p:spPr>
      </p:pic>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a:xfrm>
            <a:off x="232915" y="1303304"/>
            <a:ext cx="4078890" cy="4368246"/>
          </a:xfrm>
        </p:spPr>
        <p:txBody>
          <a:bodyPr/>
          <a:lstStyle/>
          <a:p>
            <a:pPr>
              <a:lnSpc>
                <a:spcPts val="3200"/>
              </a:lnSpc>
            </a:pPr>
            <a:r>
              <a:rPr lang="en-US" sz="2400" b="1" dirty="0"/>
              <a:t>What do you know about healthier sleep habits?</a:t>
            </a:r>
          </a:p>
          <a:p>
            <a:r>
              <a:rPr lang="en-US" dirty="0"/>
              <a:t>In pairs, answer the questions on your sheet.</a:t>
            </a:r>
            <a:endParaRPr lang="en-GB" dirty="0"/>
          </a:p>
          <a:p>
            <a:endParaRPr lang="en-GB"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Sleep quiz</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5" name="Picture 4">
            <a:extLst>
              <a:ext uri="{FF2B5EF4-FFF2-40B4-BE49-F238E27FC236}">
                <a16:creationId xmlns:a16="http://schemas.microsoft.com/office/drawing/2014/main" id="{C65DD1C1-4068-0E85-1C33-836B5DB0C99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09115" y="5898239"/>
            <a:ext cx="408764" cy="664804"/>
          </a:xfrm>
          <a:prstGeom prst="rect">
            <a:avLst/>
          </a:prstGeom>
        </p:spPr>
      </p:pic>
      <p:pic>
        <p:nvPicPr>
          <p:cNvPr id="6" name="Picture 5">
            <a:extLst>
              <a:ext uri="{FF2B5EF4-FFF2-40B4-BE49-F238E27FC236}">
                <a16:creationId xmlns:a16="http://schemas.microsoft.com/office/drawing/2014/main" id="{37C45AD8-67F3-C707-AF91-F90B98F377B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717880" y="6051927"/>
            <a:ext cx="440209" cy="480636"/>
          </a:xfrm>
          <a:prstGeom prst="rect">
            <a:avLst/>
          </a:prstGeom>
        </p:spPr>
      </p:pic>
      <p:pic>
        <p:nvPicPr>
          <p:cNvPr id="13" name="Picture 12">
            <a:extLst>
              <a:ext uri="{FF2B5EF4-FFF2-40B4-BE49-F238E27FC236}">
                <a16:creationId xmlns:a16="http://schemas.microsoft.com/office/drawing/2014/main" id="{E6E2B2AA-0580-5EE5-AC36-80794FBA1EC2}"/>
              </a:ext>
            </a:extLst>
          </p:cNvPr>
          <p:cNvPicPr>
            <a:picLocks noChangeAspect="1"/>
          </p:cNvPicPr>
          <p:nvPr/>
        </p:nvPicPr>
        <p:blipFill rotWithShape="1">
          <a:blip r:embed="rId8"/>
          <a:srcRect t="-941" r="13246" b="20406"/>
          <a:stretch/>
        </p:blipFill>
        <p:spPr>
          <a:xfrm>
            <a:off x="4652746" y="752354"/>
            <a:ext cx="5253253" cy="6105647"/>
          </a:xfrm>
          <a:prstGeom prst="rect">
            <a:avLst/>
          </a:prstGeom>
        </p:spPr>
      </p:pic>
      <p:pic>
        <p:nvPicPr>
          <p:cNvPr id="15" name="Picture 14" descr="A purple and black striped object&#10;&#10;Description automatically generated">
            <a:extLst>
              <a:ext uri="{FF2B5EF4-FFF2-40B4-BE49-F238E27FC236}">
                <a16:creationId xmlns:a16="http://schemas.microsoft.com/office/drawing/2014/main" id="{19CB273A-154F-A61D-7E61-B3834FABD13F}"/>
              </a:ext>
            </a:extLst>
          </p:cNvPr>
          <p:cNvPicPr>
            <a:picLocks noChangeAspect="1"/>
          </p:cNvPicPr>
          <p:nvPr/>
        </p:nvPicPr>
        <p:blipFill>
          <a:blip r:embed="rId9"/>
          <a:stretch>
            <a:fillRect/>
          </a:stretch>
        </p:blipFill>
        <p:spPr>
          <a:xfrm rot="2287591">
            <a:off x="8042235" y="799513"/>
            <a:ext cx="321310" cy="2458720"/>
          </a:xfrm>
          <a:prstGeom prst="rect">
            <a:avLst/>
          </a:prstGeom>
        </p:spPr>
      </p:pic>
    </p:spTree>
    <p:extLst>
      <p:ext uri="{BB962C8B-B14F-4D97-AF65-F5344CB8AC3E}">
        <p14:creationId xmlns:p14="http://schemas.microsoft.com/office/powerpoint/2010/main" val="191823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llage of children in different poses&#10;&#10;Description automatically generated">
            <a:extLst>
              <a:ext uri="{FF2B5EF4-FFF2-40B4-BE49-F238E27FC236}">
                <a16:creationId xmlns:a16="http://schemas.microsoft.com/office/drawing/2014/main" id="{C52DF39D-E29A-AED8-B18A-47995BF63BC4}"/>
              </a:ext>
            </a:extLst>
          </p:cNvPr>
          <p:cNvPicPr>
            <a:picLocks noChangeAspect="1"/>
          </p:cNvPicPr>
          <p:nvPr/>
        </p:nvPicPr>
        <p:blipFill>
          <a:blip r:embed="rId3"/>
          <a:stretch>
            <a:fillRect/>
          </a:stretch>
        </p:blipFill>
        <p:spPr>
          <a:xfrm>
            <a:off x="5062372" y="0"/>
            <a:ext cx="4862528" cy="6858000"/>
          </a:xfrm>
          <a:prstGeom prst="rect">
            <a:avLst/>
          </a:prstGeom>
        </p:spPr>
      </p:pic>
      <p:sp>
        <p:nvSpPr>
          <p:cNvPr id="2" name="Content Placeholder 1">
            <a:extLst>
              <a:ext uri="{FF2B5EF4-FFF2-40B4-BE49-F238E27FC236}">
                <a16:creationId xmlns:a16="http://schemas.microsoft.com/office/drawing/2014/main" id="{E3973199-0DB8-D01F-4E6C-BD155A4B7A00}"/>
              </a:ext>
            </a:extLst>
          </p:cNvPr>
          <p:cNvSpPr>
            <a:spLocks noGrp="1"/>
          </p:cNvSpPr>
          <p:nvPr>
            <p:ph sz="half" idx="10"/>
          </p:nvPr>
        </p:nvSpPr>
        <p:spPr>
          <a:xfrm>
            <a:off x="232917" y="1303304"/>
            <a:ext cx="4197194" cy="4368246"/>
          </a:xfrm>
        </p:spPr>
        <p:txBody>
          <a:bodyPr>
            <a:noAutofit/>
          </a:bodyPr>
          <a:lstStyle/>
          <a:p>
            <a:r>
              <a:rPr lang="en-GB" sz="2000" b="1" dirty="0">
                <a:ea typeface="Lato" panose="020F0502020204030203" pitchFamily="34" charset="0"/>
                <a:cs typeface="Lato" panose="020F0502020204030203" pitchFamily="34" charset="0"/>
              </a:rPr>
              <a:t>In your group, read the scenario and discuss:</a:t>
            </a:r>
          </a:p>
          <a:p>
            <a:pPr marL="126000" indent="-126000">
              <a:buFont typeface="Arial" panose="020B0604020202020204" pitchFamily="34" charset="0"/>
              <a:buChar char="•"/>
            </a:pPr>
            <a:r>
              <a:rPr lang="en-GB" sz="2000" dirty="0">
                <a:ea typeface="Lato" panose="020F0502020204030203" pitchFamily="34" charset="0"/>
                <a:cs typeface="Lato" panose="020F0502020204030203" pitchFamily="34" charset="0"/>
              </a:rPr>
              <a:t>How </a:t>
            </a:r>
            <a:r>
              <a:rPr lang="en-GB" sz="2000" b="1" u="sng" dirty="0">
                <a:ea typeface="Lato" panose="020F0502020204030203" pitchFamily="34" charset="0"/>
                <a:cs typeface="Lato" panose="020F0502020204030203" pitchFamily="34" charset="0"/>
              </a:rPr>
              <a:t>high quality </a:t>
            </a:r>
            <a:r>
              <a:rPr lang="en-GB" sz="2000" dirty="0">
                <a:ea typeface="Lato" panose="020F0502020204030203" pitchFamily="34" charset="0"/>
                <a:cs typeface="Lato" panose="020F0502020204030203" pitchFamily="34" charset="0"/>
              </a:rPr>
              <a:t>do you think your character’s sleep is?</a:t>
            </a:r>
          </a:p>
          <a:p>
            <a:pPr marL="126000" indent="-126000">
              <a:buFont typeface="Arial" panose="020B0604020202020204" pitchFamily="34" charset="0"/>
              <a:buChar char="•"/>
            </a:pPr>
            <a:r>
              <a:rPr lang="en-GB" sz="2000" dirty="0">
                <a:ea typeface="Lato" panose="020F0502020204030203" pitchFamily="34" charset="0"/>
                <a:cs typeface="Lato" panose="020F0502020204030203" pitchFamily="34" charset="0"/>
              </a:rPr>
              <a:t>What </a:t>
            </a:r>
            <a:r>
              <a:rPr lang="en-GB" sz="2000" b="1" u="sng" dirty="0">
                <a:ea typeface="Lato" panose="020F0502020204030203" pitchFamily="34" charset="0"/>
                <a:cs typeface="Lato" panose="020F0502020204030203" pitchFamily="34" charset="0"/>
              </a:rPr>
              <a:t>habits</a:t>
            </a:r>
            <a:r>
              <a:rPr lang="en-GB" sz="2000" dirty="0">
                <a:ea typeface="Lato" panose="020F0502020204030203" pitchFamily="34" charset="0"/>
                <a:cs typeface="Lato" panose="020F0502020204030203" pitchFamily="34" charset="0"/>
              </a:rPr>
              <a:t> might be preventing your character from getting </a:t>
            </a:r>
            <a:r>
              <a:rPr lang="en-GB" dirty="0">
                <a:ea typeface="Lato" panose="020F0502020204030203" pitchFamily="34" charset="0"/>
                <a:cs typeface="Lato" panose="020F0502020204030203" pitchFamily="34" charset="0"/>
              </a:rPr>
              <a:t>high-</a:t>
            </a:r>
            <a:r>
              <a:rPr lang="en-GB" sz="2000" dirty="0">
                <a:ea typeface="Lato" panose="020F0502020204030203" pitchFamily="34" charset="0"/>
                <a:cs typeface="Lato" panose="020F0502020204030203" pitchFamily="34" charset="0"/>
              </a:rPr>
              <a:t>quality sleep?</a:t>
            </a:r>
          </a:p>
          <a:p>
            <a:pPr marL="126000" indent="-126000">
              <a:buFont typeface="Arial" panose="020B0604020202020204" pitchFamily="34" charset="0"/>
              <a:buChar char="•"/>
            </a:pPr>
            <a:r>
              <a:rPr lang="en-GB" sz="2000" dirty="0">
                <a:ea typeface="Lato" panose="020F0502020204030203" pitchFamily="34" charset="0"/>
                <a:cs typeface="Lato" panose="020F0502020204030203" pitchFamily="34" charset="0"/>
              </a:rPr>
              <a:t>What might be the </a:t>
            </a:r>
            <a:r>
              <a:rPr lang="en-GB" sz="2000" b="1" u="sng" dirty="0">
                <a:ea typeface="Lato" panose="020F0502020204030203" pitchFamily="34" charset="0"/>
                <a:cs typeface="Lato" panose="020F0502020204030203" pitchFamily="34" charset="0"/>
              </a:rPr>
              <a:t>consequences</a:t>
            </a:r>
            <a:r>
              <a:rPr lang="en-GB" sz="2000" dirty="0">
                <a:ea typeface="Lato" panose="020F0502020204030203" pitchFamily="34" charset="0"/>
                <a:cs typeface="Lato" panose="020F0502020204030203" pitchFamily="34" charset="0"/>
              </a:rPr>
              <a:t> for your character if they don’t get </a:t>
            </a:r>
            <a:r>
              <a:rPr lang="en-GB" dirty="0">
                <a:ea typeface="Lato" panose="020F0502020204030203" pitchFamily="34" charset="0"/>
                <a:cs typeface="Lato" panose="020F0502020204030203" pitchFamily="34" charset="0"/>
              </a:rPr>
              <a:t>high</a:t>
            </a:r>
            <a:r>
              <a:rPr lang="en-GB" sz="2000" dirty="0">
                <a:ea typeface="Lato" panose="020F0502020204030203" pitchFamily="34" charset="0"/>
                <a:cs typeface="Lato" panose="020F0502020204030203" pitchFamily="34" charset="0"/>
              </a:rPr>
              <a:t>-quality sleep?</a:t>
            </a:r>
          </a:p>
          <a:p>
            <a:endParaRPr lang="en-GB" dirty="0"/>
          </a:p>
        </p:txBody>
      </p:sp>
      <p:sp>
        <p:nvSpPr>
          <p:cNvPr id="3" name="Title 2">
            <a:extLst>
              <a:ext uri="{FF2B5EF4-FFF2-40B4-BE49-F238E27FC236}">
                <a16:creationId xmlns:a16="http://schemas.microsoft.com/office/drawing/2014/main" id="{37C813F4-D1A2-C391-415C-4B929DF6A681}"/>
              </a:ext>
            </a:extLst>
          </p:cNvPr>
          <p:cNvSpPr>
            <a:spLocks noGrp="1"/>
          </p:cNvSpPr>
          <p:nvPr>
            <p:ph type="title"/>
          </p:nvPr>
        </p:nvSpPr>
        <p:spPr/>
        <p:txBody>
          <a:bodyPr/>
          <a:lstStyle/>
          <a:p>
            <a:r>
              <a:rPr lang="en-US" dirty="0"/>
              <a:t>Sleep scenarios</a:t>
            </a:r>
            <a:endParaRPr lang="en-GB" dirty="0"/>
          </a:p>
        </p:txBody>
      </p:sp>
      <p:sp>
        <p:nvSpPr>
          <p:cNvPr id="4" name="Slide Number Placeholder 5">
            <a:extLst>
              <a:ext uri="{FF2B5EF4-FFF2-40B4-BE49-F238E27FC236}">
                <a16:creationId xmlns:a16="http://schemas.microsoft.com/office/drawing/2014/main" id="{BFC49A77-BB91-49D9-60F3-B11AB99A4D1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5" name="Picture 4">
            <a:extLst>
              <a:ext uri="{FF2B5EF4-FFF2-40B4-BE49-F238E27FC236}">
                <a16:creationId xmlns:a16="http://schemas.microsoft.com/office/drawing/2014/main" id="{C65DD1C1-4068-0E85-1C33-836B5DB0C99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09115" y="5898239"/>
            <a:ext cx="408764" cy="664804"/>
          </a:xfrm>
          <a:prstGeom prst="rect">
            <a:avLst/>
          </a:prstGeom>
        </p:spPr>
      </p:pic>
      <p:pic>
        <p:nvPicPr>
          <p:cNvPr id="6" name="Picture 5">
            <a:extLst>
              <a:ext uri="{FF2B5EF4-FFF2-40B4-BE49-F238E27FC236}">
                <a16:creationId xmlns:a16="http://schemas.microsoft.com/office/drawing/2014/main" id="{37C45AD8-67F3-C707-AF91-F90B98F377B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717880" y="6051927"/>
            <a:ext cx="440209" cy="480636"/>
          </a:xfrm>
          <a:prstGeom prst="rect">
            <a:avLst/>
          </a:prstGeom>
        </p:spPr>
      </p:pic>
      <p:cxnSp>
        <p:nvCxnSpPr>
          <p:cNvPr id="8" name="Straight Connector 7">
            <a:extLst>
              <a:ext uri="{FF2B5EF4-FFF2-40B4-BE49-F238E27FC236}">
                <a16:creationId xmlns:a16="http://schemas.microsoft.com/office/drawing/2014/main" id="{A0BF6201-D380-465D-31CB-71E2EFF19A9A}"/>
              </a:ext>
            </a:extLst>
          </p:cNvPr>
          <p:cNvCxnSpPr>
            <a:cxnSpLocks/>
          </p:cNvCxnSpPr>
          <p:nvPr/>
        </p:nvCxnSpPr>
        <p:spPr>
          <a:xfrm>
            <a:off x="7479340"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E0CB68-1D75-4811-3226-0FB933DE377B}"/>
              </a:ext>
            </a:extLst>
          </p:cNvPr>
          <p:cNvCxnSpPr/>
          <p:nvPr/>
        </p:nvCxnSpPr>
        <p:spPr>
          <a:xfrm>
            <a:off x="5043568"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BD5870-9D79-DE0B-E956-95414A6E9215}"/>
              </a:ext>
            </a:extLst>
          </p:cNvPr>
          <p:cNvCxnSpPr>
            <a:cxnSpLocks/>
            <a:stCxn id="11" idx="3"/>
          </p:cNvCxnSpPr>
          <p:nvPr/>
        </p:nvCxnSpPr>
        <p:spPr>
          <a:xfrm flipH="1">
            <a:off x="5052679" y="3429000"/>
            <a:ext cx="487222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026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92A30FF-3841-3704-042F-68C64AE7E714}"/>
              </a:ext>
            </a:extLst>
          </p:cNvPr>
          <p:cNvSpPr>
            <a:spLocks noGrp="1"/>
          </p:cNvSpPr>
          <p:nvPr>
            <p:ph sz="half" idx="10"/>
          </p:nvPr>
        </p:nvSpPr>
        <p:spPr>
          <a:xfrm>
            <a:off x="232914" y="1303304"/>
            <a:ext cx="5665715" cy="1807155"/>
          </a:xfrm>
        </p:spPr>
        <p:txBody>
          <a:bodyPr/>
          <a:lstStyle/>
          <a:p>
            <a:r>
              <a:rPr lang="en-GB" sz="2400" b="1" dirty="0">
                <a:ea typeface="Lato" panose="020F0502020204030203" pitchFamily="34" charset="0"/>
                <a:cs typeface="Lato" panose="020F0502020204030203" pitchFamily="34" charset="0"/>
              </a:rPr>
              <a:t>What techniques or strategies could someone use to get better sleep?</a:t>
            </a:r>
          </a:p>
          <a:p>
            <a:r>
              <a:rPr lang="en-GB" sz="2000" dirty="0">
                <a:ea typeface="Lato" panose="020F0502020204030203" pitchFamily="34" charset="0"/>
                <a:cs typeface="Lato" panose="020F0502020204030203" pitchFamily="34" charset="0"/>
              </a:rPr>
              <a:t>Make a list of any habits or strategies that could help someon</a:t>
            </a:r>
            <a:r>
              <a:rPr lang="en-GB" dirty="0">
                <a:ea typeface="Lato" panose="020F0502020204030203" pitchFamily="34" charset="0"/>
                <a:cs typeface="Lato" panose="020F0502020204030203" pitchFamily="34" charset="0"/>
              </a:rPr>
              <a:t>e get high-quality sleep.</a:t>
            </a:r>
            <a:endParaRPr lang="en-GB" sz="2000" dirty="0">
              <a:ea typeface="Lato" panose="020F0502020204030203" pitchFamily="34" charset="0"/>
              <a:cs typeface="Lato" panose="020F0502020204030203" pitchFamily="34" charset="0"/>
            </a:endParaRPr>
          </a:p>
          <a:p>
            <a:endParaRPr lang="en-GB" dirty="0"/>
          </a:p>
          <a:p>
            <a:endParaRPr lang="en-US" dirty="0"/>
          </a:p>
        </p:txBody>
      </p:sp>
      <p:sp>
        <p:nvSpPr>
          <p:cNvPr id="5" name="Title 4">
            <a:extLst>
              <a:ext uri="{FF2B5EF4-FFF2-40B4-BE49-F238E27FC236}">
                <a16:creationId xmlns:a16="http://schemas.microsoft.com/office/drawing/2014/main" id="{8A29D2FC-B493-7FD7-F8C6-F465A258DDF5}"/>
              </a:ext>
            </a:extLst>
          </p:cNvPr>
          <p:cNvSpPr>
            <a:spLocks noGrp="1"/>
          </p:cNvSpPr>
          <p:nvPr>
            <p:ph type="title"/>
          </p:nvPr>
        </p:nvSpPr>
        <p:spPr/>
        <p:txBody>
          <a:bodyPr/>
          <a:lstStyle/>
          <a:p>
            <a:r>
              <a:rPr lang="en-US" dirty="0"/>
              <a:t>Sleep strategies</a:t>
            </a:r>
          </a:p>
        </p:txBody>
      </p:sp>
      <p:sp>
        <p:nvSpPr>
          <p:cNvPr id="4" name="Slide Number Placeholder 3">
            <a:extLst>
              <a:ext uri="{FF2B5EF4-FFF2-40B4-BE49-F238E27FC236}">
                <a16:creationId xmlns:a16="http://schemas.microsoft.com/office/drawing/2014/main" id="{66B04DA0-2A2C-57FB-7D94-4F62181F6E88}"/>
              </a:ext>
            </a:extLst>
          </p:cNvPr>
          <p:cNvSpPr>
            <a:spLocks noGrp="1"/>
          </p:cNvSpPr>
          <p:nvPr>
            <p:ph type="sldNum" sz="quarter" idx="4"/>
          </p:nvPr>
        </p:nvSpPr>
        <p:spPr/>
        <p:txBody>
          <a:bodyPr/>
          <a:lstStyle/>
          <a:p>
            <a:r>
              <a:rPr lang="en-GB"/>
              <a:t>© PSHE Association 2024</a:t>
            </a:r>
            <a:endParaRPr lang="en-GB" dirty="0"/>
          </a:p>
        </p:txBody>
      </p:sp>
      <p:pic>
        <p:nvPicPr>
          <p:cNvPr id="8" name="Picture 7">
            <a:extLst>
              <a:ext uri="{FF2B5EF4-FFF2-40B4-BE49-F238E27FC236}">
                <a16:creationId xmlns:a16="http://schemas.microsoft.com/office/drawing/2014/main" id="{CD50B0BF-8734-F5C7-AB15-F575062EBFF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09115" y="5898239"/>
            <a:ext cx="408764" cy="664804"/>
          </a:xfrm>
          <a:prstGeom prst="rect">
            <a:avLst/>
          </a:prstGeom>
        </p:spPr>
      </p:pic>
      <p:pic>
        <p:nvPicPr>
          <p:cNvPr id="3" name="Picture 2" descr="A clipboard and a bed&#10;&#10;Description automatically generated">
            <a:extLst>
              <a:ext uri="{FF2B5EF4-FFF2-40B4-BE49-F238E27FC236}">
                <a16:creationId xmlns:a16="http://schemas.microsoft.com/office/drawing/2014/main" id="{7C1586FB-F21C-DF53-AA4F-CEE9674C4B28}"/>
              </a:ext>
            </a:extLst>
          </p:cNvPr>
          <p:cNvPicPr>
            <a:picLocks noChangeAspect="1"/>
          </p:cNvPicPr>
          <p:nvPr/>
        </p:nvPicPr>
        <p:blipFill>
          <a:blip r:embed="rId5"/>
          <a:stretch>
            <a:fillRect/>
          </a:stretch>
        </p:blipFill>
        <p:spPr>
          <a:xfrm>
            <a:off x="3696856" y="2139284"/>
            <a:ext cx="5685790" cy="4272026"/>
          </a:xfrm>
          <a:prstGeom prst="rect">
            <a:avLst/>
          </a:prstGeom>
        </p:spPr>
      </p:pic>
      <p:pic>
        <p:nvPicPr>
          <p:cNvPr id="7" name="Picture 6">
            <a:extLst>
              <a:ext uri="{FF2B5EF4-FFF2-40B4-BE49-F238E27FC236}">
                <a16:creationId xmlns:a16="http://schemas.microsoft.com/office/drawing/2014/main" id="{5CB1107C-44C6-5B49-6D5C-B1D3D73AADFA}"/>
              </a:ext>
            </a:extLst>
          </p:cNvPr>
          <p:cNvPicPr>
            <a:picLocks noChangeAspect="1"/>
          </p:cNvPicPr>
          <p:nvPr/>
        </p:nvPicPr>
        <p:blipFill>
          <a:blip r:embed="rId6"/>
          <a:stretch>
            <a:fillRect/>
          </a:stretch>
        </p:blipFill>
        <p:spPr>
          <a:xfrm rot="2632528">
            <a:off x="8748356" y="4127608"/>
            <a:ext cx="204694" cy="1566357"/>
          </a:xfrm>
          <a:prstGeom prst="rect">
            <a:avLst/>
          </a:prstGeom>
        </p:spPr>
      </p:pic>
    </p:spTree>
    <p:extLst>
      <p:ext uri="{BB962C8B-B14F-4D97-AF65-F5344CB8AC3E}">
        <p14:creationId xmlns:p14="http://schemas.microsoft.com/office/powerpoint/2010/main" val="321235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EC74BE-53A1-3E6A-E88C-281A92E63FD0}"/>
              </a:ext>
            </a:extLst>
          </p:cNvPr>
          <p:cNvSpPr>
            <a:spLocks noGrp="1"/>
          </p:cNvSpPr>
          <p:nvPr>
            <p:ph type="title"/>
          </p:nvPr>
        </p:nvSpPr>
        <p:spPr/>
        <p:txBody>
          <a:bodyPr/>
          <a:lstStyle/>
          <a:p>
            <a:r>
              <a:rPr lang="en-US" dirty="0"/>
              <a:t>Sleep strategies</a:t>
            </a:r>
          </a:p>
        </p:txBody>
      </p:sp>
      <p:sp>
        <p:nvSpPr>
          <p:cNvPr id="4" name="Slide Number Placeholder 3">
            <a:extLst>
              <a:ext uri="{FF2B5EF4-FFF2-40B4-BE49-F238E27FC236}">
                <a16:creationId xmlns:a16="http://schemas.microsoft.com/office/drawing/2014/main" id="{A2820E9B-218E-0E59-770A-506EA83F5548}"/>
              </a:ext>
            </a:extLst>
          </p:cNvPr>
          <p:cNvSpPr>
            <a:spLocks noGrp="1"/>
          </p:cNvSpPr>
          <p:nvPr>
            <p:ph type="sldNum" sz="quarter" idx="4"/>
          </p:nvPr>
        </p:nvSpPr>
        <p:spPr/>
        <p:txBody>
          <a:bodyPr/>
          <a:lstStyle/>
          <a:p>
            <a:r>
              <a:rPr lang="en-GB"/>
              <a:t>© PSHE Association 2024</a:t>
            </a:r>
            <a:endParaRPr lang="en-GB" dirty="0"/>
          </a:p>
        </p:txBody>
      </p:sp>
      <p:sp>
        <p:nvSpPr>
          <p:cNvPr id="6" name="Content Placeholder 5">
            <a:extLst>
              <a:ext uri="{FF2B5EF4-FFF2-40B4-BE49-F238E27FC236}">
                <a16:creationId xmlns:a16="http://schemas.microsoft.com/office/drawing/2014/main" id="{6C03FD8D-BA59-4452-EB3C-C8DD889BD6B1}"/>
              </a:ext>
            </a:extLst>
          </p:cNvPr>
          <p:cNvSpPr>
            <a:spLocks noGrp="1"/>
          </p:cNvSpPr>
          <p:nvPr>
            <p:ph sz="half" idx="10"/>
          </p:nvPr>
        </p:nvSpPr>
        <p:spPr>
          <a:xfrm>
            <a:off x="232914" y="1303303"/>
            <a:ext cx="9347649" cy="1062707"/>
          </a:xfrm>
        </p:spPr>
        <p:txBody>
          <a:bodyPr>
            <a:noAutofit/>
          </a:bodyPr>
          <a:lstStyle/>
          <a:p>
            <a:r>
              <a:rPr lang="en-GB" sz="2400" b="1" dirty="0">
                <a:ea typeface="Lato" panose="020F0502020204030203" pitchFamily="34" charset="0"/>
                <a:cs typeface="Lato" panose="020F0502020204030203" pitchFamily="34" charset="0"/>
              </a:rPr>
              <a:t>How might the characters benefit from following the ‘Dos’? </a:t>
            </a:r>
          </a:p>
        </p:txBody>
      </p:sp>
      <p:pic>
        <p:nvPicPr>
          <p:cNvPr id="3" name="Picture 2" descr="A clipboard with a checklist&#10;&#10;Description automatically generated">
            <a:extLst>
              <a:ext uri="{FF2B5EF4-FFF2-40B4-BE49-F238E27FC236}">
                <a16:creationId xmlns:a16="http://schemas.microsoft.com/office/drawing/2014/main" id="{EF951B57-32AF-8D02-147F-0D5EBCC3F5F4}"/>
              </a:ext>
            </a:extLst>
          </p:cNvPr>
          <p:cNvPicPr>
            <a:picLocks noChangeAspect="1"/>
          </p:cNvPicPr>
          <p:nvPr/>
        </p:nvPicPr>
        <p:blipFill>
          <a:blip r:embed="rId3"/>
          <a:stretch>
            <a:fillRect/>
          </a:stretch>
        </p:blipFill>
        <p:spPr>
          <a:xfrm>
            <a:off x="325437" y="2210794"/>
            <a:ext cx="9111615" cy="3904255"/>
          </a:xfrm>
          <a:prstGeom prst="rect">
            <a:avLst/>
          </a:prstGeom>
        </p:spPr>
      </p:pic>
    </p:spTree>
    <p:extLst>
      <p:ext uri="{BB962C8B-B14F-4D97-AF65-F5344CB8AC3E}">
        <p14:creationId xmlns:p14="http://schemas.microsoft.com/office/powerpoint/2010/main" val="420277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A17B9D1-0757-95A3-5714-E8AD9FFFF803}"/>
              </a:ext>
            </a:extLst>
          </p:cNvPr>
          <p:cNvSpPr>
            <a:spLocks noGrp="1"/>
          </p:cNvSpPr>
          <p:nvPr>
            <p:ph sz="half" idx="10"/>
          </p:nvPr>
        </p:nvSpPr>
        <p:spPr>
          <a:xfrm>
            <a:off x="217149" y="1295421"/>
            <a:ext cx="4361570" cy="4368246"/>
          </a:xfrm>
        </p:spPr>
        <p:txBody>
          <a:bodyPr>
            <a:noAutofit/>
          </a:bodyPr>
          <a:lstStyle/>
          <a:p>
            <a:pPr>
              <a:lnSpc>
                <a:spcPts val="3200"/>
              </a:lnSpc>
              <a:spcBef>
                <a:spcPts val="600"/>
              </a:spcBef>
              <a:spcAft>
                <a:spcPts val="1800"/>
              </a:spcAft>
              <a:tabLst>
                <a:tab pos="299085" algn="l"/>
              </a:tabLst>
            </a:pPr>
            <a:r>
              <a:rPr lang="en-US" sz="2400" b="1" dirty="0">
                <a:ea typeface="Calibri" panose="020F0502020204030204" pitchFamily="34" charset="0"/>
                <a:cs typeface="Arial" panose="020B0604020202020204" pitchFamily="34" charset="0"/>
              </a:rPr>
              <a:t>Pi</a:t>
            </a:r>
            <a:r>
              <a:rPr lang="en-US" sz="2400" b="1" dirty="0">
                <a:effectLst/>
                <a:ea typeface="Calibri" panose="020F0502020204030204" pitchFamily="34" charset="0"/>
                <a:cs typeface="Arial" panose="020B0604020202020204" pitchFamily="34" charset="0"/>
              </a:rPr>
              <a:t>ck one of the </a:t>
            </a:r>
            <a:r>
              <a:rPr lang="en-GB" sz="2400" b="1" dirty="0">
                <a:effectLst/>
                <a:ea typeface="Calibri" panose="020F0502020204030204" pitchFamily="34" charset="0"/>
                <a:cs typeface="Arial" panose="020B0604020202020204" pitchFamily="34" charset="0"/>
              </a:rPr>
              <a:t>characters from the sleep scenarios and write them a short piece of advice, explaining:</a:t>
            </a:r>
            <a:r>
              <a:rPr lang="en-GB" sz="2400" b="1" spc="-20" dirty="0">
                <a:effectLst/>
                <a:ea typeface="Calibri" panose="020F0502020204030204" pitchFamily="34" charset="0"/>
                <a:cs typeface="Arial" panose="020B0604020202020204" pitchFamily="34" charset="0"/>
              </a:rPr>
              <a:t> </a:t>
            </a:r>
            <a:endParaRPr lang="en-GB" sz="2400" b="1" dirty="0">
              <a:effectLst/>
              <a:ea typeface="Calibri" panose="020F0502020204030204" pitchFamily="34" charset="0"/>
              <a:cs typeface="Times New Roman" panose="02020603050405020304" pitchFamily="18" charset="0"/>
            </a:endParaRPr>
          </a:p>
          <a:p>
            <a:pPr marL="126000" lvl="0" indent="-126000">
              <a:spcBef>
                <a:spcPts val="600"/>
              </a:spcBef>
              <a:buSzPct val="100000"/>
              <a:buFont typeface="Arial" panose="020B0604020202020204" pitchFamily="34" charset="0"/>
              <a:buChar char="•"/>
              <a:tabLst>
                <a:tab pos="299085" algn="l"/>
              </a:tabLst>
            </a:pPr>
            <a:r>
              <a:rPr lang="en-GB" sz="2000" spc="-20" dirty="0">
                <a:effectLst/>
                <a:ea typeface="Calibri" panose="020F0502020204030204" pitchFamily="34" charset="0"/>
                <a:cs typeface="Arial" panose="020B0604020202020204" pitchFamily="34" charset="0"/>
              </a:rPr>
              <a:t>the benefits of high-quality sleep</a:t>
            </a:r>
            <a:endParaRPr lang="en-GB" sz="2000" dirty="0">
              <a:ea typeface="Calibri" panose="020F0502020204030204" pitchFamily="34" charset="0"/>
              <a:cs typeface="Times New Roman" panose="02020603050405020304" pitchFamily="18" charset="0"/>
            </a:endParaRPr>
          </a:p>
          <a:p>
            <a:pPr marL="126000" lvl="0" indent="-126000">
              <a:spcBef>
                <a:spcPts val="600"/>
              </a:spcBef>
              <a:buSzPct val="100000"/>
              <a:buFont typeface="Arial" panose="020B0604020202020204" pitchFamily="34" charset="0"/>
              <a:buChar char="•"/>
              <a:tabLst>
                <a:tab pos="299085" algn="l"/>
              </a:tabLst>
            </a:pPr>
            <a:r>
              <a:rPr lang="en-GB" sz="2000" spc="0" dirty="0">
                <a:effectLst/>
                <a:ea typeface="Calibri" panose="020F0502020204030204" pitchFamily="34" charset="0"/>
                <a:cs typeface="Arial" panose="020B0604020202020204" pitchFamily="34" charset="0"/>
              </a:rPr>
              <a:t>factors that can reduce sleep quality and the consequences of this</a:t>
            </a:r>
            <a:endParaRPr lang="en-GB" sz="2000" dirty="0">
              <a:ea typeface="Calibri" panose="020F0502020204030204" pitchFamily="34" charset="0"/>
              <a:cs typeface="Times New Roman" panose="02020603050405020304" pitchFamily="18" charset="0"/>
            </a:endParaRPr>
          </a:p>
          <a:p>
            <a:pPr marL="126000" lvl="0" indent="-126000">
              <a:spcBef>
                <a:spcPts val="600"/>
              </a:spcBef>
              <a:spcAft>
                <a:spcPts val="1800"/>
              </a:spcAft>
              <a:buSzPct val="100000"/>
              <a:buFont typeface="Arial" panose="020B0604020202020204" pitchFamily="34" charset="0"/>
              <a:buChar char="•"/>
              <a:tabLst>
                <a:tab pos="299085" algn="l"/>
              </a:tabLst>
            </a:pPr>
            <a:r>
              <a:rPr lang="en-GB" sz="2000" spc="0" dirty="0">
                <a:effectLst/>
                <a:ea typeface="Calibri" panose="020F0502020204030204" pitchFamily="34" charset="0"/>
                <a:cs typeface="Arial" panose="020B0604020202020204" pitchFamily="34" charset="0"/>
              </a:rPr>
              <a:t>what they should do to support healthier sleep in future</a:t>
            </a:r>
            <a:endParaRPr lang="en-GB" sz="2000" spc="0" dirty="0">
              <a:effectLst/>
              <a:ea typeface="Calibri" panose="020F0502020204030204" pitchFamily="34" charset="0"/>
              <a:cs typeface="Times New Roman" panose="02020603050405020304" pitchFamily="18" charset="0"/>
            </a:endParaRPr>
          </a:p>
          <a:p>
            <a:endParaRPr lang="en-GB" sz="2000" dirty="0"/>
          </a:p>
          <a:p>
            <a:endParaRPr lang="en-US" dirty="0"/>
          </a:p>
        </p:txBody>
      </p:sp>
      <p:sp>
        <p:nvSpPr>
          <p:cNvPr id="5" name="Title 4">
            <a:extLst>
              <a:ext uri="{FF2B5EF4-FFF2-40B4-BE49-F238E27FC236}">
                <a16:creationId xmlns:a16="http://schemas.microsoft.com/office/drawing/2014/main" id="{79113B95-2082-34B0-3B8A-63672F95CB53}"/>
              </a:ext>
            </a:extLst>
          </p:cNvPr>
          <p:cNvSpPr>
            <a:spLocks noGrp="1"/>
          </p:cNvSpPr>
          <p:nvPr>
            <p:ph type="title"/>
          </p:nvPr>
        </p:nvSpPr>
        <p:spPr>
          <a:xfrm>
            <a:off x="233592" y="543878"/>
            <a:ext cx="6002315" cy="694054"/>
          </a:xfrm>
        </p:spPr>
        <p:txBody>
          <a:bodyPr/>
          <a:lstStyle/>
          <a:p>
            <a:r>
              <a:rPr lang="en-US" dirty="0"/>
              <a:t>What has been learnt?</a:t>
            </a:r>
          </a:p>
        </p:txBody>
      </p:sp>
      <p:sp>
        <p:nvSpPr>
          <p:cNvPr id="4" name="Slide Number Placeholder 3">
            <a:extLst>
              <a:ext uri="{FF2B5EF4-FFF2-40B4-BE49-F238E27FC236}">
                <a16:creationId xmlns:a16="http://schemas.microsoft.com/office/drawing/2014/main" id="{F1970AC9-CA51-C460-A076-F16400898776}"/>
              </a:ext>
            </a:extLst>
          </p:cNvPr>
          <p:cNvSpPr>
            <a:spLocks noGrp="1"/>
          </p:cNvSpPr>
          <p:nvPr>
            <p:ph type="sldNum" sz="quarter" idx="4"/>
          </p:nvPr>
        </p:nvSpPr>
        <p:spPr/>
        <p:txBody>
          <a:bodyPr/>
          <a:lstStyle/>
          <a:p>
            <a:r>
              <a:rPr lang="en-GB"/>
              <a:t>© PSHE Association 2024</a:t>
            </a:r>
            <a:endParaRPr lang="en-GB" dirty="0"/>
          </a:p>
        </p:txBody>
      </p:sp>
      <p:pic>
        <p:nvPicPr>
          <p:cNvPr id="7" name="Picture 6" descr="A group of children with a pencil and paper&#10;&#10;Description automatically generated">
            <a:extLst>
              <a:ext uri="{FF2B5EF4-FFF2-40B4-BE49-F238E27FC236}">
                <a16:creationId xmlns:a16="http://schemas.microsoft.com/office/drawing/2014/main" id="{6CEE8FE0-5185-1F2A-48D4-689EA2F947F1}"/>
              </a:ext>
            </a:extLst>
          </p:cNvPr>
          <p:cNvPicPr>
            <a:picLocks noChangeAspect="1"/>
          </p:cNvPicPr>
          <p:nvPr/>
        </p:nvPicPr>
        <p:blipFill>
          <a:blip r:embed="rId3"/>
          <a:stretch>
            <a:fillRect/>
          </a:stretch>
        </p:blipFill>
        <p:spPr>
          <a:xfrm>
            <a:off x="5257521" y="1126808"/>
            <a:ext cx="4349316" cy="4988242"/>
          </a:xfrm>
          <a:prstGeom prst="rect">
            <a:avLst/>
          </a:prstGeom>
        </p:spPr>
      </p:pic>
    </p:spTree>
    <p:extLst>
      <p:ext uri="{BB962C8B-B14F-4D97-AF65-F5344CB8AC3E}">
        <p14:creationId xmlns:p14="http://schemas.microsoft.com/office/powerpoint/2010/main" val="2456631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32916" y="1287538"/>
            <a:ext cx="4394263" cy="4368246"/>
          </a:xfrm>
        </p:spPr>
        <p:txBody>
          <a:bodyPr>
            <a:noAutofit/>
          </a:bodyPr>
          <a:lstStyle/>
          <a:p>
            <a:pPr>
              <a:lnSpc>
                <a:spcPts val="2800"/>
              </a:lnSpc>
              <a:spcBef>
                <a:spcPts val="900"/>
              </a:spcBef>
              <a:spcAft>
                <a:spcPts val="0"/>
              </a:spcAft>
            </a:pPr>
            <a:r>
              <a:rPr lang="en-GB" b="1" dirty="0">
                <a:effectLst/>
                <a:ea typeface="Calibri" panose="020F0502020204030204" pitchFamily="34" charset="0"/>
                <a:cs typeface="Arial" panose="020B0604020202020204" pitchFamily="34" charset="0"/>
              </a:rPr>
              <a:t>For more advice or support related to healthier sleep:</a:t>
            </a:r>
            <a:endParaRPr lang="en-GB" b="1" dirty="0">
              <a:effectLst/>
              <a:ea typeface="Calibri" panose="020F0502020204030204" pitchFamily="34" charset="0"/>
              <a:cs typeface="Times New Roman" panose="02020603050405020304" pitchFamily="18" charset="0"/>
            </a:endParaRPr>
          </a:p>
          <a:p>
            <a:pPr marL="126000" lvl="0" indent="-126000">
              <a:lnSpc>
                <a:spcPts val="2800"/>
              </a:lnSpc>
              <a:spcBef>
                <a:spcPts val="1100"/>
              </a:spcBef>
              <a:buFont typeface="Arial" panose="020B0604020202020204" pitchFamily="34" charset="0"/>
              <a:buChar char="•"/>
            </a:pPr>
            <a:r>
              <a:rPr lang="en-GB" dirty="0">
                <a:ea typeface="Calibri" panose="020F0502020204030204" pitchFamily="34" charset="0"/>
                <a:cs typeface="Arial" panose="020B0604020202020204" pitchFamily="34" charset="0"/>
              </a:rPr>
              <a:t>s</a:t>
            </a:r>
            <a:r>
              <a:rPr lang="en-GB" dirty="0">
                <a:effectLst/>
                <a:ea typeface="Calibri" panose="020F0502020204030204" pitchFamily="34" charset="0"/>
                <a:cs typeface="Arial" panose="020B0604020202020204" pitchFamily="34" charset="0"/>
              </a:rPr>
              <a:t>peak to a trusted adult at home, such as a parent or carer.</a:t>
            </a:r>
            <a:endParaRPr lang="en-GB" dirty="0">
              <a:effectLst/>
              <a:ea typeface="Calibri" panose="020F0502020204030204" pitchFamily="34" charset="0"/>
              <a:cs typeface="Times New Roman" panose="02020603050405020304" pitchFamily="18" charset="0"/>
            </a:endParaRPr>
          </a:p>
          <a:p>
            <a:pPr marL="126000" lvl="0" indent="-126000">
              <a:lnSpc>
                <a:spcPts val="2800"/>
              </a:lnSpc>
              <a:spcBef>
                <a:spcPts val="1100"/>
              </a:spcBef>
              <a:spcAft>
                <a:spcPts val="600"/>
              </a:spcAft>
              <a:buFont typeface="Arial" panose="020B0604020202020204" pitchFamily="34" charset="0"/>
              <a:buChar char="•"/>
            </a:pPr>
            <a:r>
              <a:rPr lang="en-GB" dirty="0">
                <a:ea typeface="Calibri" panose="020F0502020204030204" pitchFamily="34" charset="0"/>
                <a:cs typeface="Arial" panose="020B0604020202020204" pitchFamily="34" charset="0"/>
              </a:rPr>
              <a:t>s</a:t>
            </a:r>
            <a:r>
              <a:rPr lang="en-GB" dirty="0">
                <a:effectLst/>
                <a:ea typeface="Calibri" panose="020F0502020204030204" pitchFamily="34" charset="0"/>
                <a:cs typeface="Arial" panose="020B0604020202020204" pitchFamily="34" charset="0"/>
              </a:rPr>
              <a:t>peak to a tutor, head of year, </a:t>
            </a:r>
            <a:br>
              <a:rPr lang="en-GB" dirty="0">
                <a:effectLst/>
                <a:ea typeface="Calibri" panose="020F0502020204030204" pitchFamily="34" charset="0"/>
                <a:cs typeface="Arial" panose="020B0604020202020204" pitchFamily="34" charset="0"/>
              </a:rPr>
            </a:br>
            <a:r>
              <a:rPr lang="en-GB" dirty="0">
                <a:effectLst/>
                <a:ea typeface="Calibri" panose="020F0502020204030204" pitchFamily="34" charset="0"/>
                <a:cs typeface="Arial" panose="020B0604020202020204" pitchFamily="34" charset="0"/>
              </a:rPr>
              <a:t>or other trusted staff member in the school.  </a:t>
            </a:r>
          </a:p>
          <a:p>
            <a:pPr>
              <a:lnSpc>
                <a:spcPts val="1600"/>
              </a:lnSpc>
              <a:spcBef>
                <a:spcPts val="600"/>
              </a:spcBef>
              <a:spcAft>
                <a:spcPts val="1800"/>
              </a:spcAft>
            </a:pPr>
            <a:endParaRPr lang="en-GB" dirty="0">
              <a:effectLst/>
              <a:ea typeface="Calibri" panose="020F0502020204030204" pitchFamily="34" charset="0"/>
              <a:cs typeface="Arial" panose="020B0604020202020204" pitchFamily="34" charset="0"/>
            </a:endParaRPr>
          </a:p>
          <a:p>
            <a:endParaRPr lang="en-US"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3"/>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4"/>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4"/>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145813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32915" y="1303304"/>
            <a:ext cx="4402147" cy="4368246"/>
          </a:xfrm>
        </p:spPr>
        <p:txBody>
          <a:bodyPr>
            <a:noAutofit/>
          </a:bodyPr>
          <a:lstStyle/>
          <a:p>
            <a:pPr marL="126000" indent="-126000">
              <a:lnSpc>
                <a:spcPts val="2800"/>
              </a:lnSpc>
              <a:spcBef>
                <a:spcPts val="1100"/>
              </a:spcBef>
              <a:spcAft>
                <a:spcPts val="0"/>
              </a:spcAft>
              <a:buFont typeface="Arial" panose="020B0604020202020204" pitchFamily="34" charset="0"/>
              <a:buChar char="•"/>
              <a:tabLst>
                <a:tab pos="228600" algn="l"/>
                <a:tab pos="457200" algn="l"/>
              </a:tabLst>
            </a:pPr>
            <a:r>
              <a:rPr lang="en-GB" dirty="0">
                <a:ea typeface="Calibri" panose="020F0502020204030204" pitchFamily="34" charset="0"/>
                <a:cs typeface="Times New Roman" panose="02020603050405020304" pitchFamily="18" charset="0"/>
              </a:rPr>
              <a:t>The Evelina London Children’s Hospital website: </a:t>
            </a:r>
            <a:r>
              <a:rPr lang="en-GB" u="sng" dirty="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www.evelinalondon.nhs.uk/our-services/hospital/sleep-medicine-department/how-to-sleep-well-for-teenagers.aspx</a:t>
            </a:r>
            <a:endParaRPr lang="en-GB" dirty="0">
              <a:ea typeface="Calibri" panose="020F0502020204030204" pitchFamily="34" charset="0"/>
              <a:cs typeface="Times New Roman" panose="02020603050405020304" pitchFamily="18" charset="0"/>
            </a:endParaRPr>
          </a:p>
          <a:p>
            <a:pPr marL="126000" indent="-126000">
              <a:lnSpc>
                <a:spcPts val="2800"/>
              </a:lnSpc>
              <a:spcBef>
                <a:spcPts val="1100"/>
              </a:spcBef>
              <a:spcAft>
                <a:spcPts val="0"/>
              </a:spcAft>
              <a:buFont typeface="Arial" panose="020B0604020202020204" pitchFamily="34" charset="0"/>
              <a:buChar char="•"/>
              <a:tabLst>
                <a:tab pos="228600" algn="l"/>
                <a:tab pos="457200" algn="l"/>
              </a:tabLst>
            </a:pPr>
            <a:r>
              <a:rPr lang="en-GB" dirty="0">
                <a:ea typeface="Calibri" panose="020F0502020204030204" pitchFamily="34" charset="0"/>
                <a:cs typeface="Times New Roman" panose="02020603050405020304" pitchFamily="18" charset="0"/>
              </a:rPr>
              <a:t>NHS: </a:t>
            </a:r>
            <a:r>
              <a:rPr lang="en-GB" u="sng" dirty="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www.nhs.uk/every-mind-matters/mental-health-issues/sleep</a:t>
            </a:r>
            <a:endParaRPr lang="en-GB" dirty="0">
              <a:ea typeface="Calibri" panose="020F0502020204030204" pitchFamily="34" charset="0"/>
              <a:cs typeface="Times New Roman" panose="02020603050405020304" pitchFamily="18" charset="0"/>
            </a:endParaRPr>
          </a:p>
          <a:p>
            <a:pPr marL="126000" indent="-126000">
              <a:lnSpc>
                <a:spcPts val="2800"/>
              </a:lnSpc>
              <a:spcBef>
                <a:spcPts val="1100"/>
              </a:spcBef>
              <a:spcAft>
                <a:spcPts val="0"/>
              </a:spcAft>
              <a:buFont typeface="Arial" panose="020B0604020202020204" pitchFamily="34" charset="0"/>
              <a:buChar char="•"/>
              <a:tabLst>
                <a:tab pos="228600" algn="l"/>
                <a:tab pos="457200" algn="l"/>
              </a:tabLst>
            </a:pPr>
            <a:r>
              <a:rPr lang="en-GB" dirty="0">
                <a:ea typeface="Calibri" panose="020F0502020204030204" pitchFamily="34" charset="0"/>
                <a:cs typeface="Arial" panose="020B0604020202020204" pitchFamily="34" charset="0"/>
              </a:rPr>
              <a:t>Young Minds: </a:t>
            </a:r>
            <a:r>
              <a:rPr lang="en-GB" u="sng" dirty="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www.youngminds.org.uk</a:t>
            </a:r>
            <a:r>
              <a:rPr lang="en-GB" u="sng" dirty="0">
                <a:ea typeface="Calibri" panose="020F0502020204030204" pitchFamily="34" charset="0"/>
                <a:cs typeface="Arial" panose="020B0604020202020204" pitchFamily="34" charset="0"/>
              </a:rPr>
              <a:t> </a:t>
            </a:r>
            <a:endParaRPr lang="en-GB" dirty="0">
              <a:ea typeface="Calibri" panose="020F0502020204030204" pitchFamily="34" charset="0"/>
              <a:cs typeface="Times New Roman" panose="02020603050405020304" pitchFamily="18" charset="0"/>
            </a:endParaRPr>
          </a:p>
          <a:p>
            <a:pPr marL="126000" lvl="0" indent="-126000">
              <a:lnSpc>
                <a:spcPts val="2800"/>
              </a:lnSpc>
              <a:spcBef>
                <a:spcPts val="1100"/>
              </a:spcBef>
              <a:spcAft>
                <a:spcPts val="0"/>
              </a:spcAft>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Childline </a:t>
            </a:r>
            <a:r>
              <a:rPr lang="en-GB" u="sng" dirty="0">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www.childline.org.uk</a:t>
            </a:r>
            <a:r>
              <a:rPr lang="en-GB" dirty="0">
                <a:effectLst/>
                <a:ea typeface="Calibri" panose="020F0502020204030204" pitchFamily="34" charset="0"/>
                <a:cs typeface="Times New Roman" panose="02020603050405020304" pitchFamily="18" charset="0"/>
              </a:rPr>
              <a:t>;  0800 1111 </a:t>
            </a:r>
          </a:p>
          <a:p>
            <a:pPr>
              <a:lnSpc>
                <a:spcPts val="1600"/>
              </a:lnSpc>
              <a:spcBef>
                <a:spcPts val="600"/>
              </a:spcBef>
              <a:spcAft>
                <a:spcPts val="1800"/>
              </a:spcAft>
            </a:pPr>
            <a:endParaRPr lang="en-GB" dirty="0">
              <a:effectLst/>
              <a:ea typeface="Calibri" panose="020F0502020204030204" pitchFamily="34" charset="0"/>
              <a:cs typeface="Arial" panose="020B0604020202020204" pitchFamily="34" charset="0"/>
            </a:endParaRPr>
          </a:p>
          <a:p>
            <a:endParaRPr lang="en-US"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2024</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7"/>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8"/>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8"/>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811384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542777-F319-1ED7-720F-C47078175925}"/>
              </a:ext>
            </a:extLst>
          </p:cNvPr>
          <p:cNvSpPr>
            <a:spLocks noGrp="1"/>
          </p:cNvSpPr>
          <p:nvPr>
            <p:ph sz="half" idx="10"/>
          </p:nvPr>
        </p:nvSpPr>
        <p:spPr>
          <a:xfrm>
            <a:off x="217149" y="1265624"/>
            <a:ext cx="4162283" cy="4368246"/>
          </a:xfrm>
        </p:spPr>
        <p:txBody>
          <a:bodyPr>
            <a:noAutofit/>
          </a:bodyPr>
          <a:lstStyle/>
          <a:p>
            <a:pPr>
              <a:lnSpc>
                <a:spcPct val="120000"/>
              </a:lnSpc>
              <a:spcBef>
                <a:spcPts val="1100"/>
              </a:spcBef>
              <a:spcAft>
                <a:spcPts val="0"/>
              </a:spcAft>
            </a:pPr>
            <a:r>
              <a:rPr lang="en-GB" sz="2400" b="1" dirty="0">
                <a:ea typeface="Lato" panose="020B0604020202020204" charset="0"/>
                <a:cs typeface="Lato" panose="020B0604020202020204" charset="0"/>
              </a:rPr>
              <a:t>Healthier sleep campaign</a:t>
            </a:r>
          </a:p>
          <a:p>
            <a:pPr>
              <a:lnSpc>
                <a:spcPct val="120000"/>
              </a:lnSpc>
            </a:pPr>
            <a:r>
              <a:rPr lang="en-GB" dirty="0">
                <a:ea typeface="Lato" panose="020B0604020202020204" charset="0"/>
                <a:cs typeface="Lato" panose="020B0604020202020204" charset="0"/>
              </a:rPr>
              <a:t>Create an advertising campaign to promote healthier sleep. </a:t>
            </a:r>
            <a:r>
              <a:rPr lang="en-GB" dirty="0">
                <a:ea typeface="Lato" panose="020F0502020204030203" pitchFamily="34" charset="0"/>
                <a:cs typeface="Lato" panose="020F0502020204030203" pitchFamily="34" charset="0"/>
              </a:rPr>
              <a:t>This could include:</a:t>
            </a:r>
          </a:p>
          <a:p>
            <a:pPr marL="126000" indent="-126000">
              <a:buFont typeface="Arial" panose="020B0604020202020204" pitchFamily="34" charset="0"/>
              <a:buChar char="•"/>
            </a:pPr>
            <a:r>
              <a:rPr lang="en-GB" dirty="0">
                <a:ea typeface="Lato" panose="020F0502020204030203" pitchFamily="34" charset="0"/>
                <a:cs typeface="Lato" panose="020F0502020204030203" pitchFamily="34" charset="0"/>
              </a:rPr>
              <a:t>A poster or flyer to raise awareness</a:t>
            </a:r>
          </a:p>
          <a:p>
            <a:pPr marL="126000" indent="-126000">
              <a:buFont typeface="Arial" panose="020B0604020202020204" pitchFamily="34" charset="0"/>
              <a:buChar char="•"/>
            </a:pPr>
            <a:r>
              <a:rPr lang="en-GB" dirty="0">
                <a:ea typeface="Lato" panose="020F0502020204030203" pitchFamily="34" charset="0"/>
                <a:cs typeface="Lato" panose="020F0502020204030203" pitchFamily="34" charset="0"/>
              </a:rPr>
              <a:t>A tagline or slogan</a:t>
            </a:r>
          </a:p>
          <a:p>
            <a:pPr marL="126000" indent="-126000">
              <a:buFont typeface="Arial" panose="020B0604020202020204" pitchFamily="34" charset="0"/>
              <a:buChar char="•"/>
            </a:pPr>
            <a:r>
              <a:rPr lang="en-GB" dirty="0">
                <a:ea typeface="Lato" panose="020F0502020204030203" pitchFamily="34" charset="0"/>
                <a:cs typeface="Lato" panose="020F0502020204030203" pitchFamily="34" charset="0"/>
              </a:rPr>
              <a:t>A logo</a:t>
            </a:r>
          </a:p>
          <a:p>
            <a:pPr marL="126000" indent="-126000">
              <a:buFont typeface="Arial" panose="020B0604020202020204" pitchFamily="34" charset="0"/>
              <a:buChar char="•"/>
            </a:pPr>
            <a:r>
              <a:rPr lang="en-GB" dirty="0">
                <a:ea typeface="Lato" panose="020F0502020204030203" pitchFamily="34" charset="0"/>
                <a:cs typeface="Lato" panose="020F0502020204030203" pitchFamily="34" charset="0"/>
              </a:rPr>
              <a:t>An information leaflet</a:t>
            </a:r>
          </a:p>
          <a:p>
            <a:pPr>
              <a:lnSpc>
                <a:spcPct val="120000"/>
              </a:lnSpc>
            </a:pPr>
            <a:endParaRPr lang="en-GB" sz="2000" dirty="0"/>
          </a:p>
          <a:p>
            <a:endParaRPr lang="en-US" dirty="0"/>
          </a:p>
        </p:txBody>
      </p:sp>
      <p:sp>
        <p:nvSpPr>
          <p:cNvPr id="5" name="Title 4">
            <a:extLst>
              <a:ext uri="{FF2B5EF4-FFF2-40B4-BE49-F238E27FC236}">
                <a16:creationId xmlns:a16="http://schemas.microsoft.com/office/drawing/2014/main" id="{3DD3E887-1E4C-EEAC-861A-517CE7AEFAAB}"/>
              </a:ext>
            </a:extLst>
          </p:cNvPr>
          <p:cNvSpPr>
            <a:spLocks noGrp="1"/>
          </p:cNvSpPr>
          <p:nvPr>
            <p:ph type="title"/>
          </p:nvPr>
        </p:nvSpPr>
        <p:spPr/>
        <p:txBody>
          <a:bodyPr/>
          <a:lstStyle/>
          <a:p>
            <a:r>
              <a:rPr lang="en-US" dirty="0"/>
              <a:t>More activities</a:t>
            </a:r>
          </a:p>
        </p:txBody>
      </p:sp>
      <p:sp>
        <p:nvSpPr>
          <p:cNvPr id="4" name="Slide Number Placeholder 3">
            <a:extLst>
              <a:ext uri="{FF2B5EF4-FFF2-40B4-BE49-F238E27FC236}">
                <a16:creationId xmlns:a16="http://schemas.microsoft.com/office/drawing/2014/main" id="{E5D3F1AC-279A-2F8F-87FB-F6B287FDE142}"/>
              </a:ext>
            </a:extLst>
          </p:cNvPr>
          <p:cNvSpPr>
            <a:spLocks noGrp="1"/>
          </p:cNvSpPr>
          <p:nvPr>
            <p:ph type="sldNum" sz="quarter" idx="4"/>
          </p:nvPr>
        </p:nvSpPr>
        <p:spPr/>
        <p:txBody>
          <a:bodyPr/>
          <a:lstStyle/>
          <a:p>
            <a:r>
              <a:rPr lang="en-GB"/>
              <a:t>© PSHE Association 2024</a:t>
            </a:r>
            <a:endParaRPr lang="en-GB" dirty="0"/>
          </a:p>
        </p:txBody>
      </p:sp>
      <p:pic>
        <p:nvPicPr>
          <p:cNvPr id="14" name="Picture 13" descr="A megaphone and a device&#10;&#10;Description automatically generated">
            <a:extLst>
              <a:ext uri="{FF2B5EF4-FFF2-40B4-BE49-F238E27FC236}">
                <a16:creationId xmlns:a16="http://schemas.microsoft.com/office/drawing/2014/main" id="{335F22A6-3757-C7EE-DD5A-259E0EBB53A1}"/>
              </a:ext>
            </a:extLst>
          </p:cNvPr>
          <p:cNvPicPr>
            <a:picLocks noChangeAspect="1"/>
          </p:cNvPicPr>
          <p:nvPr/>
        </p:nvPicPr>
        <p:blipFill>
          <a:blip r:embed="rId3"/>
          <a:stretch>
            <a:fillRect/>
          </a:stretch>
        </p:blipFill>
        <p:spPr>
          <a:xfrm>
            <a:off x="5032703" y="1423988"/>
            <a:ext cx="4547860" cy="3947635"/>
          </a:xfrm>
          <a:prstGeom prst="rect">
            <a:avLst/>
          </a:prstGeom>
        </p:spPr>
      </p:pic>
    </p:spTree>
    <p:extLst>
      <p:ext uri="{BB962C8B-B14F-4D97-AF65-F5344CB8AC3E}">
        <p14:creationId xmlns:p14="http://schemas.microsoft.com/office/powerpoint/2010/main" val="3722184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ED3B-53CC-E1EA-B76E-90C960A3CAFB}"/>
              </a:ext>
            </a:extLst>
          </p:cNvPr>
          <p:cNvSpPr>
            <a:spLocks noGrp="1"/>
          </p:cNvSpPr>
          <p:nvPr>
            <p:ph type="title"/>
          </p:nvPr>
        </p:nvSpPr>
        <p:spPr>
          <a:xfrm>
            <a:off x="205987" y="587217"/>
            <a:ext cx="7498822" cy="694054"/>
          </a:xfrm>
        </p:spPr>
        <p:txBody>
          <a:bodyPr/>
          <a:lstStyle/>
          <a:p>
            <a:r>
              <a:rPr lang="en-US" dirty="0"/>
              <a:t>Using this PowerPoint</a:t>
            </a:r>
          </a:p>
        </p:txBody>
      </p:sp>
      <p:sp>
        <p:nvSpPr>
          <p:cNvPr id="3" name="Content Placeholder 2">
            <a:extLst>
              <a:ext uri="{FF2B5EF4-FFF2-40B4-BE49-F238E27FC236}">
                <a16:creationId xmlns:a16="http://schemas.microsoft.com/office/drawing/2014/main" id="{E2D841EA-ECB6-66AB-DC6B-895F0F8C5BD0}"/>
              </a:ext>
            </a:extLst>
          </p:cNvPr>
          <p:cNvSpPr>
            <a:spLocks noGrp="1"/>
          </p:cNvSpPr>
          <p:nvPr>
            <p:ph sz="half" idx="10"/>
          </p:nvPr>
        </p:nvSpPr>
        <p:spPr>
          <a:xfrm>
            <a:off x="246427" y="1291071"/>
            <a:ext cx="7389721" cy="4566366"/>
          </a:xfrm>
        </p:spPr>
        <p:txBody>
          <a:bodyPr/>
          <a:lstStyle/>
          <a:p>
            <a:pPr>
              <a:lnSpc>
                <a:spcPts val="2800"/>
              </a:lnSpc>
              <a:spcBef>
                <a:spcPts val="1100"/>
              </a:spcBef>
              <a:spcAft>
                <a:spcPts val="0"/>
              </a:spcAft>
            </a:pPr>
            <a:r>
              <a:rPr lang="en-US" dirty="0"/>
              <a:t>The slides in this presentation are divided into two sections:</a:t>
            </a:r>
          </a:p>
          <a:p>
            <a:pPr marL="234000" indent="-234000">
              <a:lnSpc>
                <a:spcPts val="2800"/>
              </a:lnSpc>
              <a:spcBef>
                <a:spcPts val="1100"/>
              </a:spcBef>
              <a:spcAft>
                <a:spcPts val="0"/>
              </a:spcAft>
              <a:buFont typeface="+mj-lt"/>
              <a:buAutoNum type="romanLcPeriod"/>
            </a:pPr>
            <a:r>
              <a:rPr lang="en-US" b="1" i="1" dirty="0"/>
              <a:t>Teacher slides (purple) </a:t>
            </a:r>
            <a:r>
              <a:rPr lang="en-US" dirty="0"/>
              <a:t>– provide key information regarding lesson preparation.</a:t>
            </a:r>
          </a:p>
          <a:p>
            <a:pPr marL="234000" indent="-234000">
              <a:lnSpc>
                <a:spcPts val="2800"/>
              </a:lnSpc>
              <a:spcBef>
                <a:spcPts val="1100"/>
              </a:spcBef>
              <a:spcAft>
                <a:spcPts val="0"/>
              </a:spcAft>
              <a:buFont typeface="+mj-lt"/>
              <a:buAutoNum type="romanLcPeriod"/>
            </a:pPr>
            <a:r>
              <a:rPr lang="en-US" b="1" i="1" dirty="0"/>
              <a:t>Student slides </a:t>
            </a:r>
            <a:r>
              <a:rPr lang="en-US" dirty="0"/>
              <a:t>– provide a visual focus point for students during the lesson and delivery notes for teachers about the activities.  Click ‘notes’ to view these. </a:t>
            </a:r>
          </a:p>
          <a:p>
            <a:pPr>
              <a:lnSpc>
                <a:spcPts val="2800"/>
              </a:lnSpc>
              <a:spcBef>
                <a:spcPts val="1100"/>
              </a:spcBef>
              <a:spcAft>
                <a:spcPts val="0"/>
              </a:spcAft>
            </a:pPr>
            <a:r>
              <a:rPr lang="en-US" dirty="0"/>
              <a:t>Ensure that you select ‘Use Presenter View’ under the ‘Slide Show’ tab – this will allow you to preview the teaching notes on your monitor while the main presentation is displayed on a screen/smartboard.</a:t>
            </a:r>
          </a:p>
        </p:txBody>
      </p:sp>
      <p:sp>
        <p:nvSpPr>
          <p:cNvPr id="4" name="Slide Number Placeholder 5">
            <a:extLst>
              <a:ext uri="{FF2B5EF4-FFF2-40B4-BE49-F238E27FC236}">
                <a16:creationId xmlns:a16="http://schemas.microsoft.com/office/drawing/2014/main" id="{FAB90903-E62F-6F69-0EE1-B19ED81F26C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47225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542777-F319-1ED7-720F-C47078175925}"/>
              </a:ext>
            </a:extLst>
          </p:cNvPr>
          <p:cNvSpPr>
            <a:spLocks noGrp="1"/>
          </p:cNvSpPr>
          <p:nvPr>
            <p:ph sz="half" idx="10"/>
          </p:nvPr>
        </p:nvSpPr>
        <p:spPr>
          <a:xfrm>
            <a:off x="217149" y="1263889"/>
            <a:ext cx="4134134" cy="4368246"/>
          </a:xfrm>
        </p:spPr>
        <p:txBody>
          <a:bodyPr>
            <a:noAutofit/>
          </a:bodyPr>
          <a:lstStyle/>
          <a:p>
            <a:pPr>
              <a:lnSpc>
                <a:spcPct val="120000"/>
              </a:lnSpc>
              <a:spcBef>
                <a:spcPts val="1100"/>
              </a:spcBef>
              <a:spcAft>
                <a:spcPts val="0"/>
              </a:spcAft>
            </a:pPr>
            <a:r>
              <a:rPr lang="en-GB" sz="2400" b="1" dirty="0">
                <a:ea typeface="Lato" panose="020B0604020202020204" charset="0"/>
                <a:cs typeface="Lato" panose="020B0604020202020204" charset="0"/>
              </a:rPr>
              <a:t>Healthier sleep action</a:t>
            </a:r>
          </a:p>
          <a:p>
            <a:r>
              <a:rPr lang="en-GB" sz="2000" dirty="0">
                <a:ea typeface="Lato" panose="020B0604020202020204" charset="0"/>
                <a:cs typeface="Lato" panose="020B0604020202020204" charset="0"/>
              </a:rPr>
              <a:t>Reflect on one thing you think you could change about your evening routine to promote higher quality sleep.</a:t>
            </a:r>
            <a:endParaRPr lang="en-GB" sz="2000" dirty="0">
              <a:solidFill>
                <a:srgbClr val="95519E"/>
              </a:solidFill>
              <a:ea typeface="Lato" panose="020B0604020202020204" charset="0"/>
              <a:cs typeface="Lato" panose="020B0604020202020204" charset="0"/>
            </a:endParaRPr>
          </a:p>
          <a:p>
            <a:pPr>
              <a:lnSpc>
                <a:spcPct val="120000"/>
              </a:lnSpc>
            </a:pPr>
            <a:endParaRPr lang="en-GB" sz="2400" dirty="0"/>
          </a:p>
        </p:txBody>
      </p:sp>
      <p:sp>
        <p:nvSpPr>
          <p:cNvPr id="5" name="Title 4">
            <a:extLst>
              <a:ext uri="{FF2B5EF4-FFF2-40B4-BE49-F238E27FC236}">
                <a16:creationId xmlns:a16="http://schemas.microsoft.com/office/drawing/2014/main" id="{3DD3E887-1E4C-EEAC-861A-517CE7AEFAAB}"/>
              </a:ext>
            </a:extLst>
          </p:cNvPr>
          <p:cNvSpPr>
            <a:spLocks noGrp="1"/>
          </p:cNvSpPr>
          <p:nvPr>
            <p:ph type="title"/>
          </p:nvPr>
        </p:nvSpPr>
        <p:spPr/>
        <p:txBody>
          <a:bodyPr/>
          <a:lstStyle/>
          <a:p>
            <a:r>
              <a:rPr lang="en-US" dirty="0"/>
              <a:t>More activities</a:t>
            </a:r>
          </a:p>
        </p:txBody>
      </p:sp>
      <p:sp>
        <p:nvSpPr>
          <p:cNvPr id="4" name="Slide Number Placeholder 3">
            <a:extLst>
              <a:ext uri="{FF2B5EF4-FFF2-40B4-BE49-F238E27FC236}">
                <a16:creationId xmlns:a16="http://schemas.microsoft.com/office/drawing/2014/main" id="{E5D3F1AC-279A-2F8F-87FB-F6B287FDE142}"/>
              </a:ext>
            </a:extLst>
          </p:cNvPr>
          <p:cNvSpPr>
            <a:spLocks noGrp="1"/>
          </p:cNvSpPr>
          <p:nvPr>
            <p:ph type="sldNum" sz="quarter" idx="4"/>
          </p:nvPr>
        </p:nvSpPr>
        <p:spPr/>
        <p:txBody>
          <a:bodyPr/>
          <a:lstStyle/>
          <a:p>
            <a:r>
              <a:rPr lang="en-GB"/>
              <a:t>© PSHE Association 2024</a:t>
            </a:r>
            <a:endParaRPr lang="en-GB" dirty="0"/>
          </a:p>
        </p:txBody>
      </p:sp>
      <p:pic>
        <p:nvPicPr>
          <p:cNvPr id="8" name="Picture 7" descr="A clock on a nightstand&#10;&#10;Description automatically generated">
            <a:extLst>
              <a:ext uri="{FF2B5EF4-FFF2-40B4-BE49-F238E27FC236}">
                <a16:creationId xmlns:a16="http://schemas.microsoft.com/office/drawing/2014/main" id="{81C89650-34C3-CDF6-260E-95DEC01FCB4E}"/>
              </a:ext>
            </a:extLst>
          </p:cNvPr>
          <p:cNvPicPr>
            <a:picLocks noChangeAspect="1"/>
          </p:cNvPicPr>
          <p:nvPr/>
        </p:nvPicPr>
        <p:blipFill rotWithShape="1">
          <a:blip r:embed="rId3">
            <a:alphaModFix/>
          </a:blip>
          <a:srcRect b="19814"/>
          <a:stretch/>
        </p:blipFill>
        <p:spPr>
          <a:xfrm>
            <a:off x="323850" y="3960311"/>
            <a:ext cx="2216727" cy="2897689"/>
          </a:xfrm>
          <a:prstGeom prst="rect">
            <a:avLst/>
          </a:prstGeom>
        </p:spPr>
      </p:pic>
      <p:pic>
        <p:nvPicPr>
          <p:cNvPr id="10" name="Picture 9" descr="A bed and other objects around it&#10;&#10;Description automatically generated with medium confidence">
            <a:extLst>
              <a:ext uri="{FF2B5EF4-FFF2-40B4-BE49-F238E27FC236}">
                <a16:creationId xmlns:a16="http://schemas.microsoft.com/office/drawing/2014/main" id="{882FD366-E02B-309B-0687-8494516FC278}"/>
              </a:ext>
            </a:extLst>
          </p:cNvPr>
          <p:cNvPicPr>
            <a:picLocks noChangeAspect="1"/>
          </p:cNvPicPr>
          <p:nvPr/>
        </p:nvPicPr>
        <p:blipFill>
          <a:blip r:embed="rId4"/>
          <a:stretch>
            <a:fillRect/>
          </a:stretch>
        </p:blipFill>
        <p:spPr>
          <a:xfrm>
            <a:off x="5114925" y="1720303"/>
            <a:ext cx="4537432" cy="4189673"/>
          </a:xfrm>
          <a:prstGeom prst="rect">
            <a:avLst/>
          </a:prstGeom>
        </p:spPr>
      </p:pic>
    </p:spTree>
    <p:extLst>
      <p:ext uri="{BB962C8B-B14F-4D97-AF65-F5344CB8AC3E}">
        <p14:creationId xmlns:p14="http://schemas.microsoft.com/office/powerpoint/2010/main" val="606789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5" y="1303182"/>
            <a:ext cx="4086595" cy="4937321"/>
          </a:xfrm>
        </p:spPr>
        <p:txBody>
          <a:bodyPr/>
          <a:lstStyle/>
          <a:p>
            <a:pPr>
              <a:lnSpc>
                <a:spcPts val="2800"/>
              </a:lnSpc>
            </a:pPr>
            <a:r>
              <a:rPr lang="en-US" b="1" i="1" dirty="0"/>
              <a:t>Challenge activities </a:t>
            </a:r>
            <a:r>
              <a:rPr lang="en-US" dirty="0"/>
              <a:t>deepen and extend learning for those who need more challenge or who finish the activity quickly.</a:t>
            </a:r>
          </a:p>
          <a:p>
            <a:pPr>
              <a:lnSpc>
                <a:spcPts val="2800"/>
              </a:lnSpc>
            </a:pPr>
            <a:r>
              <a:rPr lang="en-US" dirty="0"/>
              <a:t>Look for these icons on the pupil slides. See delivery notes for details of the activities.</a:t>
            </a:r>
          </a:p>
          <a:p>
            <a:pPr>
              <a:lnSpc>
                <a:spcPts val="2800"/>
              </a:lnSpc>
            </a:pPr>
            <a:endParaRPr lang="en-US" dirty="0"/>
          </a:p>
          <a:p>
            <a:pPr>
              <a:lnSpc>
                <a:spcPts val="2800"/>
              </a:lnSpc>
            </a:pPr>
            <a:endParaRPr lang="en-US" dirty="0"/>
          </a:p>
          <a:p>
            <a:pPr>
              <a:lnSpc>
                <a:spcPts val="2800"/>
              </a:lnSpc>
            </a:pPr>
            <a:endParaRPr lang="en-US" dirty="0"/>
          </a:p>
          <a:p>
            <a:pPr>
              <a:lnSpc>
                <a:spcPts val="2800"/>
              </a:lnSpc>
            </a:pPr>
            <a:endParaRPr lang="en-US" dirty="0"/>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6427" y="1291070"/>
            <a:ext cx="3748405" cy="4937321"/>
          </a:xfrm>
        </p:spPr>
        <p:txBody>
          <a:bodyPr/>
          <a:lstStyle/>
          <a:p>
            <a:pPr>
              <a:lnSpc>
                <a:spcPts val="2800"/>
              </a:lnSpc>
            </a:pPr>
            <a:r>
              <a:rPr lang="en-US" dirty="0"/>
              <a:t>The lesson includes suggestions for challenge and support activities, to help you differentiate appropriately for your class.  </a:t>
            </a:r>
          </a:p>
          <a:p>
            <a:pPr>
              <a:lnSpc>
                <a:spcPts val="2800"/>
              </a:lnSpc>
            </a:pPr>
            <a:r>
              <a:rPr lang="en-US" b="1" i="1" dirty="0"/>
              <a:t>Support activities </a:t>
            </a:r>
            <a:r>
              <a:rPr lang="en-US" dirty="0"/>
              <a:t>are adapted to be more accessible for those who need it.</a:t>
            </a:r>
          </a:p>
          <a:p>
            <a:pPr>
              <a:lnSpc>
                <a:spcPts val="2800"/>
              </a:lnSpc>
            </a:pPr>
            <a:endParaRPr lang="en-US" dirty="0"/>
          </a:p>
          <a:p>
            <a:pPr>
              <a:lnSpc>
                <a:spcPts val="2800"/>
              </a:lnSpc>
            </a:pPr>
            <a:endParaRPr lang="en-US" dirty="0"/>
          </a:p>
          <a:p>
            <a:pPr>
              <a:lnSpc>
                <a:spcPts val="2800"/>
              </a:lnSpc>
            </a:pPr>
            <a:endParaRPr lang="en-US" dirty="0"/>
          </a:p>
          <a:p>
            <a:pPr>
              <a:lnSpc>
                <a:spcPts val="2800"/>
              </a:lnSpc>
            </a:pPr>
            <a:endParaRPr lang="en-US" dirty="0"/>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Context</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6426" y="1291070"/>
            <a:ext cx="6966298" cy="4937321"/>
          </a:xfrm>
        </p:spPr>
        <p:txBody>
          <a:bodyPr/>
          <a:lstStyle/>
          <a:p>
            <a:pPr marR="87630">
              <a:lnSpc>
                <a:spcPts val="2800"/>
              </a:lnSpc>
              <a:spcBef>
                <a:spcPts val="280"/>
              </a:spcBef>
              <a:spcAft>
                <a:spcPts val="0"/>
              </a:spcAft>
            </a:pPr>
            <a:r>
              <a:rPr lang="en-US" sz="2000" dirty="0">
                <a:effectLst/>
                <a:ea typeface="Calibri" panose="020F0502020204030204" pitchFamily="34" charset="0"/>
              </a:rPr>
              <a:t>This lesson for key stage 3 explores the importance of high-quality sleep - particularly as students begin</a:t>
            </a:r>
            <a:r>
              <a:rPr lang="en-US" sz="2000" spc="-65" dirty="0">
                <a:effectLst/>
                <a:ea typeface="Calibri" panose="020F0502020204030204" pitchFamily="34" charset="0"/>
              </a:rPr>
              <a:t> </a:t>
            </a:r>
            <a:r>
              <a:rPr lang="en-US" sz="2000" dirty="0">
                <a:effectLst/>
                <a:ea typeface="Calibri" panose="020F0502020204030204" pitchFamily="34" charset="0"/>
              </a:rPr>
              <a:t>secondary</a:t>
            </a:r>
            <a:r>
              <a:rPr lang="en-US" sz="2000" spc="-60" dirty="0">
                <a:effectLst/>
                <a:ea typeface="Calibri" panose="020F0502020204030204" pitchFamily="34" charset="0"/>
              </a:rPr>
              <a:t> </a:t>
            </a:r>
            <a:r>
              <a:rPr lang="en-US" sz="2000" dirty="0">
                <a:effectLst/>
                <a:ea typeface="Calibri" panose="020F0502020204030204" pitchFamily="34" charset="0"/>
              </a:rPr>
              <a:t>school,</a:t>
            </a:r>
            <a:r>
              <a:rPr lang="en-US" sz="2000" spc="-65" dirty="0">
                <a:effectLst/>
                <a:ea typeface="Calibri" panose="020F0502020204030204" pitchFamily="34" charset="0"/>
              </a:rPr>
              <a:t> </a:t>
            </a:r>
            <a:r>
              <a:rPr lang="en-US" sz="2000" dirty="0">
                <a:effectLst/>
                <a:ea typeface="Calibri" panose="020F0502020204030204" pitchFamily="34" charset="0"/>
              </a:rPr>
              <a:t>when</a:t>
            </a:r>
            <a:r>
              <a:rPr lang="en-US" sz="2000" spc="-60" dirty="0">
                <a:effectLst/>
                <a:ea typeface="Calibri" panose="020F0502020204030204" pitchFamily="34" charset="0"/>
              </a:rPr>
              <a:t> </a:t>
            </a:r>
            <a:r>
              <a:rPr lang="en-US" sz="2000" dirty="0">
                <a:effectLst/>
                <a:ea typeface="Calibri" panose="020F0502020204030204" pitchFamily="34" charset="0"/>
              </a:rPr>
              <a:t>routines,</a:t>
            </a:r>
            <a:r>
              <a:rPr lang="en-US" sz="2000" spc="-65" dirty="0">
                <a:effectLst/>
                <a:ea typeface="Calibri" panose="020F0502020204030204" pitchFamily="34" charset="0"/>
              </a:rPr>
              <a:t> </a:t>
            </a:r>
            <a:r>
              <a:rPr lang="en-US" sz="2000" dirty="0">
                <a:effectLst/>
                <a:ea typeface="Calibri" panose="020F0502020204030204" pitchFamily="34" charset="0"/>
              </a:rPr>
              <a:t>schedules</a:t>
            </a:r>
            <a:r>
              <a:rPr lang="en-US" sz="2000" spc="-60" dirty="0">
                <a:effectLst/>
                <a:ea typeface="Calibri" panose="020F0502020204030204" pitchFamily="34" charset="0"/>
              </a:rPr>
              <a:t> </a:t>
            </a:r>
            <a:r>
              <a:rPr lang="en-US" sz="2000" dirty="0">
                <a:effectLst/>
                <a:ea typeface="Calibri" panose="020F0502020204030204" pitchFamily="34" charset="0"/>
              </a:rPr>
              <a:t>and</a:t>
            </a:r>
            <a:r>
              <a:rPr lang="en-US" sz="2000" spc="-60" dirty="0">
                <a:effectLst/>
                <a:ea typeface="Calibri" panose="020F0502020204030204" pitchFamily="34" charset="0"/>
              </a:rPr>
              <a:t> </a:t>
            </a:r>
            <a:r>
              <a:rPr lang="en-US" sz="2000" dirty="0">
                <a:effectLst/>
                <a:ea typeface="Calibri" panose="020F0502020204030204" pitchFamily="34" charset="0"/>
              </a:rPr>
              <a:t>pressures</a:t>
            </a:r>
            <a:r>
              <a:rPr lang="en-US" sz="2000" spc="-65" dirty="0">
                <a:effectLst/>
                <a:ea typeface="Calibri" panose="020F0502020204030204" pitchFamily="34" charset="0"/>
              </a:rPr>
              <a:t> </a:t>
            </a:r>
            <a:r>
              <a:rPr lang="en-US" sz="2000" dirty="0">
                <a:effectLst/>
                <a:ea typeface="Calibri" panose="020F0502020204030204" pitchFamily="34" charset="0"/>
              </a:rPr>
              <a:t>are</a:t>
            </a:r>
            <a:r>
              <a:rPr lang="en-US" sz="2000" spc="-60" dirty="0">
                <a:effectLst/>
                <a:ea typeface="Calibri" panose="020F0502020204030204" pitchFamily="34" charset="0"/>
              </a:rPr>
              <a:t> </a:t>
            </a:r>
            <a:r>
              <a:rPr lang="en-US" sz="2000" dirty="0">
                <a:effectLst/>
                <a:ea typeface="Calibri" panose="020F0502020204030204" pitchFamily="34" charset="0"/>
              </a:rPr>
              <a:t>likely</a:t>
            </a:r>
            <a:r>
              <a:rPr lang="en-US" sz="2000" spc="-65" dirty="0">
                <a:effectLst/>
                <a:ea typeface="Calibri" panose="020F0502020204030204" pitchFamily="34" charset="0"/>
              </a:rPr>
              <a:t> </a:t>
            </a:r>
            <a:r>
              <a:rPr lang="en-US" sz="2000" dirty="0">
                <a:effectLst/>
                <a:ea typeface="Calibri" panose="020F0502020204030204" pitchFamily="34" charset="0"/>
              </a:rPr>
              <a:t>to</a:t>
            </a:r>
            <a:r>
              <a:rPr lang="en-US" sz="2000" spc="-60" dirty="0">
                <a:effectLst/>
                <a:ea typeface="Calibri" panose="020F0502020204030204" pitchFamily="34" charset="0"/>
              </a:rPr>
              <a:t> </a:t>
            </a:r>
            <a:r>
              <a:rPr lang="en-US" sz="2000" dirty="0">
                <a:effectLst/>
                <a:ea typeface="Calibri" panose="020F0502020204030204" pitchFamily="34" charset="0"/>
              </a:rPr>
              <a:t>change. </a:t>
            </a:r>
            <a:endParaRPr lang="en-GB" sz="2000" dirty="0">
              <a:effectLst/>
              <a:ea typeface="Calibri" panose="020F0502020204030204" pitchFamily="34" charset="0"/>
            </a:endParaRPr>
          </a:p>
          <a:p>
            <a:pPr marR="365125">
              <a:lnSpc>
                <a:spcPts val="2800"/>
              </a:lnSpc>
            </a:pPr>
            <a:r>
              <a:rPr lang="en-US" sz="2000" dirty="0">
                <a:effectLst/>
                <a:ea typeface="Calibri" panose="020F0502020204030204" pitchFamily="34" charset="0"/>
              </a:rPr>
              <a:t>No lesson should be taught in isolation, but always as part of a planned, developmental PSHE education </a:t>
            </a:r>
            <a:r>
              <a:rPr lang="en-US" sz="2000" dirty="0" err="1">
                <a:effectLst/>
                <a:ea typeface="Calibri" panose="020F0502020204030204" pitchFamily="34" charset="0"/>
              </a:rPr>
              <a:t>programme</a:t>
            </a:r>
            <a:r>
              <a:rPr lang="en-US" sz="2000" dirty="0">
                <a:effectLst/>
                <a:ea typeface="Calibri" panose="020F0502020204030204" pitchFamily="34" charset="0"/>
              </a:rPr>
              <a:t>. This</a:t>
            </a:r>
            <a:r>
              <a:rPr lang="en-US" sz="2000" spc="-25" dirty="0">
                <a:effectLst/>
                <a:ea typeface="Calibri" panose="020F0502020204030204" pitchFamily="34" charset="0"/>
              </a:rPr>
              <a:t> </a:t>
            </a:r>
            <a:r>
              <a:rPr lang="en-US" sz="2000" dirty="0">
                <a:effectLst/>
                <a:ea typeface="Calibri" panose="020F0502020204030204" pitchFamily="34" charset="0"/>
              </a:rPr>
              <a:t>lesson</a:t>
            </a:r>
            <a:r>
              <a:rPr lang="en-US" sz="2000" spc="-25" dirty="0">
                <a:effectLst/>
                <a:ea typeface="Calibri" panose="020F0502020204030204" pitchFamily="34" charset="0"/>
              </a:rPr>
              <a:t> </a:t>
            </a:r>
            <a:r>
              <a:rPr lang="en-US" sz="2000" dirty="0">
                <a:effectLst/>
                <a:ea typeface="Calibri" panose="020F0502020204030204" pitchFamily="34" charset="0"/>
              </a:rPr>
              <a:t>would work well within broader learning</a:t>
            </a:r>
            <a:r>
              <a:rPr lang="en-US" sz="2000" spc="-30" dirty="0">
                <a:effectLst/>
                <a:ea typeface="Calibri" panose="020F0502020204030204" pitchFamily="34" charset="0"/>
              </a:rPr>
              <a:t> </a:t>
            </a:r>
            <a:r>
              <a:rPr lang="en-US" sz="2000" dirty="0">
                <a:effectLst/>
                <a:ea typeface="Calibri" panose="020F0502020204030204" pitchFamily="34" charset="0"/>
              </a:rPr>
              <a:t>on</a:t>
            </a:r>
            <a:r>
              <a:rPr lang="en-US" sz="2000" spc="-30" dirty="0">
                <a:effectLst/>
                <a:ea typeface="Calibri" panose="020F0502020204030204" pitchFamily="34" charset="0"/>
              </a:rPr>
              <a:t> </a:t>
            </a:r>
            <a:r>
              <a:rPr lang="en-US" sz="2000" dirty="0">
                <a:effectLst/>
                <a:ea typeface="Calibri" panose="020F0502020204030204" pitchFamily="34" charset="0"/>
              </a:rPr>
              <a:t>healthy,</a:t>
            </a:r>
            <a:r>
              <a:rPr lang="en-US" sz="2000" spc="-25" dirty="0">
                <a:effectLst/>
                <a:ea typeface="Calibri" panose="020F0502020204030204" pitchFamily="34" charset="0"/>
              </a:rPr>
              <a:t> </a:t>
            </a:r>
            <a:r>
              <a:rPr lang="en-US" sz="2000" dirty="0">
                <a:effectLst/>
                <a:ea typeface="Calibri" panose="020F0502020204030204" pitchFamily="34" charset="0"/>
              </a:rPr>
              <a:t>balanced</a:t>
            </a:r>
            <a:r>
              <a:rPr lang="en-US" sz="2000" spc="-25" dirty="0">
                <a:effectLst/>
                <a:ea typeface="Calibri" panose="020F0502020204030204" pitchFamily="34" charset="0"/>
              </a:rPr>
              <a:t> </a:t>
            </a:r>
            <a:r>
              <a:rPr lang="en-US" sz="2000" dirty="0">
                <a:effectLst/>
                <a:ea typeface="Calibri" panose="020F0502020204030204" pitchFamily="34" charset="0"/>
              </a:rPr>
              <a:t>lifestyles,</a:t>
            </a:r>
            <a:r>
              <a:rPr lang="en-US" sz="2000" spc="-30" dirty="0">
                <a:effectLst/>
                <a:ea typeface="Calibri" panose="020F0502020204030204" pitchFamily="34" charset="0"/>
              </a:rPr>
              <a:t> </a:t>
            </a:r>
            <a:r>
              <a:rPr lang="en-US" sz="2000" dirty="0">
                <a:effectLst/>
                <a:ea typeface="Calibri" panose="020F0502020204030204" pitchFamily="34" charset="0"/>
              </a:rPr>
              <a:t>or</a:t>
            </a:r>
            <a:r>
              <a:rPr lang="en-US" sz="2000" spc="-30" dirty="0">
                <a:effectLst/>
                <a:ea typeface="Calibri" panose="020F0502020204030204" pitchFamily="34" charset="0"/>
              </a:rPr>
              <a:t> learning about the </a:t>
            </a:r>
            <a:r>
              <a:rPr lang="en-US" sz="2000" dirty="0">
                <a:effectLst/>
                <a:ea typeface="Calibri" panose="020F0502020204030204" pitchFamily="34" charset="0"/>
              </a:rPr>
              <a:t>transition from primary to secondary school. It builds on the key stage 1 and 2 lessons in the pack.</a:t>
            </a:r>
            <a:endParaRPr lang="en-GB" sz="2000" dirty="0">
              <a:effectLst/>
              <a:ea typeface="Calibri" panose="020F0502020204030204" pitchFamily="34" charset="0"/>
            </a:endParaRPr>
          </a:p>
        </p:txBody>
      </p:sp>
    </p:spTree>
    <p:extLst>
      <p:ext uri="{BB962C8B-B14F-4D97-AF65-F5344CB8AC3E}">
        <p14:creationId xmlns:p14="http://schemas.microsoft.com/office/powerpoint/2010/main" val="3687710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3" y="1333463"/>
            <a:ext cx="4902635" cy="4650224"/>
          </a:xfrm>
        </p:spPr>
        <p:txBody>
          <a:bodyPr/>
          <a:lstStyle/>
          <a:p>
            <a:pPr>
              <a:lnSpc>
                <a:spcPts val="2800"/>
              </a:lnSpc>
              <a:spcAft>
                <a:spcPts val="0"/>
              </a:spcAft>
            </a:pPr>
            <a:r>
              <a:rPr lang="en-GB" sz="2000" b="0" dirty="0">
                <a:effectLst/>
                <a:ea typeface="Calibri" panose="020F0502020204030204" pitchFamily="34" charset="0"/>
                <a:cs typeface="Times New Roman" panose="02020603050405020304" pitchFamily="18" charset="0"/>
              </a:rPr>
              <a:t>Students will be able to:</a:t>
            </a:r>
            <a:endParaRPr lang="en-GB" sz="2000" b="1" dirty="0">
              <a:effectLst/>
              <a:ea typeface="Times New Roman" panose="02020603050405020304" pitchFamily="18" charset="0"/>
              <a:cs typeface="Times New Roman" panose="02020603050405020304" pitchFamily="18" charset="0"/>
            </a:endParaRPr>
          </a:p>
          <a:p>
            <a:pPr marL="126000" lvl="0" indent="-126000">
              <a:lnSpc>
                <a:spcPts val="2800"/>
              </a:lnSpc>
              <a:spcBef>
                <a:spcPts val="0"/>
              </a:spcBef>
              <a:spcAft>
                <a:spcPts val="1100"/>
              </a:spcAft>
              <a:buSzPct val="100000"/>
              <a:buFont typeface="Arial" panose="020B0604020202020204" pitchFamily="34" charset="0"/>
              <a:buChar char="•"/>
            </a:pPr>
            <a:r>
              <a:rPr lang="en-GB" sz="2000" spc="0" dirty="0">
                <a:effectLst/>
                <a:ea typeface="Times New Roman" panose="02020603050405020304" pitchFamily="18" charset="0"/>
                <a:cs typeface="Arial" panose="020B0604020202020204" pitchFamily="34" charset="0"/>
              </a:rPr>
              <a:t>explain the impact of sleep on health and wellbeing</a:t>
            </a:r>
            <a:endParaRPr lang="en-GB" sz="2000" spc="0" dirty="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100"/>
              </a:spcAft>
              <a:buSzPct val="100000"/>
              <a:buFont typeface="Arial" panose="020B0604020202020204" pitchFamily="34" charset="0"/>
              <a:buChar char="•"/>
            </a:pPr>
            <a:r>
              <a:rPr lang="en-GB" sz="2000" spc="0" dirty="0">
                <a:effectLst/>
                <a:ea typeface="Times New Roman" panose="02020603050405020304" pitchFamily="18" charset="0"/>
                <a:cs typeface="Arial" panose="020B0604020202020204" pitchFamily="34" charset="0"/>
              </a:rPr>
              <a:t>identify factors that can reduce sleep quality</a:t>
            </a:r>
            <a:endParaRPr lang="en-GB" sz="2000" spc="0" dirty="0">
              <a:effectLst/>
              <a:ea typeface="Calibri" panose="020F0502020204030204" pitchFamily="34" charset="0"/>
              <a:cs typeface="Times New Roman" panose="02020603050405020304" pitchFamily="18" charset="0"/>
            </a:endParaRPr>
          </a:p>
          <a:p>
            <a:pPr marL="126000" lvl="0" indent="-126000">
              <a:lnSpc>
                <a:spcPts val="2800"/>
              </a:lnSpc>
              <a:spcBef>
                <a:spcPts val="0"/>
              </a:spcBef>
              <a:spcAft>
                <a:spcPts val="1100"/>
              </a:spcAft>
              <a:buSzPct val="100000"/>
              <a:buFont typeface="Arial" panose="020B0604020202020204" pitchFamily="34" charset="0"/>
              <a:buChar char="•"/>
            </a:pPr>
            <a:r>
              <a:rPr lang="en-GB" sz="2000" spc="0" dirty="0">
                <a:effectLst/>
                <a:ea typeface="Times New Roman" panose="02020603050405020304" pitchFamily="18" charset="0"/>
                <a:cs typeface="Arial" panose="020B0604020202020204" pitchFamily="34" charset="0"/>
              </a:rPr>
              <a:t>describe a range of strategies for ensuring healthier sleep patterns</a:t>
            </a:r>
            <a:endParaRPr lang="en-GB" sz="2000" spc="0" dirty="0">
              <a:effectLst/>
              <a:ea typeface="Calibri" panose="020F0502020204030204" pitchFamily="34" charset="0"/>
              <a:cs typeface="Times New Roman" panose="02020603050405020304" pitchFamily="18" charset="0"/>
            </a:endParaRPr>
          </a:p>
        </p:txBody>
      </p:sp>
      <p:sp>
        <p:nvSpPr>
          <p:cNvPr id="10" name="Content Placeholder 14">
            <a:extLst>
              <a:ext uri="{FF2B5EF4-FFF2-40B4-BE49-F238E27FC236}">
                <a16:creationId xmlns:a16="http://schemas.microsoft.com/office/drawing/2014/main" id="{C7BF9EAC-9E97-CD69-BDEF-73B503B0734C}"/>
              </a:ext>
            </a:extLst>
          </p:cNvPr>
          <p:cNvSpPr>
            <a:spLocks noGrp="1"/>
          </p:cNvSpPr>
          <p:nvPr>
            <p:ph sz="half" idx="12"/>
          </p:nvPr>
        </p:nvSpPr>
        <p:spPr>
          <a:xfrm>
            <a:off x="246427" y="1291070"/>
            <a:ext cx="3253518" cy="4937321"/>
          </a:xfrm>
        </p:spPr>
        <p:txBody>
          <a:bodyPr/>
          <a:lstStyle/>
          <a:p>
            <a:pPr>
              <a:lnSpc>
                <a:spcPts val="2800"/>
              </a:lnSpc>
              <a:spcBef>
                <a:spcPts val="600"/>
              </a:spcBef>
              <a:spcAft>
                <a:spcPts val="1800"/>
              </a:spcAft>
            </a:pPr>
            <a:r>
              <a:rPr lang="en-GB" sz="2000" dirty="0">
                <a:effectLst/>
                <a:ea typeface="Calibri" panose="020F0502020204030204" pitchFamily="34" charset="0"/>
                <a:cs typeface="Times New Roman" panose="02020603050405020304" pitchFamily="18" charset="0"/>
              </a:rPr>
              <a:t>To learn about</a:t>
            </a:r>
            <a:r>
              <a:rPr lang="en-GB" sz="2000" spc="-20" dirty="0">
                <a:effectLst/>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healthier sleep habits.</a:t>
            </a:r>
          </a:p>
        </p:txBody>
      </p:sp>
    </p:spTree>
    <p:extLst>
      <p:ext uri="{BB962C8B-B14F-4D97-AF65-F5344CB8AC3E}">
        <p14:creationId xmlns:p14="http://schemas.microsoft.com/office/powerpoint/2010/main" val="40209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B4CDFE-E689-A536-61A5-915DDBE37E99}"/>
              </a:ext>
            </a:extLst>
          </p:cNvPr>
          <p:cNvSpPr>
            <a:spLocks noGrp="1"/>
          </p:cNvSpPr>
          <p:nvPr>
            <p:ph sz="half" idx="12"/>
          </p:nvPr>
        </p:nvSpPr>
        <p:spPr/>
        <p:txBody>
          <a:bodyPr/>
          <a:lstStyle/>
          <a:p>
            <a:pPr marL="126000" lvl="0" indent="-126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Box or envelope for questions </a:t>
            </a:r>
          </a:p>
          <a:p>
            <a:pPr marL="126000" lvl="0" indent="-126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Blank postcards</a:t>
            </a:r>
          </a:p>
          <a:p>
            <a:pPr marL="126000" lvl="0" indent="-126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a:t>
            </a:r>
            <a:r>
              <a:rPr lang="en-GB" spc="-25" dirty="0">
                <a:effectLst/>
                <a:ea typeface="Calibri" panose="020F0502020204030204" pitchFamily="34" charset="0"/>
                <a:cs typeface="Times New Roman" panose="02020603050405020304" pitchFamily="18" charset="0"/>
              </a:rPr>
              <a:t> </a:t>
            </a:r>
            <a:r>
              <a:rPr lang="en-GB" dirty="0">
                <a:effectLst/>
                <a:ea typeface="Calibri" panose="020F0502020204030204" pitchFamily="34" charset="0"/>
                <a:cs typeface="Times New Roman" panose="02020603050405020304" pitchFamily="18" charset="0"/>
              </a:rPr>
              <a:t>1:</a:t>
            </a:r>
            <a:r>
              <a:rPr lang="en-GB" spc="-25" dirty="0">
                <a:effectLst/>
                <a:ea typeface="Calibri" panose="020F0502020204030204" pitchFamily="34" charset="0"/>
                <a:cs typeface="Times New Roman" panose="02020603050405020304" pitchFamily="18" charset="0"/>
              </a:rPr>
              <a:t> </a:t>
            </a:r>
            <a:r>
              <a:rPr lang="en-GB" i="1" dirty="0">
                <a:effectLst/>
                <a:ea typeface="Calibri" panose="020F0502020204030204" pitchFamily="34" charset="0"/>
                <a:cs typeface="Times New Roman" panose="02020603050405020304" pitchFamily="18" charset="0"/>
              </a:rPr>
              <a:t>Sleep</a:t>
            </a:r>
            <a:r>
              <a:rPr lang="en-GB" i="1" spc="-20" dirty="0">
                <a:effectLst/>
                <a:ea typeface="Calibri" panose="020F0502020204030204" pitchFamily="34" charset="0"/>
                <a:cs typeface="Times New Roman" panose="02020603050405020304" pitchFamily="18" charset="0"/>
              </a:rPr>
              <a:t> quiz </a:t>
            </a:r>
            <a:r>
              <a:rPr lang="en-GB" spc="-20" dirty="0">
                <a:effectLst/>
                <a:ea typeface="Calibri" panose="020F0502020204030204" pitchFamily="34" charset="0"/>
                <a:cs typeface="Times New Roman" panose="02020603050405020304" pitchFamily="18" charset="0"/>
              </a:rPr>
              <a:t>[one per student]</a:t>
            </a:r>
            <a:endParaRPr lang="en-GB" dirty="0">
              <a:effectLst/>
              <a:ea typeface="Calibri" panose="020F0502020204030204" pitchFamily="34" charset="0"/>
              <a:cs typeface="Times New Roman" panose="02020603050405020304" pitchFamily="18" charset="0"/>
            </a:endParaRPr>
          </a:p>
          <a:p>
            <a:pPr marL="126000" lvl="0" indent="-126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a:t>
            </a:r>
            <a:r>
              <a:rPr lang="en-GB" spc="-50" dirty="0">
                <a:effectLst/>
                <a:ea typeface="Calibri" panose="020F0502020204030204" pitchFamily="34" charset="0"/>
                <a:cs typeface="Times New Roman" panose="02020603050405020304" pitchFamily="18" charset="0"/>
              </a:rPr>
              <a:t> </a:t>
            </a:r>
            <a:r>
              <a:rPr lang="en-GB" dirty="0">
                <a:effectLst/>
                <a:ea typeface="Calibri" panose="020F0502020204030204" pitchFamily="34" charset="0"/>
                <a:cs typeface="Times New Roman" panose="02020603050405020304" pitchFamily="18" charset="0"/>
              </a:rPr>
              <a:t>1a:</a:t>
            </a:r>
            <a:r>
              <a:rPr lang="en-GB" spc="-45" dirty="0">
                <a:effectLst/>
                <a:ea typeface="Calibri" panose="020F0502020204030204" pitchFamily="34" charset="0"/>
                <a:cs typeface="Times New Roman" panose="02020603050405020304" pitchFamily="18" charset="0"/>
              </a:rPr>
              <a:t> </a:t>
            </a:r>
            <a:r>
              <a:rPr lang="en-GB" i="1" spc="-45" dirty="0">
                <a:effectLst/>
                <a:ea typeface="Calibri" panose="020F0502020204030204" pitchFamily="34" charset="0"/>
                <a:cs typeface="Times New Roman" panose="02020603050405020304" pitchFamily="18" charset="0"/>
              </a:rPr>
              <a:t>Sleep quiz - </a:t>
            </a:r>
            <a:r>
              <a:rPr lang="en-GB" i="1" dirty="0">
                <a:effectLst/>
                <a:ea typeface="Calibri" panose="020F0502020204030204" pitchFamily="34" charset="0"/>
                <a:cs typeface="Times New Roman" panose="02020603050405020304" pitchFamily="18" charset="0"/>
              </a:rPr>
              <a:t>teacher</a:t>
            </a:r>
            <a:r>
              <a:rPr lang="en-GB" i="1" spc="-45" dirty="0">
                <a:effectLst/>
                <a:ea typeface="Calibri" panose="020F0502020204030204" pitchFamily="34" charset="0"/>
                <a:cs typeface="Times New Roman" panose="02020603050405020304" pitchFamily="18" charset="0"/>
              </a:rPr>
              <a:t> </a:t>
            </a:r>
            <a:r>
              <a:rPr lang="en-GB" i="1" spc="-10" dirty="0">
                <a:effectLst/>
                <a:ea typeface="Calibri" panose="020F0502020204030204" pitchFamily="34" charset="0"/>
                <a:cs typeface="Times New Roman" panose="02020603050405020304" pitchFamily="18" charset="0"/>
              </a:rPr>
              <a:t>answers</a:t>
            </a:r>
            <a:r>
              <a:rPr lang="en-GB" spc="-10" dirty="0">
                <a:effectLst/>
                <a:ea typeface="Calibri" panose="020F0502020204030204" pitchFamily="34" charset="0"/>
                <a:cs typeface="Times New Roman" panose="02020603050405020304" pitchFamily="18" charset="0"/>
              </a:rPr>
              <a:t> [for teacher reference only]</a:t>
            </a:r>
            <a:endParaRPr lang="en-GB" dirty="0">
              <a:effectLst/>
              <a:ea typeface="Calibri" panose="020F0502020204030204" pitchFamily="34" charset="0"/>
              <a:cs typeface="Times New Roman" panose="02020603050405020304" pitchFamily="18" charset="0"/>
            </a:endParaRPr>
          </a:p>
          <a:p>
            <a:pPr marL="126000" lvl="0" indent="-126000">
              <a:buFont typeface="Arial" panose="020B0604020202020204" pitchFamily="34" charset="0"/>
              <a:buChar char="•"/>
              <a:tabLst>
                <a:tab pos="228600" algn="l"/>
                <a:tab pos="457200" algn="l"/>
              </a:tabLst>
            </a:pPr>
            <a:r>
              <a:rPr lang="en-GB" dirty="0">
                <a:effectLst/>
                <a:ea typeface="Calibri" panose="020F0502020204030204" pitchFamily="34" charset="0"/>
                <a:cs typeface="Times New Roman" panose="02020603050405020304" pitchFamily="18" charset="0"/>
              </a:rPr>
              <a:t>Resource</a:t>
            </a:r>
            <a:r>
              <a:rPr lang="en-GB" spc="-25" dirty="0">
                <a:effectLst/>
                <a:ea typeface="Calibri" panose="020F0502020204030204" pitchFamily="34" charset="0"/>
                <a:cs typeface="Times New Roman" panose="02020603050405020304" pitchFamily="18" charset="0"/>
              </a:rPr>
              <a:t> </a:t>
            </a:r>
            <a:r>
              <a:rPr lang="en-GB" spc="-25" dirty="0">
                <a:ea typeface="Calibri" panose="020F0502020204030204" pitchFamily="34" charset="0"/>
                <a:cs typeface="Times New Roman" panose="02020603050405020304" pitchFamily="18" charset="0"/>
              </a:rPr>
              <a:t>2</a:t>
            </a:r>
            <a:r>
              <a:rPr lang="en-GB" dirty="0">
                <a:effectLst/>
                <a:ea typeface="Calibri" panose="020F0502020204030204" pitchFamily="34" charset="0"/>
                <a:cs typeface="Times New Roman" panose="02020603050405020304" pitchFamily="18" charset="0"/>
              </a:rPr>
              <a:t>:</a:t>
            </a:r>
            <a:r>
              <a:rPr lang="en-GB" spc="-25" dirty="0">
                <a:effectLst/>
                <a:ea typeface="Calibri" panose="020F0502020204030204" pitchFamily="34" charset="0"/>
                <a:cs typeface="Times New Roman" panose="02020603050405020304" pitchFamily="18" charset="0"/>
              </a:rPr>
              <a:t> </a:t>
            </a:r>
            <a:r>
              <a:rPr lang="en-GB" i="1" dirty="0">
                <a:effectLst/>
                <a:ea typeface="Calibri" panose="020F0502020204030204" pitchFamily="34" charset="0"/>
                <a:cs typeface="Times New Roman" panose="02020603050405020304" pitchFamily="18" charset="0"/>
              </a:rPr>
              <a:t>Sleep</a:t>
            </a:r>
            <a:r>
              <a:rPr lang="en-GB" i="1" spc="-20" dirty="0">
                <a:effectLst/>
                <a:ea typeface="Calibri" panose="020F0502020204030204" pitchFamily="34" charset="0"/>
                <a:cs typeface="Times New Roman" panose="02020603050405020304" pitchFamily="18" charset="0"/>
              </a:rPr>
              <a:t> </a:t>
            </a:r>
            <a:r>
              <a:rPr lang="en-GB" i="1" spc="-10" dirty="0">
                <a:effectLst/>
                <a:ea typeface="Calibri" panose="020F0502020204030204" pitchFamily="34" charset="0"/>
                <a:cs typeface="Times New Roman" panose="02020603050405020304" pitchFamily="18" charset="0"/>
              </a:rPr>
              <a:t>scenarios</a:t>
            </a:r>
            <a:r>
              <a:rPr lang="en-GB" spc="-10" dirty="0">
                <a:effectLst/>
                <a:ea typeface="Calibri" panose="020F0502020204030204" pitchFamily="34" charset="0"/>
                <a:cs typeface="Times New Roman" panose="02020603050405020304" pitchFamily="18" charset="0"/>
              </a:rPr>
              <a:t> [one scenario per group]</a:t>
            </a:r>
            <a:endParaRPr lang="en-GB" dirty="0">
              <a:effectLst/>
              <a:ea typeface="Calibri" panose="020F0502020204030204" pitchFamily="34" charset="0"/>
              <a:cs typeface="Times New Roman" panose="02020603050405020304" pitchFamily="18" charset="0"/>
            </a:endParaRPr>
          </a:p>
          <a:p>
            <a:pPr marL="126000" indent="-126000"/>
            <a:endParaRPr lang="en-GB" dirty="0"/>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spTree>
    <p:extLst>
      <p:ext uri="{BB962C8B-B14F-4D97-AF65-F5344CB8AC3E}">
        <p14:creationId xmlns:p14="http://schemas.microsoft.com/office/powerpoint/2010/main" val="93419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graphicFrame>
        <p:nvGraphicFramePr>
          <p:cNvPr id="5" name="Table 4">
            <a:extLst>
              <a:ext uri="{FF2B5EF4-FFF2-40B4-BE49-F238E27FC236}">
                <a16:creationId xmlns:a16="http://schemas.microsoft.com/office/drawing/2014/main" id="{F6BE95E4-519C-E182-1F4C-9F06A7F40660}"/>
              </a:ext>
            </a:extLst>
          </p:cNvPr>
          <p:cNvGraphicFramePr>
            <a:graphicFrameLocks noGrp="1"/>
          </p:cNvGraphicFramePr>
          <p:nvPr>
            <p:extLst>
              <p:ext uri="{D42A27DB-BD31-4B8C-83A1-F6EECF244321}">
                <p14:modId xmlns:p14="http://schemas.microsoft.com/office/powerpoint/2010/main" val="660548096"/>
              </p:ext>
            </p:extLst>
          </p:nvPr>
        </p:nvGraphicFramePr>
        <p:xfrm>
          <a:off x="330200" y="1413647"/>
          <a:ext cx="9245600" cy="4851379"/>
        </p:xfrm>
        <a:graphic>
          <a:graphicData uri="http://schemas.openxmlformats.org/drawingml/2006/table">
            <a:tbl>
              <a:tblPr firstRow="1" bandRow="1">
                <a:tableStyleId>{F5AB1C69-6EDB-4FF4-983F-18BD219EF322}</a:tableStyleId>
              </a:tblPr>
              <a:tblGrid>
                <a:gridCol w="1283808">
                  <a:extLst>
                    <a:ext uri="{9D8B030D-6E8A-4147-A177-3AD203B41FA5}">
                      <a16:colId xmlns:a16="http://schemas.microsoft.com/office/drawing/2014/main" val="2495411842"/>
                    </a:ext>
                  </a:extLst>
                </a:gridCol>
                <a:gridCol w="7003500">
                  <a:extLst>
                    <a:ext uri="{9D8B030D-6E8A-4147-A177-3AD203B41FA5}">
                      <a16:colId xmlns:a16="http://schemas.microsoft.com/office/drawing/2014/main" val="3888252853"/>
                    </a:ext>
                  </a:extLst>
                </a:gridCol>
                <a:gridCol w="958292">
                  <a:extLst>
                    <a:ext uri="{9D8B030D-6E8A-4147-A177-3AD203B41FA5}">
                      <a16:colId xmlns:a16="http://schemas.microsoft.com/office/drawing/2014/main" val="1961446416"/>
                    </a:ext>
                  </a:extLst>
                </a:gridCol>
              </a:tblGrid>
              <a:tr h="552584">
                <a:tc>
                  <a:txBody>
                    <a:bodyPr/>
                    <a:lstStyle/>
                    <a:p>
                      <a:pPr marL="0" indent="0" algn="l">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7200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accent2"/>
                          </a:solidFill>
                          <a:latin typeface="Century Gothic" panose="020B0502020202020204" pitchFamily="34" charset="0"/>
                        </a:rPr>
                        <a:t>Description</a:t>
                      </a:r>
                    </a:p>
                  </a:txBody>
                  <a:tcPr marL="68400" marR="68400" marT="72000" marB="7200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accent2"/>
                          </a:solidFill>
                          <a:latin typeface="Century Gothic" panose="020B0502020202020204" pitchFamily="34" charset="0"/>
                        </a:rPr>
                        <a:t>Timing</a:t>
                      </a:r>
                    </a:p>
                  </a:txBody>
                  <a:tcPr marL="72000" marR="7200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653494">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Introduction</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Introduce learning objective and outcomes, set up the question box and revisit ground rules.</a:t>
                      </a: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a:solidFill>
                            <a:schemeClr val="tx1"/>
                          </a:solidFill>
                          <a:effectLst/>
                          <a:latin typeface="Century Gothic" panose="020B0502020202020204" pitchFamily="34" charset="0"/>
                          <a:ea typeface="Calibri" panose="020F0502020204030204" pitchFamily="34" charset="0"/>
                          <a:cs typeface="Arial" panose="020B0604020202020204" pitchFamily="34" charset="0"/>
                        </a:rPr>
                        <a:t>2 mins</a:t>
                      </a:r>
                      <a:endParaRPr lang="en-GB" sz="1300" spc="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653494">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Baseline assessment</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300" spc="0" dirty="0">
                          <a:solidFill>
                            <a:schemeClr val="tx1"/>
                          </a:solidFill>
                          <a:effectLst/>
                          <a:latin typeface="Century Gothic" panose="020B0502020202020204" pitchFamily="34" charset="0"/>
                        </a:rPr>
                        <a:t>Students respond to an opinion statement about sleep.</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5 mins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377831">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Sleep quiz</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300" spc="0" dirty="0">
                          <a:solidFill>
                            <a:schemeClr val="tx1"/>
                          </a:solidFill>
                          <a:effectLst/>
                          <a:latin typeface="Century Gothic" panose="020B0502020202020204" pitchFamily="34" charset="0"/>
                        </a:rPr>
                        <a:t>Pairs answer a series of questions about sleep and its impact on health and wellbeing.</a:t>
                      </a: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15 mins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29276"/>
                  </a:ext>
                </a:extLst>
              </a:tr>
              <a:tr h="653494">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Sleep scenarios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300" spc="0" dirty="0">
                          <a:solidFill>
                            <a:schemeClr val="tx1"/>
                          </a:solidFill>
                          <a:effectLst/>
                          <a:latin typeface="Century Gothic" panose="020B0502020202020204" pitchFamily="34" charset="0"/>
                        </a:rPr>
                        <a:t>Students review scenarios and consider the quality of characters’ sleep, as well as the consequences of poor-quality sleep.</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15 mins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653494">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Sleep strategies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300" spc="0" dirty="0">
                          <a:solidFill>
                            <a:schemeClr val="tx1"/>
                          </a:solidFill>
                          <a:effectLst/>
                          <a:latin typeface="Century Gothic" panose="020B0502020202020204" pitchFamily="34" charset="0"/>
                        </a:rPr>
                        <a:t>Groups suggest a range of strategies to promote high-quality sleep.</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10 mins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653494">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Endpoint assessment</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600"/>
                        </a:spcBef>
                        <a:spcAft>
                          <a:spcPts val="1800"/>
                        </a:spcAft>
                      </a:pPr>
                      <a:r>
                        <a:rPr lang="en-GB" sz="1300" spc="0" dirty="0">
                          <a:solidFill>
                            <a:schemeClr val="tx1"/>
                          </a:solidFill>
                          <a:effectLst/>
                          <a:latin typeface="Century Gothic" panose="020B0502020202020204" pitchFamily="34" charset="0"/>
                        </a:rPr>
                        <a:t>To demonstrate their progress, students advise a character about healthier </a:t>
                      </a:r>
                      <a:br>
                        <a:rPr lang="en-GB" sz="1300" spc="0" dirty="0">
                          <a:solidFill>
                            <a:schemeClr val="tx1"/>
                          </a:solidFill>
                          <a:effectLst/>
                          <a:latin typeface="Century Gothic" panose="020B0502020202020204" pitchFamily="34" charset="0"/>
                        </a:rPr>
                      </a:br>
                      <a:r>
                        <a:rPr lang="en-GB" sz="1300" spc="0" dirty="0">
                          <a:solidFill>
                            <a:schemeClr val="tx1"/>
                          </a:solidFill>
                          <a:effectLst/>
                          <a:latin typeface="Century Gothic" panose="020B0502020202020204" pitchFamily="34" charset="0"/>
                        </a:rPr>
                        <a:t>sleep habits. </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10 mins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653494">
                <a:tc>
                  <a:txBody>
                    <a:bodyPr/>
                    <a:lstStyle/>
                    <a:p>
                      <a:pPr marL="0" lvl="0" indent="0">
                        <a:lnSpc>
                          <a:spcPts val="1600"/>
                        </a:lnSpc>
                        <a:spcBef>
                          <a:spcPts val="600"/>
                        </a:spcBef>
                        <a:spcAft>
                          <a:spcPts val="1800"/>
                        </a:spcAft>
                        <a:buFont typeface="+mj-lt"/>
                        <a:buNone/>
                        <a:tabLst>
                          <a:tab pos="767715" algn="l"/>
                        </a:tabLs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Signpost support</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spcBef>
                          <a:spcPts val="770"/>
                        </a:spcBef>
                      </a:pPr>
                      <a:r>
                        <a:rPr lang="en-US" sz="1300" spc="0" dirty="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rPr>
                        <a:t>Respond to student questions and signpost sources of support.</a:t>
                      </a:r>
                      <a:endParaRPr lang="en-GB" sz="1300" spc="0" dirty="0">
                        <a:solidFill>
                          <a:schemeClr val="tx1"/>
                        </a:solidFill>
                        <a:effectLst/>
                        <a:latin typeface="Century Gothic" panose="020B0502020202020204" pitchFamily="34" charset="0"/>
                        <a:ea typeface="Calibri Light" panose="020F0302020204030204" pitchFamily="34" charset="0"/>
                        <a:cs typeface="Times New Roman" panose="02020603050405020304" pitchFamily="18" charset="0"/>
                      </a:endParaRPr>
                    </a:p>
                  </a:txBody>
                  <a:tcPr marL="68580" marR="68580" marT="17780" marB="7175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600"/>
                        </a:spcBef>
                        <a:spcAft>
                          <a:spcPts val="1800"/>
                        </a:spcAft>
                      </a:pPr>
                      <a:r>
                        <a:rPr lang="en-GB" sz="1300" spc="0"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3 mins</a:t>
                      </a:r>
                      <a:endParaRPr lang="en-GB" sz="1300" spc="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17780" marB="71755">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bl>
          </a:graphicData>
        </a:graphic>
      </p:graphicFrame>
    </p:spTree>
    <p:extLst>
      <p:ext uri="{BB962C8B-B14F-4D97-AF65-F5344CB8AC3E}">
        <p14:creationId xmlns:p14="http://schemas.microsoft.com/office/powerpoint/2010/main" val="146900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dirty="0"/>
              <a:t>KS3</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184784" y="1352669"/>
            <a:ext cx="4339919" cy="1325563"/>
          </a:xfrm>
        </p:spPr>
        <p:txBody>
          <a:bodyPr>
            <a:normAutofit fontScale="90000"/>
          </a:bodyPr>
          <a:lstStyle/>
          <a:p>
            <a:r>
              <a:rPr lang="en-US" dirty="0"/>
              <a:t>Healthier sleep habits</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2024</a:t>
            </a:r>
          </a:p>
        </p:txBody>
      </p:sp>
      <p:pic>
        <p:nvPicPr>
          <p:cNvPr id="2" name="Picture 1">
            <a:extLst>
              <a:ext uri="{FF2B5EF4-FFF2-40B4-BE49-F238E27FC236}">
                <a16:creationId xmlns:a16="http://schemas.microsoft.com/office/drawing/2014/main" id="{DC496346-A66C-EBD6-99AF-9EFA0CAEF46D}"/>
              </a:ext>
            </a:extLst>
          </p:cNvPr>
          <p:cNvPicPr>
            <a:picLocks noChangeAspect="1"/>
          </p:cNvPicPr>
          <p:nvPr/>
        </p:nvPicPr>
        <p:blipFill rotWithShape="1">
          <a:blip r:embed="rId2"/>
          <a:srcRect l="-191" r="27843"/>
          <a:stretch/>
        </p:blipFill>
        <p:spPr>
          <a:xfrm>
            <a:off x="5120640" y="1344786"/>
            <a:ext cx="4785360" cy="5513214"/>
          </a:xfrm>
          <a:prstGeom prst="rect">
            <a:avLst/>
          </a:prstGeom>
        </p:spPr>
      </p:pic>
    </p:spTree>
    <p:extLst>
      <p:ext uri="{BB962C8B-B14F-4D97-AF65-F5344CB8AC3E}">
        <p14:creationId xmlns:p14="http://schemas.microsoft.com/office/powerpoint/2010/main" val="201715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2024</a:t>
            </a:r>
          </a:p>
        </p:txBody>
      </p:sp>
    </p:spTree>
    <p:extLst>
      <p:ext uri="{BB962C8B-B14F-4D97-AF65-F5344CB8AC3E}">
        <p14:creationId xmlns:p14="http://schemas.microsoft.com/office/powerpoint/2010/main" val="2552904084"/>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E1E31E-6CAF-462C-AE8E-34336B7B0F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C0E2A9-F3BF-405C-BD8F-B8D7E62A97F4}">
  <ds:schemaRefs>
    <ds:schemaRef ds:uri="http://schemas.microsoft.com/office/2006/documentManagement/types"/>
    <ds:schemaRef ds:uri="6ded5182-507a-430e-922d-50a9575e5a4a"/>
    <ds:schemaRef ds:uri="http://www.w3.org/XML/1998/namespace"/>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 ds:uri="88f9c89a-407a-49b7-9ca1-7578c3d06dfc"/>
    <ds:schemaRef ds:uri="http://schemas.microsoft.com/office/2006/metadata/properties"/>
  </ds:schemaRefs>
</ds:datastoreItem>
</file>

<file path=customXml/itemProps3.xml><?xml version="1.0" encoding="utf-8"?>
<ds:datastoreItem xmlns:ds="http://schemas.openxmlformats.org/officeDocument/2006/customXml" ds:itemID="{832DD3E0-FF10-4F7A-B115-FBEC4D6275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73</TotalTime>
  <Words>2850</Words>
  <Application>Microsoft Macintosh PowerPoint</Application>
  <PresentationFormat>A4 Paper (210x297 mm)</PresentationFormat>
  <Paragraphs>235</Paragraphs>
  <Slides>20</Slides>
  <Notes>17</Notes>
  <HiddenSlides>7</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Century Gothic</vt:lpstr>
      <vt:lpstr>Lato</vt:lpstr>
      <vt:lpstr>Slack-Lato</vt:lpstr>
      <vt:lpstr>Symbol</vt:lpstr>
      <vt:lpstr>Times New Roman</vt:lpstr>
      <vt:lpstr>Teacher slides</vt:lpstr>
      <vt:lpstr>Pupil slides </vt:lpstr>
      <vt:lpstr>The sleep factor</vt:lpstr>
      <vt:lpstr>Using this PowerPoint</vt:lpstr>
      <vt:lpstr>Support and challenge</vt:lpstr>
      <vt:lpstr>Context</vt:lpstr>
      <vt:lpstr>PowerPoint Presentation</vt:lpstr>
      <vt:lpstr>PowerPoint Presentation</vt:lpstr>
      <vt:lpstr>Lesson summary</vt:lpstr>
      <vt:lpstr>Healthier sleep habits</vt:lpstr>
      <vt:lpstr>PowerPoint Presentation</vt:lpstr>
      <vt:lpstr>PowerPoint Presentation</vt:lpstr>
      <vt:lpstr>What’s our starting point?</vt:lpstr>
      <vt:lpstr>Sleep quiz</vt:lpstr>
      <vt:lpstr>Sleep scenarios</vt:lpstr>
      <vt:lpstr>Sleep strategies</vt:lpstr>
      <vt:lpstr>Sleep strategies</vt:lpstr>
      <vt:lpstr>What has been learnt?</vt:lpstr>
      <vt:lpstr>Sources of support</vt:lpstr>
      <vt:lpstr>Sources of support</vt:lpstr>
      <vt:lpstr>More activities</vt:lpstr>
      <vt:lpstr>More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Ferg Ashby</cp:lastModifiedBy>
  <cp:revision>29</cp:revision>
  <dcterms:created xsi:type="dcterms:W3CDTF">2023-05-19T09:34:20Z</dcterms:created>
  <dcterms:modified xsi:type="dcterms:W3CDTF">2024-07-11T16:00:21Z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