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33"/>
  </p:notesMasterIdLst>
  <p:handoutMasterIdLst>
    <p:handoutMasterId r:id="rId34"/>
  </p:handoutMasterIdLst>
  <p:sldIdLst>
    <p:sldId id="257" r:id="rId6"/>
    <p:sldId id="258" r:id="rId7"/>
    <p:sldId id="270" r:id="rId8"/>
    <p:sldId id="280" r:id="rId9"/>
    <p:sldId id="261" r:id="rId10"/>
    <p:sldId id="256" r:id="rId11"/>
    <p:sldId id="262" r:id="rId12"/>
    <p:sldId id="263" r:id="rId13"/>
    <p:sldId id="264" r:id="rId14"/>
    <p:sldId id="283" r:id="rId15"/>
    <p:sldId id="284" r:id="rId16"/>
    <p:sldId id="281" r:id="rId17"/>
    <p:sldId id="303" r:id="rId18"/>
    <p:sldId id="301" r:id="rId19"/>
    <p:sldId id="302" r:id="rId20"/>
    <p:sldId id="304" r:id="rId21"/>
    <p:sldId id="305" r:id="rId22"/>
    <p:sldId id="306" r:id="rId23"/>
    <p:sldId id="308" r:id="rId24"/>
    <p:sldId id="296" r:id="rId25"/>
    <p:sldId id="307" r:id="rId26"/>
    <p:sldId id="309" r:id="rId27"/>
    <p:sldId id="299" r:id="rId28"/>
    <p:sldId id="300" r:id="rId29"/>
    <p:sldId id="268" r:id="rId30"/>
    <p:sldId id="289" r:id="rId31"/>
    <p:sldId id="279" r:id="rId3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58"/>
            <p14:sldId id="270"/>
            <p14:sldId id="280"/>
            <p14:sldId id="261"/>
            <p14:sldId id="256"/>
            <p14:sldId id="262"/>
          </p14:sldIdLst>
        </p14:section>
        <p14:section name="Pupil Slides" id="{938DD7AC-2297-1F48-B25E-0B0BFFE37CBE}">
          <p14:sldIdLst>
            <p14:sldId id="263"/>
            <p14:sldId id="264"/>
            <p14:sldId id="283"/>
            <p14:sldId id="284"/>
            <p14:sldId id="281"/>
            <p14:sldId id="303"/>
            <p14:sldId id="301"/>
            <p14:sldId id="302"/>
            <p14:sldId id="304"/>
            <p14:sldId id="305"/>
            <p14:sldId id="306"/>
            <p14:sldId id="308"/>
            <p14:sldId id="296"/>
            <p14:sldId id="307"/>
            <p14:sldId id="309"/>
            <p14:sldId id="299"/>
            <p14:sldId id="300"/>
            <p14:sldId id="268"/>
            <p14:sldId id="289"/>
            <p14:sldId id="279"/>
          </p14:sldIdLst>
        </p14:section>
      </p14:sectionLst>
    </p:ext>
    <p:ext uri="{EFAFB233-063F-42B5-8137-9DF3F51BA10A}">
      <p15:sldGuideLst xmlns:p15="http://schemas.microsoft.com/office/powerpoint/2012/main">
        <p15:guide id="2" pos="3120" userDrawn="1">
          <p15:clr>
            <a:srgbClr val="A4A3A4"/>
          </p15:clr>
        </p15:guide>
        <p15:guide id="3" orient="horz" pos="33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ACDE821E-E56C-83FD-EC55-53EE23AFB51D}" name="Together Studio" initials="" userId="S::studio@togethercreativeltd.onmicrosoft.com::1605b310-f4b8-4117-872c-2988505f86eb" providerId="AD"/>
  <p188:author id="{A585043F-A66D-640D-13ED-CBB00BA6FCE7}" name="Florence Ackland" initials="FA" userId="S::florence@pshe-association.org.uk::4fb6b414-8ee9-4dd4-af5a-4d2d97910631" providerId="AD"/>
  <p188:author id="{2953C961-0D3A-A54A-1903-0F6ADC9B3A04}" name="Samantha Payne" initials="SP" userId="S::samantha.payne@pshe-association.org.uk::81039844-1462-41c4-a80c-2902591b5025" providerId="AD"/>
  <p188:author id="{ECE9A068-C919-A02A-25B8-2F5A9A3AA73E}" name="Jenny Barksfield" initials="JB" userId="S::jenny@pshe-association.org.uk::e146badb-6d45-41de-81bb-9480fcad58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F4C"/>
    <a:srgbClr val="1EA099"/>
    <a:srgbClr val="D39BBD"/>
    <a:srgbClr val="ED6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3"/>
    <p:restoredTop sz="96699" autoAdjust="0"/>
  </p:normalViewPr>
  <p:slideViewPr>
    <p:cSldViewPr snapToGrid="0" showGuides="1">
      <p:cViewPr varScale="1">
        <p:scale>
          <a:sx n="144" d="100"/>
          <a:sy n="144" d="100"/>
        </p:scale>
        <p:origin x="2624" y="184"/>
      </p:cViewPr>
      <p:guideLst>
        <p:guide pos="3120"/>
        <p:guide orient="horz" pos="3339"/>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Payne" userId="81039844-1462-41c4-a80c-2902591b5025" providerId="ADAL" clId="{603B9955-4949-425F-9F46-65593699433D}"/>
    <pc:docChg chg="modSld">
      <pc:chgData name="Samantha Payne" userId="81039844-1462-41c4-a80c-2902591b5025" providerId="ADAL" clId="{603B9955-4949-425F-9F46-65593699433D}" dt="2024-07-11T09:17:10.381" v="1"/>
      <pc:docMkLst>
        <pc:docMk/>
      </pc:docMkLst>
      <pc:sldChg chg="addCm">
        <pc:chgData name="Samantha Payne" userId="81039844-1462-41c4-a80c-2902591b5025" providerId="ADAL" clId="{603B9955-4949-425F-9F46-65593699433D}" dt="2024-07-11T09:12:09.734" v="0"/>
        <pc:sldMkLst>
          <pc:docMk/>
          <pc:sldMk cId="934196820" sldId="256"/>
        </pc:sldMkLst>
        <pc:extLst>
          <p:ext xmlns:p="http://schemas.openxmlformats.org/presentationml/2006/main" uri="{D6D511B9-2390-475A-947B-AFAB55BFBCF1}">
            <pc226:cmChg xmlns:pc226="http://schemas.microsoft.com/office/powerpoint/2022/06/main/command" chg="add">
              <pc226:chgData name="Samantha Payne" userId="81039844-1462-41c4-a80c-2902591b5025" providerId="ADAL" clId="{603B9955-4949-425F-9F46-65593699433D}" dt="2024-07-11T09:12:09.734" v="0"/>
              <pc2:cmMkLst xmlns:pc2="http://schemas.microsoft.com/office/powerpoint/2019/9/main/command">
                <pc:docMk/>
                <pc:sldMk cId="934196820" sldId="256"/>
                <pc2:cmMk id="{B7A9A57D-75FE-4E83-9CD0-931C1890387E}"/>
              </pc2:cmMkLst>
            </pc226:cmChg>
          </p:ext>
        </pc:extLst>
      </pc:sldChg>
      <pc:sldChg chg="modNotesTx">
        <pc:chgData name="Samantha Payne" userId="81039844-1462-41c4-a80c-2902591b5025" providerId="ADAL" clId="{603B9955-4949-425F-9F46-65593699433D}" dt="2024-07-11T09:17:10.381" v="1"/>
        <pc:sldMkLst>
          <pc:docMk/>
          <pc:sldMk cId="3729716093" sldId="3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t>11/07/2024</a:t>
            </a:fld>
            <a:endParaRPr lang="en-GB"/>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t>‹#›</a:t>
            </a:fld>
            <a:endParaRPr lang="en-GB"/>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2EAD3-7812-2E4F-B4D3-7C238458E569}" type="datetimeFigureOut">
              <a:rPr lang="en-US" smtClean="0"/>
              <a:t>7/11/24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8E58B-C9BC-F047-AC61-EC49AB3E98B5}" type="slidenum">
              <a:rPr lang="en-US" smtClean="0"/>
              <a:t>‹#›</a:t>
            </a:fld>
            <a:endParaRPr lang="en-US"/>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evelinalondon.nhs.uk/our-services/hospital/sleep-medicine-department/how-to-sleep-well-for-teenagers.aspx" TargetMode="External"/><Relationship Id="rId7" Type="http://schemas.openxmlformats.org/officeDocument/2006/relationships/hyperlink" Target="http://www.childline.org.uk/"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youngminds.org.uk/" TargetMode="External"/><Relationship Id="rId5" Type="http://schemas.openxmlformats.org/officeDocument/2006/relationships/hyperlink" Target="https://teensleephub.org.uk/" TargetMode="External"/><Relationship Id="rId4" Type="http://schemas.openxmlformats.org/officeDocument/2006/relationships/hyperlink" Target="http://www.nhs.uk/every-mind-matters/mental-health-issues/slee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B8E58B-C9BC-F047-AC61-EC49AB3E98B5}" type="slidenum">
              <a:rPr lang="en-US" smtClean="0"/>
              <a:t>1</a:t>
            </a:fld>
            <a:endParaRPr lang="en-US"/>
          </a:p>
        </p:txBody>
      </p:sp>
    </p:spTree>
    <p:extLst>
      <p:ext uri="{BB962C8B-B14F-4D97-AF65-F5344CB8AC3E}">
        <p14:creationId xmlns:p14="http://schemas.microsoft.com/office/powerpoint/2010/main" val="368859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1D1C1D"/>
                </a:solidFill>
                <a:effectLst/>
                <a:latin typeface="Slack-Lato"/>
              </a:rPr>
              <a:t>Teacher notes – Consequences of poor sleep habits (15 mins, slides 13-18)</a:t>
            </a:r>
          </a:p>
          <a:p>
            <a:pPr marR="99060">
              <a:lnSpc>
                <a:spcPct val="133000"/>
              </a:lnSpc>
              <a:spcBef>
                <a:spcPts val="345"/>
              </a:spcBef>
              <a:spcAft>
                <a:spcPts val="0"/>
              </a:spcAft>
            </a:pPr>
            <a:r>
              <a:rPr lang="en-US" sz="800">
                <a:effectLst/>
                <a:latin typeface="Arial" panose="020B0604020202020204" pitchFamily="34" charset="0"/>
                <a:ea typeface="Calibri" panose="020F0502020204030204" pitchFamily="34" charset="0"/>
              </a:rPr>
              <a:t>In groups, give students</a:t>
            </a:r>
            <a:r>
              <a:rPr lang="en-US" sz="800" spc="-55">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one</a:t>
            </a:r>
            <a:r>
              <a:rPr lang="en-US" sz="800" spc="-50">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scenario</a:t>
            </a:r>
            <a:r>
              <a:rPr lang="en-US" sz="800" spc="-55">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from</a:t>
            </a:r>
            <a:r>
              <a:rPr lang="en-US" sz="800" spc="-55">
                <a:effectLst/>
                <a:latin typeface="Arial" panose="020B0604020202020204" pitchFamily="34" charset="0"/>
                <a:ea typeface="Calibri" panose="020F0502020204030204" pitchFamily="34" charset="0"/>
              </a:rPr>
              <a:t> </a:t>
            </a:r>
            <a:r>
              <a:rPr lang="en-US" sz="800" b="1">
                <a:effectLst/>
                <a:latin typeface="Arial" panose="020B0604020202020204" pitchFamily="34" charset="0"/>
                <a:ea typeface="Calibri" panose="020F0502020204030204" pitchFamily="34" charset="0"/>
              </a:rPr>
              <a:t>Resource</a:t>
            </a:r>
            <a:r>
              <a:rPr lang="en-US" sz="800" b="1" spc="-55">
                <a:effectLst/>
                <a:latin typeface="Arial" panose="020B0604020202020204" pitchFamily="34" charset="0"/>
                <a:ea typeface="Calibri" panose="020F0502020204030204" pitchFamily="34" charset="0"/>
              </a:rPr>
              <a:t> </a:t>
            </a:r>
            <a:r>
              <a:rPr lang="en-US" sz="800" b="1">
                <a:effectLst/>
                <a:latin typeface="Arial" panose="020B0604020202020204" pitchFamily="34" charset="0"/>
                <a:ea typeface="Calibri" panose="020F0502020204030204" pitchFamily="34" charset="0"/>
              </a:rPr>
              <a:t>2:</a:t>
            </a:r>
            <a:r>
              <a:rPr lang="en-US" sz="800" b="1" spc="-55">
                <a:effectLst/>
                <a:latin typeface="Arial" panose="020B0604020202020204" pitchFamily="34" charset="0"/>
                <a:ea typeface="Calibri" panose="020F0502020204030204" pitchFamily="34" charset="0"/>
              </a:rPr>
              <a:t> </a:t>
            </a:r>
            <a:r>
              <a:rPr lang="en-US" sz="800" b="1">
                <a:effectLst/>
                <a:latin typeface="Arial" panose="020B0604020202020204" pitchFamily="34" charset="0"/>
                <a:ea typeface="Calibri" panose="020F0502020204030204" pitchFamily="34" charset="0"/>
              </a:rPr>
              <a:t>Consequences</a:t>
            </a:r>
            <a:r>
              <a:rPr lang="en-US" sz="800" b="1" spc="-50">
                <a:effectLst/>
                <a:latin typeface="Arial" panose="020B0604020202020204" pitchFamily="34" charset="0"/>
                <a:ea typeface="Calibri" panose="020F0502020204030204" pitchFamily="34" charset="0"/>
              </a:rPr>
              <a:t> </a:t>
            </a:r>
            <a:r>
              <a:rPr lang="en-US" sz="800" b="1">
                <a:effectLst/>
                <a:latin typeface="Arial" panose="020B0604020202020204" pitchFamily="34" charset="0"/>
                <a:ea typeface="Calibri" panose="020F0502020204030204" pitchFamily="34" charset="0"/>
              </a:rPr>
              <a:t>of</a:t>
            </a:r>
            <a:r>
              <a:rPr lang="en-US" sz="800" b="1" spc="-55">
                <a:effectLst/>
                <a:latin typeface="Arial" panose="020B0604020202020204" pitchFamily="34" charset="0"/>
                <a:ea typeface="Calibri" panose="020F0502020204030204" pitchFamily="34" charset="0"/>
              </a:rPr>
              <a:t> </a:t>
            </a:r>
            <a:r>
              <a:rPr lang="en-US" sz="800" b="1">
                <a:effectLst/>
                <a:latin typeface="Arial" panose="020B0604020202020204" pitchFamily="34" charset="0"/>
                <a:ea typeface="Calibri" panose="020F0502020204030204" pitchFamily="34" charset="0"/>
              </a:rPr>
              <a:t>poor</a:t>
            </a:r>
            <a:r>
              <a:rPr lang="en-US" sz="800" b="1" spc="-50">
                <a:effectLst/>
                <a:latin typeface="Arial" panose="020B0604020202020204" pitchFamily="34" charset="0"/>
                <a:ea typeface="Calibri" panose="020F0502020204030204" pitchFamily="34" charset="0"/>
              </a:rPr>
              <a:t> </a:t>
            </a:r>
            <a:r>
              <a:rPr lang="en-US" sz="800" b="1">
                <a:effectLst/>
                <a:latin typeface="Arial" panose="020B0604020202020204" pitchFamily="34" charset="0"/>
                <a:ea typeface="Calibri" panose="020F0502020204030204" pitchFamily="34" charset="0"/>
              </a:rPr>
              <a:t>sleep</a:t>
            </a:r>
            <a:r>
              <a:rPr lang="en-US" sz="800" b="1" spc="-55">
                <a:effectLst/>
                <a:latin typeface="Arial" panose="020B0604020202020204" pitchFamily="34" charset="0"/>
                <a:ea typeface="Calibri" panose="020F0502020204030204" pitchFamily="34" charset="0"/>
              </a:rPr>
              <a:t> </a:t>
            </a:r>
            <a:r>
              <a:rPr lang="en-US" sz="800" b="1">
                <a:effectLst/>
                <a:latin typeface="Arial" panose="020B0604020202020204" pitchFamily="34" charset="0"/>
                <a:ea typeface="Calibri" panose="020F0502020204030204" pitchFamily="34" charset="0"/>
              </a:rPr>
              <a:t>habits</a:t>
            </a:r>
            <a:r>
              <a:rPr lang="en-US" sz="800">
                <a:effectLst/>
                <a:latin typeface="Arial" panose="020B0604020202020204" pitchFamily="34" charset="0"/>
                <a:ea typeface="Calibri" panose="020F0502020204030204" pitchFamily="34" charset="0"/>
              </a:rPr>
              <a:t>. Ask them to discuss why they think their character isn’t getting high-quality sleep and what the potential consequences of their</a:t>
            </a:r>
            <a:r>
              <a:rPr lang="en-US" sz="800" spc="-40">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character’s</a:t>
            </a:r>
            <a:r>
              <a:rPr lang="en-US" sz="800" spc="-40">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poor</a:t>
            </a:r>
            <a:r>
              <a:rPr lang="en-US" sz="800" spc="-40">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sleep</a:t>
            </a:r>
            <a:r>
              <a:rPr lang="en-US" sz="800" spc="-40">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habit(s)</a:t>
            </a:r>
            <a:r>
              <a:rPr lang="en-US" sz="800" spc="-40">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might</a:t>
            </a:r>
            <a:r>
              <a:rPr lang="en-US" sz="800" spc="-40">
                <a:effectLst/>
                <a:latin typeface="Arial" panose="020B0604020202020204" pitchFamily="34" charset="0"/>
                <a:ea typeface="Calibri" panose="020F0502020204030204" pitchFamily="34" charset="0"/>
              </a:rPr>
              <a:t> </a:t>
            </a:r>
            <a:r>
              <a:rPr lang="en-US" sz="800">
                <a:effectLst/>
                <a:latin typeface="Arial" panose="020B0604020202020204" pitchFamily="34" charset="0"/>
                <a:ea typeface="Calibri" panose="020F0502020204030204" pitchFamily="34" charset="0"/>
              </a:rPr>
              <a:t>be on their wellbeing and brain function.</a:t>
            </a:r>
            <a:endParaRPr lang="en-GB" sz="800">
              <a:effectLst/>
              <a:latin typeface="Calibri" panose="020F0502020204030204" pitchFamily="34" charset="0"/>
              <a:ea typeface="Calibri" panose="020F0502020204030204" pitchFamily="34" charset="0"/>
            </a:endParaRPr>
          </a:p>
          <a:p>
            <a:pPr>
              <a:spcBef>
                <a:spcPts val="25"/>
              </a:spcBef>
            </a:pPr>
            <a:r>
              <a:rPr lang="en-US" sz="800">
                <a:effectLst/>
                <a:latin typeface="Arial" panose="020B0604020202020204" pitchFamily="34" charset="0"/>
                <a:ea typeface="Calibri" panose="020F0502020204030204" pitchFamily="34" charset="0"/>
              </a:rPr>
              <a:t> </a:t>
            </a:r>
            <a:endParaRPr lang="en-GB" sz="800">
              <a:effectLst/>
              <a:latin typeface="Calibri" panose="020F0502020204030204" pitchFamily="34" charset="0"/>
              <a:ea typeface="Calibri" panose="020F0502020204030204" pitchFamily="34" charset="0"/>
            </a:endParaRPr>
          </a:p>
          <a:p>
            <a:pPr>
              <a:lnSpc>
                <a:spcPts val="1600"/>
              </a:lnSpc>
            </a:pPr>
            <a:r>
              <a:rPr lang="en-US" sz="800">
                <a:effectLst/>
                <a:latin typeface="Arial" panose="020B0604020202020204" pitchFamily="34" charset="0"/>
                <a:ea typeface="Calibri" panose="020F0502020204030204" pitchFamily="34" charset="0"/>
              </a:rPr>
              <a:t>Take feedback from each group, ensuring all scenarios are discussed, before sharing the supporting information on slides 14-18.</a:t>
            </a:r>
          </a:p>
          <a:p>
            <a:pPr>
              <a:lnSpc>
                <a:spcPts val="1600"/>
              </a:lnSpc>
            </a:pPr>
            <a:endParaRPr lang="en-US" sz="800">
              <a:effectLst/>
              <a:latin typeface="Arial" panose="020B0604020202020204" pitchFamily="34" charset="0"/>
              <a:ea typeface="Calibri" panose="020F0502020204030204" pitchFamily="34" charset="0"/>
            </a:endParaRPr>
          </a:p>
          <a:p>
            <a:pPr>
              <a:lnSpc>
                <a:spcPts val="1600"/>
              </a:lnSpc>
              <a:spcBef>
                <a:spcPts val="600"/>
              </a:spcBef>
              <a:spcAft>
                <a:spcPts val="4320"/>
              </a:spcAft>
            </a:pPr>
            <a:r>
              <a:rPr lang="en-GB" sz="800" b="1">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Support: </a:t>
            </a:r>
            <a:r>
              <a:rPr lang="en-GB" sz="800" spc="-3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focus on Layla or Alima, as these scenarios are more accessible to all students. </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800" spc="-3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800" b="1">
                <a:solidFill>
                  <a:srgbClr val="3B3838"/>
                </a:solidFill>
                <a:effectLst/>
                <a:latin typeface="Arial" panose="020B0604020202020204" pitchFamily="34" charset="0"/>
                <a:ea typeface="Calibri" panose="020F0502020204030204" pitchFamily="34" charset="0"/>
                <a:cs typeface="Arial" panose="020B0604020202020204" pitchFamily="34" charset="0"/>
              </a:rPr>
              <a:t>Challenge: </a:t>
            </a:r>
            <a:r>
              <a:rPr lang="en-GB" sz="800">
                <a:solidFill>
                  <a:srgbClr val="3B3838"/>
                </a:solidFill>
                <a:effectLst/>
                <a:latin typeface="Arial" panose="020B0604020202020204" pitchFamily="34" charset="0"/>
                <a:ea typeface="Calibri" panose="020F0502020204030204" pitchFamily="34" charset="0"/>
                <a:cs typeface="Arial" panose="020B0604020202020204" pitchFamily="34" charset="0"/>
              </a:rPr>
              <a:t>Ask students to discuss what examples of sleep ‘safety’ in society they are aware of, for example, signs on the road or rules in workplaces.</a:t>
            </a:r>
            <a:r>
              <a:rPr lang="en-GB" sz="800" b="1">
                <a:solidFill>
                  <a:srgbClr val="3B3838"/>
                </a:solidFill>
                <a:effectLst/>
                <a:latin typeface="Arial" panose="020B0604020202020204" pitchFamily="34" charset="0"/>
                <a:ea typeface="Calibri" panose="020F0502020204030204" pitchFamily="34" charset="0"/>
                <a:cs typeface="Arial" panose="020B0604020202020204" pitchFamily="34" charset="0"/>
              </a:rPr>
              <a:t> </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pPr>
            <a:r>
              <a:rPr lang="en-GB" sz="800" i="1">
                <a:solidFill>
                  <a:srgbClr val="3B3838"/>
                </a:solidFill>
                <a:effectLst/>
                <a:latin typeface="Arial" panose="020B0604020202020204" pitchFamily="34" charset="0"/>
                <a:ea typeface="Calibri" panose="020F0502020204030204" pitchFamily="34" charset="0"/>
                <a:cs typeface="Arial" panose="020B0604020202020204" pitchFamily="34" charset="0"/>
              </a:rPr>
              <a:t>Students may suggest: road signs reminding drivers to take a break, rules about how long lorry or coach drivers can drive without a break, how long a working shift can be and how much time someone must have off between work shifts.</a:t>
            </a:r>
            <a:r>
              <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p>
          <a:p>
            <a:r>
              <a:rPr lang="en-GB" sz="800">
                <a:solidFill>
                  <a:srgbClr val="8A548D"/>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80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ts val="1600"/>
              </a:lnSpc>
            </a:pPr>
            <a:endParaRPr lang="en-GB" sz="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a:solidFill>
                <a:srgbClr val="1D1C1D"/>
              </a:solidFill>
              <a:effectLst/>
              <a:latin typeface="Slack-Lato"/>
            </a:endParaRPr>
          </a:p>
          <a:p>
            <a:endParaRPr lang="en-GB" sz="800"/>
          </a:p>
        </p:txBody>
      </p:sp>
      <p:sp>
        <p:nvSpPr>
          <p:cNvPr id="4" name="Slide Number Placeholder 3"/>
          <p:cNvSpPr>
            <a:spLocks noGrp="1"/>
          </p:cNvSpPr>
          <p:nvPr>
            <p:ph type="sldNum" sz="quarter" idx="5"/>
          </p:nvPr>
        </p:nvSpPr>
        <p:spPr/>
        <p:txBody>
          <a:bodyPr/>
          <a:lstStyle/>
          <a:p>
            <a:fld id="{4AB8E58B-C9BC-F047-AC61-EC49AB3E98B5}" type="slidenum">
              <a:rPr lang="en-US" smtClean="0"/>
              <a:t>13</a:t>
            </a:fld>
            <a:endParaRPr lang="en-US"/>
          </a:p>
        </p:txBody>
      </p:sp>
    </p:spTree>
    <p:extLst>
      <p:ext uri="{BB962C8B-B14F-4D97-AF65-F5344CB8AC3E}">
        <p14:creationId xmlns:p14="http://schemas.microsoft.com/office/powerpoint/2010/main" val="295300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1D1C1D"/>
                </a:solidFill>
                <a:effectLst/>
                <a:latin typeface="Slack-Lato"/>
              </a:rPr>
              <a:t>Teacher notes – Consequences of poor sleep habits (15 mins, slides 13-18)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The pre-frontal cortex normally allows us a chance to think about our reactions before we do something. But if we are tired, this ‘brake’ on our emotional reactions no-longer functions so we can end up lashing out</a:t>
            </a:r>
            <a:r>
              <a:rPr lang="en-GB" sz="800" spc="-1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or</a:t>
            </a:r>
            <a:r>
              <a:rPr lang="en-GB" sz="800" spc="-1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acting</a:t>
            </a:r>
            <a:r>
              <a:rPr lang="en-GB" sz="800" spc="-1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without</a:t>
            </a:r>
            <a:r>
              <a:rPr lang="en-GB" sz="800" spc="-1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thinking. Lack of sleep has been shown to affect concentration, memory, information processing and reasoning.</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pPr>
            <a:endParaRPr lang="en-GB" sz="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a:solidFill>
                <a:srgbClr val="1D1C1D"/>
              </a:solidFill>
              <a:effectLst/>
              <a:latin typeface="Slack-Lato"/>
            </a:endParaRPr>
          </a:p>
          <a:p>
            <a:endParaRPr lang="en-GB" sz="800"/>
          </a:p>
        </p:txBody>
      </p:sp>
      <p:sp>
        <p:nvSpPr>
          <p:cNvPr id="4" name="Slide Number Placeholder 3"/>
          <p:cNvSpPr>
            <a:spLocks noGrp="1"/>
          </p:cNvSpPr>
          <p:nvPr>
            <p:ph type="sldNum" sz="quarter" idx="5"/>
          </p:nvPr>
        </p:nvSpPr>
        <p:spPr/>
        <p:txBody>
          <a:bodyPr/>
          <a:lstStyle/>
          <a:p>
            <a:fld id="{4AB8E58B-C9BC-F047-AC61-EC49AB3E98B5}" type="slidenum">
              <a:rPr lang="en-US" smtClean="0"/>
              <a:t>14</a:t>
            </a:fld>
            <a:endParaRPr lang="en-US"/>
          </a:p>
        </p:txBody>
      </p:sp>
    </p:spTree>
    <p:extLst>
      <p:ext uri="{BB962C8B-B14F-4D97-AF65-F5344CB8AC3E}">
        <p14:creationId xmlns:p14="http://schemas.microsoft.com/office/powerpoint/2010/main" val="354976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1D1C1D"/>
                </a:solidFill>
                <a:effectLst/>
                <a:latin typeface="Slack-Lato"/>
              </a:rPr>
              <a:t>Teacher notes – Consequences of poor sleep habits (15 mins, slides 13-18)</a:t>
            </a:r>
          </a:p>
          <a:p>
            <a:pPr marL="0" marR="135255" lvl="0" indent="0" algn="just">
              <a:lnSpc>
                <a:spcPct val="97000"/>
              </a:lnSpc>
              <a:spcBef>
                <a:spcPts val="865"/>
              </a:spcBef>
              <a:spcAft>
                <a:spcPts val="0"/>
              </a:spcAft>
              <a:buFont typeface="Symbol" panose="05050102010706020507" pitchFamily="18" charset="2"/>
              <a:buNone/>
            </a:pPr>
            <a:r>
              <a:rPr lang="en-US" sz="800">
                <a:effectLst/>
                <a:latin typeface="Calibri Light" panose="020F0302020204030204" pitchFamily="34" charset="0"/>
                <a:ea typeface="Calibri" panose="020F0502020204030204" pitchFamily="34" charset="0"/>
                <a:cs typeface="Calibri" panose="020F0502020204030204" pitchFamily="34" charset="0"/>
              </a:rPr>
              <a:t>Working</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with</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machines</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and</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power-tools</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whilst</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tired</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is</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very</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risky</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 a</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recent</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study</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found</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that</a:t>
            </a:r>
            <a:r>
              <a:rPr lang="en-US" sz="800" spc="-2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being awake</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for</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17</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to</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19</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hours</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can</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impair</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ability</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more</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than</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being</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over</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the</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drink-driving</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limit.</a:t>
            </a:r>
            <a:r>
              <a:rPr lang="en-US" sz="800" spc="-7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Researchers</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found that</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reaction</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times</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in</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a</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series</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of</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tests</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were</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up</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to</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50</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slower</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in</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people</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deprived</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of</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sleep</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compared with the same people being given increasing doses of alcohol. This doesn’t mean it’s okay to drink then operate machinery, simply that lack of sleep can be dangerous when using tools and machinery!</a:t>
            </a:r>
            <a:endParaRPr lang="en-GB" sz="800">
              <a:effectLst/>
              <a:latin typeface="Calibri" panose="020F0502020204030204" pitchFamily="34" charset="0"/>
              <a:ea typeface="Calibri" panose="020F0502020204030204" pitchFamily="34" charset="0"/>
            </a:endParaRPr>
          </a:p>
          <a:p>
            <a:pPr>
              <a:lnSpc>
                <a:spcPts val="1600"/>
              </a:lnSpc>
            </a:pPr>
            <a:endParaRPr lang="en-GB" sz="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a:solidFill>
                <a:srgbClr val="1D1C1D"/>
              </a:solidFill>
              <a:effectLst/>
              <a:latin typeface="Slack-Lato"/>
            </a:endParaRPr>
          </a:p>
          <a:p>
            <a:endParaRPr lang="en-GB" sz="800"/>
          </a:p>
        </p:txBody>
      </p:sp>
      <p:sp>
        <p:nvSpPr>
          <p:cNvPr id="4" name="Slide Number Placeholder 3"/>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2797465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1D1C1D"/>
                </a:solidFill>
                <a:effectLst/>
                <a:latin typeface="Slack-Lato"/>
              </a:rPr>
              <a:t>Teacher notes – Consequences of poor sleep habits (15 mins, slides 13-18)</a:t>
            </a:r>
          </a:p>
          <a:p>
            <a:pPr marL="0" marR="135255" lvl="0" indent="0" algn="just">
              <a:lnSpc>
                <a:spcPct val="97000"/>
              </a:lnSpc>
              <a:spcBef>
                <a:spcPts val="865"/>
              </a:spcBef>
              <a:spcAft>
                <a:spcPts val="0"/>
              </a:spcAft>
              <a:buFont typeface="Symbol" panose="05050102010706020507" pitchFamily="18" charset="2"/>
              <a:buNone/>
            </a:pPr>
            <a:r>
              <a:rPr lang="en-US" sz="800">
                <a:effectLst/>
                <a:latin typeface="Calibri Light" panose="020F0302020204030204" pitchFamily="34" charset="0"/>
                <a:ea typeface="Calibri" panose="020F0502020204030204" pitchFamily="34" charset="0"/>
                <a:cs typeface="Calibri" panose="020F0502020204030204" pitchFamily="34" charset="0"/>
              </a:rPr>
              <a:t>Attainment in sports is very much affected by lack of sleep. Reaction time, stamina, and the capacity for strategic thinking are affected, so players don’t look as ‘on the ball’ — they are more likely to miss shots or passes and positioning may be poor. Research</a:t>
            </a:r>
            <a:r>
              <a:rPr lang="en-US" sz="800" spc="-60">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also</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shows</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that poor sleep means an</a:t>
            </a:r>
            <a:r>
              <a:rPr lang="en-US" sz="800" spc="-65">
                <a:effectLst/>
                <a:latin typeface="Calibri Light" panose="020F0302020204030204" pitchFamily="34" charset="0"/>
                <a:ea typeface="Calibri" panose="020F0502020204030204" pitchFamily="34" charset="0"/>
                <a:cs typeface="Calibri" panose="020F0502020204030204" pitchFamily="34" charset="0"/>
              </a:rPr>
              <a:t> </a:t>
            </a:r>
            <a:r>
              <a:rPr lang="en-US" sz="800">
                <a:effectLst/>
                <a:latin typeface="Calibri Light" panose="020F0302020204030204" pitchFamily="34" charset="0"/>
                <a:ea typeface="Calibri" panose="020F0502020204030204" pitchFamily="34" charset="0"/>
                <a:cs typeface="Calibri" panose="020F0502020204030204" pitchFamily="34" charset="0"/>
              </a:rPr>
              <a:t>increased risk of sports-related injuries.</a:t>
            </a:r>
            <a:endParaRPr lang="en-GB" sz="800">
              <a:effectLst/>
              <a:latin typeface="Calibri" panose="020F0502020204030204" pitchFamily="34" charset="0"/>
              <a:ea typeface="Calibri" panose="020F0502020204030204" pitchFamily="34" charset="0"/>
            </a:endParaRPr>
          </a:p>
          <a:p>
            <a:pPr>
              <a:lnSpc>
                <a:spcPts val="1600"/>
              </a:lnSpc>
            </a:pPr>
            <a:endParaRPr lang="en-GB" sz="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a:solidFill>
                <a:srgbClr val="1D1C1D"/>
              </a:solidFill>
              <a:effectLst/>
              <a:latin typeface="Slack-Lato"/>
            </a:endParaRPr>
          </a:p>
          <a:p>
            <a:endParaRPr lang="en-GB" sz="800"/>
          </a:p>
        </p:txBody>
      </p:sp>
      <p:sp>
        <p:nvSpPr>
          <p:cNvPr id="4" name="Slide Number Placeholder 3"/>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292631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solidFill>
                  <a:srgbClr val="1D1C1D"/>
                </a:solidFill>
                <a:effectLst/>
                <a:latin typeface="Slack-Lato"/>
              </a:rPr>
              <a:t>Teacher notes – Consequences of poor sleep habits (15 mins, slides 13-18)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Energy</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drinks</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can</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give</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temporary</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feeling</a:t>
            </a:r>
            <a:r>
              <a:rPr lang="en-GB" sz="1050" spc="-5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of</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alertness,</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but</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this</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is</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lost</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quite</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quickly</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and</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the</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person</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drinking</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them</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is</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likely</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to</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find</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themselves</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less</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able</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to</a:t>
            </a:r>
            <a:r>
              <a:rPr lang="en-GB" sz="105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con</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centrate</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than</a:t>
            </a:r>
            <a:r>
              <a:rPr lang="en-GB" sz="1050" spc="-3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if</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they</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hadn’t</a:t>
            </a:r>
            <a:r>
              <a:rPr lang="en-GB" sz="1050" spc="-3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had</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one</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at</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all.</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Caffeine</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boosts</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like</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this</a:t>
            </a:r>
            <a:r>
              <a:rPr lang="en-GB" sz="1050" spc="-3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can</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also</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affect</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person’s</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ability</a:t>
            </a:r>
            <a:r>
              <a:rPr lang="en-GB" sz="1050" spc="-3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to</a:t>
            </a:r>
            <a:r>
              <a:rPr lang="en-GB" sz="1050" spc="-3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spc="-1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sleep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well by disrupting the circadian rhythm (sleep cycle). Sleep during exam season is incredibly important - research</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has</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shown</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that</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better</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outcomes</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are</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often</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linked</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to</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more</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sleep,</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not</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10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less.</a:t>
            </a:r>
            <a:r>
              <a:rPr lang="en-GB" sz="105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GB" sz="105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pPr>
            <a:endParaRPr lang="en-GB" sz="105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dirty="0">
              <a:solidFill>
                <a:srgbClr val="1D1C1D"/>
              </a:solidFill>
              <a:effectLst/>
              <a:latin typeface="Slack-Lato"/>
            </a:endParaRPr>
          </a:p>
          <a:p>
            <a:endParaRPr lang="en-GB" sz="800" dirty="0"/>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248141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i="0" dirty="0">
                <a:solidFill>
                  <a:srgbClr val="1D1C1D"/>
                </a:solidFill>
                <a:effectLst/>
                <a:latin typeface="Slack-Lato"/>
              </a:rPr>
              <a:t>Teacher notes – Consequences of poor sleep habits (15 mins, slides 13-18)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 lack</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of</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sleep</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slows</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reaction</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time,</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affects</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the</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ability</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to</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process</a:t>
            </a:r>
            <a:r>
              <a:rPr lang="en-GB" sz="800" spc="-2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information</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and</a:t>
            </a:r>
            <a:r>
              <a:rPr lang="en-GB" sz="80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impairs</a:t>
            </a:r>
            <a:r>
              <a:rPr lang="en-GB" sz="80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memory.</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In</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one</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study,</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driving</a:t>
            </a:r>
            <a:r>
              <a:rPr lang="en-GB" sz="80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while</a:t>
            </a:r>
            <a:r>
              <a:rPr lang="en-GB" sz="800" spc="-5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sleepy</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was</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found</a:t>
            </a:r>
            <a:r>
              <a:rPr lang="en-GB" sz="800" spc="-4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to have</a:t>
            </a:r>
            <a:r>
              <a:rPr lang="en-GB" sz="800" spc="-7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the</a:t>
            </a:r>
            <a:r>
              <a:rPr lang="en-GB" sz="800" spc="-7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potential</a:t>
            </a:r>
            <a:r>
              <a:rPr lang="en-GB" sz="800" spc="-6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to</a:t>
            </a:r>
            <a:r>
              <a:rPr lang="en-GB" sz="800" spc="-7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double</a:t>
            </a:r>
            <a:r>
              <a:rPr lang="en-GB" sz="800" spc="-6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someone’s</a:t>
            </a:r>
            <a:r>
              <a:rPr lang="en-GB" sz="800" spc="-7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risk</a:t>
            </a:r>
            <a:r>
              <a:rPr lang="en-GB" sz="800" spc="-6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of</a:t>
            </a:r>
            <a:r>
              <a:rPr lang="en-GB" sz="800" spc="-7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a:t>
            </a:r>
            <a:r>
              <a:rPr lang="en-GB" sz="800" spc="-7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car</a:t>
            </a:r>
            <a:r>
              <a:rPr lang="en-GB" sz="800" spc="-65"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r>
              <a:rPr lang="en-GB" sz="80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accident.</a:t>
            </a:r>
            <a:r>
              <a:rPr lang="en-GB" sz="800" spc="-70" dirty="0">
                <a:solidFill>
                  <a:srgbClr val="3B3838"/>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GB" sz="8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pPr>
            <a:endParaRPr lang="en-GB" sz="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spc="-10" dirty="0" err="1">
                <a:effectLst/>
                <a:latin typeface="Arial" panose="020B0604020202020204" pitchFamily="34" charset="0"/>
                <a:ea typeface="Calibri" panose="020F0502020204030204" pitchFamily="34" charset="0"/>
              </a:rPr>
              <a:t>Emphasise</a:t>
            </a:r>
            <a:r>
              <a:rPr lang="en-US" sz="800" spc="-10" dirty="0">
                <a:effectLst/>
                <a:latin typeface="Arial" panose="020B0604020202020204" pitchFamily="34" charset="0"/>
                <a:ea typeface="Calibri" panose="020F0502020204030204" pitchFamily="34" charset="0"/>
              </a:rPr>
              <a:t> that poor-quality sleep, or a lack of sleep, can have a real impact on someone’s brain function and that this is turn can affect someone’s wellbeing; this is particularly true during adolescence. It is therefore important to identify issues with sleep and find ways to support healthier sleep habits.</a:t>
            </a:r>
            <a:endParaRPr lang="en-GB" sz="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dirty="0">
              <a:solidFill>
                <a:srgbClr val="1D1C1D"/>
              </a:solidFill>
              <a:effectLst/>
              <a:latin typeface="Slack-Lato"/>
            </a:endParaRPr>
          </a:p>
          <a:p>
            <a:endParaRPr lang="en-GB" sz="800" dirty="0"/>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960668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7790" lvl="0" indent="0" algn="just" defTabSz="914400" rtl="0" eaLnBrk="1" fontAlgn="auto" latinLnBrk="0" hangingPunct="1">
              <a:lnSpc>
                <a:spcPct val="115000"/>
              </a:lnSpc>
              <a:spcBef>
                <a:spcPts val="95"/>
              </a:spcBef>
              <a:spcAft>
                <a:spcPts val="0"/>
              </a:spcAft>
              <a:buClrTx/>
              <a:buSzTx/>
              <a:buFontTx/>
              <a:buNone/>
              <a:tabLst/>
              <a:defRPr/>
            </a:pPr>
            <a:r>
              <a:rPr lang="en-US" sz="800" b="1" i="0">
                <a:solidFill>
                  <a:srgbClr val="1D1C1D"/>
                </a:solidFill>
                <a:effectLst/>
                <a:latin typeface="Slack-Lato"/>
              </a:rPr>
              <a:t>Teacher notes – Managing sleep difficulties (20 mins, slides 19-23)</a:t>
            </a:r>
          </a:p>
          <a:p>
            <a:pPr marL="0" marR="97790" lvl="0" indent="0" algn="just" defTabSz="914400" rtl="0" eaLnBrk="1" fontAlgn="auto" latinLnBrk="0" hangingPunct="1">
              <a:lnSpc>
                <a:spcPct val="115000"/>
              </a:lnSpc>
              <a:spcBef>
                <a:spcPts val="95"/>
              </a:spcBef>
              <a:spcAft>
                <a:spcPts val="0"/>
              </a:spcAft>
              <a:buClrTx/>
              <a:buSzTx/>
              <a:buFontTx/>
              <a:buNone/>
              <a:tabLst/>
              <a:defRPr/>
            </a:pPr>
            <a:r>
              <a:rPr lang="en-US" sz="800">
                <a:effectLst/>
                <a:latin typeface="Arial" panose="020B0604020202020204" pitchFamily="34" charset="0"/>
                <a:ea typeface="Calibri" panose="020F0502020204030204" pitchFamily="34" charset="0"/>
              </a:rPr>
              <a:t>In the same groups, ask students to brainstorm ideas about how the characters might ensure that they get high-quality sleep, or how they might manage any difficulties they are having with sleeping. Take feedback and create a whole class mind map (some suggestions are on the next slide).</a:t>
            </a:r>
          </a:p>
          <a:p>
            <a:pPr>
              <a:lnSpc>
                <a:spcPct val="115000"/>
              </a:lnSpc>
              <a:spcBef>
                <a:spcPts val="1440"/>
              </a:spcBef>
              <a:spcAft>
                <a:spcPts val="4320"/>
              </a:spcAft>
            </a:pPr>
            <a:r>
              <a:rPr lang="en-GB" sz="800">
                <a:solidFill>
                  <a:srgbClr val="3B3838"/>
                </a:solidFill>
                <a:effectLst/>
                <a:latin typeface="Arial" panose="020B0604020202020204" pitchFamily="34" charset="0"/>
                <a:ea typeface="Calibri" panose="020F0502020204030204" pitchFamily="34" charset="0"/>
                <a:cs typeface="Arial" panose="020B0604020202020204" pitchFamily="34" charset="0"/>
              </a:rPr>
              <a:t> </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R="163195">
              <a:lnSpc>
                <a:spcPct val="115000"/>
              </a:lnSpc>
            </a:pPr>
            <a:r>
              <a:rPr lang="en-US" sz="800" b="1">
                <a:effectLst/>
                <a:latin typeface="Arial" panose="020B0604020202020204" pitchFamily="34" charset="0"/>
                <a:ea typeface="Calibri Light" panose="020F0302020204030204" pitchFamily="34" charset="0"/>
              </a:rPr>
              <a:t>Support: </a:t>
            </a:r>
            <a:r>
              <a:rPr lang="en-US" sz="800">
                <a:effectLst/>
                <a:latin typeface="Arial" panose="020B0604020202020204" pitchFamily="34" charset="0"/>
                <a:ea typeface="Calibri Light" panose="020F0302020204030204" pitchFamily="34" charset="0"/>
              </a:rPr>
              <a:t>Prompt students with questions such as</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What</a:t>
            </a:r>
            <a:r>
              <a:rPr lang="en-US" sz="800" spc="-1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activities</a:t>
            </a:r>
            <a:r>
              <a:rPr lang="en-US" sz="800" spc="-1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should</a:t>
            </a:r>
            <a:r>
              <a:rPr lang="en-US" sz="800" spc="-1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be</a:t>
            </a:r>
            <a:r>
              <a:rPr lang="en-US" sz="800" spc="-1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avoided</a:t>
            </a:r>
            <a:r>
              <a:rPr lang="en-US" sz="800" spc="-1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before</a:t>
            </a:r>
            <a:r>
              <a:rPr lang="en-US" sz="800" spc="-1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sleep (for example, eating a large meal)? What</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routines</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might</a:t>
            </a:r>
            <a:r>
              <a:rPr lang="en-US" sz="800" spc="-2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make</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someone</a:t>
            </a:r>
            <a:r>
              <a:rPr lang="en-US" sz="800" spc="-2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feel</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calm,</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relaxed</a:t>
            </a:r>
            <a:r>
              <a:rPr lang="en-US" sz="800" spc="-2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and</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ready</a:t>
            </a:r>
            <a:r>
              <a:rPr lang="en-US" sz="800" spc="-25">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for</a:t>
            </a:r>
            <a:r>
              <a:rPr lang="en-US" sz="800" spc="-30">
                <a:effectLst/>
                <a:latin typeface="Arial" panose="020B0604020202020204" pitchFamily="34" charset="0"/>
                <a:ea typeface="Calibri Light" panose="020F0302020204030204" pitchFamily="34" charset="0"/>
              </a:rPr>
              <a:t> </a:t>
            </a:r>
            <a:r>
              <a:rPr lang="en-US" sz="800" spc="-40">
                <a:effectLst/>
                <a:latin typeface="Arial" panose="020B0604020202020204" pitchFamily="34" charset="0"/>
                <a:ea typeface="Calibri Light" panose="020F0302020204030204" pitchFamily="34" charset="0"/>
              </a:rPr>
              <a:t>sleep?</a:t>
            </a:r>
            <a:endParaRPr lang="en-GB" sz="800">
              <a:effectLst/>
              <a:latin typeface="Calibri Light" panose="020F0302020204030204" pitchFamily="34" charset="0"/>
              <a:ea typeface="Calibri Light" panose="020F0302020204030204" pitchFamily="34" charset="0"/>
            </a:endParaRPr>
          </a:p>
          <a:p>
            <a:pPr>
              <a:lnSpc>
                <a:spcPts val="1600"/>
              </a:lnSpc>
              <a:spcBef>
                <a:spcPts val="600"/>
              </a:spcBef>
              <a:spcAft>
                <a:spcPts val="1800"/>
              </a:spcAft>
            </a:pPr>
            <a:r>
              <a:rPr lang="en-GB" sz="800" b="1">
                <a:solidFill>
                  <a:srgbClr val="3B3838"/>
                </a:solidFill>
                <a:effectLst/>
                <a:latin typeface="Arial" panose="020B0604020202020204" pitchFamily="34" charset="0"/>
                <a:ea typeface="Calibri" panose="020F0502020204030204" pitchFamily="34" charset="0"/>
                <a:cs typeface="Arial" panose="020B0604020202020204" pitchFamily="34" charset="0"/>
              </a:rPr>
              <a:t>Challenge: </a:t>
            </a:r>
            <a:r>
              <a:rPr lang="en-GB" sz="800" spc="-2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rank the behaviours from most to least likely to encourage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sleep.</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This</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is</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likely</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to</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be</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based</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800" spc="-1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on</a:t>
            </a:r>
            <a:r>
              <a:rPr lang="en-GB" sz="800" spc="-35">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students’ personal opinions and experiences, so answers will vary. </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0" marR="97790" lvl="0" indent="0" algn="just" defTabSz="914400" rtl="0" eaLnBrk="1" fontAlgn="auto" latinLnBrk="0" hangingPunct="1">
              <a:lnSpc>
                <a:spcPct val="115000"/>
              </a:lnSpc>
              <a:spcBef>
                <a:spcPts val="95"/>
              </a:spcBef>
              <a:spcAft>
                <a:spcPts val="0"/>
              </a:spcAft>
              <a:buClrTx/>
              <a:buSzTx/>
              <a:buFontTx/>
              <a:buNone/>
              <a:tabLst/>
              <a:defRPr/>
            </a:pPr>
            <a:endParaRPr lang="en-GB" sz="800">
              <a:effectLst/>
              <a:latin typeface="Calibri" panose="020F0502020204030204" pitchFamily="34" charset="0"/>
              <a:ea typeface="Calibri" panose="020F0502020204030204" pitchFamily="34" charset="0"/>
            </a:endParaRPr>
          </a:p>
          <a:p>
            <a:endParaRPr lang="en-GB" sz="800"/>
          </a:p>
          <a:p>
            <a:endParaRPr lang="en-US" sz="800"/>
          </a:p>
        </p:txBody>
      </p:sp>
      <p:sp>
        <p:nvSpPr>
          <p:cNvPr id="4" name="Slide Number Placeholder 3"/>
          <p:cNvSpPr>
            <a:spLocks noGrp="1"/>
          </p:cNvSpPr>
          <p:nvPr>
            <p:ph type="sldNum" sz="quarter" idx="5"/>
          </p:nvPr>
        </p:nvSpPr>
        <p:spPr/>
        <p:txBody>
          <a:bodyPr/>
          <a:lstStyle/>
          <a:p>
            <a:fld id="{4AB8E58B-C9BC-F047-AC61-EC49AB3E98B5}" type="slidenum">
              <a:rPr lang="en-US" smtClean="0"/>
              <a:t>19</a:t>
            </a:fld>
            <a:endParaRPr lang="en-US"/>
          </a:p>
        </p:txBody>
      </p:sp>
    </p:spTree>
    <p:extLst>
      <p:ext uri="{BB962C8B-B14F-4D97-AF65-F5344CB8AC3E}">
        <p14:creationId xmlns:p14="http://schemas.microsoft.com/office/powerpoint/2010/main" val="529783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7790" lvl="0" indent="0" algn="just" defTabSz="914400" rtl="0" eaLnBrk="1" fontAlgn="auto" latinLnBrk="0" hangingPunct="1">
              <a:lnSpc>
                <a:spcPct val="115000"/>
              </a:lnSpc>
              <a:spcBef>
                <a:spcPts val="95"/>
              </a:spcBef>
              <a:spcAft>
                <a:spcPts val="0"/>
              </a:spcAft>
              <a:buClrTx/>
              <a:buSzTx/>
              <a:buFontTx/>
              <a:buNone/>
              <a:tabLst/>
              <a:defRPr/>
            </a:pPr>
            <a:r>
              <a:rPr lang="en-US" sz="1200" b="1" i="0">
                <a:solidFill>
                  <a:srgbClr val="1D1C1D"/>
                </a:solidFill>
                <a:effectLst/>
                <a:latin typeface="Slack-Lato"/>
              </a:rPr>
              <a:t>Teacher notes – Managing sleep difficulties (20 mins, slides 19-23)</a:t>
            </a:r>
          </a:p>
          <a:p>
            <a:pPr marR="97790" algn="just">
              <a:lnSpc>
                <a:spcPct val="115000"/>
              </a:lnSpc>
              <a:spcBef>
                <a:spcPts val="95"/>
              </a:spcBef>
              <a:spcAft>
                <a:spcPts val="0"/>
              </a:spcAft>
            </a:pPr>
            <a:r>
              <a:rPr lang="en-US" sz="1200" i="1">
                <a:effectLst/>
                <a:latin typeface="Arial" panose="020B0604020202020204" pitchFamily="34" charset="0"/>
                <a:ea typeface="Calibri" panose="020F0502020204030204" pitchFamily="34" charset="0"/>
              </a:rPr>
              <a:t>Draw out the key learning if students don’t suggest these points:</a:t>
            </a:r>
            <a:endParaRPr lang="en-GB" sz="1200">
              <a:effectLst/>
              <a:latin typeface="Calibri" panose="020F0502020204030204" pitchFamily="34" charset="0"/>
              <a:ea typeface="Calibri" panose="020F0502020204030204" pitchFamily="34" charset="0"/>
            </a:endParaRPr>
          </a:p>
          <a:p>
            <a:pPr marL="342900" lvl="0" indent="-342900">
              <a:lnSpc>
                <a:spcPct val="115000"/>
              </a:lnSpc>
              <a:spcBef>
                <a:spcPts val="30"/>
              </a:spcBef>
              <a:spcAft>
                <a:spcPts val="0"/>
              </a:spcAft>
              <a:buFont typeface="Symbol" panose="05050102010706020507" pitchFamily="18" charset="2"/>
              <a:buChar char=""/>
            </a:pPr>
            <a:r>
              <a:rPr lang="en-US" sz="1200" i="1">
                <a:effectLst/>
                <a:latin typeface="Arial" panose="020B0604020202020204" pitchFamily="34" charset="0"/>
                <a:ea typeface="Calibri" panose="020F0502020204030204" pitchFamily="34" charset="0"/>
              </a:rPr>
              <a:t>Try to stick to a sleep routine, during the week and on weekends, to ensure consistent sleep patterns. Getting</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an</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early</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night’</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can</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be</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counterproductive</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if</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it</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is</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change</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of</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sleep</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pattern,</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as</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the</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level</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of sleep</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hormone is unlikely</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to</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be high enough to</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encourage</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sleep</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this means</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person is more likely to struggle to sleep and may therefore be unable to sleep, even at their normal bedtime. Similarly, pressing the ‘snooze’ button can again mean disrupting the normal sleep pattern, so it’s best to avoid</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this</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if</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possible.</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Experts</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suggest</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that people</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find</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it</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easier</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to</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wake</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naturally</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in</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90-minute</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cycles —</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so</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an alarm</a:t>
            </a:r>
            <a:r>
              <a:rPr lang="en-US" sz="1200" i="1" spc="-25">
                <a:effectLst/>
                <a:latin typeface="Arial" panose="020B0604020202020204" pitchFamily="34" charset="0"/>
                <a:ea typeface="Calibri" panose="020F0502020204030204" pitchFamily="34" charset="0"/>
              </a:rPr>
              <a:t> should be set </a:t>
            </a:r>
            <a:r>
              <a:rPr lang="en-US" sz="1200" i="1">
                <a:effectLst/>
                <a:latin typeface="Arial" panose="020B0604020202020204" pitchFamily="34" charset="0"/>
                <a:ea typeface="Calibri" panose="020F0502020204030204" pitchFamily="34" charset="0"/>
              </a:rPr>
              <a:t>to</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wake someone up</a:t>
            </a:r>
            <a:r>
              <a:rPr lang="en-US" sz="1200" i="1" spc="-1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after</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9</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hours</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or</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7.5</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hours’</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sleep</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if</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having</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one-off</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late</a:t>
            </a:r>
            <a:r>
              <a:rPr lang="en-US" sz="1200" i="1" spc="-20">
                <a:effectLst/>
                <a:latin typeface="Arial" panose="020B0604020202020204" pitchFamily="34" charset="0"/>
                <a:ea typeface="Calibri" panose="020F0502020204030204" pitchFamily="34" charset="0"/>
              </a:rPr>
              <a:t> </a:t>
            </a:r>
            <a:r>
              <a:rPr lang="en-US" sz="1200" i="1" spc="-10">
                <a:effectLst/>
                <a:latin typeface="Arial" panose="020B0604020202020204" pitchFamily="34" charset="0"/>
                <a:ea typeface="Calibri" panose="020F0502020204030204" pitchFamily="34" charset="0"/>
              </a:rPr>
              <a:t>night.</a:t>
            </a:r>
            <a:r>
              <a:rPr lang="en-US" sz="1200" i="1">
                <a:effectLst/>
                <a:latin typeface="Arial" panose="020B0604020202020204" pitchFamily="34" charset="0"/>
                <a:ea typeface="Calibri" panose="020F0502020204030204" pitchFamily="34" charset="0"/>
              </a:rPr>
              <a:t> </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Avoid taking naps late in the day, or that last a long time.</a:t>
            </a:r>
            <a:r>
              <a:rPr lang="en-US" sz="1200" i="1">
                <a:effectLst/>
                <a:latin typeface="Arial" panose="020B0604020202020204" pitchFamily="34" charset="0"/>
                <a:ea typeface="Calibri Light" panose="020F0302020204030204" pitchFamily="34" charset="0"/>
              </a:rPr>
              <a:t> Naps should only be used if absolutely necessary. It is much better to try to improve the quality and length of night-time sleep.</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Light" panose="020F0302020204030204" pitchFamily="34" charset="0"/>
              </a:rPr>
              <a:t>Eat a small snack before bed, if hungry, as this can help with falling asleep and improve sleep quality but avoid eating a large meal as this can make it more difficult to sleep.</a:t>
            </a:r>
            <a:r>
              <a:rPr lang="en-US" sz="1200" i="1">
                <a:effectLst/>
                <a:latin typeface="Arial" panose="020B0604020202020204" pitchFamily="34" charset="0"/>
                <a:ea typeface="Calibri" panose="020F0502020204030204" pitchFamily="34" charset="0"/>
              </a:rPr>
              <a:t> </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Eat breakfast in the morning - not</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eating</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breakfast</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increases</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the</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likelihood</a:t>
            </a:r>
            <a:r>
              <a:rPr lang="en-US" sz="1200" i="1" spc="-4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of</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sugar</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cravings</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and</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energy</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dips</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which</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are</a:t>
            </a:r>
            <a:r>
              <a:rPr lang="en-US" sz="1200" i="1" spc="-5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already potential</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problems</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due</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to</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lack</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of</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sleep</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this</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is</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why</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someone might consume</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junk</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food</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and</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energy</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drinks when they are feeling tired. Such food/drinks can then disrupt the sleep cycle further, so are best avoided.</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Avoid</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watching</a:t>
            </a:r>
            <a:r>
              <a:rPr lang="en-US" sz="1200" i="1" spc="-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TV and using screens which produce blue light waves that disrupt the release of sleep hormones. Someone might also install a blue light filter on their devices.</a:t>
            </a:r>
            <a:endParaRPr lang="en-GB" sz="1200">
              <a:effectLst/>
              <a:latin typeface="Calibri" panose="020F0502020204030204" pitchFamily="34" charset="0"/>
              <a:ea typeface="Calibri" panose="020F0502020204030204" pitchFamily="34" charset="0"/>
            </a:endParaRPr>
          </a:p>
          <a:p>
            <a:r>
              <a:rPr lang="en-GB"/>
              <a:t>[Continued on next slide]</a:t>
            </a:r>
          </a:p>
        </p:txBody>
      </p:sp>
      <p:sp>
        <p:nvSpPr>
          <p:cNvPr id="4" name="Slide Number Placeholder 3"/>
          <p:cNvSpPr>
            <a:spLocks noGrp="1"/>
          </p:cNvSpPr>
          <p:nvPr>
            <p:ph type="sldNum" sz="quarter" idx="5"/>
          </p:nvPr>
        </p:nvSpPr>
        <p:spPr/>
        <p:txBody>
          <a:bodyPr/>
          <a:lstStyle/>
          <a:p>
            <a:fld id="{4AB8E58B-C9BC-F047-AC61-EC49AB3E98B5}" type="slidenum">
              <a:rPr lang="en-US" smtClean="0"/>
              <a:t>20</a:t>
            </a:fld>
            <a:endParaRPr lang="en-US"/>
          </a:p>
        </p:txBody>
      </p:sp>
    </p:spTree>
    <p:extLst>
      <p:ext uri="{BB962C8B-B14F-4D97-AF65-F5344CB8AC3E}">
        <p14:creationId xmlns:p14="http://schemas.microsoft.com/office/powerpoint/2010/main" val="1317440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7790" lvl="0" indent="0" algn="just" defTabSz="914400" rtl="0" eaLnBrk="1" fontAlgn="auto" latinLnBrk="0" hangingPunct="1">
              <a:lnSpc>
                <a:spcPct val="115000"/>
              </a:lnSpc>
              <a:spcBef>
                <a:spcPts val="95"/>
              </a:spcBef>
              <a:spcAft>
                <a:spcPts val="0"/>
              </a:spcAft>
              <a:buClrTx/>
              <a:buSzTx/>
              <a:buFontTx/>
              <a:buNone/>
              <a:tabLst/>
              <a:defRPr/>
            </a:pPr>
            <a:r>
              <a:rPr lang="en-US" sz="1200" b="1" i="0">
                <a:solidFill>
                  <a:srgbClr val="1D1C1D"/>
                </a:solidFill>
                <a:effectLst/>
                <a:latin typeface="Slack-Lato"/>
              </a:rPr>
              <a:t>Teacher notes – Managing sleep difficulties (20 mins, slides 19-23)</a:t>
            </a:r>
          </a:p>
          <a:p>
            <a:pPr marL="342900" lvl="0" indent="-342900">
              <a:lnSpc>
                <a:spcPct val="115000"/>
              </a:lnSpc>
              <a:buFont typeface="Symbol" panose="05050102010706020507" pitchFamily="18" charset="2"/>
              <a:buChar char=""/>
            </a:pPr>
            <a:r>
              <a:rPr lang="en-US" sz="1200" i="1" err="1">
                <a:effectLst/>
                <a:latin typeface="Arial" panose="020B0604020202020204" pitchFamily="34" charset="0"/>
                <a:ea typeface="Calibri" panose="020F0502020204030204" pitchFamily="34" charset="0"/>
              </a:rPr>
              <a:t>Practise</a:t>
            </a:r>
            <a:r>
              <a:rPr lang="en-US" sz="1200" i="1">
                <a:effectLst/>
                <a:latin typeface="Arial" panose="020B0604020202020204" pitchFamily="34" charset="0"/>
                <a:ea typeface="Calibri" panose="020F0502020204030204" pitchFamily="34" charset="0"/>
              </a:rPr>
              <a:t> meditation, </a:t>
            </a:r>
            <a:r>
              <a:rPr lang="en-US" sz="1200" i="1" err="1">
                <a:effectLst/>
                <a:latin typeface="Arial" panose="020B0604020202020204" pitchFamily="34" charset="0"/>
                <a:ea typeface="Calibri" panose="020F0502020204030204" pitchFamily="34" charset="0"/>
              </a:rPr>
              <a:t>visualisation</a:t>
            </a:r>
            <a:r>
              <a:rPr lang="en-US" sz="1200" i="1">
                <a:effectLst/>
                <a:latin typeface="Arial" panose="020B0604020202020204" pitchFamily="34" charset="0"/>
                <a:ea typeface="Calibri" panose="020F0502020204030204" pitchFamily="34" charset="0"/>
              </a:rPr>
              <a:t> and mindfulness techniques before bed, to help relax.</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Have a set ‘wind down’ routine before bed, for example, prepare for the next day (pack school bag, make lunch), read or have a cup of herbal tea, and avoid </a:t>
            </a:r>
            <a:r>
              <a:rPr lang="en-US" sz="1200" i="1" spc="-10">
                <a:effectLst/>
                <a:latin typeface="Arial" panose="020B0604020202020204" pitchFamily="34" charset="0"/>
                <a:ea typeface="Calibri" panose="020F0502020204030204" pitchFamily="34" charset="0"/>
              </a:rPr>
              <a:t>stimulating activities 60-90 minutes before bed.</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Keep a sleep diary to find out what helps with high quality sleep and what prevents sleep and adjust sleep routines accordingly. </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Avoid oversleeping at weekends. It’s suggested that for every hour lost/gained when</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travelling</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across</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time</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zones,</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it</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takes</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the</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body</a:t>
            </a:r>
            <a:r>
              <a:rPr lang="en-US" sz="1200" i="1" spc="-20">
                <a:effectLst/>
                <a:latin typeface="Arial" panose="020B0604020202020204" pitchFamily="34" charset="0"/>
                <a:ea typeface="Calibri" panose="020F0502020204030204" pitchFamily="34" charset="0"/>
              </a:rPr>
              <a:t> one </a:t>
            </a:r>
            <a:r>
              <a:rPr lang="en-US" sz="1200" i="1">
                <a:effectLst/>
                <a:latin typeface="Arial" panose="020B0604020202020204" pitchFamily="34" charset="0"/>
                <a:ea typeface="Calibri" panose="020F0502020204030204" pitchFamily="34" charset="0"/>
              </a:rPr>
              <a:t>day</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to</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catch</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up - oversleeping</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at</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the</a:t>
            </a:r>
            <a:r>
              <a:rPr lang="en-US" sz="1200" i="1" spc="-2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weekend can</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have</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similar</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effect. Having</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lie</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in</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for</a:t>
            </a:r>
            <a:r>
              <a:rPr lang="en-US" sz="1200" i="1" spc="-25">
                <a:effectLst/>
                <a:latin typeface="Arial" panose="020B0604020202020204" pitchFamily="34" charset="0"/>
                <a:ea typeface="Calibri" panose="020F0502020204030204" pitchFamily="34" charset="0"/>
              </a:rPr>
              <a:t> three </a:t>
            </a:r>
            <a:r>
              <a:rPr lang="en-US" sz="1200" i="1">
                <a:effectLst/>
                <a:latin typeface="Arial" panose="020B0604020202020204" pitchFamily="34" charset="0"/>
                <a:ea typeface="Calibri" panose="020F0502020204030204" pitchFamily="34" charset="0"/>
              </a:rPr>
              <a:t>hours</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can</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take</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the</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body</a:t>
            </a:r>
            <a:r>
              <a:rPr lang="en-US" sz="1200" i="1" spc="-25">
                <a:effectLst/>
                <a:latin typeface="Arial" panose="020B0604020202020204" pitchFamily="34" charset="0"/>
                <a:ea typeface="Calibri" panose="020F0502020204030204" pitchFamily="34" charset="0"/>
              </a:rPr>
              <a:t> three </a:t>
            </a:r>
            <a:r>
              <a:rPr lang="en-US" sz="1200" i="1">
                <a:effectLst/>
                <a:latin typeface="Arial" panose="020B0604020202020204" pitchFamily="34" charset="0"/>
                <a:ea typeface="Calibri" panose="020F0502020204030204" pitchFamily="34" charset="0"/>
              </a:rPr>
              <a:t>days</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to</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catch</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up</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to</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this</a:t>
            </a:r>
            <a:r>
              <a:rPr lang="en-US" sz="1200" i="1" spc="-2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sleep pattern change (social jet lag).</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err="1">
                <a:effectLst/>
                <a:latin typeface="Arial" panose="020B0604020202020204" pitchFamily="34" charset="0"/>
                <a:ea typeface="Calibri" panose="020F0502020204030204" pitchFamily="34" charset="0"/>
              </a:rPr>
              <a:t>Practise</a:t>
            </a:r>
            <a:r>
              <a:rPr lang="en-US" sz="1200" i="1">
                <a:effectLst/>
                <a:latin typeface="Arial" panose="020B0604020202020204" pitchFamily="34" charset="0"/>
                <a:ea typeface="Calibri" panose="020F0502020204030204" pitchFamily="34" charset="0"/>
              </a:rPr>
              <a:t> muscle relaxation or deep breathing techniques if struggling to fall or stay asleep. If someone wakes up in the night and cannot get back to sleep, it is also recommended that they get up and go to a different room, read or listen to music, and then try going to sleep again about 20 minutes later.</a:t>
            </a:r>
            <a:endParaRPr lang="en-GB" sz="12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21</a:t>
            </a:fld>
            <a:endParaRPr lang="en-US"/>
          </a:p>
        </p:txBody>
      </p:sp>
    </p:spTree>
    <p:extLst>
      <p:ext uri="{BB962C8B-B14F-4D97-AF65-F5344CB8AC3E}">
        <p14:creationId xmlns:p14="http://schemas.microsoft.com/office/powerpoint/2010/main" val="157354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7790" lvl="0" indent="0" algn="just" defTabSz="914400" rtl="0" eaLnBrk="1" fontAlgn="auto" latinLnBrk="0" hangingPunct="1">
              <a:lnSpc>
                <a:spcPct val="115000"/>
              </a:lnSpc>
              <a:spcBef>
                <a:spcPts val="95"/>
              </a:spcBef>
              <a:spcAft>
                <a:spcPts val="0"/>
              </a:spcAft>
              <a:buClrTx/>
              <a:buSzTx/>
              <a:buFontTx/>
              <a:buNone/>
              <a:tabLst/>
              <a:defRPr/>
            </a:pPr>
            <a:r>
              <a:rPr lang="en-US" sz="800" b="1" i="0">
                <a:solidFill>
                  <a:srgbClr val="1D1C1D"/>
                </a:solidFill>
                <a:effectLst/>
                <a:latin typeface="Slack-Lato"/>
              </a:rPr>
              <a:t>Teacher notes – Managing sleep difficulties (20 mins, slides 19-23)</a:t>
            </a:r>
          </a:p>
          <a:p>
            <a:pPr>
              <a:lnSpc>
                <a:spcPct val="115000"/>
              </a:lnSpc>
            </a:pPr>
            <a:r>
              <a:rPr lang="en-US" sz="800">
                <a:effectLst/>
                <a:latin typeface="Arial" panose="020B0604020202020204" pitchFamily="34" charset="0"/>
                <a:ea typeface="Calibri" panose="020F0502020204030204" pitchFamily="34" charset="0"/>
              </a:rPr>
              <a:t>Finally, ask students to assess which strategy might be most helpful for their character and discuss what action their character might take next. </a:t>
            </a:r>
            <a:endParaRPr lang="en-GB" sz="800">
              <a:effectLst/>
              <a:latin typeface="Calibri" panose="020F0502020204030204" pitchFamily="34" charset="0"/>
              <a:ea typeface="Calibri" panose="020F0502020204030204" pitchFamily="34" charset="0"/>
            </a:endParaRPr>
          </a:p>
          <a:p>
            <a:pPr>
              <a:lnSpc>
                <a:spcPct val="115000"/>
              </a:lnSpc>
            </a:pPr>
            <a:r>
              <a:rPr lang="en-US" sz="800">
                <a:effectLst/>
                <a:latin typeface="Arial" panose="020B0604020202020204" pitchFamily="34" charset="0"/>
                <a:ea typeface="Calibri" panose="020F0502020204030204" pitchFamily="34" charset="0"/>
              </a:rPr>
              <a:t> </a:t>
            </a:r>
            <a:endParaRPr lang="en-GB" sz="800">
              <a:effectLst/>
              <a:latin typeface="Calibri" panose="020F0502020204030204" pitchFamily="34" charset="0"/>
              <a:ea typeface="Calibri" panose="020F0502020204030204" pitchFamily="34" charset="0"/>
            </a:endParaRPr>
          </a:p>
          <a:p>
            <a:endParaRPr lang="en-GB" sz="800"/>
          </a:p>
          <a:p>
            <a:endParaRPr lang="en-US" sz="800"/>
          </a:p>
        </p:txBody>
      </p:sp>
      <p:sp>
        <p:nvSpPr>
          <p:cNvPr id="4" name="Slide Number Placeholder 3"/>
          <p:cNvSpPr>
            <a:spLocks noGrp="1"/>
          </p:cNvSpPr>
          <p:nvPr>
            <p:ph type="sldNum" sz="quarter" idx="5"/>
          </p:nvPr>
        </p:nvSpPr>
        <p:spPr/>
        <p:txBody>
          <a:bodyPr/>
          <a:lstStyle/>
          <a:p>
            <a:fld id="{4AB8E58B-C9BC-F047-AC61-EC49AB3E98B5}" type="slidenum">
              <a:rPr lang="en-US" smtClean="0"/>
              <a:t>22</a:t>
            </a:fld>
            <a:endParaRPr lang="en-US"/>
          </a:p>
        </p:txBody>
      </p:sp>
    </p:spTree>
    <p:extLst>
      <p:ext uri="{BB962C8B-B14F-4D97-AF65-F5344CB8AC3E}">
        <p14:creationId xmlns:p14="http://schemas.microsoft.com/office/powerpoint/2010/main" val="187109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89588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7790" lvl="0" indent="0" algn="just" defTabSz="914400" rtl="0" eaLnBrk="1" fontAlgn="auto" latinLnBrk="0" hangingPunct="1">
              <a:lnSpc>
                <a:spcPct val="115000"/>
              </a:lnSpc>
              <a:spcBef>
                <a:spcPts val="95"/>
              </a:spcBef>
              <a:spcAft>
                <a:spcPts val="0"/>
              </a:spcAft>
              <a:buClrTx/>
              <a:buSzTx/>
              <a:buFontTx/>
              <a:buNone/>
              <a:tabLst/>
              <a:defRPr/>
            </a:pPr>
            <a:r>
              <a:rPr lang="en-US" sz="1200" b="1" i="0">
                <a:solidFill>
                  <a:srgbClr val="1D1C1D"/>
                </a:solidFill>
                <a:effectLst/>
                <a:latin typeface="Slack-Lato"/>
              </a:rPr>
              <a:t>Teacher notes – Managing sleep difficulties (20 mins, slides 19-23)</a:t>
            </a:r>
          </a:p>
          <a:p>
            <a:pPr marL="0" lvl="0" indent="0">
              <a:lnSpc>
                <a:spcPct val="115000"/>
              </a:lnSpc>
              <a:buFont typeface="Symbol" panose="05050102010706020507" pitchFamily="18" charset="2"/>
              <a:buNone/>
            </a:pPr>
            <a:r>
              <a:rPr lang="en-US" sz="1200">
                <a:effectLst/>
                <a:latin typeface="Arial" panose="020B0604020202020204" pitchFamily="34" charset="0"/>
                <a:ea typeface="Calibri" panose="020F0502020204030204" pitchFamily="34" charset="0"/>
              </a:rPr>
              <a:t>Take feedback from each group.</a:t>
            </a:r>
            <a:endParaRPr lang="en-US" sz="1200" i="1">
              <a:effectLst/>
              <a:latin typeface="Arial" panose="020B060402020202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Students might suggest a range of strategies from the class list; there are no right or wrong answers. But it’s important that someone finds strategies that work for them; they might have to try a few before they find the best one. </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Symbol" panose="05050102010706020507" pitchFamily="18" charset="2"/>
              <a:buChar char=""/>
            </a:pPr>
            <a:r>
              <a:rPr lang="en-US" sz="1200" i="1">
                <a:effectLst/>
                <a:latin typeface="Arial" panose="020B0604020202020204" pitchFamily="34" charset="0"/>
                <a:ea typeface="Calibri" panose="020F0502020204030204" pitchFamily="34" charset="0"/>
              </a:rPr>
              <a:t>Actions the characters might take next include:</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Arial" panose="020B0604020202020204" pitchFamily="34" charset="0"/>
              <a:buChar char="-"/>
            </a:pPr>
            <a:r>
              <a:rPr lang="en-US" sz="1200" i="1">
                <a:effectLst/>
                <a:latin typeface="Arial" panose="020B0604020202020204" pitchFamily="34" charset="0"/>
                <a:ea typeface="Calibri" panose="020F0502020204030204" pitchFamily="34" charset="0"/>
              </a:rPr>
              <a:t>Layla</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and</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her</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dad</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might find it helpful to</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talk</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about</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a</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better</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morning</a:t>
            </a:r>
            <a:r>
              <a:rPr lang="en-US" sz="1200" i="1" spc="-1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routine together</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Arial" panose="020B0604020202020204" pitchFamily="34" charset="0"/>
              <a:buChar char="-"/>
            </a:pPr>
            <a:r>
              <a:rPr lang="en-US" sz="1200" i="1">
                <a:effectLst/>
                <a:latin typeface="Arial" panose="020B0604020202020204" pitchFamily="34" charset="0"/>
                <a:ea typeface="Calibri" panose="020F0502020204030204" pitchFamily="34" charset="0"/>
              </a:rPr>
              <a:t>Abdi should discuss how tired he’s been feeling with his parents, so that he and his family are not subject to unnecessary risk when using the tools and machinery in the woodwork shop</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Arial" panose="020B0604020202020204" pitchFamily="34" charset="0"/>
              <a:buChar char="-"/>
            </a:pPr>
            <a:r>
              <a:rPr lang="en-US" sz="1200" i="1">
                <a:effectLst/>
                <a:latin typeface="Arial" panose="020B0604020202020204" pitchFamily="34" charset="0"/>
                <a:ea typeface="Calibri" panose="020F0502020204030204" pitchFamily="34" charset="0"/>
              </a:rPr>
              <a:t>Su might consider doing something different to relax before her next game, but could take a short nap the morning of the final, as long as this is no more than 30 minutes long</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Arial" panose="020B0604020202020204" pitchFamily="34" charset="0"/>
              <a:buChar char="-"/>
            </a:pPr>
            <a:r>
              <a:rPr lang="en-US" sz="1200" i="1">
                <a:effectLst/>
                <a:latin typeface="Arial" panose="020B0604020202020204" pitchFamily="34" charset="0"/>
                <a:ea typeface="Calibri" panose="020F0502020204030204" pitchFamily="34" charset="0"/>
              </a:rPr>
              <a:t>Tal should avoid drinking energy drinks in future and focus on sticking to a revision timetable, so that he feels less need to ‘cram’ before his exams</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Arial" panose="020B0604020202020204" pitchFamily="34" charset="0"/>
              <a:buChar char="-"/>
            </a:pPr>
            <a:r>
              <a:rPr lang="en-US" sz="1200" i="1">
                <a:effectLst/>
                <a:latin typeface="Arial" panose="020B0604020202020204" pitchFamily="34" charset="0"/>
                <a:ea typeface="Calibri" panose="020F0502020204030204" pitchFamily="34" charset="0"/>
              </a:rPr>
              <a:t>Alima</a:t>
            </a:r>
            <a:r>
              <a:rPr lang="en-US" sz="1200" i="1" spc="-6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should</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not drive if she does not feel alert enough to do so</a:t>
            </a:r>
            <a:endParaRPr lang="en-GB" sz="1200">
              <a:effectLst/>
              <a:latin typeface="Calibri" panose="020F0502020204030204" pitchFamily="34" charset="0"/>
              <a:ea typeface="Calibri" panose="020F0502020204030204" pitchFamily="34" charset="0"/>
            </a:endParaRPr>
          </a:p>
          <a:p>
            <a:pPr marL="342900" lvl="0" indent="-342900">
              <a:lnSpc>
                <a:spcPct val="115000"/>
              </a:lnSpc>
              <a:buFont typeface="Arial" panose="020B0604020202020204" pitchFamily="34" charset="0"/>
              <a:buChar char="-"/>
            </a:pPr>
            <a:r>
              <a:rPr lang="en-US" sz="1200" i="1">
                <a:effectLst/>
                <a:latin typeface="Arial" panose="020B0604020202020204" pitchFamily="34" charset="0"/>
                <a:ea typeface="Calibri" panose="020F0502020204030204" pitchFamily="34" charset="0"/>
              </a:rPr>
              <a:t>Connor</a:t>
            </a:r>
            <a:r>
              <a:rPr lang="en-US" sz="1200" i="1" spc="-6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should</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take</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responsibility</a:t>
            </a:r>
            <a:r>
              <a:rPr lang="en-US" sz="1200" i="1" spc="-6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for</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his</a:t>
            </a:r>
            <a:r>
              <a:rPr lang="en-US" sz="1200" i="1" spc="-65">
                <a:effectLst/>
                <a:latin typeface="Arial" panose="020B0604020202020204" pitchFamily="34" charset="0"/>
                <a:ea typeface="Calibri" panose="020F0502020204030204" pitchFamily="34" charset="0"/>
              </a:rPr>
              <a:t> </a:t>
            </a:r>
            <a:r>
              <a:rPr lang="en-US" sz="1200" i="1" err="1">
                <a:effectLst/>
                <a:latin typeface="Arial" panose="020B0604020202020204" pitchFamily="34" charset="0"/>
                <a:ea typeface="Calibri" panose="020F0502020204030204" pitchFamily="34" charset="0"/>
              </a:rPr>
              <a:t>behaviour</a:t>
            </a:r>
            <a:r>
              <a:rPr lang="en-US" sz="1200" i="1">
                <a:effectLst/>
                <a:latin typeface="Arial" panose="020B0604020202020204" pitchFamily="34" charset="0"/>
                <a:ea typeface="Calibri" panose="020F0502020204030204" pitchFamily="34" charset="0"/>
              </a:rPr>
              <a:t>,</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rather</a:t>
            </a:r>
            <a:r>
              <a:rPr lang="en-US" sz="1200" i="1" spc="-6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than</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distracting</a:t>
            </a:r>
            <a:r>
              <a:rPr lang="en-US" sz="1200" i="1" spc="-6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others</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to</a:t>
            </a:r>
            <a:r>
              <a:rPr lang="en-US" sz="1200" i="1" spc="-65">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mask</a:t>
            </a:r>
            <a:r>
              <a:rPr lang="en-US" sz="1200" i="1" spc="-70">
                <a:effectLst/>
                <a:latin typeface="Arial" panose="020B0604020202020204" pitchFamily="34" charset="0"/>
                <a:ea typeface="Calibri" panose="020F0502020204030204" pitchFamily="34" charset="0"/>
              </a:rPr>
              <a:t> </a:t>
            </a:r>
            <a:r>
              <a:rPr lang="en-US" sz="1200" i="1">
                <a:effectLst/>
                <a:latin typeface="Arial" panose="020B0604020202020204" pitchFamily="34" charset="0"/>
                <a:ea typeface="Calibri" panose="020F0502020204030204" pitchFamily="34" charset="0"/>
              </a:rPr>
              <a:t>his</a:t>
            </a:r>
            <a:r>
              <a:rPr lang="en-US" sz="1200" i="1" spc="-65">
                <a:effectLst/>
                <a:latin typeface="Arial" panose="020B0604020202020204" pitchFamily="34" charset="0"/>
                <a:ea typeface="Calibri" panose="020F0502020204030204" pitchFamily="34" charset="0"/>
              </a:rPr>
              <a:t> </a:t>
            </a:r>
            <a:r>
              <a:rPr lang="en-US" sz="1200" i="1" spc="-10">
                <a:effectLst/>
                <a:latin typeface="Arial" panose="020B0604020202020204" pitchFamily="34" charset="0"/>
                <a:ea typeface="Calibri" panose="020F0502020204030204" pitchFamily="34" charset="0"/>
              </a:rPr>
              <a:t>embarrassment</a:t>
            </a:r>
            <a:endParaRPr lang="en-GB" sz="1200">
              <a:effectLst/>
              <a:latin typeface="Calibri" panose="020F0502020204030204" pitchFamily="34" charset="0"/>
              <a:ea typeface="Calibri" panose="020F0502020204030204" pitchFamily="34"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Highlight that if any of the characters want to change their sleep habits, it</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takes</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approximately</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4</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weeks</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to</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establish</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a</a:t>
            </a:r>
            <a:r>
              <a:rPr lang="en-GB" sz="1800" spc="-35">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3B3838"/>
                </a:solidFill>
                <a:effectLst/>
                <a:latin typeface="Arial" panose="020B0604020202020204" pitchFamily="34" charset="0"/>
                <a:ea typeface="Calibri" panose="020F0502020204030204" pitchFamily="34" charset="0"/>
                <a:cs typeface="Arial" panose="020B0604020202020204" pitchFamily="34" charset="0"/>
              </a:rPr>
              <a:t>new sleep routine. If a person is struggling to adapt their sleep pattern, they can try shifting their alarm by 10 minutes each week.</a:t>
            </a:r>
            <a:endParaRPr lang="en-GB" sz="1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23</a:t>
            </a:fld>
            <a:endParaRPr lang="en-US"/>
          </a:p>
        </p:txBody>
      </p:sp>
    </p:spTree>
    <p:extLst>
      <p:ext uri="{BB962C8B-B14F-4D97-AF65-F5344CB8AC3E}">
        <p14:creationId xmlns:p14="http://schemas.microsoft.com/office/powerpoint/2010/main" val="1864659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9695" lvl="0" indent="0" algn="just" defTabSz="914400" rtl="0" eaLnBrk="1" fontAlgn="auto" latinLnBrk="0" hangingPunct="1">
              <a:lnSpc>
                <a:spcPct val="133000"/>
              </a:lnSpc>
              <a:spcBef>
                <a:spcPts val="1075"/>
              </a:spcBef>
              <a:spcAft>
                <a:spcPts val="0"/>
              </a:spcAft>
              <a:buClrTx/>
              <a:buSzTx/>
              <a:buFontTx/>
              <a:buNone/>
              <a:tabLst/>
              <a:defRPr/>
            </a:pPr>
            <a:r>
              <a:rPr lang="en-US" sz="1200" b="1" i="0">
                <a:solidFill>
                  <a:srgbClr val="1D1C1D"/>
                </a:solidFill>
                <a:effectLst/>
                <a:latin typeface="Slack-Lato"/>
              </a:rPr>
              <a:t>Teacher notes – Endpoint assessment (10 mins, slide 24)</a:t>
            </a:r>
          </a:p>
          <a:p>
            <a:pPr marR="99695" algn="just">
              <a:lnSpc>
                <a:spcPct val="133000"/>
              </a:lnSpc>
              <a:spcBef>
                <a:spcPts val="1075"/>
              </a:spcBef>
              <a:spcAft>
                <a:spcPts val="0"/>
              </a:spcAft>
            </a:pPr>
            <a:r>
              <a:rPr lang="en-US" sz="1200">
                <a:effectLst/>
                <a:latin typeface="Arial" panose="020B0604020202020204" pitchFamily="34" charset="0"/>
                <a:ea typeface="Calibri" panose="020F0502020204030204" pitchFamily="34" charset="0"/>
              </a:rPr>
              <a:t>Remind students of the learning outcomes and ask them to revisit</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the</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baseline</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scenario</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involving</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Abe.</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Ask</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students to</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annotate</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their</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original</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work</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to</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show</a:t>
            </a:r>
            <a:r>
              <a:rPr lang="en-US" sz="1200" spc="-3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any changes</a:t>
            </a:r>
            <a:r>
              <a:rPr lang="en-US" sz="1200" spc="-2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in</a:t>
            </a:r>
            <a:r>
              <a:rPr lang="en-US" sz="1200" spc="-2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opinion</a:t>
            </a:r>
            <a:r>
              <a:rPr lang="en-US" sz="1200" spc="-2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or</a:t>
            </a:r>
            <a:r>
              <a:rPr lang="en-US" sz="1200" spc="-2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to</a:t>
            </a:r>
            <a:r>
              <a:rPr lang="en-US" sz="1200" spc="-2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add</a:t>
            </a:r>
            <a:r>
              <a:rPr lang="en-US" sz="1200" spc="-25">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in any new learning in a different </a:t>
            </a:r>
            <a:r>
              <a:rPr lang="en-US" sz="1200" err="1">
                <a:effectLst/>
                <a:latin typeface="Arial" panose="020B0604020202020204" pitchFamily="34" charset="0"/>
                <a:ea typeface="Calibri" panose="020F0502020204030204" pitchFamily="34" charset="0"/>
              </a:rPr>
              <a:t>colour</a:t>
            </a:r>
            <a:r>
              <a:rPr lang="en-GB" sz="1200">
                <a:solidFill>
                  <a:srgbClr val="3B3838"/>
                </a:solidFill>
                <a:effectLst/>
                <a:latin typeface="Arial" panose="020B0604020202020204" pitchFamily="34" charset="0"/>
                <a:ea typeface="Calibri" panose="020F0502020204030204" pitchFamily="34" charset="0"/>
              </a:rPr>
              <a:t>, to demonstrate their new learning on</a:t>
            </a:r>
            <a:r>
              <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r>
              <a:rPr lang="en-GB" sz="1200">
                <a:solidFill>
                  <a:srgbClr val="3B3838"/>
                </a:solidFill>
                <a:effectLst/>
                <a:latin typeface="Arial" panose="020B0604020202020204" pitchFamily="34" charset="0"/>
                <a:ea typeface="Calibri" panose="020F0502020204030204" pitchFamily="34" charset="0"/>
              </a:rPr>
              <a:t>the importance of sleep for wellbeing and brain function, how lifestyle choices can affect sleep quality and the strategies that can support healthier sleep patterns</a:t>
            </a:r>
            <a:r>
              <a:rPr lang="en-US" sz="1200">
                <a:effectLst/>
                <a:latin typeface="Arial" panose="020B0604020202020204" pitchFamily="34" charset="0"/>
                <a:ea typeface="Calibri" panose="020F0502020204030204" pitchFamily="34" charset="0"/>
              </a:rPr>
              <a:t>. All students should then write at least three pieces of advice to help Abe sleep better.</a:t>
            </a:r>
            <a:endParaRPr lang="en-GB" sz="1200">
              <a:effectLst/>
              <a:latin typeface="Calibri" panose="020F0502020204030204" pitchFamily="34" charset="0"/>
              <a:ea typeface="Calibri" panose="020F0502020204030204" pitchFamily="34" charset="0"/>
            </a:endParaRPr>
          </a:p>
          <a:p>
            <a:pPr>
              <a:lnSpc>
                <a:spcPts val="1600"/>
              </a:lnSpc>
              <a:spcBef>
                <a:spcPts val="600"/>
              </a:spcBef>
              <a:spcAft>
                <a:spcPts val="1800"/>
              </a:spcAft>
            </a:pPr>
            <a:r>
              <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This assessment activity will help provide information about students’ progress and highlight any gaps that may need addressing in future lessons.</a:t>
            </a:r>
          </a:p>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24</a:t>
            </a:fld>
            <a:endParaRPr lang="en-US"/>
          </a:p>
        </p:txBody>
      </p:sp>
    </p:spTree>
    <p:extLst>
      <p:ext uri="{BB962C8B-B14F-4D97-AF65-F5344CB8AC3E}">
        <p14:creationId xmlns:p14="http://schemas.microsoft.com/office/powerpoint/2010/main" val="771124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600"/>
              </a:spcBef>
              <a:spcAft>
                <a:spcPts val="1800"/>
              </a:spcAft>
              <a:buClrTx/>
              <a:buSzTx/>
              <a:buFontTx/>
              <a:buNone/>
              <a:tabLst>
                <a:tab pos="299085" algn="l"/>
              </a:tabLst>
              <a:defRPr/>
            </a:pPr>
            <a:r>
              <a:rPr lang="en-US" sz="800" b="1" i="0">
                <a:solidFill>
                  <a:srgbClr val="1D1C1D"/>
                </a:solidFill>
                <a:effectLst/>
                <a:latin typeface="Slack-Lato"/>
              </a:rPr>
              <a:t>Teacher notes – Signposting support (3 mins, slides 25-26)</a:t>
            </a:r>
          </a:p>
          <a:p>
            <a:pPr algn="l">
              <a:lnSpc>
                <a:spcPct val="115000"/>
              </a:lnSpc>
              <a:spcBef>
                <a:spcPts val="600"/>
              </a:spcBef>
              <a:spcAft>
                <a:spcPts val="1800"/>
              </a:spcAft>
            </a:pPr>
            <a:r>
              <a:rPr lang="en-GB" sz="10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If any questions from the question box have not yet been answered, and if time allows, you may wish to address these now. Ensure that students know where they can seek help and advice, both now and in the future, if they are worried or concerned about their sleep. Students seeking further guidance can:</a:t>
            </a:r>
          </a:p>
          <a:p>
            <a:pPr marL="342900" lvl="0" indent="-342900" algn="l">
              <a:lnSpc>
                <a:spcPts val="1500"/>
              </a:lnSpc>
              <a:spcBef>
                <a:spcPts val="600"/>
              </a:spcBef>
              <a:spcAft>
                <a:spcPts val="600"/>
              </a:spcAft>
              <a:buFont typeface="Symbol" panose="05050102010706020507" pitchFamily="18" charset="2"/>
              <a:buChar char=""/>
            </a:pPr>
            <a:r>
              <a:rPr lang="en-GB" sz="10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speak to a parent, carer, or other trusted adult outside of school</a:t>
            </a:r>
          </a:p>
          <a:p>
            <a:pPr marL="342900" lvl="0" indent="-342900">
              <a:lnSpc>
                <a:spcPts val="1600"/>
              </a:lnSpc>
              <a:spcAft>
                <a:spcPts val="1800"/>
              </a:spcAft>
              <a:buFont typeface="Symbol" panose="05050102010706020507" pitchFamily="18" charset="2"/>
              <a:buChar char=""/>
            </a:pPr>
            <a:r>
              <a:rPr lang="en-GB" sz="1000">
                <a:solidFill>
                  <a:srgbClr val="3B3838"/>
                </a:solidFill>
                <a:effectLst/>
                <a:latin typeface="Arial" panose="020B0604020202020204" pitchFamily="34" charset="0"/>
                <a:ea typeface="Calibri" panose="020F0502020204030204" pitchFamily="34" charset="0"/>
                <a:cs typeface="Arial" panose="020B0604020202020204" pitchFamily="34" charset="0"/>
              </a:rPr>
              <a:t>speak to a tutor, head of year or other trusted staff member in school</a:t>
            </a:r>
            <a:endParaRPr lang="en-GB" sz="10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0">
              <a:solidFill>
                <a:srgbClr val="1D1C1D"/>
              </a:solidFill>
              <a:effectLst/>
              <a:latin typeface="Slack-Lato"/>
            </a:endParaRPr>
          </a:p>
          <a:p>
            <a:endParaRPr lang="en-US" sz="1000" b="1" i="0">
              <a:solidFill>
                <a:srgbClr val="1D1C1D"/>
              </a:solidFill>
              <a:effectLst/>
              <a:latin typeface="Slack-Lato"/>
            </a:endParaRPr>
          </a:p>
          <a:p>
            <a:endParaRPr lang="en-GB" sz="1000"/>
          </a:p>
        </p:txBody>
      </p:sp>
      <p:sp>
        <p:nvSpPr>
          <p:cNvPr id="4" name="Slide Number Placeholder 3"/>
          <p:cNvSpPr>
            <a:spLocks noGrp="1"/>
          </p:cNvSpPr>
          <p:nvPr>
            <p:ph type="sldNum" sz="quarter" idx="5"/>
          </p:nvPr>
        </p:nvSpPr>
        <p:spPr/>
        <p:txBody>
          <a:bodyPr/>
          <a:lstStyle/>
          <a:p>
            <a:fld id="{4AB8E58B-C9BC-F047-AC61-EC49AB3E98B5}" type="slidenum">
              <a:rPr lang="en-US" smtClean="0"/>
              <a:t>25</a:t>
            </a:fld>
            <a:endParaRPr lang="en-US"/>
          </a:p>
        </p:txBody>
      </p:sp>
    </p:spTree>
    <p:extLst>
      <p:ext uri="{BB962C8B-B14F-4D97-AF65-F5344CB8AC3E}">
        <p14:creationId xmlns:p14="http://schemas.microsoft.com/office/powerpoint/2010/main" val="1527645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600"/>
              </a:spcBef>
              <a:spcAft>
                <a:spcPts val="1800"/>
              </a:spcAft>
              <a:buClrTx/>
              <a:buSzTx/>
              <a:buFontTx/>
              <a:buNone/>
              <a:tabLst>
                <a:tab pos="299085" algn="l"/>
              </a:tabLst>
              <a:defRPr/>
            </a:pPr>
            <a:r>
              <a:rPr lang="en-US" sz="800" b="1" i="0">
                <a:solidFill>
                  <a:srgbClr val="1D1C1D"/>
                </a:solidFill>
                <a:effectLst/>
                <a:latin typeface="Slack-Lato"/>
              </a:rPr>
              <a:t>Teacher notes – Signposting support (3 mins, slides 25-26)</a:t>
            </a:r>
          </a:p>
          <a:p>
            <a:pPr>
              <a:lnSpc>
                <a:spcPts val="1600"/>
              </a:lnSpc>
              <a:spcBef>
                <a:spcPts val="600"/>
              </a:spcBef>
              <a:spcAft>
                <a:spcPts val="1800"/>
              </a:spcAft>
            </a:pPr>
            <a:r>
              <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Find out more information at:</a:t>
            </a: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Evelina London Children’s Hospital website: </a:t>
            </a:r>
            <a:r>
              <a:rPr lang="en-GB" sz="800" u="sng">
                <a:solidFill>
                  <a:srgbClr val="3B3838"/>
                </a:solidFill>
                <a:effectLst/>
                <a:latin typeface="Arial" panose="020B0604020202020204" pitchFamily="34" charset="0"/>
                <a:ea typeface="Calibri" panose="020F0502020204030204" pitchFamily="34" charset="0"/>
                <a:cs typeface="Arial" panose="020B0604020202020204" pitchFamily="34" charset="0"/>
                <a:hlinkClick r:id="rId3"/>
              </a:rPr>
              <a:t>www.evelinalondon.nhs.uk/our-services/hospital/sleep-medicine-department/how-to-sleep-well-for-teenagers.aspx</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NHS advice: </a:t>
            </a:r>
            <a:r>
              <a:rPr lang="en-GB" sz="800" u="sng">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4"/>
              </a:rPr>
              <a:t>www.nhs.uk/every-mind-matters/mental-health-issues/sleep</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Teen Sleep Hub:  </a:t>
            </a:r>
            <a:r>
              <a:rPr lang="en-GB" sz="800" u="sng">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5"/>
              </a:rPr>
              <a:t>www.teensleephub.org.uk</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800">
                <a:solidFill>
                  <a:srgbClr val="3B3838"/>
                </a:solidFill>
                <a:effectLst/>
                <a:latin typeface="Arial" panose="020B0604020202020204" pitchFamily="34" charset="0"/>
                <a:ea typeface="Calibri" panose="020F0502020204030204" pitchFamily="34" charset="0"/>
                <a:cs typeface="Arial" panose="020B0604020202020204" pitchFamily="34" charset="0"/>
              </a:rPr>
              <a:t>Young Minds: </a:t>
            </a:r>
            <a:r>
              <a:rPr lang="en-GB" sz="800" u="sng">
                <a:solidFill>
                  <a:srgbClr val="3B3838"/>
                </a:solidFill>
                <a:effectLst/>
                <a:latin typeface="Arial" panose="020B0604020202020204" pitchFamily="34" charset="0"/>
                <a:ea typeface="Calibri" panose="020F0502020204030204" pitchFamily="34" charset="0"/>
                <a:cs typeface="Arial" panose="020B0604020202020204" pitchFamily="34" charset="0"/>
                <a:hlinkClick r:id="rId6"/>
              </a:rPr>
              <a:t>www.youngminds.org.uk</a:t>
            </a:r>
            <a:r>
              <a:rPr lang="en-GB" sz="800" u="sng">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Childline: </a:t>
            </a:r>
            <a:r>
              <a:rPr lang="en-GB" sz="800" u="sng">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7"/>
              </a:rPr>
              <a:t>www.childline.org.uk</a:t>
            </a:r>
            <a:r>
              <a:rPr lang="en-GB" sz="8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0800 1111 </a:t>
            </a:r>
          </a:p>
          <a:p>
            <a:endParaRPr lang="en-GB" sz="800"/>
          </a:p>
        </p:txBody>
      </p:sp>
      <p:sp>
        <p:nvSpPr>
          <p:cNvPr id="4" name="Slide Number Placeholder 3"/>
          <p:cNvSpPr>
            <a:spLocks noGrp="1"/>
          </p:cNvSpPr>
          <p:nvPr>
            <p:ph type="sldNum" sz="quarter" idx="5"/>
          </p:nvPr>
        </p:nvSpPr>
        <p:spPr/>
        <p:txBody>
          <a:bodyPr/>
          <a:lstStyle/>
          <a:p>
            <a:fld id="{4AB8E58B-C9BC-F047-AC61-EC49AB3E98B5}" type="slidenum">
              <a:rPr lang="en-US" smtClean="0"/>
              <a:t>26</a:t>
            </a:fld>
            <a:endParaRPr lang="en-US"/>
          </a:p>
        </p:txBody>
      </p:sp>
    </p:spTree>
    <p:extLst>
      <p:ext uri="{BB962C8B-B14F-4D97-AF65-F5344CB8AC3E}">
        <p14:creationId xmlns:p14="http://schemas.microsoft.com/office/powerpoint/2010/main" val="2167172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200" b="1" i="0" dirty="0">
                <a:solidFill>
                  <a:srgbClr val="1D1C1D"/>
                </a:solidFill>
                <a:effectLst/>
                <a:latin typeface="Slack-Lato"/>
              </a:rPr>
              <a:t>Teacher notes – Extension activities (slide 27)</a:t>
            </a:r>
            <a:endParaRPr lang="en-US" sz="1200" dirty="0">
              <a:effectLst/>
              <a:latin typeface="Arial" panose="020B0604020202020204" pitchFamily="34" charset="0"/>
              <a:ea typeface="Calibri" panose="020F0502020204030204" pitchFamily="34" charset="0"/>
            </a:endParaRPr>
          </a:p>
          <a:p>
            <a:pPr marL="0" marR="126365" lvl="0" indent="0" algn="l" defTabSz="914400" rtl="0" eaLnBrk="1" fontAlgn="auto" latinLnBrk="0" hangingPunct="1">
              <a:lnSpc>
                <a:spcPct val="133000"/>
              </a:lnSpc>
              <a:spcBef>
                <a:spcPts val="0"/>
              </a:spcBef>
              <a:spcAft>
                <a:spcPts val="0"/>
              </a:spcAft>
              <a:buClrTx/>
              <a:buSzTx/>
              <a:buFontTx/>
              <a:buNone/>
              <a:tabLst/>
              <a:defRPr/>
            </a:pPr>
            <a:r>
              <a:rPr lang="en-GB" sz="12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rPr>
              <a:t>Sleep research </a:t>
            </a:r>
            <a:endParaRPr lang="en-GB" sz="1200" dirty="0">
              <a:effectLst/>
              <a:latin typeface="Calibri" panose="020F0502020204030204" pitchFamily="34" charset="0"/>
              <a:ea typeface="Calibri" panose="020F0502020204030204" pitchFamily="34" charset="0"/>
            </a:endParaRPr>
          </a:p>
          <a:p>
            <a:pPr marR="126365">
              <a:lnSpc>
                <a:spcPct val="133000"/>
              </a:lnSpc>
            </a:pPr>
            <a:r>
              <a:rPr lang="en-US" sz="1200" dirty="0">
                <a:effectLst/>
                <a:latin typeface="Arial" panose="020B0604020202020204" pitchFamily="34" charset="0"/>
                <a:ea typeface="Calibri" panose="020F0502020204030204" pitchFamily="34" charset="0"/>
              </a:rPr>
              <a:t>Plan</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and</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conduct</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survey</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of</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close</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friends</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and</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family</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about</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their</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sleep</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patterns.</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This</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could</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include questions about how much they sleep, when they sleep, how they prepare for sleep, techniques they use if struggling to sleep etc.</a:t>
            </a:r>
            <a:endParaRPr lang="en-GB" sz="1200" dirty="0">
              <a:effectLst/>
              <a:latin typeface="Calibri" panose="020F0502020204030204" pitchFamily="34" charset="0"/>
              <a:ea typeface="Calibri" panose="020F0502020204030204" pitchFamily="34" charset="0"/>
            </a:endParaRPr>
          </a:p>
          <a:p>
            <a:pPr>
              <a:spcBef>
                <a:spcPts val="30"/>
              </a:spcBef>
            </a:pPr>
            <a:r>
              <a:rPr lang="en-US"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a:lnSpc>
                <a:spcPct val="133000"/>
              </a:lnSpc>
            </a:pPr>
            <a:r>
              <a:rPr lang="en-US" sz="1200" dirty="0">
                <a:effectLst/>
                <a:latin typeface="Arial" panose="020B0604020202020204" pitchFamily="34" charset="0"/>
                <a:ea typeface="Calibri" panose="020F0502020204030204" pitchFamily="34" charset="0"/>
              </a:rPr>
              <a:t>Ensure</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any</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follow</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up</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discussions</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from</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this</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activity</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are</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suitably</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distanced</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to</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ensure</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young</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people</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do not share personal or sensitive details.</a:t>
            </a:r>
            <a:endParaRPr lang="en-GB" sz="1200" dirty="0">
              <a:effectLst/>
              <a:latin typeface="Calibri" panose="020F0502020204030204" pitchFamily="34" charset="0"/>
              <a:ea typeface="Calibri" panose="020F0502020204030204" pitchFamily="34" charset="0"/>
            </a:endParaRPr>
          </a:p>
          <a:p>
            <a:pPr>
              <a:spcBef>
                <a:spcPts val="30"/>
              </a:spcBef>
            </a:pPr>
            <a:r>
              <a:rPr lang="en-US"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27</a:t>
            </a:fld>
            <a:endParaRPr lang="en-US"/>
          </a:p>
        </p:txBody>
      </p:sp>
    </p:spTree>
    <p:extLst>
      <p:ext uri="{BB962C8B-B14F-4D97-AF65-F5344CB8AC3E}">
        <p14:creationId xmlns:p14="http://schemas.microsoft.com/office/powerpoint/2010/main" val="1052853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4</a:t>
            </a:fld>
            <a:endParaRPr lang="en-US"/>
          </a:p>
        </p:txBody>
      </p:sp>
    </p:spTree>
    <p:extLst>
      <p:ext uri="{BB962C8B-B14F-4D97-AF65-F5344CB8AC3E}">
        <p14:creationId xmlns:p14="http://schemas.microsoft.com/office/powerpoint/2010/main" val="340351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B8E58B-C9BC-F047-AC61-EC49AB3E98B5}" type="slidenum">
              <a:rPr lang="en-US" smtClean="0"/>
              <a:t>6</a:t>
            </a:fld>
            <a:endParaRPr lang="en-US"/>
          </a:p>
        </p:txBody>
      </p:sp>
    </p:spTree>
    <p:extLst>
      <p:ext uri="{BB962C8B-B14F-4D97-AF65-F5344CB8AC3E}">
        <p14:creationId xmlns:p14="http://schemas.microsoft.com/office/powerpoint/2010/main" val="1292735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B8E58B-C9BC-F047-AC61-EC49AB3E98B5}" type="slidenum">
              <a:rPr lang="en-US" smtClean="0"/>
              <a:t>7</a:t>
            </a:fld>
            <a:endParaRPr lang="en-US"/>
          </a:p>
        </p:txBody>
      </p:sp>
    </p:spTree>
    <p:extLst>
      <p:ext uri="{BB962C8B-B14F-4D97-AF65-F5344CB8AC3E}">
        <p14:creationId xmlns:p14="http://schemas.microsoft.com/office/powerpoint/2010/main" val="69232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D1C1D"/>
                </a:solidFill>
                <a:effectLst/>
                <a:latin typeface="Slack-Lato"/>
              </a:rPr>
              <a:t>Teacher notes – Introduction (2 mins, slides 9-10)</a:t>
            </a:r>
          </a:p>
          <a:p>
            <a:pPr>
              <a:lnSpc>
                <a:spcPts val="1600"/>
              </a:lnSpc>
              <a:spcBef>
                <a:spcPts val="600"/>
              </a:spcBef>
              <a:spcAft>
                <a:spcPts val="1800"/>
              </a:spcAft>
            </a:pPr>
            <a:r>
              <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Establish ground rules and make students aware of the question box, which will be available throughout the lesson. Explain that if they have worries or questions during or after the lesson that they do not want to raise in front of the class, they can write their question on a piece of paper, anonymously or with their name, and put it in the question box.</a:t>
            </a:r>
          </a:p>
        </p:txBody>
      </p:sp>
      <p:sp>
        <p:nvSpPr>
          <p:cNvPr id="4" name="Slide Number Placeholder 3"/>
          <p:cNvSpPr>
            <a:spLocks noGrp="1"/>
          </p:cNvSpPr>
          <p:nvPr>
            <p:ph type="sldNum" sz="quarter" idx="5"/>
          </p:nvPr>
        </p:nvSpPr>
        <p:spPr/>
        <p:txBody>
          <a:bodyPr/>
          <a:lstStyle/>
          <a:p>
            <a:fld id="{4AB8E58B-C9BC-F047-AC61-EC49AB3E98B5}" type="slidenum">
              <a:rPr lang="en-US" smtClean="0"/>
              <a:t>9</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D1C1D"/>
                </a:solidFill>
                <a:effectLst/>
                <a:latin typeface="Slack-Lato"/>
              </a:rPr>
              <a:t>Teacher notes – Introduction (2 mins, slides 9-10)</a:t>
            </a:r>
          </a:p>
          <a:p>
            <a:pPr marL="0" marR="0" lvl="0" indent="0" algn="l" defTabSz="914400" rtl="0" eaLnBrk="1" fontAlgn="auto" latinLnBrk="0" hangingPunct="1">
              <a:lnSpc>
                <a:spcPts val="1600"/>
              </a:lnSpc>
              <a:spcBef>
                <a:spcPts val="600"/>
              </a:spcBef>
              <a:spcAft>
                <a:spcPts val="1800"/>
              </a:spcAft>
              <a:buClrTx/>
              <a:buSzTx/>
              <a:buFontTx/>
              <a:buNone/>
              <a:tabLst/>
              <a:defRPr/>
            </a:pPr>
            <a:r>
              <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Introduce the learning objective and outcomes. </a:t>
            </a:r>
            <a:endParaRPr lang="en-GB"/>
          </a:p>
          <a:p>
            <a:pPr>
              <a:lnSpc>
                <a:spcPts val="1600"/>
              </a:lnSpc>
              <a:spcBef>
                <a:spcPts val="600"/>
              </a:spcBef>
              <a:spcAft>
                <a:spcPts val="1800"/>
              </a:spcAft>
            </a:pPr>
            <a:r>
              <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Explain that this lesson will explore the importance of - and habits to help achieve – healthier sleep, particularly during adolescence. </a:t>
            </a:r>
          </a:p>
          <a:p>
            <a:br>
              <a:rPr lang="en-US"/>
            </a:br>
            <a:endParaRPr lang="en-GB"/>
          </a:p>
          <a:p>
            <a:endParaRPr lang="en-US"/>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321434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4930" lvl="0" indent="0" algn="l" defTabSz="914400" rtl="0" eaLnBrk="1" fontAlgn="auto" latinLnBrk="0" hangingPunct="1">
              <a:lnSpc>
                <a:spcPct val="140000"/>
              </a:lnSpc>
              <a:spcBef>
                <a:spcPts val="985"/>
              </a:spcBef>
              <a:spcAft>
                <a:spcPts val="0"/>
              </a:spcAft>
              <a:buClrTx/>
              <a:buSzTx/>
              <a:buFontTx/>
              <a:buNone/>
              <a:tabLst/>
              <a:defRPr/>
            </a:pPr>
            <a:r>
              <a:rPr lang="en-US" sz="1200" b="1" i="0">
                <a:solidFill>
                  <a:srgbClr val="1D1C1D"/>
                </a:solidFill>
                <a:effectLst/>
                <a:latin typeface="Slack-Lato"/>
              </a:rPr>
              <a:t>Teacher notes – Baseline assessment activity (5 mins, slide 11)</a:t>
            </a:r>
          </a:p>
          <a:p>
            <a:pPr marR="74930">
              <a:lnSpc>
                <a:spcPct val="140000"/>
              </a:lnSpc>
              <a:spcBef>
                <a:spcPts val="985"/>
              </a:spcBef>
              <a:spcAft>
                <a:spcPts val="0"/>
              </a:spcAft>
            </a:pPr>
            <a:r>
              <a:rPr lang="en-US" sz="1200">
                <a:effectLst/>
                <a:latin typeface="Arial" panose="020B0604020202020204" pitchFamily="34" charset="0"/>
                <a:ea typeface="Calibri" panose="020F0502020204030204" pitchFamily="34" charset="0"/>
              </a:rPr>
              <a:t>Hand out</a:t>
            </a:r>
            <a:r>
              <a:rPr lang="en-US" sz="1200" b="1">
                <a:effectLst/>
                <a:latin typeface="Arial" panose="020B0604020202020204" pitchFamily="34" charset="0"/>
                <a:ea typeface="Calibri" panose="020F0502020204030204" pitchFamily="34" charset="0"/>
              </a:rPr>
              <a:t> Resource 1: Helpful and less helpful sleep </a:t>
            </a:r>
            <a:r>
              <a:rPr lang="en-US" sz="1200" b="1" err="1">
                <a:effectLst/>
                <a:latin typeface="Arial" panose="020B0604020202020204" pitchFamily="34" charset="0"/>
                <a:ea typeface="Calibri" panose="020F0502020204030204" pitchFamily="34" charset="0"/>
              </a:rPr>
              <a:t>behaviours</a:t>
            </a:r>
            <a:r>
              <a:rPr lang="en-US" sz="1200" b="1">
                <a:effectLst/>
                <a:latin typeface="Arial" panose="020B0604020202020204" pitchFamily="34" charset="0"/>
                <a:ea typeface="Calibri" panose="020F0502020204030204" pitchFamily="34" charset="0"/>
              </a:rPr>
              <a:t>.</a:t>
            </a:r>
            <a:r>
              <a:rPr lang="en-US" sz="1200">
                <a:effectLst/>
                <a:latin typeface="Arial" panose="020B0604020202020204" pitchFamily="34" charset="0"/>
                <a:ea typeface="Calibri" panose="020F0502020204030204" pitchFamily="34" charset="0"/>
              </a:rPr>
              <a:t> Ask pupils to read through Abe’s scenario and highlight</a:t>
            </a:r>
            <a:r>
              <a:rPr lang="en-US" sz="1200" spc="-40">
                <a:effectLst/>
                <a:latin typeface="Arial" panose="020B0604020202020204" pitchFamily="34" charset="0"/>
                <a:ea typeface="Calibri" panose="020F0502020204030204" pitchFamily="34" charset="0"/>
              </a:rPr>
              <a:t> </a:t>
            </a:r>
            <a:r>
              <a:rPr lang="en-US" sz="1200" err="1">
                <a:effectLst/>
                <a:latin typeface="Arial" panose="020B0604020202020204" pitchFamily="34" charset="0"/>
                <a:ea typeface="Calibri" panose="020F0502020204030204" pitchFamily="34" charset="0"/>
              </a:rPr>
              <a:t>behaviours</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which</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both</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help</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and</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detract</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from</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a</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healthier</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sleep</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pattern,</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in</a:t>
            </a:r>
            <a:r>
              <a:rPr lang="en-US" sz="1200" spc="-40">
                <a:effectLst/>
                <a:latin typeface="Arial" panose="020B060402020202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rPr>
              <a:t>two different </a:t>
            </a:r>
            <a:r>
              <a:rPr lang="en-US" sz="1200" err="1">
                <a:effectLst/>
                <a:latin typeface="Arial" panose="020B0604020202020204" pitchFamily="34" charset="0"/>
                <a:ea typeface="Calibri" panose="020F0502020204030204" pitchFamily="34" charset="0"/>
              </a:rPr>
              <a:t>colours</a:t>
            </a:r>
            <a:r>
              <a:rPr lang="en-US" sz="1200">
                <a:effectLst/>
                <a:latin typeface="Arial" panose="020B0604020202020204" pitchFamily="34" charset="0"/>
                <a:ea typeface="Calibri" panose="020F0502020204030204" pitchFamily="34" charset="0"/>
              </a:rPr>
              <a:t>. Then, ask them to answer the questions on the resource:</a:t>
            </a:r>
            <a:endParaRPr lang="en-GB" sz="1200">
              <a:effectLst/>
              <a:latin typeface="Calibri" panose="020F0502020204030204" pitchFamily="34" charset="0"/>
              <a:ea typeface="Calibri" panose="020F0502020204030204" pitchFamily="34" charset="0"/>
            </a:endParaRPr>
          </a:p>
          <a:p>
            <a:pPr marL="342900" marR="74930" lvl="0" indent="-342900">
              <a:lnSpc>
                <a:spcPct val="140000"/>
              </a:lnSpc>
              <a:spcBef>
                <a:spcPts val="985"/>
              </a:spcBef>
              <a:spcAft>
                <a:spcPts val="0"/>
              </a:spcAft>
              <a:buFont typeface="Symbol" panose="05050102010706020507" pitchFamily="18" charset="2"/>
              <a:buChar char=""/>
            </a:pPr>
            <a:r>
              <a:rPr lang="en-US" sz="1200">
                <a:effectLst/>
                <a:latin typeface="Arial" panose="020B0604020202020204" pitchFamily="34" charset="0"/>
                <a:ea typeface="Calibri" panose="020F0502020204030204" pitchFamily="34" charset="0"/>
              </a:rPr>
              <a:t>How might a lack of sleep affect Abe’s wellbeing?</a:t>
            </a:r>
            <a:endParaRPr lang="en-GB" sz="1200">
              <a:effectLst/>
              <a:latin typeface="Calibri" panose="020F0502020204030204" pitchFamily="34" charset="0"/>
              <a:ea typeface="Calibri" panose="020F0502020204030204" pitchFamily="34" charset="0"/>
            </a:endParaRPr>
          </a:p>
          <a:p>
            <a:pPr marL="342900" marR="74930" lvl="0" indent="-342900">
              <a:lnSpc>
                <a:spcPct val="140000"/>
              </a:lnSpc>
              <a:spcBef>
                <a:spcPts val="985"/>
              </a:spcBef>
              <a:spcAft>
                <a:spcPts val="0"/>
              </a:spcAft>
              <a:buFont typeface="Symbol" panose="05050102010706020507" pitchFamily="18" charset="2"/>
              <a:buChar char=""/>
            </a:pPr>
            <a:r>
              <a:rPr lang="en-US" sz="1200">
                <a:effectLst/>
                <a:latin typeface="Arial" panose="020B0604020202020204" pitchFamily="34" charset="0"/>
                <a:ea typeface="Calibri" panose="020F0502020204030204" pitchFamily="34" charset="0"/>
              </a:rPr>
              <a:t>What strategies could Abe use to help manage the less helpful </a:t>
            </a:r>
            <a:r>
              <a:rPr lang="en-US" sz="1200" err="1">
                <a:effectLst/>
                <a:latin typeface="Arial" panose="020B0604020202020204" pitchFamily="34" charset="0"/>
                <a:ea typeface="Calibri" panose="020F0502020204030204" pitchFamily="34" charset="0"/>
              </a:rPr>
              <a:t>behaviours</a:t>
            </a:r>
            <a:r>
              <a:rPr lang="en-US" sz="1200">
                <a:effectLst/>
                <a:latin typeface="Arial" panose="020B0604020202020204" pitchFamily="34" charset="0"/>
                <a:ea typeface="Calibri" panose="020F0502020204030204" pitchFamily="34" charset="0"/>
              </a:rPr>
              <a:t> identified?</a:t>
            </a:r>
            <a:endParaRPr lang="en-GB" sz="1200">
              <a:effectLst/>
              <a:latin typeface="Calibri" panose="020F0502020204030204" pitchFamily="34" charset="0"/>
              <a:ea typeface="Calibri" panose="020F0502020204030204" pitchFamily="34" charset="0"/>
            </a:endParaRPr>
          </a:p>
          <a:p>
            <a:pPr marR="74930">
              <a:lnSpc>
                <a:spcPct val="140000"/>
              </a:lnSpc>
              <a:spcBef>
                <a:spcPts val="985"/>
              </a:spcBef>
              <a:spcAft>
                <a:spcPts val="0"/>
              </a:spcAft>
            </a:pPr>
            <a:r>
              <a:rPr lang="en-US" sz="1200">
                <a:effectLst/>
                <a:latin typeface="Arial" panose="020B0604020202020204" pitchFamily="34" charset="0"/>
                <a:ea typeface="Calibri" panose="020F0502020204030204" pitchFamily="34" charset="0"/>
              </a:rPr>
              <a:t> </a:t>
            </a:r>
            <a:endParaRPr lang="en-GB" sz="1200">
              <a:effectLst/>
              <a:latin typeface="Calibri" panose="020F0502020204030204" pitchFamily="34" charset="0"/>
              <a:ea typeface="Calibri" panose="020F0502020204030204" pitchFamily="34" charset="0"/>
            </a:endParaRPr>
          </a:p>
          <a:p>
            <a:pPr marR="73025">
              <a:lnSpc>
                <a:spcPct val="140000"/>
              </a:lnSpc>
              <a:spcBef>
                <a:spcPts val="15"/>
              </a:spcBef>
              <a:spcAft>
                <a:spcPts val="0"/>
              </a:spcAft>
            </a:pPr>
            <a:r>
              <a:rPr lang="en-US" sz="1200">
                <a:effectLst/>
                <a:latin typeface="Arial" panose="020B0604020202020204" pitchFamily="34" charset="0"/>
                <a:ea typeface="Calibri" panose="020F0502020204030204" pitchFamily="34" charset="0"/>
              </a:rPr>
              <a:t>Discuss responses as a class and establish students’ current knowledge and understanding. </a:t>
            </a:r>
            <a:r>
              <a:rPr lang="en-GB" sz="1200">
                <a:solidFill>
                  <a:srgbClr val="3B3838"/>
                </a:solidFill>
                <a:effectLst/>
                <a:latin typeface="Arial" panose="020B0604020202020204" pitchFamily="34" charset="0"/>
                <a:ea typeface="Calibri" panose="020F0502020204030204" pitchFamily="34" charset="0"/>
              </a:rPr>
              <a:t>They should not add anything to their own responses during the discussion. </a:t>
            </a:r>
            <a:r>
              <a:rPr lang="en-US" sz="1200">
                <a:effectLst/>
                <a:latin typeface="Arial" panose="020B0604020202020204" pitchFamily="34" charset="0"/>
                <a:ea typeface="Calibri" panose="020F0502020204030204" pitchFamily="34" charset="0"/>
              </a:rPr>
              <a:t>Consider how any gaps or misconceptions will be addressed in the lesson, for example, </a:t>
            </a:r>
            <a:r>
              <a:rPr lang="en-GB" sz="1200">
                <a:effectLst/>
                <a:latin typeface="Arial" panose="020B0604020202020204" pitchFamily="34" charset="0"/>
                <a:ea typeface="Calibri" panose="020F0502020204030204" pitchFamily="34" charset="0"/>
              </a:rPr>
              <a:t>if students are unsure about the impacts of poor-quality sleep on Abe, you may wish to spend more time exploring the </a:t>
            </a:r>
            <a:r>
              <a:rPr lang="en-US" sz="1200">
                <a:effectLst/>
                <a:latin typeface="Arial" panose="020B0604020202020204" pitchFamily="34" charset="0"/>
                <a:ea typeface="Calibri" panose="020F0502020204030204" pitchFamily="34" charset="0"/>
              </a:rPr>
              <a:t>consequences of poor sleep habits.</a:t>
            </a:r>
            <a:endParaRPr lang="en-GB" sz="1200">
              <a:effectLst/>
              <a:latin typeface="Calibri" panose="020F0502020204030204" pitchFamily="34" charset="0"/>
              <a:ea typeface="Calibri" panose="020F0502020204030204" pitchFamily="34" charset="0"/>
            </a:endParaRPr>
          </a:p>
          <a:p>
            <a:pPr marR="73025">
              <a:lnSpc>
                <a:spcPct val="140000"/>
              </a:lnSpc>
              <a:spcBef>
                <a:spcPts val="15"/>
              </a:spcBef>
              <a:spcAft>
                <a:spcPts val="0"/>
              </a:spcAft>
            </a:pPr>
            <a:r>
              <a:rPr lang="en-US" sz="1200">
                <a:effectLst/>
                <a:latin typeface="Arial" panose="020B0604020202020204" pitchFamily="34" charset="0"/>
                <a:ea typeface="Calibri" panose="020F0502020204030204" pitchFamily="34" charset="0"/>
              </a:rPr>
              <a:t>Ask students to put Resource 1 to one side, as they will revisit this at the end of the lesson. </a:t>
            </a:r>
            <a:endParaRPr lang="en-GB" sz="12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256833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1D1C1D"/>
                </a:solidFill>
                <a:effectLst/>
                <a:latin typeface="Slack-Lato"/>
              </a:rPr>
              <a:t>Teacher notes – How much sleep? (5 mins, slide 12)</a:t>
            </a:r>
          </a:p>
          <a:p>
            <a:pPr marR="98425">
              <a:lnSpc>
                <a:spcPct val="133000"/>
              </a:lnSpc>
              <a:spcBef>
                <a:spcPts val="700"/>
              </a:spcBef>
              <a:spcAft>
                <a:spcPts val="0"/>
              </a:spcAft>
            </a:pPr>
            <a:r>
              <a:rPr lang="en-US" sz="1200">
                <a:effectLst/>
                <a:latin typeface="Arial" panose="020B0604020202020204" pitchFamily="34" charset="0"/>
                <a:ea typeface="Calibri" panose="020F0502020204030204" pitchFamily="34" charset="0"/>
              </a:rPr>
              <a:t>Share the information on the slide about how much sleep teenagers need each night and, in groups, ask students to discuss the following questions:</a:t>
            </a:r>
            <a:endParaRPr lang="en-GB" sz="1200">
              <a:effectLst/>
              <a:latin typeface="Calibri" panose="020F0502020204030204" pitchFamily="34" charset="0"/>
              <a:ea typeface="Calibri" panose="020F0502020204030204" pitchFamily="34" charset="0"/>
            </a:endParaRPr>
          </a:p>
          <a:p>
            <a:pPr marL="342900" lvl="0" indent="-342900">
              <a:lnSpc>
                <a:spcPts val="1600"/>
              </a:lnSpc>
              <a:spcBef>
                <a:spcPts val="600"/>
              </a:spcBef>
              <a:buFont typeface="Symbol" panose="05050102010706020507" pitchFamily="18" charset="2"/>
              <a:buChar char=""/>
            </a:pPr>
            <a:r>
              <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What do you think are the biggest barriers to young people getting enough sleep?</a:t>
            </a:r>
          </a:p>
          <a:p>
            <a:pPr marL="342900" lvl="0" indent="-342900">
              <a:lnSpc>
                <a:spcPts val="1600"/>
              </a:lnSpc>
              <a:spcAft>
                <a:spcPts val="1800"/>
              </a:spcAft>
              <a:buFont typeface="Symbol" panose="05050102010706020507" pitchFamily="18" charset="2"/>
              <a:buChar char=""/>
            </a:pPr>
            <a:r>
              <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What might someone’s sleep environment (e.g. their bedroom) be negatively impacted by?</a:t>
            </a:r>
          </a:p>
          <a:p>
            <a:pPr>
              <a:lnSpc>
                <a:spcPct val="115000"/>
              </a:lnSpc>
              <a:spcBef>
                <a:spcPts val="600"/>
              </a:spcBef>
              <a:spcAft>
                <a:spcPts val="1800"/>
              </a:spcAft>
            </a:pPr>
            <a:r>
              <a:rPr lang="en-GB" sz="1200" i="1">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Take feedback. Students may suggest:</a:t>
            </a:r>
            <a:endPar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600"/>
              </a:spcBef>
              <a:buFont typeface="Symbol" panose="05050102010706020507" pitchFamily="18" charset="2"/>
              <a:buChar char=""/>
            </a:pPr>
            <a:r>
              <a:rPr lang="en-GB" sz="1200" i="1">
                <a:solidFill>
                  <a:srgbClr val="3B3838"/>
                </a:solidFill>
                <a:effectLst/>
                <a:latin typeface="Arial" panose="020B0604020202020204" pitchFamily="34" charset="0"/>
                <a:ea typeface="Calibri" panose="020F0502020204030204" pitchFamily="34" charset="0"/>
                <a:cs typeface="Times New Roman" panose="02020603050405020304" pitchFamily="18" charset="0"/>
              </a:rPr>
              <a:t>Barriers might include: going to bed late due to attending clubs, completing homework, having a part-time job; staying up late gaming, talking to friends, using social media, watching videos or shows online.</a:t>
            </a:r>
            <a:endPar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800"/>
              </a:spcAft>
              <a:buFont typeface="Symbol" panose="05050102010706020507" pitchFamily="18" charset="2"/>
              <a:buChar char=""/>
            </a:pPr>
            <a:r>
              <a:rPr lang="en-GB" sz="1200" i="1">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Someone’s sleep environment might be negatively impacted by: a TV, games consoles, phones and other technology being present. Someone might also share a bedroom, or live somewhere where noise from outside travels in.</a:t>
            </a:r>
            <a:endParaRPr lang="en-GB" sz="120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12</a:t>
            </a:fld>
            <a:endParaRPr lang="en-US"/>
          </a:p>
        </p:txBody>
      </p:sp>
    </p:spTree>
    <p:extLst>
      <p:ext uri="{BB962C8B-B14F-4D97-AF65-F5344CB8AC3E}">
        <p14:creationId xmlns:p14="http://schemas.microsoft.com/office/powerpoint/2010/main" val="2545290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a:t>Slide Title </a:t>
            </a:r>
            <a:endParaRPr lang="en-US"/>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a:t>Lower line subtitle – same line length as above</a:t>
            </a:r>
            <a:endParaRPr lang="en-GB"/>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Lesson X</a:t>
            </a:r>
            <a:endParaRPr lang="en-GB"/>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Lesson X</a:t>
            </a:r>
            <a:endParaRPr lang="en-GB"/>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Lesson X</a:t>
            </a:r>
            <a:endParaRPr lang="en-GB"/>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GB" sz="1463"/>
          </a:p>
          <a:p>
            <a:r>
              <a:rPr lang="en-GB" sz="1463"/>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a:t>© PSHE Association 2024</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a:solidFill>
                  <a:schemeClr val="tx1"/>
                </a:solidFill>
              </a:rPr>
              <a:t>Learning outcomes  </a:t>
            </a:r>
            <a:endParaRPr lang="en-US" sz="240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a:solidFill>
                  <a:schemeClr val="tx1"/>
                </a:solidFill>
              </a:rPr>
              <a:t>Learning objective  </a:t>
            </a:r>
            <a:endParaRPr lang="en-US" sz="240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a:t>Slide Title </a:t>
            </a:r>
            <a:endParaRPr lang="en-US"/>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a:t>Slide Title </a:t>
            </a:r>
            <a:endParaRPr lang="en-US"/>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a:t>Slide Title </a:t>
            </a:r>
            <a:endParaRPr lang="en-US"/>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a:t>© PSHE Association 2024</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a:t>© PSHE Association 2024</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a:solidFill>
                  <a:schemeClr val="accent2"/>
                </a:solidFill>
              </a:rPr>
              <a:t>Learning outcomes  </a:t>
            </a:r>
            <a:endParaRPr lang="en-US" sz="240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a:solidFill>
                  <a:schemeClr val="accent2"/>
                </a:solidFill>
              </a:rPr>
              <a:t>Learning objective  </a:t>
            </a:r>
            <a:endParaRPr lang="en-US" sz="2400">
              <a:solidFill>
                <a:schemeClr val="accent2"/>
              </a:solidFill>
            </a:endParaRPr>
          </a:p>
        </p:txBody>
      </p:sp>
      <p:cxnSp>
        <p:nvCxnSpPr>
          <p:cNvPr id="12" name="Straight Connector 11">
            <a:extLst>
              <a:ext uri="{FF2B5EF4-FFF2-40B4-BE49-F238E27FC236}">
                <a16:creationId xmlns:a16="http://schemas.microsoft.com/office/drawing/2014/main" id="{56F37032-E1C3-E0DE-071E-9FCF250FC0E6}"/>
              </a:ext>
            </a:extLst>
          </p:cNvPr>
          <p:cNvCxnSpPr>
            <a:cxnSpLocks/>
          </p:cNvCxnSpPr>
          <p:nvPr userDrawn="1"/>
        </p:nvCxnSpPr>
        <p:spPr>
          <a:xfrm>
            <a:off x="3878580" y="833120"/>
            <a:ext cx="15240" cy="5150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a:p>
        </p:txBody>
      </p:sp>
    </p:spTree>
    <p:extLst>
      <p:ext uri="{BB962C8B-B14F-4D97-AF65-F5344CB8AC3E}">
        <p14:creationId xmlns:p14="http://schemas.microsoft.com/office/powerpoint/2010/main" val="228673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a:solidFill>
                  <a:schemeClr val="tx1"/>
                </a:solidFill>
                <a:latin typeface="Century Gothic" panose="020B0502020202020204" pitchFamily="34" charset="0"/>
              </a:rPr>
              <a:t>Make sure you have read the accompanying teacher guidance notes before teaching this lesson. These include guidance on establishing ground rules, the limits of confidentiality, communication and handling questions effectively. </a:t>
            </a:r>
            <a:br>
              <a:rPr lang="en-US" sz="1600">
                <a:solidFill>
                  <a:schemeClr val="tx1"/>
                </a:solidFill>
                <a:latin typeface="Century Gothic" panose="020B0502020202020204" pitchFamily="34" charset="0"/>
              </a:rPr>
            </a:br>
            <a:r>
              <a:rPr lang="en-US" sz="1600" b="1">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a:solidFill>
                  <a:schemeClr val="tx1"/>
                </a:solidFill>
                <a:latin typeface="Century Gothic" panose="020B0502020202020204" pitchFamily="34" charset="0"/>
              </a:rPr>
              <a:t>Members of the PSHE Association can access our website for further guidance </a:t>
            </a:r>
            <a:br>
              <a:rPr lang="en-US" sz="1600" b="0">
                <a:solidFill>
                  <a:schemeClr val="tx1"/>
                </a:solidFill>
                <a:latin typeface="Century Gothic" panose="020B0502020202020204" pitchFamily="34" charset="0"/>
              </a:rPr>
            </a:br>
            <a:r>
              <a:rPr lang="en-US" sz="1600" b="0">
                <a:solidFill>
                  <a:schemeClr val="tx1"/>
                </a:solidFill>
                <a:latin typeface="Century Gothic" panose="020B0502020202020204" pitchFamily="34" charset="0"/>
                <a:hlinkClick r:id="rId2"/>
              </a:rPr>
              <a:t>www.pshe-association.org.uk/</a:t>
            </a:r>
            <a:endParaRPr lang="en-US" sz="1600" b="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a:solidFill>
                  <a:schemeClr val="tx1"/>
                </a:solidFill>
                <a:latin typeface="Century Gothic" panose="020B0502020202020204" pitchFamily="34" charset="0"/>
              </a:rPr>
              <a:t>This has been designed to be taught as a </a:t>
            </a:r>
            <a:br>
              <a:rPr lang="en-US" sz="1600" b="0">
                <a:solidFill>
                  <a:schemeClr val="tx1"/>
                </a:solidFill>
                <a:latin typeface="Century Gothic" panose="020B0502020202020204" pitchFamily="34" charset="0"/>
              </a:rPr>
            </a:br>
            <a:r>
              <a:rPr lang="en-US" sz="1600" b="1">
                <a:solidFill>
                  <a:schemeClr val="tx1"/>
                </a:solidFill>
                <a:latin typeface="Century Gothic" panose="020B0502020202020204" pitchFamily="34" charset="0"/>
              </a:rPr>
              <a:t>60 minute </a:t>
            </a:r>
            <a:r>
              <a:rPr lang="en-US" sz="1600" b="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a:solidFill>
                  <a:schemeClr val="tx1"/>
                </a:solidFill>
                <a:latin typeface="Century Gothic" panose="020B0502020202020204" pitchFamily="34" charset="0"/>
              </a:rPr>
              <a:t>This has been designed to be taught as a </a:t>
            </a:r>
            <a:br>
              <a:rPr lang="en-US" sz="1600" b="0">
                <a:solidFill>
                  <a:schemeClr val="tx1"/>
                </a:solidFill>
                <a:latin typeface="Century Gothic" panose="020B0502020202020204" pitchFamily="34" charset="0"/>
              </a:rPr>
            </a:br>
            <a:r>
              <a:rPr lang="en-US" sz="1600" b="1">
                <a:solidFill>
                  <a:schemeClr val="tx1"/>
                </a:solidFill>
                <a:latin typeface="Century Gothic" panose="020B0502020202020204" pitchFamily="34" charset="0"/>
              </a:rPr>
              <a:t>60 minute </a:t>
            </a:r>
            <a:r>
              <a:rPr lang="en-US" sz="1600" b="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8" y="742917"/>
            <a:ext cx="4216584" cy="5023748"/>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which include relevant subject knowledge and guidance on establishing ground rules, creating a safe learning environment, assessment, and adapting the lessons to suit student needs.'</a:t>
            </a:r>
          </a:p>
          <a:p>
            <a:pPr marL="0" marR="0" lvl="0" indent="0" algn="l" defTabSz="457200" rtl="0" eaLnBrk="1" fontAlgn="auto" latinLnBrk="0" hangingPunct="1">
              <a:lnSpc>
                <a:spcPts val="2400"/>
              </a:lnSpc>
              <a:spcBef>
                <a:spcPts val="22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6357318"/>
          </a:xfrm>
          <a:prstGeom prst="rect">
            <a:avLst/>
          </a:prstGeom>
          <a:noFill/>
        </p:spPr>
        <p:txBody>
          <a:bodyPr wrap="square" rtlCol="0">
            <a:spAutoFit/>
          </a:bodyPr>
          <a:lstStyle/>
          <a:p>
            <a:pPr>
              <a:lnSpc>
                <a:spcPts val="3200"/>
              </a:lnSpc>
              <a:spcBef>
                <a:spcPts val="1500"/>
              </a:spcBef>
              <a:spcAft>
                <a:spcPts val="0"/>
              </a:spcAft>
            </a:pPr>
            <a:r>
              <a:rPr lang="en-US" sz="2400" b="1">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a:solidFill>
                  <a:schemeClr val="tx1"/>
                </a:solidFill>
                <a:latin typeface="Century Gothic" panose="020B0502020202020204" pitchFamily="34" charset="0"/>
              </a:rPr>
              <a:t>Make sure you have read the accompanying teacher guidance notes before teaching this lesson, which include relevant subject knowledge and guidance on establishing ground rules, creating a safe learning environment, assessment, and adapting the lessons to suit student needs.' Note, this is different from the primary lessons (which use 'pupil' rather than 'student’)</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2400" b="1">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a:solidFill>
                  <a:schemeClr val="tx1"/>
                </a:solidFill>
                <a:latin typeface="Century Gothic" panose="020B0502020202020204" pitchFamily="34" charset="0"/>
              </a:rPr>
              <a:t>Members of the PSHE Association can access our website for further guidance </a:t>
            </a:r>
            <a:br>
              <a:rPr lang="en-US" sz="1600" b="0">
                <a:solidFill>
                  <a:schemeClr val="tx1"/>
                </a:solidFill>
                <a:latin typeface="Century Gothic" panose="020B0502020202020204" pitchFamily="34" charset="0"/>
              </a:rPr>
            </a:br>
            <a:r>
              <a:rPr lang="en-US" sz="1600" b="0">
                <a:solidFill>
                  <a:schemeClr val="tx1"/>
                </a:solidFill>
                <a:latin typeface="Century Gothic" panose="020B0502020202020204" pitchFamily="34" charset="0"/>
                <a:hlinkClick r:id="rId2"/>
              </a:rPr>
              <a:t>www.pshe-association.org.uk/</a:t>
            </a:r>
            <a:endParaRPr lang="en-US" sz="1600" b="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a:solidFill>
                  <a:schemeClr val="tx1"/>
                </a:solidFill>
                <a:latin typeface="Century Gothic" panose="020B0502020202020204" pitchFamily="34" charset="0"/>
              </a:rPr>
              <a:t>This has been designed to be taught as a </a:t>
            </a:r>
            <a:br>
              <a:rPr lang="en-US" sz="1600" b="0">
                <a:solidFill>
                  <a:schemeClr val="tx1"/>
                </a:solidFill>
                <a:latin typeface="Century Gothic" panose="020B0502020202020204" pitchFamily="34" charset="0"/>
              </a:rPr>
            </a:br>
            <a:r>
              <a:rPr lang="en-US" sz="1600" b="1">
                <a:solidFill>
                  <a:schemeClr val="tx1"/>
                </a:solidFill>
                <a:latin typeface="Century Gothic" panose="020B0502020202020204" pitchFamily="34" charset="0"/>
              </a:rPr>
              <a:t>60 minute </a:t>
            </a:r>
            <a:r>
              <a:rPr lang="en-US" sz="1600" b="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a:t>Slide Title </a:t>
            </a:r>
            <a:endParaRPr lang="en-US"/>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Lesson X</a:t>
            </a:r>
            <a:endParaRPr lang="en-GB"/>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a:t>Slide Title </a:t>
            </a:r>
            <a:endParaRPr lang="en-US"/>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03" r:id="rId6"/>
    <p:sldLayoutId id="2147483702" r:id="rId7"/>
    <p:sldLayoutId id="2147483670" r:id="rId8"/>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8" userDrawn="1">
          <p15:clr>
            <a:srgbClr val="F26B43"/>
          </p15:clr>
        </p15:guide>
        <p15:guide id="4" pos="1008" userDrawn="1">
          <p15:clr>
            <a:srgbClr val="F26B43"/>
          </p15:clr>
        </p15:guide>
        <p15:guide id="5" pos="1208" userDrawn="1">
          <p15:clr>
            <a:srgbClr val="F26B43"/>
          </p15:clr>
        </p15:guide>
        <p15:guide id="6" pos="2008" userDrawn="1">
          <p15:clr>
            <a:srgbClr val="F26B43"/>
          </p15:clr>
        </p15:guide>
        <p15:guide id="7" pos="2216" userDrawn="1">
          <p15:clr>
            <a:srgbClr val="F26B43"/>
          </p15:clr>
        </p15:guide>
        <p15:guide id="8" pos="3016" userDrawn="1">
          <p15:clr>
            <a:srgbClr val="F26B43"/>
          </p15:clr>
        </p15:guide>
        <p15:guide id="9" pos="3224" userDrawn="1">
          <p15:clr>
            <a:srgbClr val="F26B43"/>
          </p15:clr>
        </p15:guide>
        <p15:guide id="10" pos="4024" userDrawn="1">
          <p15:clr>
            <a:srgbClr val="F26B43"/>
          </p15:clr>
        </p15:guide>
        <p15:guide id="11" pos="4232" userDrawn="1">
          <p15:clr>
            <a:srgbClr val="F26B43"/>
          </p15:clr>
        </p15:guide>
        <p15:guide id="12" pos="5032" userDrawn="1">
          <p15:clr>
            <a:srgbClr val="F26B43"/>
          </p15:clr>
        </p15:guide>
        <p15:guide id="13" pos="5232" userDrawn="1">
          <p15:clr>
            <a:srgbClr val="F26B43"/>
          </p15:clr>
        </p15:guide>
        <p15:guide id="14" pos="6032" userDrawn="1">
          <p15:clr>
            <a:srgbClr val="F26B43"/>
          </p15:clr>
        </p15:guide>
        <p15:guide id="15" orient="horz" userDrawn="1">
          <p15:clr>
            <a:srgbClr val="F26B43"/>
          </p15:clr>
        </p15:guide>
        <p15:guide id="16" orient="horz" pos="4320" userDrawn="1">
          <p15:clr>
            <a:srgbClr val="F26B43"/>
          </p15:clr>
        </p15:guide>
        <p15:guide id="17" orient="horz" pos="208" userDrawn="1">
          <p15:clr>
            <a:srgbClr val="F26B43"/>
          </p15:clr>
        </p15:guide>
        <p15:guide id="18" orient="horz" pos="688" userDrawn="1">
          <p15:clr>
            <a:srgbClr val="F26B43"/>
          </p15:clr>
        </p15:guide>
        <p15:guide id="19" orient="horz" pos="888" userDrawn="1">
          <p15:clr>
            <a:srgbClr val="F26B43"/>
          </p15:clr>
        </p15:guide>
        <p15:guide id="20" orient="horz" pos="1368" userDrawn="1">
          <p15:clr>
            <a:srgbClr val="F26B43"/>
          </p15:clr>
        </p15:guide>
        <p15:guide id="21" orient="horz" pos="1576" userDrawn="1">
          <p15:clr>
            <a:srgbClr val="F26B43"/>
          </p15:clr>
        </p15:guide>
        <p15:guide id="22" orient="horz" pos="2056" userDrawn="1">
          <p15:clr>
            <a:srgbClr val="F26B43"/>
          </p15:clr>
        </p15:guide>
        <p15:guide id="23" orient="horz" pos="2264" userDrawn="1">
          <p15:clr>
            <a:srgbClr val="F26B43"/>
          </p15:clr>
        </p15:guide>
        <p15:guide id="24" orient="horz" pos="2744" userDrawn="1">
          <p15:clr>
            <a:srgbClr val="F26B43"/>
          </p15:clr>
        </p15:guide>
        <p15:guide id="25" orient="horz" pos="2952" userDrawn="1">
          <p15:clr>
            <a:srgbClr val="F26B43"/>
          </p15:clr>
        </p15:guide>
        <p15:guide id="26" orient="horz" pos="3432" userDrawn="1">
          <p15:clr>
            <a:srgbClr val="F26B43"/>
          </p15:clr>
        </p15:guide>
        <p15:guide id="27" orient="horz" pos="3632" userDrawn="1">
          <p15:clr>
            <a:srgbClr val="F26B43"/>
          </p15:clr>
        </p15:guide>
        <p15:guide id="28" orient="horz"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2FFF7E"/>
          </p15:clr>
        </p15:guide>
        <p15:guide id="2" pos="6240" userDrawn="1">
          <p15:clr>
            <a:srgbClr val="2FFF7E"/>
          </p15:clr>
        </p15:guide>
        <p15:guide id="3" pos="204" userDrawn="1">
          <p15:clr>
            <a:srgbClr val="2FFF7E"/>
          </p15:clr>
        </p15:guide>
        <p15:guide id="4" pos="1005" userDrawn="1">
          <p15:clr>
            <a:srgbClr val="2FFF7E"/>
          </p15:clr>
        </p15:guide>
        <p15:guide id="5" pos="1210" userDrawn="1">
          <p15:clr>
            <a:srgbClr val="2FFF7E"/>
          </p15:clr>
        </p15:guide>
        <p15:guide id="6" pos="2011" userDrawn="1">
          <p15:clr>
            <a:srgbClr val="2FFF7E"/>
          </p15:clr>
        </p15:guide>
        <p15:guide id="7" pos="2216" userDrawn="1">
          <p15:clr>
            <a:srgbClr val="2FFF7E"/>
          </p15:clr>
        </p15:guide>
        <p15:guide id="8" pos="3017" userDrawn="1">
          <p15:clr>
            <a:srgbClr val="2FFF7E"/>
          </p15:clr>
        </p15:guide>
        <p15:guide id="9" pos="3222" userDrawn="1">
          <p15:clr>
            <a:srgbClr val="2FFF7E"/>
          </p15:clr>
        </p15:guide>
        <p15:guide id="10" pos="4023" userDrawn="1">
          <p15:clr>
            <a:srgbClr val="2FFF7E"/>
          </p15:clr>
        </p15:guide>
        <p15:guide id="11" pos="4228" userDrawn="1">
          <p15:clr>
            <a:srgbClr val="2FFF7E"/>
          </p15:clr>
        </p15:guide>
        <p15:guide id="12" pos="5029" userDrawn="1">
          <p15:clr>
            <a:srgbClr val="2FFF7E"/>
          </p15:clr>
        </p15:guide>
        <p15:guide id="13" pos="5234" userDrawn="1">
          <p15:clr>
            <a:srgbClr val="2FFF7E"/>
          </p15:clr>
        </p15:guide>
        <p15:guide id="14" pos="6035" userDrawn="1">
          <p15:clr>
            <a:srgbClr val="2FFF7E"/>
          </p15:clr>
        </p15:guide>
        <p15:guide id="15" orient="horz" userDrawn="1">
          <p15:clr>
            <a:srgbClr val="2FFF7E"/>
          </p15:clr>
        </p15:guide>
        <p15:guide id="16" orient="horz" pos="4320" userDrawn="1">
          <p15:clr>
            <a:srgbClr val="2FFF7E"/>
          </p15:clr>
        </p15:guide>
        <p15:guide id="17" orient="horz" pos="204" userDrawn="1">
          <p15:clr>
            <a:srgbClr val="2FFF7E"/>
          </p15:clr>
        </p15:guide>
        <p15:guide id="18" orient="horz" pos="685" userDrawn="1">
          <p15:clr>
            <a:srgbClr val="2FFF7E"/>
          </p15:clr>
        </p15:guide>
        <p15:guide id="19" orient="horz" pos="890" userDrawn="1">
          <p15:clr>
            <a:srgbClr val="2FFF7E"/>
          </p15:clr>
        </p15:guide>
        <p15:guide id="20" orient="horz" pos="1371" userDrawn="1">
          <p15:clr>
            <a:srgbClr val="2FFF7E"/>
          </p15:clr>
        </p15:guide>
        <p15:guide id="21" orient="horz" pos="1576" userDrawn="1">
          <p15:clr>
            <a:srgbClr val="2FFF7E"/>
          </p15:clr>
        </p15:guide>
        <p15:guide id="22" orient="horz" pos="2057" userDrawn="1">
          <p15:clr>
            <a:srgbClr val="2FFF7E"/>
          </p15:clr>
        </p15:guide>
        <p15:guide id="23" orient="horz" pos="2262" userDrawn="1">
          <p15:clr>
            <a:srgbClr val="2FFF7E"/>
          </p15:clr>
        </p15:guide>
        <p15:guide id="24" orient="horz" pos="2743" userDrawn="1">
          <p15:clr>
            <a:srgbClr val="2FFF7E"/>
          </p15:clr>
        </p15:guide>
        <p15:guide id="25" orient="horz" pos="2948" userDrawn="1">
          <p15:clr>
            <a:srgbClr val="2FFF7E"/>
          </p15:clr>
        </p15:guide>
        <p15:guide id="26" orient="horz" pos="3429" userDrawn="1">
          <p15:clr>
            <a:srgbClr val="2FFF7E"/>
          </p15:clr>
        </p15:guide>
        <p15:guide id="27" orient="horz" pos="3634" userDrawn="1">
          <p15:clr>
            <a:srgbClr val="2FFF7E"/>
          </p15:clr>
        </p15:guide>
        <p15:guide id="28" orient="horz" pos="4115" userDrawn="1">
          <p15:clr>
            <a:srgbClr val="2FFF7E"/>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emf"/><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www.evelinalondon.nhs.uk/our-services/hospital/sleep-medicine-department/how-to-sleep-well-for-teenagers.aspx" TargetMode="External"/><Relationship Id="rId7" Type="http://schemas.openxmlformats.org/officeDocument/2006/relationships/hyperlink" Target="http://www.childline.org.uk/" TargetMode="External"/><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hyperlink" Target="http://www.youngminds.org.uk/" TargetMode="External"/><Relationship Id="rId5" Type="http://schemas.openxmlformats.org/officeDocument/2006/relationships/hyperlink" Target="https://teensleephub.org.uk/" TargetMode="External"/><Relationship Id="rId4" Type="http://schemas.openxmlformats.org/officeDocument/2006/relationships/hyperlink" Target="http://www.nhs.uk/every-mind-matters/mental-health-issues/sleep" TargetMode="External"/><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27494" y="3483582"/>
            <a:ext cx="5071113" cy="582035"/>
          </a:xfrm>
        </p:spPr>
        <p:txBody>
          <a:bodyPr/>
          <a:lstStyle/>
          <a:p>
            <a:pPr>
              <a:lnSpc>
                <a:spcPts val="3200"/>
              </a:lnSpc>
              <a:spcBef>
                <a:spcPts val="0"/>
              </a:spcBef>
            </a:pPr>
            <a:r>
              <a:rPr lang="en-US" sz="2400" dirty="0"/>
              <a:t>The importance of sleep</a:t>
            </a:r>
          </a:p>
          <a:p>
            <a:pPr>
              <a:lnSpc>
                <a:spcPts val="3200"/>
              </a:lnSpc>
              <a:spcBef>
                <a:spcPts val="0"/>
              </a:spcBef>
            </a:pPr>
            <a:r>
              <a:rPr lang="en-US" dirty="0"/>
              <a:t>KS4</a:t>
            </a: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sp>
        <p:nvSpPr>
          <p:cNvPr id="2" name="Title 1">
            <a:extLst>
              <a:ext uri="{FF2B5EF4-FFF2-40B4-BE49-F238E27FC236}">
                <a16:creationId xmlns:a16="http://schemas.microsoft.com/office/drawing/2014/main" id="{A0909272-B79B-8C5D-29E6-33AF4F94B9BC}"/>
              </a:ext>
            </a:extLst>
          </p:cNvPr>
          <p:cNvSpPr>
            <a:spLocks noGrp="1"/>
          </p:cNvSpPr>
          <p:nvPr>
            <p:ph type="title"/>
          </p:nvPr>
        </p:nvSpPr>
        <p:spPr>
          <a:xfrm>
            <a:off x="242256" y="1012280"/>
            <a:ext cx="5151120" cy="1325563"/>
          </a:xfrm>
        </p:spPr>
        <p:txBody>
          <a:bodyPr>
            <a:normAutofit fontScale="90000"/>
          </a:bodyPr>
          <a:lstStyle/>
          <a:p>
            <a:r>
              <a:rPr lang="en-US" dirty="0"/>
              <a:t>The sleep factor</a:t>
            </a:r>
          </a:p>
        </p:txBody>
      </p:sp>
      <p:pic>
        <p:nvPicPr>
          <p:cNvPr id="6" name="Picture Placeholder 11">
            <a:extLst>
              <a:ext uri="{FF2B5EF4-FFF2-40B4-BE49-F238E27FC236}">
                <a16:creationId xmlns:a16="http://schemas.microsoft.com/office/drawing/2014/main" id="{B28AABC5-0A57-F140-72DC-AE6F928CFB1C}"/>
              </a:ext>
            </a:extLst>
          </p:cNvPr>
          <p:cNvPicPr>
            <a:picLocks noChangeAspect="1"/>
          </p:cNvPicPr>
          <p:nvPr/>
        </p:nvPicPr>
        <p:blipFill>
          <a:blip r:embed="rId3"/>
          <a:srcRect t="1176" b="1176"/>
          <a:stretch/>
        </p:blipFill>
        <p:spPr>
          <a:xfrm>
            <a:off x="6750838" y="1412875"/>
            <a:ext cx="2449299" cy="3382670"/>
          </a:xfrm>
          <a:prstGeom prst="rect">
            <a:avLst/>
          </a:prstGeom>
          <a:ln>
            <a:noFill/>
          </a:ln>
          <a:effectLst>
            <a:outerShdw blurRad="292100" dist="232131" dir="5400000" algn="tl" rotWithShape="0">
              <a:srgbClr val="333333">
                <a:alpha val="71669"/>
              </a:srgbClr>
            </a:outerShdw>
          </a:effectLst>
        </p:spPr>
      </p:pic>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67AFF7-5541-510F-D75E-40258DF3AAF5}"/>
              </a:ext>
            </a:extLst>
          </p:cNvPr>
          <p:cNvSpPr>
            <a:spLocks noGrp="1"/>
          </p:cNvSpPr>
          <p:nvPr>
            <p:ph type="sldNum" sz="quarter" idx="4"/>
          </p:nvPr>
        </p:nvSpPr>
        <p:spPr/>
        <p:txBody>
          <a:bodyPr/>
          <a:lstStyle/>
          <a:p>
            <a:r>
              <a:rPr lang="en-GB"/>
              <a:t>© PSHE Association 2024</a:t>
            </a:r>
          </a:p>
        </p:txBody>
      </p:sp>
      <p:sp>
        <p:nvSpPr>
          <p:cNvPr id="6" name="Content Placeholder 4">
            <a:extLst>
              <a:ext uri="{FF2B5EF4-FFF2-40B4-BE49-F238E27FC236}">
                <a16:creationId xmlns:a16="http://schemas.microsoft.com/office/drawing/2014/main" id="{3B060502-5B04-FD1F-5EBE-452B76A0C938}"/>
              </a:ext>
            </a:extLst>
          </p:cNvPr>
          <p:cNvSpPr>
            <a:spLocks noGrp="1"/>
          </p:cNvSpPr>
          <p:nvPr>
            <p:ph sz="half" idx="12"/>
          </p:nvPr>
        </p:nvSpPr>
        <p:spPr>
          <a:xfrm>
            <a:off x="246589" y="1295459"/>
            <a:ext cx="3271311" cy="4650224"/>
          </a:xfrm>
        </p:spPr>
        <p:txBody>
          <a:bodyPr/>
          <a:lstStyle/>
          <a:p>
            <a:pPr>
              <a:lnSpc>
                <a:spcPts val="2800"/>
              </a:lnSpc>
            </a:pPr>
            <a:r>
              <a:rPr lang="en-GB">
                <a:ea typeface="Calibri" panose="020F0502020204030204" pitchFamily="34" charset="0"/>
                <a:cs typeface="Times New Roman" panose="02020603050405020304" pitchFamily="18" charset="0"/>
              </a:rPr>
              <a:t>We will</a:t>
            </a:r>
            <a:r>
              <a:rPr lang="en-GB" sz="2000">
                <a:effectLst/>
                <a:ea typeface="Calibri" panose="020F0502020204030204" pitchFamily="34" charset="0"/>
                <a:cs typeface="Times New Roman" panose="02020603050405020304" pitchFamily="18" charset="0"/>
              </a:rPr>
              <a:t> learn about</a:t>
            </a:r>
            <a:r>
              <a:rPr lang="en-GB" sz="2000" spc="-20">
                <a:effectLst/>
                <a:ea typeface="Calibri" panose="020F0502020204030204" pitchFamily="34" charset="0"/>
                <a:cs typeface="Times New Roman" panose="02020603050405020304" pitchFamily="18" charset="0"/>
              </a:rPr>
              <a:t> </a:t>
            </a:r>
            <a:r>
              <a:rPr lang="en-GB" sz="2000">
                <a:effectLst/>
                <a:ea typeface="Calibri" panose="020F0502020204030204" pitchFamily="34" charset="0"/>
                <a:cs typeface="Times New Roman" panose="02020603050405020304" pitchFamily="18" charset="0"/>
              </a:rPr>
              <a:t>the importance of sleep and strategies to maintain good sleep habits.</a:t>
            </a:r>
          </a:p>
          <a:p>
            <a:pPr>
              <a:lnSpc>
                <a:spcPts val="2800"/>
              </a:lnSpc>
            </a:pPr>
            <a:endParaRPr lang="en-US"/>
          </a:p>
        </p:txBody>
      </p:sp>
      <p:sp>
        <p:nvSpPr>
          <p:cNvPr id="7" name="Content Placeholder 5">
            <a:extLst>
              <a:ext uri="{FF2B5EF4-FFF2-40B4-BE49-F238E27FC236}">
                <a16:creationId xmlns:a16="http://schemas.microsoft.com/office/drawing/2014/main" id="{F37C786D-CC27-4554-9EF2-EABBF96F918C}"/>
              </a:ext>
            </a:extLst>
          </p:cNvPr>
          <p:cNvSpPr>
            <a:spLocks noGrp="1"/>
          </p:cNvSpPr>
          <p:nvPr>
            <p:ph sz="half" idx="13"/>
          </p:nvPr>
        </p:nvSpPr>
        <p:spPr>
          <a:xfrm>
            <a:off x="4067944" y="1307733"/>
            <a:ext cx="4878348" cy="4650224"/>
          </a:xfrm>
        </p:spPr>
        <p:txBody>
          <a:bodyPr/>
          <a:lstStyle/>
          <a:p>
            <a:pPr>
              <a:lnSpc>
                <a:spcPct val="100000"/>
              </a:lnSpc>
              <a:spcAft>
                <a:spcPts val="0"/>
              </a:spcAft>
            </a:pPr>
            <a:r>
              <a:rPr lang="en-US" dirty="0"/>
              <a:t>We will be able to:</a:t>
            </a:r>
          </a:p>
          <a:p>
            <a:pPr marL="126000" lvl="0" indent="-126000">
              <a:lnSpc>
                <a:spcPts val="2800"/>
              </a:lnSpc>
              <a:spcBef>
                <a:spcPts val="455"/>
              </a:spcBef>
              <a:spcAft>
                <a:spcPts val="1000"/>
              </a:spcAft>
              <a:buSzPct val="100000"/>
              <a:buFont typeface="Arial" panose="020B0604020202020204" pitchFamily="34" charset="0"/>
              <a:buChar char="•"/>
              <a:tabLst>
                <a:tab pos="1570990" algn="l"/>
              </a:tabLst>
            </a:pPr>
            <a:r>
              <a:rPr lang="en-GB" sz="2000" spc="-10" dirty="0">
                <a:effectLst/>
                <a:ea typeface="Calibri" panose="020F0502020204030204" pitchFamily="34" charset="0"/>
                <a:cs typeface="Arial" panose="020B0604020202020204" pitchFamily="34" charset="0"/>
              </a:rPr>
              <a:t>explain</a:t>
            </a:r>
            <a:r>
              <a:rPr lang="en-GB" sz="2000" spc="-70"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the</a:t>
            </a:r>
            <a:r>
              <a:rPr lang="en-GB" sz="2000" spc="-6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importance</a:t>
            </a:r>
            <a:r>
              <a:rPr lang="en-GB" sz="2000" spc="-70"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of</a:t>
            </a:r>
            <a:r>
              <a:rPr lang="en-GB" sz="2000" spc="-6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sleep</a:t>
            </a:r>
            <a:r>
              <a:rPr lang="en-GB" sz="2000" spc="-70"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for</a:t>
            </a:r>
            <a:r>
              <a:rPr lang="en-GB" sz="2000" spc="-6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wellbeing</a:t>
            </a:r>
            <a:r>
              <a:rPr lang="en-GB" sz="2000" spc="-70"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and</a:t>
            </a:r>
            <a:r>
              <a:rPr lang="en-GB" sz="2000" spc="-6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brain</a:t>
            </a:r>
            <a:r>
              <a:rPr lang="en-GB" sz="2000" spc="-6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function</a:t>
            </a:r>
            <a:r>
              <a:rPr lang="en-GB" sz="2000" spc="-70"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a:t>
            </a:r>
            <a:r>
              <a:rPr lang="en-GB" sz="2000" spc="-6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particularly</a:t>
            </a:r>
            <a:r>
              <a:rPr lang="en-GB" sz="2000" spc="-70"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during</a:t>
            </a:r>
            <a:r>
              <a:rPr lang="en-GB" sz="2000" spc="-6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adolescence</a:t>
            </a:r>
            <a:endParaRPr lang="en-GB" sz="2000" spc="0" dirty="0">
              <a:effectLst/>
              <a:ea typeface="Calibri" panose="020F0502020204030204" pitchFamily="34" charset="0"/>
              <a:cs typeface="Times New Roman" panose="02020603050405020304" pitchFamily="18" charset="0"/>
            </a:endParaRPr>
          </a:p>
          <a:p>
            <a:pPr marL="126000" lvl="0" indent="-126000">
              <a:lnSpc>
                <a:spcPts val="2800"/>
              </a:lnSpc>
              <a:spcBef>
                <a:spcPts val="455"/>
              </a:spcBef>
              <a:spcAft>
                <a:spcPts val="1000"/>
              </a:spcAft>
              <a:buSzPct val="100000"/>
              <a:buFont typeface="Arial" panose="020B0604020202020204" pitchFamily="34" charset="0"/>
              <a:buChar char="•"/>
              <a:tabLst>
                <a:tab pos="1570990" algn="l"/>
              </a:tabLst>
            </a:pPr>
            <a:r>
              <a:rPr lang="en-GB" sz="2000" spc="0" dirty="0">
                <a:effectLst/>
                <a:ea typeface="Calibri" panose="020F0502020204030204" pitchFamily="34" charset="0"/>
                <a:cs typeface="Arial" panose="020B0604020202020204" pitchFamily="34" charset="0"/>
              </a:rPr>
              <a:t>explain</a:t>
            </a:r>
            <a:r>
              <a:rPr lang="en-GB" sz="2000" spc="-4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how</a:t>
            </a:r>
            <a:r>
              <a:rPr lang="en-GB" sz="2000" spc="-3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lifestyle</a:t>
            </a:r>
            <a:r>
              <a:rPr lang="en-GB" sz="2000" spc="-3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choices</a:t>
            </a:r>
            <a:r>
              <a:rPr lang="en-GB" sz="2000" spc="-4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can</a:t>
            </a:r>
            <a:r>
              <a:rPr lang="en-GB" sz="2000" spc="-40"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affect</a:t>
            </a:r>
            <a:r>
              <a:rPr lang="en-GB" sz="2000" spc="-3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sleep</a:t>
            </a:r>
            <a:r>
              <a:rPr lang="en-GB" sz="2000" spc="-40"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quality</a:t>
            </a:r>
            <a:endParaRPr lang="en-GB" sz="2000" spc="0" dirty="0">
              <a:effectLst/>
              <a:ea typeface="Calibri" panose="020F0502020204030204" pitchFamily="34" charset="0"/>
              <a:cs typeface="Times New Roman" panose="02020603050405020304" pitchFamily="18" charset="0"/>
            </a:endParaRPr>
          </a:p>
          <a:p>
            <a:pPr marL="126000" lvl="0" indent="-126000">
              <a:lnSpc>
                <a:spcPts val="2800"/>
              </a:lnSpc>
              <a:spcBef>
                <a:spcPts val="460"/>
              </a:spcBef>
              <a:spcAft>
                <a:spcPts val="1000"/>
              </a:spcAft>
              <a:buSzPct val="100000"/>
              <a:buFont typeface="Arial" panose="020B0604020202020204" pitchFamily="34" charset="0"/>
              <a:buChar char="•"/>
              <a:tabLst>
                <a:tab pos="1570990" algn="l"/>
              </a:tabLst>
            </a:pPr>
            <a:r>
              <a:rPr lang="en-GB" sz="2000" spc="0" dirty="0">
                <a:effectLst/>
                <a:ea typeface="Calibri" panose="020F0502020204030204" pitchFamily="34" charset="0"/>
                <a:cs typeface="Arial" panose="020B0604020202020204" pitchFamily="34" charset="0"/>
              </a:rPr>
              <a:t>describe</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a</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range</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of</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strategies</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for</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ensuring</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appropriate</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sleep</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patterns</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and</a:t>
            </a:r>
            <a:r>
              <a:rPr lang="en-GB" sz="2000" spc="10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suggest</a:t>
            </a:r>
            <a:r>
              <a:rPr lang="en-GB" sz="2000" spc="110"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advice</a:t>
            </a:r>
            <a:r>
              <a:rPr lang="en-GB" sz="2000" spc="105" dirty="0">
                <a:effectLst/>
                <a:ea typeface="Calibri" panose="020F0502020204030204" pitchFamily="34" charset="0"/>
                <a:cs typeface="Arial" panose="020B0604020202020204" pitchFamily="34" charset="0"/>
              </a:rPr>
              <a:t> </a:t>
            </a:r>
            <a:r>
              <a:rPr lang="en-GB" sz="2000" spc="-25" dirty="0">
                <a:effectLst/>
                <a:ea typeface="Calibri" panose="020F0502020204030204" pitchFamily="34" charset="0"/>
                <a:cs typeface="Arial" panose="020B0604020202020204" pitchFamily="34" charset="0"/>
              </a:rPr>
              <a:t>for </a:t>
            </a:r>
            <a:r>
              <a:rPr lang="en-GB" sz="2000" spc="0" dirty="0">
                <a:effectLst/>
                <a:ea typeface="Calibri" panose="020F0502020204030204" pitchFamily="34" charset="0"/>
                <a:cs typeface="Arial" panose="020B0604020202020204" pitchFamily="34" charset="0"/>
              </a:rPr>
              <a:t>those</a:t>
            </a:r>
            <a:r>
              <a:rPr lang="en-GB" sz="2000" spc="-5"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struggling</a:t>
            </a:r>
            <a:r>
              <a:rPr lang="en-GB" sz="2000" spc="-10" dirty="0">
                <a:effectLst/>
                <a:ea typeface="Calibri" panose="020F0502020204030204" pitchFamily="34" charset="0"/>
                <a:cs typeface="Arial" panose="020B0604020202020204" pitchFamily="34" charset="0"/>
              </a:rPr>
              <a:t> </a:t>
            </a:r>
            <a:r>
              <a:rPr lang="en-GB" sz="2000" spc="0" dirty="0">
                <a:effectLst/>
                <a:ea typeface="Calibri" panose="020F0502020204030204" pitchFamily="34" charset="0"/>
                <a:cs typeface="Arial" panose="020B0604020202020204" pitchFamily="34" charset="0"/>
              </a:rPr>
              <a:t>to</a:t>
            </a:r>
            <a:r>
              <a:rPr lang="en-GB" sz="2000" spc="-5" dirty="0">
                <a:effectLst/>
                <a:ea typeface="Calibri" panose="020F0502020204030204" pitchFamily="34" charset="0"/>
                <a:cs typeface="Arial" panose="020B0604020202020204" pitchFamily="34" charset="0"/>
              </a:rPr>
              <a:t> </a:t>
            </a:r>
            <a:r>
              <a:rPr lang="en-GB" sz="2000" spc="-10" dirty="0">
                <a:effectLst/>
                <a:ea typeface="Calibri" panose="020F0502020204030204" pitchFamily="34" charset="0"/>
                <a:cs typeface="Arial" panose="020B0604020202020204" pitchFamily="34" charset="0"/>
              </a:rPr>
              <a:t>sleep.</a:t>
            </a:r>
            <a:endParaRPr lang="en-GB" sz="2000" spc="0" dirty="0">
              <a:effectLst/>
              <a:ea typeface="Calibri" panose="020F0502020204030204" pitchFamily="34" charset="0"/>
              <a:cs typeface="Times New Roman" panose="02020603050405020304" pitchFamily="18" charset="0"/>
            </a:endParaRPr>
          </a:p>
          <a:p>
            <a:pPr>
              <a:lnSpc>
                <a:spcPct val="100000"/>
              </a:lnSpc>
            </a:pPr>
            <a:endParaRPr lang="en-US" dirty="0"/>
          </a:p>
        </p:txBody>
      </p:sp>
    </p:spTree>
    <p:extLst>
      <p:ext uri="{BB962C8B-B14F-4D97-AF65-F5344CB8AC3E}">
        <p14:creationId xmlns:p14="http://schemas.microsoft.com/office/powerpoint/2010/main" val="2221357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smiling at camera&#10;&#10;Description automatically generated">
            <a:extLst>
              <a:ext uri="{FF2B5EF4-FFF2-40B4-BE49-F238E27FC236}">
                <a16:creationId xmlns:a16="http://schemas.microsoft.com/office/drawing/2014/main" id="{35E2A2A1-8507-0F7D-E4B5-F086706B262F}"/>
              </a:ext>
            </a:extLst>
          </p:cNvPr>
          <p:cNvPicPr>
            <a:picLocks noChangeAspect="1"/>
          </p:cNvPicPr>
          <p:nvPr/>
        </p:nvPicPr>
        <p:blipFill rotWithShape="1">
          <a:blip r:embed="rId3"/>
          <a:srcRect l="29256" r="35831" b="16307"/>
          <a:stretch/>
        </p:blipFill>
        <p:spPr>
          <a:xfrm>
            <a:off x="5538650" y="1666706"/>
            <a:ext cx="4367350" cy="5191294"/>
          </a:xfrm>
          <a:prstGeom prst="rect">
            <a:avLst/>
          </a:prstGeom>
        </p:spPr>
      </p:pic>
      <p:sp>
        <p:nvSpPr>
          <p:cNvPr id="5" name="Title 4">
            <a:extLst>
              <a:ext uri="{FF2B5EF4-FFF2-40B4-BE49-F238E27FC236}">
                <a16:creationId xmlns:a16="http://schemas.microsoft.com/office/drawing/2014/main" id="{4B1E2E7B-587A-0D04-CB3C-FD3476B73C52}"/>
              </a:ext>
            </a:extLst>
          </p:cNvPr>
          <p:cNvSpPr>
            <a:spLocks noGrp="1"/>
          </p:cNvSpPr>
          <p:nvPr>
            <p:ph type="title"/>
          </p:nvPr>
        </p:nvSpPr>
        <p:spPr/>
        <p:txBody>
          <a:bodyPr/>
          <a:lstStyle/>
          <a:p>
            <a:r>
              <a:rPr lang="en-US"/>
              <a:t>Abe’s sleep pattern</a:t>
            </a:r>
          </a:p>
        </p:txBody>
      </p:sp>
      <p:sp>
        <p:nvSpPr>
          <p:cNvPr id="2" name="Slide Number Placeholder 1">
            <a:extLst>
              <a:ext uri="{FF2B5EF4-FFF2-40B4-BE49-F238E27FC236}">
                <a16:creationId xmlns:a16="http://schemas.microsoft.com/office/drawing/2014/main" id="{08F58D7E-904C-A554-D927-91B95A0B07EF}"/>
              </a:ext>
            </a:extLst>
          </p:cNvPr>
          <p:cNvSpPr>
            <a:spLocks noGrp="1"/>
          </p:cNvSpPr>
          <p:nvPr>
            <p:ph type="sldNum" sz="quarter" idx="4"/>
          </p:nvPr>
        </p:nvSpPr>
        <p:spPr/>
        <p:txBody>
          <a:bodyPr/>
          <a:lstStyle/>
          <a:p>
            <a:r>
              <a:rPr lang="en-GB"/>
              <a:t>© PSHE Association 2024</a:t>
            </a:r>
          </a:p>
        </p:txBody>
      </p:sp>
      <p:sp>
        <p:nvSpPr>
          <p:cNvPr id="4" name="Content Placeholder 1">
            <a:extLst>
              <a:ext uri="{FF2B5EF4-FFF2-40B4-BE49-F238E27FC236}">
                <a16:creationId xmlns:a16="http://schemas.microsoft.com/office/drawing/2014/main" id="{A03B0B55-6534-A6DC-FFEC-470539D1EDE6}"/>
              </a:ext>
            </a:extLst>
          </p:cNvPr>
          <p:cNvSpPr txBox="1">
            <a:spLocks/>
          </p:cNvSpPr>
          <p:nvPr/>
        </p:nvSpPr>
        <p:spPr>
          <a:xfrm>
            <a:off x="232915" y="1291187"/>
            <a:ext cx="4881332"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spcBef>
                <a:spcPts val="0"/>
              </a:spcBef>
              <a:spcAft>
                <a:spcPts val="1200"/>
              </a:spcAft>
              <a:buClrTx/>
              <a:buSzTx/>
              <a:tabLst/>
              <a:defRPr/>
            </a:pPr>
            <a:r>
              <a:rPr lang="en-GB" dirty="0">
                <a:effectLst/>
                <a:ea typeface="Calibri" panose="020F0502020204030204" pitchFamily="34" charset="0"/>
                <a:cs typeface="Times New Roman" panose="02020603050405020304" pitchFamily="18" charset="0"/>
              </a:rPr>
              <a:t>Highlight in one colour, anything that Abe is doing to </a:t>
            </a:r>
            <a:r>
              <a:rPr lang="en-GB" b="1" dirty="0">
                <a:effectLst/>
                <a:ea typeface="Calibri" panose="020F0502020204030204" pitchFamily="34" charset="0"/>
                <a:cs typeface="Times New Roman" panose="02020603050405020304" pitchFamily="18" charset="0"/>
              </a:rPr>
              <a:t>promote</a:t>
            </a:r>
            <a:r>
              <a:rPr lang="en-GB" dirty="0">
                <a:effectLst/>
                <a:ea typeface="Calibri" panose="020F0502020204030204" pitchFamily="34" charset="0"/>
                <a:cs typeface="Times New Roman" panose="02020603050405020304" pitchFamily="18" charset="0"/>
              </a:rPr>
              <a:t> a healthier sleep pattern. </a:t>
            </a:r>
          </a:p>
          <a:p>
            <a:pPr marR="0" lvl="0" defTabSz="914400" rtl="0" eaLnBrk="1" fontAlgn="auto" latinLnBrk="0" hangingPunct="1">
              <a:spcBef>
                <a:spcPts val="0"/>
              </a:spcBef>
              <a:spcAft>
                <a:spcPts val="1200"/>
              </a:spcAft>
              <a:buClrTx/>
              <a:buSzTx/>
              <a:tabLst/>
              <a:defRPr/>
            </a:pPr>
            <a:r>
              <a:rPr lang="en-GB" dirty="0">
                <a:effectLst/>
                <a:ea typeface="Calibri" panose="020F0502020204030204" pitchFamily="34" charset="0"/>
                <a:cs typeface="Times New Roman" panose="02020603050405020304" pitchFamily="18" charset="0"/>
              </a:rPr>
              <a:t>Highlight in a different colour, anything Abe is doing that might </a:t>
            </a:r>
            <a:r>
              <a:rPr lang="en-GB" b="1" dirty="0">
                <a:effectLst/>
                <a:ea typeface="Calibri" panose="020F0502020204030204" pitchFamily="34" charset="0"/>
                <a:cs typeface="Times New Roman" panose="02020603050405020304" pitchFamily="18" charset="0"/>
              </a:rPr>
              <a:t>detract</a:t>
            </a:r>
            <a:r>
              <a:rPr lang="en-GB" dirty="0">
                <a:effectLst/>
                <a:ea typeface="Calibri" panose="020F0502020204030204" pitchFamily="34" charset="0"/>
                <a:cs typeface="Times New Roman" panose="02020603050405020304" pitchFamily="18" charset="0"/>
              </a:rPr>
              <a:t> from a healthier sleep pattern. </a:t>
            </a:r>
          </a:p>
          <a:p>
            <a:pPr marL="342900" marR="0" lvl="0" indent="-342900" defTabSz="914400" rtl="0" eaLnBrk="1" fontAlgn="auto" latinLnBrk="0" hangingPunct="1">
              <a:spcBef>
                <a:spcPts val="0"/>
              </a:spcBef>
              <a:spcAft>
                <a:spcPts val="1200"/>
              </a:spcAft>
              <a:buClrTx/>
              <a:buSzTx/>
              <a:buFont typeface="Arial" panose="020B0604020202020204" pitchFamily="34" charset="0"/>
              <a:buChar char="•"/>
              <a:tabLst/>
              <a:defRPr/>
            </a:pPr>
            <a:r>
              <a:rPr lang="en-GB" dirty="0">
                <a:effectLst/>
                <a:ea typeface="Calibri" panose="020F0502020204030204" pitchFamily="34" charset="0"/>
                <a:cs typeface="Times New Roman" panose="02020603050405020304" pitchFamily="18" charset="0"/>
              </a:rPr>
              <a:t>How might a lack of sleep affect Abe’s wellbeing? </a:t>
            </a:r>
          </a:p>
          <a:p>
            <a:pPr marL="342900" marR="0" lvl="0" indent="-342900" defTabSz="914400" rtl="0" eaLnBrk="1" fontAlgn="auto" latinLnBrk="0" hangingPunct="1">
              <a:spcBef>
                <a:spcPts val="0"/>
              </a:spcBef>
              <a:spcAft>
                <a:spcPts val="1200"/>
              </a:spcAft>
              <a:buClrTx/>
              <a:buSzTx/>
              <a:buFont typeface="Arial" panose="020B0604020202020204" pitchFamily="34" charset="0"/>
              <a:buChar char="•"/>
              <a:tabLst/>
              <a:defRPr/>
            </a:pPr>
            <a:r>
              <a:rPr lang="en-GB" dirty="0">
                <a:effectLst/>
                <a:ea typeface="Calibri" panose="020F0502020204030204" pitchFamily="34" charset="0"/>
                <a:cs typeface="Times New Roman" panose="02020603050405020304" pitchFamily="18" charset="0"/>
              </a:rPr>
              <a:t>What strategies could Abe use to help manage the less helpful behaviours identified?</a:t>
            </a:r>
            <a:endParaRPr lang="en-GB" dirty="0"/>
          </a:p>
        </p:txBody>
      </p:sp>
    </p:spTree>
    <p:extLst>
      <p:ext uri="{BB962C8B-B14F-4D97-AF65-F5344CB8AC3E}">
        <p14:creationId xmlns:p14="http://schemas.microsoft.com/office/powerpoint/2010/main" val="1654041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30F40DF6-CE12-9BAD-88E5-DF7F5F664065}"/>
              </a:ext>
            </a:extLst>
          </p:cNvPr>
          <p:cNvSpPr/>
          <p:nvPr/>
        </p:nvSpPr>
        <p:spPr>
          <a:xfrm>
            <a:off x="4798614" y="4938220"/>
            <a:ext cx="1748769" cy="1547093"/>
          </a:xfrm>
          <a:prstGeom prst="roundRect">
            <a:avLst>
              <a:gd name="adj" fmla="val 57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152000" bIns="46800" rtlCol="0" anchor="t"/>
          <a:lstStyle/>
          <a:p>
            <a:endParaRPr lang="en-US" sz="1600">
              <a:solidFill>
                <a:schemeClr val="tx1"/>
              </a:solidFill>
              <a:effectLst/>
              <a:latin typeface="Century Gothic" panose="020B0502020202020204" pitchFamily="34" charset="0"/>
            </a:endParaRPr>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a:t>How much sleep?</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pic>
        <p:nvPicPr>
          <p:cNvPr id="5" name="Picture 4">
            <a:extLst>
              <a:ext uri="{FF2B5EF4-FFF2-40B4-BE49-F238E27FC236}">
                <a16:creationId xmlns:a16="http://schemas.microsoft.com/office/drawing/2014/main" id="{C65DD1C1-4068-0E85-1C33-836B5DB0C99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09115" y="5898239"/>
            <a:ext cx="408764" cy="664804"/>
          </a:xfrm>
          <a:prstGeom prst="rect">
            <a:avLst/>
          </a:prstGeom>
        </p:spPr>
      </p:pic>
      <p:pic>
        <p:nvPicPr>
          <p:cNvPr id="6" name="Picture 5">
            <a:extLst>
              <a:ext uri="{FF2B5EF4-FFF2-40B4-BE49-F238E27FC236}">
                <a16:creationId xmlns:a16="http://schemas.microsoft.com/office/drawing/2014/main" id="{37C45AD8-67F3-C707-AF91-F90B98F377B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717880" y="6051927"/>
            <a:ext cx="440209" cy="480636"/>
          </a:xfrm>
          <a:prstGeom prst="rect">
            <a:avLst/>
          </a:prstGeom>
        </p:spPr>
      </p:pic>
      <p:sp>
        <p:nvSpPr>
          <p:cNvPr id="7" name="Content Placeholder 1">
            <a:extLst>
              <a:ext uri="{FF2B5EF4-FFF2-40B4-BE49-F238E27FC236}">
                <a16:creationId xmlns:a16="http://schemas.microsoft.com/office/drawing/2014/main" id="{1D9CC667-C74F-9CD0-6D0E-FBB8826EB3ED}"/>
              </a:ext>
            </a:extLst>
          </p:cNvPr>
          <p:cNvSpPr txBox="1">
            <a:spLocks/>
          </p:cNvSpPr>
          <p:nvPr/>
        </p:nvSpPr>
        <p:spPr>
          <a:xfrm>
            <a:off x="232916" y="1290734"/>
            <a:ext cx="3986387" cy="1578588"/>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solidFill>
                  <a:schemeClr val="bg1"/>
                </a:solidFill>
                <a:effectLst/>
                <a:ea typeface="Calibri" panose="020F0502020204030204" pitchFamily="34" charset="0"/>
                <a:cs typeface="Times New Roman" panose="02020603050405020304" pitchFamily="18" charset="0"/>
              </a:rPr>
              <a:t>What are the biggest barriers to young people getting enough sleep? </a:t>
            </a:r>
          </a:p>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solidFill>
                  <a:schemeClr val="bg1"/>
                </a:solidFill>
                <a:effectLst/>
                <a:ea typeface="Calibri" panose="020F0502020204030204" pitchFamily="34" charset="0"/>
                <a:cs typeface="Times New Roman" panose="02020603050405020304" pitchFamily="18" charset="0"/>
              </a:rPr>
              <a:t>What might someone’s sleep environment (e.g. their bedroom) be negatively impacted by?</a:t>
            </a:r>
            <a:endParaRPr lang="en-GB">
              <a:solidFill>
                <a:schemeClr val="bg1"/>
              </a:solidFill>
            </a:endParaRPr>
          </a:p>
        </p:txBody>
      </p:sp>
      <p:sp>
        <p:nvSpPr>
          <p:cNvPr id="16" name="Rounded Rectangle 15">
            <a:extLst>
              <a:ext uri="{FF2B5EF4-FFF2-40B4-BE49-F238E27FC236}">
                <a16:creationId xmlns:a16="http://schemas.microsoft.com/office/drawing/2014/main" id="{A279EA24-AB45-18EE-6C42-F9CBBC80890C}"/>
              </a:ext>
            </a:extLst>
          </p:cNvPr>
          <p:cNvSpPr/>
          <p:nvPr/>
        </p:nvSpPr>
        <p:spPr>
          <a:xfrm>
            <a:off x="4798614" y="3175548"/>
            <a:ext cx="1748769" cy="1547093"/>
          </a:xfrm>
          <a:prstGeom prst="roundRect">
            <a:avLst>
              <a:gd name="adj" fmla="val 57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152000" bIns="46800" rtlCol="0" anchor="t"/>
          <a:lstStyle/>
          <a:p>
            <a:endParaRPr lang="en-US" sz="1600">
              <a:solidFill>
                <a:schemeClr val="tx1"/>
              </a:solidFill>
              <a:effectLst/>
              <a:latin typeface="Century Gothic" panose="020B0502020202020204" pitchFamily="34" charset="0"/>
            </a:endParaRPr>
          </a:p>
        </p:txBody>
      </p:sp>
      <p:sp>
        <p:nvSpPr>
          <p:cNvPr id="18" name="Rounded Rectangle 17">
            <a:extLst>
              <a:ext uri="{FF2B5EF4-FFF2-40B4-BE49-F238E27FC236}">
                <a16:creationId xmlns:a16="http://schemas.microsoft.com/office/drawing/2014/main" id="{0E8EFF4B-B86B-674A-921F-3F7863C3AD22}"/>
              </a:ext>
            </a:extLst>
          </p:cNvPr>
          <p:cNvSpPr/>
          <p:nvPr/>
        </p:nvSpPr>
        <p:spPr>
          <a:xfrm>
            <a:off x="4798614" y="1412875"/>
            <a:ext cx="1748769" cy="1547093"/>
          </a:xfrm>
          <a:prstGeom prst="roundRect">
            <a:avLst>
              <a:gd name="adj" fmla="val 57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1152000" bIns="46800" rtlCol="0" anchor="t"/>
          <a:lstStyle/>
          <a:p>
            <a:endParaRPr lang="en-US" sz="1600">
              <a:solidFill>
                <a:schemeClr val="tx1"/>
              </a:solidFill>
              <a:effectLst/>
              <a:latin typeface="Century Gothic" panose="020B0502020202020204" pitchFamily="34" charset="0"/>
            </a:endParaRPr>
          </a:p>
        </p:txBody>
      </p:sp>
      <p:pic>
        <p:nvPicPr>
          <p:cNvPr id="21" name="Picture 20" descr="A purple bed with a purple blanket and a purple circle with a clock&#10;&#10;Description automatically generated">
            <a:extLst>
              <a:ext uri="{FF2B5EF4-FFF2-40B4-BE49-F238E27FC236}">
                <a16:creationId xmlns:a16="http://schemas.microsoft.com/office/drawing/2014/main" id="{FAD6D1B8-0B5D-3631-9EDF-628AB96778A0}"/>
              </a:ext>
            </a:extLst>
          </p:cNvPr>
          <p:cNvPicPr>
            <a:picLocks noChangeAspect="1"/>
          </p:cNvPicPr>
          <p:nvPr/>
        </p:nvPicPr>
        <p:blipFill>
          <a:blip r:embed="rId7"/>
          <a:stretch>
            <a:fillRect/>
          </a:stretch>
        </p:blipFill>
        <p:spPr>
          <a:xfrm>
            <a:off x="4938470" y="1605147"/>
            <a:ext cx="1280495" cy="1144050"/>
          </a:xfrm>
          <a:prstGeom prst="rect">
            <a:avLst/>
          </a:prstGeom>
        </p:spPr>
      </p:pic>
      <p:pic>
        <p:nvPicPr>
          <p:cNvPr id="23" name="Picture 22" descr="A purple circle with a bed and people&#10;&#10;Description automatically generated with medium confidence">
            <a:extLst>
              <a:ext uri="{FF2B5EF4-FFF2-40B4-BE49-F238E27FC236}">
                <a16:creationId xmlns:a16="http://schemas.microsoft.com/office/drawing/2014/main" id="{8285F565-D573-3BD4-A4EB-7379332EE19E}"/>
              </a:ext>
            </a:extLst>
          </p:cNvPr>
          <p:cNvPicPr>
            <a:picLocks noChangeAspect="1"/>
          </p:cNvPicPr>
          <p:nvPr/>
        </p:nvPicPr>
        <p:blipFill>
          <a:blip r:embed="rId8"/>
          <a:stretch>
            <a:fillRect/>
          </a:stretch>
        </p:blipFill>
        <p:spPr>
          <a:xfrm>
            <a:off x="4918317" y="5052905"/>
            <a:ext cx="1320800" cy="1282700"/>
          </a:xfrm>
          <a:prstGeom prst="rect">
            <a:avLst/>
          </a:prstGeom>
        </p:spPr>
      </p:pic>
      <p:pic>
        <p:nvPicPr>
          <p:cNvPr id="25" name="Picture 24" descr="A screenshot of a bed&#10;&#10;Description automatically generated">
            <a:extLst>
              <a:ext uri="{FF2B5EF4-FFF2-40B4-BE49-F238E27FC236}">
                <a16:creationId xmlns:a16="http://schemas.microsoft.com/office/drawing/2014/main" id="{77EB15FE-0A04-6CD9-54CB-AEF7A672300D}"/>
              </a:ext>
            </a:extLst>
          </p:cNvPr>
          <p:cNvPicPr>
            <a:picLocks noChangeAspect="1"/>
          </p:cNvPicPr>
          <p:nvPr/>
        </p:nvPicPr>
        <p:blipFill rotWithShape="1">
          <a:blip r:embed="rId9"/>
          <a:srcRect t="237"/>
          <a:stretch/>
        </p:blipFill>
        <p:spPr>
          <a:xfrm>
            <a:off x="4798614" y="3175547"/>
            <a:ext cx="1531245" cy="1335055"/>
          </a:xfrm>
          <a:prstGeom prst="rect">
            <a:avLst/>
          </a:prstGeom>
        </p:spPr>
      </p:pic>
      <p:sp>
        <p:nvSpPr>
          <p:cNvPr id="2" name="Rounded Rectangle 1">
            <a:extLst>
              <a:ext uri="{FF2B5EF4-FFF2-40B4-BE49-F238E27FC236}">
                <a16:creationId xmlns:a16="http://schemas.microsoft.com/office/drawing/2014/main" id="{6919BA06-974A-979C-29E8-BFB3F23E94F5}"/>
              </a:ext>
            </a:extLst>
          </p:cNvPr>
          <p:cNvSpPr/>
          <p:nvPr/>
        </p:nvSpPr>
        <p:spPr>
          <a:xfrm>
            <a:off x="6322110" y="4938220"/>
            <a:ext cx="3274776" cy="1547093"/>
          </a:xfrm>
          <a:prstGeom prst="roundRect">
            <a:avLst>
              <a:gd name="adj" fmla="val 5758"/>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90000" rIns="144000" bIns="46800" rtlCol="0" anchor="t"/>
          <a:lstStyle/>
          <a:p>
            <a:r>
              <a:rPr lang="en-US" sz="1600">
                <a:solidFill>
                  <a:schemeClr val="tx1"/>
                </a:solidFill>
                <a:effectLst/>
                <a:latin typeface="Century Gothic" panose="020B0502020202020204" pitchFamily="34" charset="0"/>
              </a:rPr>
              <a:t>This natural cycle can easily be impacted by social and academic commitments which disrupt the natural sleep pattern.</a:t>
            </a:r>
          </a:p>
        </p:txBody>
      </p:sp>
      <p:sp>
        <p:nvSpPr>
          <p:cNvPr id="17" name="Rounded Rectangle 16">
            <a:extLst>
              <a:ext uri="{FF2B5EF4-FFF2-40B4-BE49-F238E27FC236}">
                <a16:creationId xmlns:a16="http://schemas.microsoft.com/office/drawing/2014/main" id="{4CB3CFFF-E5B7-6D61-6FA3-48661DD0B08E}"/>
              </a:ext>
            </a:extLst>
          </p:cNvPr>
          <p:cNvSpPr/>
          <p:nvPr/>
        </p:nvSpPr>
        <p:spPr>
          <a:xfrm>
            <a:off x="6322110" y="3175548"/>
            <a:ext cx="3274776" cy="1547093"/>
          </a:xfrm>
          <a:prstGeom prst="roundRect">
            <a:avLst>
              <a:gd name="adj" fmla="val 5758"/>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90000" rIns="144000" bIns="46800" rtlCol="0" anchor="t"/>
          <a:lstStyle/>
          <a:p>
            <a:r>
              <a:rPr lang="en-US" sz="1600">
                <a:solidFill>
                  <a:schemeClr val="tx1"/>
                </a:solidFill>
                <a:effectLst/>
                <a:latin typeface="Century Gothic" panose="020B0502020202020204" pitchFamily="34" charset="0"/>
              </a:rPr>
              <a:t>At around age 14, there is a natural shift to a later sleep pattern </a:t>
            </a:r>
            <a:r>
              <a:rPr lang="en-US" sz="1600">
                <a:solidFill>
                  <a:schemeClr val="tx1"/>
                </a:solidFill>
                <a:latin typeface="Century Gothic" panose="020B0502020202020204" pitchFamily="34" charset="0"/>
              </a:rPr>
              <a:t>(</a:t>
            </a:r>
            <a:r>
              <a:rPr lang="en-US" sz="1600">
                <a:solidFill>
                  <a:schemeClr val="tx1"/>
                </a:solidFill>
                <a:effectLst/>
                <a:latin typeface="Century Gothic" panose="020B0502020202020204" pitchFamily="34" charset="0"/>
              </a:rPr>
              <a:t>around 11pm to sleep and 7-8am to rise).</a:t>
            </a:r>
          </a:p>
          <a:p>
            <a:pPr algn="ctr"/>
            <a:endParaRPr lang="en-GB" sz="1600">
              <a:solidFill>
                <a:schemeClr val="bg1"/>
              </a:solidFill>
              <a:latin typeface="Century Gothic" panose="020B0502020202020204" pitchFamily="34" charset="0"/>
            </a:endParaRPr>
          </a:p>
        </p:txBody>
      </p:sp>
      <p:sp>
        <p:nvSpPr>
          <p:cNvPr id="19" name="Rounded Rectangle 18">
            <a:extLst>
              <a:ext uri="{FF2B5EF4-FFF2-40B4-BE49-F238E27FC236}">
                <a16:creationId xmlns:a16="http://schemas.microsoft.com/office/drawing/2014/main" id="{D5261A31-D232-E714-4DA5-63C4550046DC}"/>
              </a:ext>
            </a:extLst>
          </p:cNvPr>
          <p:cNvSpPr/>
          <p:nvPr/>
        </p:nvSpPr>
        <p:spPr>
          <a:xfrm>
            <a:off x="6322110" y="1412875"/>
            <a:ext cx="3274776" cy="1547093"/>
          </a:xfrm>
          <a:prstGeom prst="roundRect">
            <a:avLst>
              <a:gd name="adj" fmla="val 5758"/>
            </a:avLst>
          </a:prstGeom>
          <a:solidFill>
            <a:srgbClr val="D39BBD"/>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90000" rIns="144000" bIns="46800" rtlCol="0" anchor="t"/>
          <a:lstStyle/>
          <a:p>
            <a:r>
              <a:rPr lang="en-US" sz="1600">
                <a:solidFill>
                  <a:schemeClr val="tx1"/>
                </a:solidFill>
                <a:effectLst/>
                <a:latin typeface="Century Gothic" panose="020B0502020202020204" pitchFamily="34" charset="0"/>
              </a:rPr>
              <a:t>Teenagers need approximately 9 hours </a:t>
            </a:r>
            <a:br>
              <a:rPr lang="en-US" sz="1600">
                <a:solidFill>
                  <a:schemeClr val="tx1"/>
                </a:solidFill>
                <a:effectLst/>
                <a:latin typeface="Century Gothic" panose="020B0502020202020204" pitchFamily="34" charset="0"/>
              </a:rPr>
            </a:br>
            <a:r>
              <a:rPr lang="en-US" sz="1600">
                <a:solidFill>
                  <a:schemeClr val="tx1"/>
                </a:solidFill>
                <a:effectLst/>
                <a:latin typeface="Century Gothic" panose="020B0502020202020204" pitchFamily="34" charset="0"/>
              </a:rPr>
              <a:t>sleep per night. </a:t>
            </a:r>
          </a:p>
        </p:txBody>
      </p:sp>
    </p:spTree>
    <p:extLst>
      <p:ext uri="{BB962C8B-B14F-4D97-AF65-F5344CB8AC3E}">
        <p14:creationId xmlns:p14="http://schemas.microsoft.com/office/powerpoint/2010/main" val="191823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cards with images of people&#10;&#10;Description automatically generated">
            <a:extLst>
              <a:ext uri="{FF2B5EF4-FFF2-40B4-BE49-F238E27FC236}">
                <a16:creationId xmlns:a16="http://schemas.microsoft.com/office/drawing/2014/main" id="{A1954855-66F5-3237-E8F6-159163A040C8}"/>
              </a:ext>
            </a:extLst>
          </p:cNvPr>
          <p:cNvPicPr>
            <a:picLocks noChangeAspect="1"/>
          </p:cNvPicPr>
          <p:nvPr/>
        </p:nvPicPr>
        <p:blipFill rotWithShape="1">
          <a:blip r:embed="rId3"/>
          <a:srcRect l="24684" t="18051" r="23512" b="32034"/>
          <a:stretch/>
        </p:blipFill>
        <p:spPr>
          <a:xfrm>
            <a:off x="5758627" y="1064886"/>
            <a:ext cx="4147374" cy="5793114"/>
          </a:xfrm>
          <a:prstGeom prst="rect">
            <a:avLst/>
          </a:prstGeom>
        </p:spPr>
      </p:pic>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2" y="543878"/>
            <a:ext cx="8145779" cy="694054"/>
          </a:xfrm>
        </p:spPr>
        <p:txBody>
          <a:bodyPr/>
          <a:lstStyle/>
          <a:p>
            <a:r>
              <a:rPr lang="en-US"/>
              <a:t>Consequences of poor sleep habits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sp>
        <p:nvSpPr>
          <p:cNvPr id="5" name="Content Placeholder 1">
            <a:extLst>
              <a:ext uri="{FF2B5EF4-FFF2-40B4-BE49-F238E27FC236}">
                <a16:creationId xmlns:a16="http://schemas.microsoft.com/office/drawing/2014/main" id="{5B009175-3251-5D99-29B7-3F97063FBCBA}"/>
              </a:ext>
            </a:extLst>
          </p:cNvPr>
          <p:cNvSpPr txBox="1">
            <a:spLocks/>
          </p:cNvSpPr>
          <p:nvPr/>
        </p:nvSpPr>
        <p:spPr>
          <a:xfrm>
            <a:off x="232915" y="1299764"/>
            <a:ext cx="5072002"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ct val="100000"/>
              </a:lnSpc>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In your groups, discuss: </a:t>
            </a:r>
          </a:p>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effectLst/>
                <a:ea typeface="Calibri" panose="020F0502020204030204" pitchFamily="34" charset="0"/>
                <a:cs typeface="Times New Roman" panose="02020603050405020304" pitchFamily="18" charset="0"/>
              </a:rPr>
              <a:t>Why do you think your character isn’t getting high quality sleep? </a:t>
            </a:r>
          </a:p>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effectLst/>
                <a:ea typeface="Calibri" panose="020F0502020204030204" pitchFamily="34" charset="0"/>
                <a:cs typeface="Times New Roman" panose="02020603050405020304" pitchFamily="18" charset="0"/>
              </a:rPr>
              <a:t>What might the consequences of poor sleep be on your character’s wellbeing and brain function?</a:t>
            </a:r>
            <a:endParaRPr lang="en-GB"/>
          </a:p>
        </p:txBody>
      </p:sp>
      <p:pic>
        <p:nvPicPr>
          <p:cNvPr id="2" name="Picture 1">
            <a:extLst>
              <a:ext uri="{FF2B5EF4-FFF2-40B4-BE49-F238E27FC236}">
                <a16:creationId xmlns:a16="http://schemas.microsoft.com/office/drawing/2014/main" id="{D36E2F74-1D60-BDF1-78DE-49D53D86961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09115" y="5898239"/>
            <a:ext cx="408764" cy="664804"/>
          </a:xfrm>
          <a:prstGeom prst="rect">
            <a:avLst/>
          </a:prstGeom>
        </p:spPr>
      </p:pic>
      <p:pic>
        <p:nvPicPr>
          <p:cNvPr id="6" name="Picture 5">
            <a:extLst>
              <a:ext uri="{FF2B5EF4-FFF2-40B4-BE49-F238E27FC236}">
                <a16:creationId xmlns:a16="http://schemas.microsoft.com/office/drawing/2014/main" id="{2B19A4CD-E9EF-88D4-9F52-7CFFA7A1BBA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717880" y="6051927"/>
            <a:ext cx="440209" cy="480636"/>
          </a:xfrm>
          <a:prstGeom prst="rect">
            <a:avLst/>
          </a:prstGeom>
        </p:spPr>
      </p:pic>
    </p:spTree>
    <p:extLst>
      <p:ext uri="{BB962C8B-B14F-4D97-AF65-F5344CB8AC3E}">
        <p14:creationId xmlns:p14="http://schemas.microsoft.com/office/powerpoint/2010/main" val="2459829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2" y="543878"/>
            <a:ext cx="8145779" cy="694054"/>
          </a:xfrm>
        </p:spPr>
        <p:txBody>
          <a:bodyPr/>
          <a:lstStyle/>
          <a:p>
            <a:r>
              <a:rPr lang="en-US"/>
              <a:t>Consequences of poor sleep habits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sp>
        <p:nvSpPr>
          <p:cNvPr id="5" name="Content Placeholder 1">
            <a:extLst>
              <a:ext uri="{FF2B5EF4-FFF2-40B4-BE49-F238E27FC236}">
                <a16:creationId xmlns:a16="http://schemas.microsoft.com/office/drawing/2014/main" id="{5B009175-3251-5D99-29B7-3F97063FBCBA}"/>
              </a:ext>
            </a:extLst>
          </p:cNvPr>
          <p:cNvSpPr txBox="1">
            <a:spLocks/>
          </p:cNvSpPr>
          <p:nvPr/>
        </p:nvSpPr>
        <p:spPr>
          <a:xfrm>
            <a:off x="232915" y="1299761"/>
            <a:ext cx="5037100" cy="5277387"/>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ct val="100000"/>
              </a:lnSpc>
              <a:spcBef>
                <a:spcPts val="0"/>
              </a:spcBef>
              <a:spcAft>
                <a:spcPts val="1200"/>
              </a:spcAft>
              <a:buClrTx/>
              <a:buSzTx/>
              <a:tabLst/>
              <a:defRPr/>
            </a:pPr>
            <a:r>
              <a:rPr lang="en-GB" b="1" dirty="0">
                <a:effectLst/>
                <a:ea typeface="Calibri" panose="020F0502020204030204" pitchFamily="34" charset="0"/>
                <a:cs typeface="Times New Roman" panose="02020603050405020304" pitchFamily="18" charset="0"/>
              </a:rPr>
              <a:t>The pre-frontal cortex: </a:t>
            </a:r>
          </a:p>
          <a:p>
            <a:pPr marR="0" lvl="0" defTabSz="914400" rtl="0" eaLnBrk="1" fontAlgn="auto" latinLnBrk="0" hangingPunct="1">
              <a:lnSpc>
                <a:spcPct val="100000"/>
              </a:lnSpc>
              <a:spcBef>
                <a:spcPts val="0"/>
              </a:spcBef>
              <a:spcAft>
                <a:spcPts val="1200"/>
              </a:spcAft>
              <a:buClrTx/>
              <a:buSzTx/>
              <a:tabLst/>
              <a:defRPr/>
            </a:pPr>
            <a:r>
              <a:rPr lang="en-GB" b="1" dirty="0">
                <a:effectLst/>
                <a:ea typeface="Calibri" panose="020F0502020204030204" pitchFamily="34" charset="0"/>
                <a:cs typeface="Times New Roman" panose="02020603050405020304" pitchFamily="18" charset="0"/>
              </a:rPr>
              <a:t>The pre-frontal cortex in the brain (the part responsible for decision-making) normally allows us a chance to think about our reactions before we do something. </a:t>
            </a:r>
          </a:p>
          <a:p>
            <a:pPr marL="126000" marR="0" lvl="0" indent="-126000" defTabSz="914400" rtl="0" eaLnBrk="1" fontAlgn="auto" latinLnBrk="0" hangingPunct="1">
              <a:lnSpc>
                <a:spcPts val="2400"/>
              </a:lnSpc>
              <a:spcBef>
                <a:spcPts val="0"/>
              </a:spcBef>
              <a:spcAft>
                <a:spcPts val="1200"/>
              </a:spcAft>
              <a:buClrTx/>
              <a:buSzTx/>
              <a:buFont typeface="Arial" panose="020B0604020202020204" pitchFamily="34" charset="0"/>
              <a:buChar char="•"/>
              <a:tabLst/>
              <a:defRPr/>
            </a:pPr>
            <a:r>
              <a:rPr lang="en-GB" sz="1600" dirty="0">
                <a:effectLst/>
                <a:ea typeface="Calibri" panose="020F0502020204030204" pitchFamily="34" charset="0"/>
                <a:cs typeface="Times New Roman" panose="02020603050405020304" pitchFamily="18" charset="0"/>
              </a:rPr>
              <a:t>But if we are tired, this ‘brake’ on our emotional reactions no-longer functions, so we can end up lashing out or acting without thinking. </a:t>
            </a:r>
          </a:p>
          <a:p>
            <a:pPr marL="126000" marR="0" lvl="0" indent="-126000" defTabSz="914400" rtl="0" eaLnBrk="1" fontAlgn="auto" latinLnBrk="0" hangingPunct="1">
              <a:lnSpc>
                <a:spcPts val="2400"/>
              </a:lnSpc>
              <a:spcBef>
                <a:spcPts val="0"/>
              </a:spcBef>
              <a:spcAft>
                <a:spcPts val="1200"/>
              </a:spcAft>
              <a:buClrTx/>
              <a:buSzTx/>
              <a:buFont typeface="Arial" panose="020B0604020202020204" pitchFamily="34" charset="0"/>
              <a:buChar char="•"/>
              <a:tabLst/>
              <a:defRPr/>
            </a:pPr>
            <a:r>
              <a:rPr lang="en-GB" sz="1600" dirty="0">
                <a:effectLst/>
                <a:ea typeface="Calibri" panose="020F0502020204030204" pitchFamily="34" charset="0"/>
                <a:cs typeface="Times New Roman" panose="02020603050405020304" pitchFamily="18" charset="0"/>
              </a:rPr>
              <a:t>Lack of sleep has been shown to affect concentration, memory, information processing and reasoning.</a:t>
            </a:r>
            <a:endParaRPr lang="en-GB" sz="1600" dirty="0"/>
          </a:p>
        </p:txBody>
      </p:sp>
      <p:pic>
        <p:nvPicPr>
          <p:cNvPr id="9" name="Picture 8">
            <a:extLst>
              <a:ext uri="{FF2B5EF4-FFF2-40B4-BE49-F238E27FC236}">
                <a16:creationId xmlns:a16="http://schemas.microsoft.com/office/drawing/2014/main" id="{6F5B3695-2BC5-69BC-25F9-2AE655EDF3D4}"/>
              </a:ext>
            </a:extLst>
          </p:cNvPr>
          <p:cNvPicPr>
            <a:picLocks noChangeAspect="1"/>
          </p:cNvPicPr>
          <p:nvPr/>
        </p:nvPicPr>
        <p:blipFill>
          <a:blip r:embed="rId3"/>
          <a:stretch>
            <a:fillRect/>
          </a:stretch>
        </p:blipFill>
        <p:spPr>
          <a:xfrm>
            <a:off x="6178791" y="2116755"/>
            <a:ext cx="3415731" cy="3415731"/>
          </a:xfrm>
          <a:prstGeom prst="rect">
            <a:avLst/>
          </a:prstGeom>
        </p:spPr>
      </p:pic>
    </p:spTree>
    <p:extLst>
      <p:ext uri="{BB962C8B-B14F-4D97-AF65-F5344CB8AC3E}">
        <p14:creationId xmlns:p14="http://schemas.microsoft.com/office/powerpoint/2010/main" val="394245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and black digital multimeter&#10;&#10;Description automatically generated">
            <a:extLst>
              <a:ext uri="{FF2B5EF4-FFF2-40B4-BE49-F238E27FC236}">
                <a16:creationId xmlns:a16="http://schemas.microsoft.com/office/drawing/2014/main" id="{5A4E53B8-F9EA-BC45-C898-B05578194716}"/>
              </a:ext>
            </a:extLst>
          </p:cNvPr>
          <p:cNvPicPr>
            <a:picLocks noChangeAspect="1"/>
          </p:cNvPicPr>
          <p:nvPr/>
        </p:nvPicPr>
        <p:blipFill rotWithShape="1">
          <a:blip r:embed="rId3"/>
          <a:srcRect r="16141"/>
          <a:stretch/>
        </p:blipFill>
        <p:spPr>
          <a:xfrm>
            <a:off x="7868592" y="928265"/>
            <a:ext cx="2037408" cy="2699516"/>
          </a:xfrm>
          <a:prstGeom prst="rect">
            <a:avLst/>
          </a:prstGeom>
        </p:spPr>
      </p:pic>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2" y="543878"/>
            <a:ext cx="8145779" cy="694054"/>
          </a:xfrm>
        </p:spPr>
        <p:txBody>
          <a:bodyPr/>
          <a:lstStyle/>
          <a:p>
            <a:r>
              <a:rPr lang="en-US"/>
              <a:t>Consequences of poor sleep habits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sp>
        <p:nvSpPr>
          <p:cNvPr id="5" name="Content Placeholder 1">
            <a:extLst>
              <a:ext uri="{FF2B5EF4-FFF2-40B4-BE49-F238E27FC236}">
                <a16:creationId xmlns:a16="http://schemas.microsoft.com/office/drawing/2014/main" id="{5B009175-3251-5D99-29B7-3F97063FBCBA}"/>
              </a:ext>
            </a:extLst>
          </p:cNvPr>
          <p:cNvSpPr txBox="1">
            <a:spLocks/>
          </p:cNvSpPr>
          <p:nvPr/>
        </p:nvSpPr>
        <p:spPr>
          <a:xfrm>
            <a:off x="232914" y="1301264"/>
            <a:ext cx="4622865" cy="5110045"/>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ct val="100000"/>
              </a:lnSpc>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Operating machinery: </a:t>
            </a:r>
            <a:endParaRPr lang="en-GB" b="1">
              <a:ea typeface="Calibri" panose="020F0502020204030204" pitchFamily="34" charset="0"/>
              <a:cs typeface="Times New Roman" panose="02020603050405020304" pitchFamily="18" charset="0"/>
            </a:endParaRPr>
          </a:p>
          <a:p>
            <a:pPr marR="0" lvl="0" defTabSz="914400" rtl="0" eaLnBrk="1" fontAlgn="auto" latinLnBrk="0" hangingPunct="1">
              <a:spcBef>
                <a:spcPts val="0"/>
              </a:spcBef>
              <a:spcAft>
                <a:spcPts val="1100"/>
              </a:spcAft>
              <a:buClrTx/>
              <a:buSzTx/>
              <a:tabLst/>
              <a:defRPr/>
            </a:pPr>
            <a:r>
              <a:rPr lang="en-GB" b="1">
                <a:effectLst/>
                <a:ea typeface="Calibri" panose="020F0502020204030204" pitchFamily="34" charset="0"/>
                <a:cs typeface="Times New Roman" panose="02020603050405020304" pitchFamily="18" charset="0"/>
              </a:rPr>
              <a:t>Working with machines and power-tools whilst tired is very risky </a:t>
            </a:r>
          </a:p>
          <a:p>
            <a:pPr marL="126000" marR="0" lvl="0" indent="-126000" defTabSz="914400" rtl="0" eaLnBrk="1" fontAlgn="auto" latinLnBrk="0" hangingPunct="1">
              <a:lnSpc>
                <a:spcPts val="2400"/>
              </a:lnSpc>
              <a:spcBef>
                <a:spcPts val="0"/>
              </a:spcBef>
              <a:spcAft>
                <a:spcPts val="1100"/>
              </a:spcAft>
              <a:buClrTx/>
              <a:buSzTx/>
              <a:buFont typeface="Arial" panose="020B0604020202020204" pitchFamily="34" charset="0"/>
              <a:buChar char="•"/>
              <a:tabLst/>
              <a:defRPr/>
            </a:pPr>
            <a:r>
              <a:rPr lang="en-GB" sz="1600">
                <a:effectLst/>
                <a:ea typeface="Calibri" panose="020F0502020204030204" pitchFamily="34" charset="0"/>
                <a:cs typeface="Times New Roman" panose="02020603050405020304" pitchFamily="18" charset="0"/>
              </a:rPr>
              <a:t>A recent study found that being awake for 17 to 19 hours can impair ability more than being over the drink-driving limit. </a:t>
            </a:r>
          </a:p>
          <a:p>
            <a:pPr marL="126000" marR="0" lvl="0" indent="-126000" defTabSz="914400" rtl="0" eaLnBrk="1" fontAlgn="auto" latinLnBrk="0" hangingPunct="1">
              <a:lnSpc>
                <a:spcPts val="2400"/>
              </a:lnSpc>
              <a:spcBef>
                <a:spcPts val="0"/>
              </a:spcBef>
              <a:spcAft>
                <a:spcPts val="1100"/>
              </a:spcAft>
              <a:buClrTx/>
              <a:buSzTx/>
              <a:buFont typeface="Arial" panose="020B0604020202020204" pitchFamily="34" charset="0"/>
              <a:buChar char="•"/>
              <a:tabLst/>
              <a:defRPr/>
            </a:pPr>
            <a:r>
              <a:rPr lang="en-GB" sz="1600">
                <a:effectLst/>
                <a:ea typeface="Calibri" panose="020F0502020204030204" pitchFamily="34" charset="0"/>
                <a:cs typeface="Times New Roman" panose="02020603050405020304" pitchFamily="18" charset="0"/>
              </a:rPr>
              <a:t>Researchers found that reaction times in a series of tests were up to 50% slower in people deprived of sleep, compared with the same people being given increasing doses of alcohol.</a:t>
            </a:r>
            <a:endParaRPr lang="en-GB" sz="1600"/>
          </a:p>
        </p:txBody>
      </p:sp>
      <p:pic>
        <p:nvPicPr>
          <p:cNvPr id="6" name="Picture 5" descr="A forklift with a black background&#10;&#10;Description automatically generated">
            <a:extLst>
              <a:ext uri="{FF2B5EF4-FFF2-40B4-BE49-F238E27FC236}">
                <a16:creationId xmlns:a16="http://schemas.microsoft.com/office/drawing/2014/main" id="{960B5B05-0395-7298-9FCC-897FDD9DDECB}"/>
              </a:ext>
            </a:extLst>
          </p:cNvPr>
          <p:cNvPicPr>
            <a:picLocks noChangeAspect="1"/>
          </p:cNvPicPr>
          <p:nvPr/>
        </p:nvPicPr>
        <p:blipFill rotWithShape="1">
          <a:blip r:embed="rId4"/>
          <a:srcRect l="29236" t="21329" r="17211" b="16932"/>
          <a:stretch/>
        </p:blipFill>
        <p:spPr>
          <a:xfrm>
            <a:off x="4433455" y="2939114"/>
            <a:ext cx="5472545" cy="3535527"/>
          </a:xfrm>
          <a:prstGeom prst="rect">
            <a:avLst/>
          </a:prstGeom>
        </p:spPr>
      </p:pic>
      <p:pic>
        <p:nvPicPr>
          <p:cNvPr id="9" name="Picture 8" descr="A yellow and black drill&#10;&#10;Description automatically generated">
            <a:extLst>
              <a:ext uri="{FF2B5EF4-FFF2-40B4-BE49-F238E27FC236}">
                <a16:creationId xmlns:a16="http://schemas.microsoft.com/office/drawing/2014/main" id="{406CC857-A81E-CCED-E2B3-E12E44AFE956}"/>
              </a:ext>
            </a:extLst>
          </p:cNvPr>
          <p:cNvPicPr>
            <a:picLocks noChangeAspect="1"/>
          </p:cNvPicPr>
          <p:nvPr/>
        </p:nvPicPr>
        <p:blipFill>
          <a:blip r:embed="rId5"/>
          <a:stretch>
            <a:fillRect/>
          </a:stretch>
        </p:blipFill>
        <p:spPr>
          <a:xfrm rot="18906217">
            <a:off x="6510101" y="1242659"/>
            <a:ext cx="2208696" cy="2454105"/>
          </a:xfrm>
          <a:prstGeom prst="rect">
            <a:avLst/>
          </a:prstGeom>
        </p:spPr>
      </p:pic>
    </p:spTree>
    <p:extLst>
      <p:ext uri="{BB962C8B-B14F-4D97-AF65-F5344CB8AC3E}">
        <p14:creationId xmlns:p14="http://schemas.microsoft.com/office/powerpoint/2010/main" val="941474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2" y="543878"/>
            <a:ext cx="8145779" cy="694054"/>
          </a:xfrm>
        </p:spPr>
        <p:txBody>
          <a:bodyPr/>
          <a:lstStyle/>
          <a:p>
            <a:r>
              <a:rPr lang="en-US"/>
              <a:t>Consequences of poor sleep habits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pic>
        <p:nvPicPr>
          <p:cNvPr id="9" name="Picture 8" descr="A person in a football uniform kicking a football ball&#10;&#10;Description automatically generated">
            <a:extLst>
              <a:ext uri="{FF2B5EF4-FFF2-40B4-BE49-F238E27FC236}">
                <a16:creationId xmlns:a16="http://schemas.microsoft.com/office/drawing/2014/main" id="{B293F688-34EB-9FC8-67B4-0A2307421371}"/>
              </a:ext>
            </a:extLst>
          </p:cNvPr>
          <p:cNvPicPr>
            <a:picLocks noChangeAspect="1"/>
          </p:cNvPicPr>
          <p:nvPr/>
        </p:nvPicPr>
        <p:blipFill rotWithShape="1">
          <a:blip r:embed="rId3"/>
          <a:srcRect l="33121" r="24248"/>
          <a:stretch/>
        </p:blipFill>
        <p:spPr>
          <a:xfrm>
            <a:off x="6261197" y="1087438"/>
            <a:ext cx="3644803" cy="5703902"/>
          </a:xfrm>
          <a:prstGeom prst="rect">
            <a:avLst/>
          </a:prstGeom>
        </p:spPr>
      </p:pic>
      <p:sp>
        <p:nvSpPr>
          <p:cNvPr id="10" name="Content Placeholder 1">
            <a:extLst>
              <a:ext uri="{FF2B5EF4-FFF2-40B4-BE49-F238E27FC236}">
                <a16:creationId xmlns:a16="http://schemas.microsoft.com/office/drawing/2014/main" id="{884F4327-E95B-E1FE-B7EA-D18E45410CAE}"/>
              </a:ext>
            </a:extLst>
          </p:cNvPr>
          <p:cNvSpPr txBox="1">
            <a:spLocks/>
          </p:cNvSpPr>
          <p:nvPr/>
        </p:nvSpPr>
        <p:spPr>
          <a:xfrm>
            <a:off x="232914" y="1301265"/>
            <a:ext cx="4622865"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ct val="100000"/>
              </a:lnSpc>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Performance in sports: </a:t>
            </a:r>
          </a:p>
          <a:p>
            <a:pPr marR="0" lvl="0" defTabSz="914400" rtl="0" eaLnBrk="1" fontAlgn="auto" latinLnBrk="0" hangingPunct="1">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Attainment in sports is very much affected by lack of sleep. </a:t>
            </a:r>
          </a:p>
          <a:p>
            <a:pPr marL="126000" marR="0" lvl="0" indent="-126000" defTabSz="914400" rtl="0" eaLnBrk="1" fontAlgn="auto" latinLnBrk="0" hangingPunct="1">
              <a:lnSpc>
                <a:spcPts val="2400"/>
              </a:lnSpc>
              <a:spcBef>
                <a:spcPts val="0"/>
              </a:spcBef>
              <a:spcAft>
                <a:spcPts val="1200"/>
              </a:spcAft>
              <a:buClrTx/>
              <a:buSzTx/>
              <a:buFont typeface="Arial" panose="020B0604020202020204" pitchFamily="34" charset="0"/>
              <a:buChar char="•"/>
              <a:tabLst/>
              <a:defRPr/>
            </a:pPr>
            <a:r>
              <a:rPr lang="en-GB" sz="1600">
                <a:effectLst/>
                <a:ea typeface="Calibri" panose="020F0502020204030204" pitchFamily="34" charset="0"/>
                <a:cs typeface="Times New Roman" panose="02020603050405020304" pitchFamily="18" charset="0"/>
              </a:rPr>
              <a:t>Reaction time, stamina, and the capacity for strategic thinking are affected, so players don’t look as ‘on the ball’ — they are more likely to miss shots or passes and positioning may be poor. </a:t>
            </a:r>
          </a:p>
          <a:p>
            <a:pPr marL="126000" marR="0" lvl="0" indent="-126000" defTabSz="914400" rtl="0" eaLnBrk="1" fontAlgn="auto" latinLnBrk="0" hangingPunct="1">
              <a:lnSpc>
                <a:spcPts val="2400"/>
              </a:lnSpc>
              <a:spcBef>
                <a:spcPts val="0"/>
              </a:spcBef>
              <a:spcAft>
                <a:spcPts val="1200"/>
              </a:spcAft>
              <a:buClrTx/>
              <a:buSzTx/>
              <a:buFont typeface="Arial" panose="020B0604020202020204" pitchFamily="34" charset="0"/>
              <a:buChar char="•"/>
              <a:tabLst/>
              <a:defRPr/>
            </a:pPr>
            <a:r>
              <a:rPr lang="en-GB" sz="1600">
                <a:effectLst/>
                <a:ea typeface="Calibri" panose="020F0502020204030204" pitchFamily="34" charset="0"/>
                <a:cs typeface="Times New Roman" panose="02020603050405020304" pitchFamily="18" charset="0"/>
              </a:rPr>
              <a:t>Research also shows that poor sleep means an increased risk of sports-related injuries.</a:t>
            </a:r>
            <a:endParaRPr lang="en-GB" sz="1600"/>
          </a:p>
        </p:txBody>
      </p:sp>
    </p:spTree>
    <p:extLst>
      <p:ext uri="{BB962C8B-B14F-4D97-AF65-F5344CB8AC3E}">
        <p14:creationId xmlns:p14="http://schemas.microsoft.com/office/powerpoint/2010/main" val="3129443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2" y="543878"/>
            <a:ext cx="8145779" cy="694054"/>
          </a:xfrm>
        </p:spPr>
        <p:txBody>
          <a:bodyPr/>
          <a:lstStyle/>
          <a:p>
            <a:r>
              <a:rPr lang="en-US"/>
              <a:t>Consequences of poor sleep habits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pic>
        <p:nvPicPr>
          <p:cNvPr id="10" name="Picture 9" descr="A hand holding an orange can&#10;&#10;Description automatically generated">
            <a:extLst>
              <a:ext uri="{FF2B5EF4-FFF2-40B4-BE49-F238E27FC236}">
                <a16:creationId xmlns:a16="http://schemas.microsoft.com/office/drawing/2014/main" id="{8340F98B-79C7-9E71-0A29-4BA79CC73823}"/>
              </a:ext>
            </a:extLst>
          </p:cNvPr>
          <p:cNvPicPr>
            <a:picLocks noChangeAspect="1"/>
          </p:cNvPicPr>
          <p:nvPr/>
        </p:nvPicPr>
        <p:blipFill>
          <a:blip r:embed="rId3"/>
          <a:stretch>
            <a:fillRect/>
          </a:stretch>
        </p:blipFill>
        <p:spPr>
          <a:xfrm>
            <a:off x="6741331" y="3230168"/>
            <a:ext cx="3164669" cy="3519237"/>
          </a:xfrm>
          <a:prstGeom prst="rect">
            <a:avLst/>
          </a:prstGeom>
        </p:spPr>
      </p:pic>
      <p:sp>
        <p:nvSpPr>
          <p:cNvPr id="2" name="Content Placeholder 1">
            <a:extLst>
              <a:ext uri="{FF2B5EF4-FFF2-40B4-BE49-F238E27FC236}">
                <a16:creationId xmlns:a16="http://schemas.microsoft.com/office/drawing/2014/main" id="{C1E68AD0-4828-731C-C5DA-424656BD6793}"/>
              </a:ext>
            </a:extLst>
          </p:cNvPr>
          <p:cNvSpPr txBox="1">
            <a:spLocks/>
          </p:cNvSpPr>
          <p:nvPr/>
        </p:nvSpPr>
        <p:spPr>
          <a:xfrm>
            <a:off x="232914" y="1301265"/>
            <a:ext cx="5148983"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ct val="100000"/>
              </a:lnSpc>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Energy drinks: </a:t>
            </a:r>
          </a:p>
          <a:p>
            <a:pPr marR="0" lvl="0" defTabSz="914400" rtl="0" eaLnBrk="1" fontAlgn="auto" latinLnBrk="0" hangingPunct="1">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Energy drinks can give a temporary feeling of alertness, but this is lost quite quickly and the person drinking them is likely to find themselves less able to concentrate than if they hadn’t had one at all. </a:t>
            </a:r>
          </a:p>
          <a:p>
            <a:pPr marL="126000" marR="0" lvl="0" indent="-126000" defTabSz="914400" rtl="0" eaLnBrk="1" fontAlgn="auto" latinLnBrk="0" hangingPunct="1">
              <a:lnSpc>
                <a:spcPts val="2400"/>
              </a:lnSpc>
              <a:spcBef>
                <a:spcPts val="0"/>
              </a:spcBef>
              <a:spcAft>
                <a:spcPts val="1200"/>
              </a:spcAft>
              <a:buClrTx/>
              <a:buSzTx/>
              <a:buFont typeface="Arial" panose="020B0604020202020204" pitchFamily="34" charset="0"/>
              <a:buChar char="•"/>
              <a:tabLst/>
              <a:defRPr/>
            </a:pPr>
            <a:r>
              <a:rPr lang="en-GB" sz="1600">
                <a:effectLst/>
                <a:ea typeface="Calibri" panose="020F0502020204030204" pitchFamily="34" charset="0"/>
                <a:cs typeface="Times New Roman" panose="02020603050405020304" pitchFamily="18" charset="0"/>
              </a:rPr>
              <a:t>Caffeine boosts can also affect a person’s ability to sleep well by disrupting the circadian rhythm (sleep cycle). </a:t>
            </a:r>
          </a:p>
          <a:p>
            <a:pPr marL="126000" marR="0" lvl="0" indent="-126000" defTabSz="914400" rtl="0" eaLnBrk="1" fontAlgn="auto" latinLnBrk="0" hangingPunct="1">
              <a:lnSpc>
                <a:spcPts val="2400"/>
              </a:lnSpc>
              <a:spcBef>
                <a:spcPts val="0"/>
              </a:spcBef>
              <a:spcAft>
                <a:spcPts val="1200"/>
              </a:spcAft>
              <a:buClrTx/>
              <a:buSzTx/>
              <a:buFont typeface="Arial" panose="020B0604020202020204" pitchFamily="34" charset="0"/>
              <a:buChar char="•"/>
              <a:tabLst/>
              <a:defRPr/>
            </a:pPr>
            <a:r>
              <a:rPr lang="en-GB" sz="1600">
                <a:effectLst/>
                <a:ea typeface="Calibri" panose="020F0502020204030204" pitchFamily="34" charset="0"/>
                <a:cs typeface="Times New Roman" panose="02020603050405020304" pitchFamily="18" charset="0"/>
              </a:rPr>
              <a:t>Sleep during exam season is incredibly important - research has shown that better outcomes are often linked to more sleep, not less.</a:t>
            </a:r>
            <a:endParaRPr lang="en-GB" sz="1600"/>
          </a:p>
        </p:txBody>
      </p:sp>
    </p:spTree>
    <p:extLst>
      <p:ext uri="{BB962C8B-B14F-4D97-AF65-F5344CB8AC3E}">
        <p14:creationId xmlns:p14="http://schemas.microsoft.com/office/powerpoint/2010/main" val="2480916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2" y="543878"/>
            <a:ext cx="8145779" cy="694054"/>
          </a:xfrm>
        </p:spPr>
        <p:txBody>
          <a:bodyPr/>
          <a:lstStyle/>
          <a:p>
            <a:r>
              <a:rPr lang="en-US"/>
              <a:t>Consequences of poor sleep habits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pic>
        <p:nvPicPr>
          <p:cNvPr id="12" name="Picture 11" descr="A stopwatch with a half of the time&#10;&#10;Description automatically generated">
            <a:extLst>
              <a:ext uri="{FF2B5EF4-FFF2-40B4-BE49-F238E27FC236}">
                <a16:creationId xmlns:a16="http://schemas.microsoft.com/office/drawing/2014/main" id="{D13EF2F3-C71E-1D67-B448-C2B1EDE8A92B}"/>
              </a:ext>
            </a:extLst>
          </p:cNvPr>
          <p:cNvPicPr>
            <a:picLocks noChangeAspect="1"/>
          </p:cNvPicPr>
          <p:nvPr/>
        </p:nvPicPr>
        <p:blipFill>
          <a:blip r:embed="rId3"/>
          <a:stretch>
            <a:fillRect/>
          </a:stretch>
        </p:blipFill>
        <p:spPr>
          <a:xfrm>
            <a:off x="6645059" y="2101308"/>
            <a:ext cx="2935504" cy="3342230"/>
          </a:xfrm>
          <a:prstGeom prst="rect">
            <a:avLst/>
          </a:prstGeom>
        </p:spPr>
      </p:pic>
      <p:sp>
        <p:nvSpPr>
          <p:cNvPr id="2" name="Content Placeholder 1">
            <a:extLst>
              <a:ext uri="{FF2B5EF4-FFF2-40B4-BE49-F238E27FC236}">
                <a16:creationId xmlns:a16="http://schemas.microsoft.com/office/drawing/2014/main" id="{199D44B2-FD24-5DAF-2671-41416E24F088}"/>
              </a:ext>
            </a:extLst>
          </p:cNvPr>
          <p:cNvSpPr txBox="1">
            <a:spLocks/>
          </p:cNvSpPr>
          <p:nvPr/>
        </p:nvSpPr>
        <p:spPr>
          <a:xfrm>
            <a:off x="232914" y="1301265"/>
            <a:ext cx="5246955"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ct val="100000"/>
              </a:lnSpc>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Reaction time: </a:t>
            </a:r>
          </a:p>
          <a:p>
            <a:pPr marR="0" lvl="0" defTabSz="914400" rtl="0" eaLnBrk="1" fontAlgn="auto" latinLnBrk="0" hangingPunct="1">
              <a:spcBef>
                <a:spcPts val="0"/>
              </a:spcBef>
              <a:spcAft>
                <a:spcPts val="1200"/>
              </a:spcAft>
              <a:buClrTx/>
              <a:buSzTx/>
              <a:tabLst/>
              <a:defRPr/>
            </a:pPr>
            <a:r>
              <a:rPr lang="en-GB" b="1">
                <a:effectLst/>
                <a:ea typeface="Calibri" panose="020F0502020204030204" pitchFamily="34" charset="0"/>
                <a:cs typeface="Times New Roman" panose="02020603050405020304" pitchFamily="18" charset="0"/>
              </a:rPr>
              <a:t>A lack of sleep slows reaction time, affects the ability to process information and impairs memory. </a:t>
            </a:r>
          </a:p>
          <a:p>
            <a:pPr marL="126000" marR="0" lvl="0" indent="-126000" defTabSz="914400" rtl="0" eaLnBrk="1" fontAlgn="auto" latinLnBrk="0" hangingPunct="1">
              <a:lnSpc>
                <a:spcPts val="2400"/>
              </a:lnSpc>
              <a:spcBef>
                <a:spcPts val="0"/>
              </a:spcBef>
              <a:spcAft>
                <a:spcPts val="1200"/>
              </a:spcAft>
              <a:buClrTx/>
              <a:buSzTx/>
              <a:buFont typeface="Arial" panose="020B0604020202020204" pitchFamily="34" charset="0"/>
              <a:buChar char="•"/>
              <a:tabLst/>
              <a:defRPr/>
            </a:pPr>
            <a:r>
              <a:rPr lang="en-GB" sz="1600">
                <a:effectLst/>
                <a:ea typeface="Calibri" panose="020F0502020204030204" pitchFamily="34" charset="0"/>
                <a:cs typeface="Times New Roman" panose="02020603050405020304" pitchFamily="18" charset="0"/>
              </a:rPr>
              <a:t>In one study, driving while sleepy was found to have the potential to double someone’s risk of a car accident.</a:t>
            </a:r>
            <a:endParaRPr lang="en-GB" sz="1600"/>
          </a:p>
        </p:txBody>
      </p:sp>
    </p:spTree>
    <p:extLst>
      <p:ext uri="{BB962C8B-B14F-4D97-AF65-F5344CB8AC3E}">
        <p14:creationId xmlns:p14="http://schemas.microsoft.com/office/powerpoint/2010/main" val="372971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2" y="543878"/>
            <a:ext cx="6807287" cy="694054"/>
          </a:xfrm>
        </p:spPr>
        <p:txBody>
          <a:bodyPr/>
          <a:lstStyle/>
          <a:p>
            <a:r>
              <a:rPr lang="en-US"/>
              <a:t>Managing sleep difficulties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sp>
        <p:nvSpPr>
          <p:cNvPr id="5" name="Content Placeholder 1">
            <a:extLst>
              <a:ext uri="{FF2B5EF4-FFF2-40B4-BE49-F238E27FC236}">
                <a16:creationId xmlns:a16="http://schemas.microsoft.com/office/drawing/2014/main" id="{5B009175-3251-5D99-29B7-3F97063FBCBA}"/>
              </a:ext>
            </a:extLst>
          </p:cNvPr>
          <p:cNvSpPr txBox="1">
            <a:spLocks/>
          </p:cNvSpPr>
          <p:nvPr/>
        </p:nvSpPr>
        <p:spPr>
          <a:xfrm>
            <a:off x="218954" y="1285802"/>
            <a:ext cx="6007342"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ts val="3200"/>
              </a:lnSpc>
              <a:spcBef>
                <a:spcPts val="0"/>
              </a:spcBef>
              <a:spcAft>
                <a:spcPts val="1200"/>
              </a:spcAft>
              <a:buClrTx/>
              <a:buSzTx/>
              <a:tabLst/>
              <a:defRPr/>
            </a:pPr>
            <a:r>
              <a:rPr lang="en-GB" sz="2400" b="1">
                <a:effectLst/>
                <a:ea typeface="Calibri" panose="020F0502020204030204" pitchFamily="34" charset="0"/>
                <a:cs typeface="Times New Roman" panose="02020603050405020304" pitchFamily="18" charset="0"/>
              </a:rPr>
              <a:t>In your groups, brainstorm ideas about: </a:t>
            </a:r>
          </a:p>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effectLst/>
                <a:ea typeface="Calibri" panose="020F0502020204030204" pitchFamily="34" charset="0"/>
                <a:cs typeface="Times New Roman" panose="02020603050405020304" pitchFamily="18" charset="0"/>
              </a:rPr>
              <a:t>how the characters might ensure that they get high-quality sleep </a:t>
            </a:r>
          </a:p>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effectLst/>
                <a:ea typeface="Calibri" panose="020F0502020204030204" pitchFamily="34" charset="0"/>
                <a:cs typeface="Times New Roman" panose="02020603050405020304" pitchFamily="18" charset="0"/>
              </a:rPr>
              <a:t>how they might manage any difficulties they are having with sleeping.</a:t>
            </a:r>
            <a:endParaRPr lang="en-GB"/>
          </a:p>
        </p:txBody>
      </p:sp>
      <p:pic>
        <p:nvPicPr>
          <p:cNvPr id="7" name="Picture 6" descr="A group of people around a bed&#10;&#10;Description automatically generated">
            <a:extLst>
              <a:ext uri="{FF2B5EF4-FFF2-40B4-BE49-F238E27FC236}">
                <a16:creationId xmlns:a16="http://schemas.microsoft.com/office/drawing/2014/main" id="{ED273F17-21ED-31DB-680A-FA7EDD3910DF}"/>
              </a:ext>
            </a:extLst>
          </p:cNvPr>
          <p:cNvPicPr>
            <a:picLocks noChangeAspect="1"/>
          </p:cNvPicPr>
          <p:nvPr/>
        </p:nvPicPr>
        <p:blipFill rotWithShape="1">
          <a:blip r:embed="rId3"/>
          <a:srcRect r="15180" b="19699"/>
          <a:stretch/>
        </p:blipFill>
        <p:spPr>
          <a:xfrm>
            <a:off x="5416247" y="2524197"/>
            <a:ext cx="4489754" cy="4333803"/>
          </a:xfrm>
          <a:prstGeom prst="rect">
            <a:avLst/>
          </a:prstGeom>
        </p:spPr>
      </p:pic>
    </p:spTree>
    <p:extLst>
      <p:ext uri="{BB962C8B-B14F-4D97-AF65-F5344CB8AC3E}">
        <p14:creationId xmlns:p14="http://schemas.microsoft.com/office/powerpoint/2010/main" val="2542518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ED3B-53CC-E1EA-B76E-90C960A3CAFB}"/>
              </a:ext>
            </a:extLst>
          </p:cNvPr>
          <p:cNvSpPr>
            <a:spLocks noGrp="1"/>
          </p:cNvSpPr>
          <p:nvPr>
            <p:ph type="title"/>
          </p:nvPr>
        </p:nvSpPr>
        <p:spPr>
          <a:xfrm>
            <a:off x="205987" y="587217"/>
            <a:ext cx="7498822" cy="694054"/>
          </a:xfrm>
        </p:spPr>
        <p:txBody>
          <a:bodyPr/>
          <a:lstStyle/>
          <a:p>
            <a:r>
              <a:rPr lang="en-US"/>
              <a:t>Using this PowerPoint</a:t>
            </a:r>
          </a:p>
        </p:txBody>
      </p:sp>
      <p:sp>
        <p:nvSpPr>
          <p:cNvPr id="3" name="Content Placeholder 2">
            <a:extLst>
              <a:ext uri="{FF2B5EF4-FFF2-40B4-BE49-F238E27FC236}">
                <a16:creationId xmlns:a16="http://schemas.microsoft.com/office/drawing/2014/main" id="{E2D841EA-ECB6-66AB-DC6B-895F0F8C5BD0}"/>
              </a:ext>
            </a:extLst>
          </p:cNvPr>
          <p:cNvSpPr>
            <a:spLocks noGrp="1"/>
          </p:cNvSpPr>
          <p:nvPr>
            <p:ph sz="half" idx="10"/>
          </p:nvPr>
        </p:nvSpPr>
        <p:spPr>
          <a:xfrm>
            <a:off x="246427" y="1291071"/>
            <a:ext cx="7389721" cy="4566366"/>
          </a:xfrm>
        </p:spPr>
        <p:txBody>
          <a:bodyPr/>
          <a:lstStyle/>
          <a:p>
            <a:pPr>
              <a:lnSpc>
                <a:spcPts val="2800"/>
              </a:lnSpc>
              <a:spcBef>
                <a:spcPts val="1100"/>
              </a:spcBef>
              <a:spcAft>
                <a:spcPts val="0"/>
              </a:spcAft>
            </a:pPr>
            <a:r>
              <a:rPr lang="en-US"/>
              <a:t>The slides in this presentation are divided into two sections:</a:t>
            </a:r>
          </a:p>
          <a:p>
            <a:pPr marL="234000" indent="-234000">
              <a:lnSpc>
                <a:spcPts val="2800"/>
              </a:lnSpc>
              <a:spcBef>
                <a:spcPts val="1100"/>
              </a:spcBef>
              <a:spcAft>
                <a:spcPts val="0"/>
              </a:spcAft>
              <a:buFont typeface="+mj-lt"/>
              <a:buAutoNum type="romanLcPeriod"/>
            </a:pPr>
            <a:r>
              <a:rPr lang="en-US" b="1" i="1"/>
              <a:t>Teacher slides (purple) </a:t>
            </a:r>
            <a:r>
              <a:rPr lang="en-US"/>
              <a:t>– provide key information regarding lesson preparation.</a:t>
            </a:r>
          </a:p>
          <a:p>
            <a:pPr marL="234000" indent="-234000">
              <a:lnSpc>
                <a:spcPts val="2800"/>
              </a:lnSpc>
              <a:spcBef>
                <a:spcPts val="1100"/>
              </a:spcBef>
              <a:spcAft>
                <a:spcPts val="0"/>
              </a:spcAft>
              <a:buFont typeface="+mj-lt"/>
              <a:buAutoNum type="romanLcPeriod"/>
            </a:pPr>
            <a:r>
              <a:rPr lang="en-US" b="1" i="1"/>
              <a:t>Student slides </a:t>
            </a:r>
            <a:r>
              <a:rPr lang="en-US"/>
              <a:t>– provide a visual focus point for students during the lesson and delivery notes for teachers about the activities.  Click ‘notes’ to view these. </a:t>
            </a:r>
          </a:p>
          <a:p>
            <a:pPr>
              <a:lnSpc>
                <a:spcPts val="2800"/>
              </a:lnSpc>
              <a:spcBef>
                <a:spcPts val="1100"/>
              </a:spcBef>
              <a:spcAft>
                <a:spcPts val="0"/>
              </a:spcAft>
            </a:pPr>
            <a:r>
              <a:rPr lang="en-US"/>
              <a:t>Ensure that you select ‘Use Presenter View’ under the ‘Slide Show’ tab – this will allow you to preview the teaching notes on your monitor while the main presentation is displayed on a screen/smartboard.</a:t>
            </a:r>
          </a:p>
        </p:txBody>
      </p:sp>
      <p:sp>
        <p:nvSpPr>
          <p:cNvPr id="4" name="Slide Number Placeholder 5">
            <a:extLst>
              <a:ext uri="{FF2B5EF4-FFF2-40B4-BE49-F238E27FC236}">
                <a16:creationId xmlns:a16="http://schemas.microsoft.com/office/drawing/2014/main" id="{FAB90903-E62F-6F69-0EE1-B19ED81F26C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spTree>
    <p:extLst>
      <p:ext uri="{BB962C8B-B14F-4D97-AF65-F5344CB8AC3E}">
        <p14:creationId xmlns:p14="http://schemas.microsoft.com/office/powerpoint/2010/main" val="47225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C77C9D-BA52-5215-6D02-5DF9D2470DD9}"/>
              </a:ext>
            </a:extLst>
          </p:cNvPr>
          <p:cNvSpPr>
            <a:spLocks noGrp="1"/>
          </p:cNvSpPr>
          <p:nvPr>
            <p:ph type="title"/>
          </p:nvPr>
        </p:nvSpPr>
        <p:spPr>
          <a:xfrm>
            <a:off x="233593" y="543878"/>
            <a:ext cx="8075382" cy="694054"/>
          </a:xfrm>
        </p:spPr>
        <p:txBody>
          <a:bodyPr/>
          <a:lstStyle/>
          <a:p>
            <a:r>
              <a:rPr kumimoji="0" lang="en-US" sz="3600" b="1" i="0" u="none" strike="noStrike" kern="1200" cap="none" spc="0" normalizeH="0" baseline="0" noProof="0">
                <a:ln>
                  <a:noFill/>
                </a:ln>
                <a:effectLst/>
                <a:uLnTx/>
                <a:uFillTx/>
                <a:latin typeface="Century Gothic" panose="020B0502020202020204" pitchFamily="34" charset="0"/>
                <a:ea typeface="+mj-ea"/>
                <a:cs typeface="+mj-cs"/>
              </a:rPr>
              <a:t>Managing sleep difficulties </a:t>
            </a:r>
            <a:endParaRPr lang="en-US"/>
          </a:p>
        </p:txBody>
      </p:sp>
      <p:sp>
        <p:nvSpPr>
          <p:cNvPr id="4" name="Slide Number Placeholder 3">
            <a:extLst>
              <a:ext uri="{FF2B5EF4-FFF2-40B4-BE49-F238E27FC236}">
                <a16:creationId xmlns:a16="http://schemas.microsoft.com/office/drawing/2014/main" id="{3DD271D5-209C-BCDE-08FA-CBA34EE386AC}"/>
              </a:ext>
            </a:extLst>
          </p:cNvPr>
          <p:cNvSpPr>
            <a:spLocks noGrp="1"/>
          </p:cNvSpPr>
          <p:nvPr>
            <p:ph type="sldNum" sz="quarter" idx="4"/>
          </p:nvPr>
        </p:nvSpPr>
        <p:spPr/>
        <p:txBody>
          <a:bodyPr/>
          <a:lstStyle/>
          <a:p>
            <a:r>
              <a:rPr lang="en-GB"/>
              <a:t>© PSHE Association 2024</a:t>
            </a:r>
          </a:p>
        </p:txBody>
      </p:sp>
      <p:sp>
        <p:nvSpPr>
          <p:cNvPr id="3" name="Rounded Rectangle 2">
            <a:extLst>
              <a:ext uri="{FF2B5EF4-FFF2-40B4-BE49-F238E27FC236}">
                <a16:creationId xmlns:a16="http://schemas.microsoft.com/office/drawing/2014/main" id="{2B6CEA29-DCC3-416D-DC46-9F0254C2DC10}"/>
              </a:ext>
            </a:extLst>
          </p:cNvPr>
          <p:cNvSpPr/>
          <p:nvPr/>
        </p:nvSpPr>
        <p:spPr>
          <a:xfrm>
            <a:off x="341369" y="1817216"/>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Try to stick to a sleep routine, during the week and on weekends</a:t>
            </a:r>
          </a:p>
        </p:txBody>
      </p:sp>
      <p:sp>
        <p:nvSpPr>
          <p:cNvPr id="10" name="Rounded Rectangle 9">
            <a:extLst>
              <a:ext uri="{FF2B5EF4-FFF2-40B4-BE49-F238E27FC236}">
                <a16:creationId xmlns:a16="http://schemas.microsoft.com/office/drawing/2014/main" id="{AE471011-138D-95CD-8888-F0120B59ACF7}"/>
              </a:ext>
            </a:extLst>
          </p:cNvPr>
          <p:cNvSpPr/>
          <p:nvPr/>
        </p:nvSpPr>
        <p:spPr>
          <a:xfrm>
            <a:off x="3523484" y="1817216"/>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lvl="0" algn="ctr">
              <a:lnSpc>
                <a:spcPts val="1900"/>
              </a:lnSpc>
              <a:spcBef>
                <a:spcPts val="30"/>
              </a:spcBef>
            </a:pPr>
            <a:r>
              <a:rPr lang="en-US" sz="1600">
                <a:solidFill>
                  <a:schemeClr val="bg1"/>
                </a:solidFill>
                <a:latin typeface="Century Gothic" panose="020B0502020202020204" pitchFamily="34" charset="0"/>
              </a:rPr>
              <a:t>Avoid pressing the ‘snooze’ button </a:t>
            </a:r>
          </a:p>
          <a:p>
            <a:pPr algn="ctr"/>
            <a:endParaRPr lang="en-GB" sz="1600">
              <a:solidFill>
                <a:schemeClr val="bg1"/>
              </a:solidFill>
              <a:latin typeface="Century Gothic" panose="020B0502020202020204" pitchFamily="34" charset="0"/>
            </a:endParaRPr>
          </a:p>
        </p:txBody>
      </p:sp>
      <p:sp>
        <p:nvSpPr>
          <p:cNvPr id="11" name="Rounded Rectangle 10">
            <a:extLst>
              <a:ext uri="{FF2B5EF4-FFF2-40B4-BE49-F238E27FC236}">
                <a16:creationId xmlns:a16="http://schemas.microsoft.com/office/drawing/2014/main" id="{AE5BBFF8-79B2-95A9-62BB-39D161D879FF}"/>
              </a:ext>
            </a:extLst>
          </p:cNvPr>
          <p:cNvSpPr/>
          <p:nvPr/>
        </p:nvSpPr>
        <p:spPr>
          <a:xfrm>
            <a:off x="6705599" y="1817216"/>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Avoid taking naps late in the day, or that last a long time</a:t>
            </a:r>
          </a:p>
        </p:txBody>
      </p:sp>
      <p:sp>
        <p:nvSpPr>
          <p:cNvPr id="12" name="Rounded Rectangle 11">
            <a:extLst>
              <a:ext uri="{FF2B5EF4-FFF2-40B4-BE49-F238E27FC236}">
                <a16:creationId xmlns:a16="http://schemas.microsoft.com/office/drawing/2014/main" id="{16899F45-C1E6-5D2B-0218-9AAD28A25C86}"/>
              </a:ext>
            </a:extLst>
          </p:cNvPr>
          <p:cNvSpPr/>
          <p:nvPr/>
        </p:nvSpPr>
        <p:spPr>
          <a:xfrm>
            <a:off x="341369" y="4186344"/>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Eat a small snack before bed, if hungry, but avoid eating a large meal </a:t>
            </a:r>
          </a:p>
          <a:p>
            <a:pPr algn="ctr"/>
            <a:endParaRPr lang="en-GB" sz="1600">
              <a:solidFill>
                <a:schemeClr val="bg1"/>
              </a:solidFill>
              <a:latin typeface="Century Gothic" panose="020B0502020202020204" pitchFamily="34" charset="0"/>
            </a:endParaRPr>
          </a:p>
        </p:txBody>
      </p:sp>
      <p:sp>
        <p:nvSpPr>
          <p:cNvPr id="13" name="Rounded Rectangle 12">
            <a:extLst>
              <a:ext uri="{FF2B5EF4-FFF2-40B4-BE49-F238E27FC236}">
                <a16:creationId xmlns:a16="http://schemas.microsoft.com/office/drawing/2014/main" id="{5541F591-C57C-F4C6-7749-C6ED56FC9592}"/>
              </a:ext>
            </a:extLst>
          </p:cNvPr>
          <p:cNvSpPr/>
          <p:nvPr/>
        </p:nvSpPr>
        <p:spPr>
          <a:xfrm>
            <a:off x="3523484" y="4186344"/>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Eat breakfast in the morning and avoid energy drinks</a:t>
            </a:r>
          </a:p>
          <a:p>
            <a:pPr algn="ctr"/>
            <a:endParaRPr lang="en-GB" sz="1600">
              <a:solidFill>
                <a:schemeClr val="bg1"/>
              </a:solidFill>
              <a:latin typeface="Century Gothic" panose="020B0502020202020204" pitchFamily="34" charset="0"/>
            </a:endParaRPr>
          </a:p>
        </p:txBody>
      </p:sp>
      <p:sp>
        <p:nvSpPr>
          <p:cNvPr id="14" name="Rounded Rectangle 13">
            <a:extLst>
              <a:ext uri="{FF2B5EF4-FFF2-40B4-BE49-F238E27FC236}">
                <a16:creationId xmlns:a16="http://schemas.microsoft.com/office/drawing/2014/main" id="{AABD7990-4ED9-7A91-E77C-AC70A3DC31E1}"/>
              </a:ext>
            </a:extLst>
          </p:cNvPr>
          <p:cNvSpPr/>
          <p:nvPr/>
        </p:nvSpPr>
        <p:spPr>
          <a:xfrm>
            <a:off x="6705599" y="4186344"/>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Avoid watching TV and using screens which produce blue light waves</a:t>
            </a:r>
          </a:p>
          <a:p>
            <a:pPr algn="ctr"/>
            <a:endParaRPr lang="en-GB" sz="1600">
              <a:solidFill>
                <a:schemeClr val="bg1"/>
              </a:solidFill>
              <a:latin typeface="Century Gothic" panose="020B0502020202020204" pitchFamily="34" charset="0"/>
            </a:endParaRPr>
          </a:p>
        </p:txBody>
      </p:sp>
      <p:pic>
        <p:nvPicPr>
          <p:cNvPr id="6" name="Picture 5" descr="A black and white clock&#10;&#10;Description automatically generated">
            <a:extLst>
              <a:ext uri="{FF2B5EF4-FFF2-40B4-BE49-F238E27FC236}">
                <a16:creationId xmlns:a16="http://schemas.microsoft.com/office/drawing/2014/main" id="{1D6870A4-2E7F-EAE6-E868-08BCC77920E0}"/>
              </a:ext>
            </a:extLst>
          </p:cNvPr>
          <p:cNvPicPr>
            <a:picLocks noChangeAspect="1"/>
          </p:cNvPicPr>
          <p:nvPr/>
        </p:nvPicPr>
        <p:blipFill>
          <a:blip r:embed="rId3"/>
          <a:stretch>
            <a:fillRect/>
          </a:stretch>
        </p:blipFill>
        <p:spPr>
          <a:xfrm>
            <a:off x="1280439" y="2052810"/>
            <a:ext cx="490445" cy="490445"/>
          </a:xfrm>
          <a:prstGeom prst="rect">
            <a:avLst/>
          </a:prstGeom>
        </p:spPr>
      </p:pic>
      <p:pic>
        <p:nvPicPr>
          <p:cNvPr id="8" name="Picture 7" descr="A black and white checklist&#10;&#10;Description automatically generated">
            <a:extLst>
              <a:ext uri="{FF2B5EF4-FFF2-40B4-BE49-F238E27FC236}">
                <a16:creationId xmlns:a16="http://schemas.microsoft.com/office/drawing/2014/main" id="{8B4B3C83-4B32-1681-62AC-324C42A0EA08}"/>
              </a:ext>
            </a:extLst>
          </p:cNvPr>
          <p:cNvPicPr>
            <a:picLocks noChangeAspect="1"/>
          </p:cNvPicPr>
          <p:nvPr/>
        </p:nvPicPr>
        <p:blipFill>
          <a:blip r:embed="rId4"/>
          <a:stretch>
            <a:fillRect/>
          </a:stretch>
        </p:blipFill>
        <p:spPr>
          <a:xfrm>
            <a:off x="1882110" y="2052098"/>
            <a:ext cx="339073" cy="490445"/>
          </a:xfrm>
          <a:prstGeom prst="rect">
            <a:avLst/>
          </a:prstGeom>
        </p:spPr>
      </p:pic>
      <p:pic>
        <p:nvPicPr>
          <p:cNvPr id="17" name="Picture 16" descr="A clock and sun on a black background&#10;&#10;Description automatically generated">
            <a:extLst>
              <a:ext uri="{FF2B5EF4-FFF2-40B4-BE49-F238E27FC236}">
                <a16:creationId xmlns:a16="http://schemas.microsoft.com/office/drawing/2014/main" id="{7619A8C7-FBCA-BB86-4A74-3A875097F8D5}"/>
              </a:ext>
            </a:extLst>
          </p:cNvPr>
          <p:cNvPicPr>
            <a:picLocks noChangeAspect="1"/>
          </p:cNvPicPr>
          <p:nvPr/>
        </p:nvPicPr>
        <p:blipFill>
          <a:blip r:embed="rId5"/>
          <a:stretch>
            <a:fillRect/>
          </a:stretch>
        </p:blipFill>
        <p:spPr>
          <a:xfrm>
            <a:off x="7834278" y="1914025"/>
            <a:ext cx="670895" cy="796296"/>
          </a:xfrm>
          <a:prstGeom prst="rect">
            <a:avLst/>
          </a:prstGeom>
        </p:spPr>
      </p:pic>
      <p:pic>
        <p:nvPicPr>
          <p:cNvPr id="19" name="Picture 18" descr="A plate with a fork and knife&#10;&#10;Description automatically generated">
            <a:extLst>
              <a:ext uri="{FF2B5EF4-FFF2-40B4-BE49-F238E27FC236}">
                <a16:creationId xmlns:a16="http://schemas.microsoft.com/office/drawing/2014/main" id="{33518CAE-B2E0-9ADD-47A6-B8A7A273A0A5}"/>
              </a:ext>
            </a:extLst>
          </p:cNvPr>
          <p:cNvPicPr>
            <a:picLocks noChangeAspect="1"/>
          </p:cNvPicPr>
          <p:nvPr/>
        </p:nvPicPr>
        <p:blipFill>
          <a:blip r:embed="rId6"/>
          <a:stretch>
            <a:fillRect/>
          </a:stretch>
        </p:blipFill>
        <p:spPr>
          <a:xfrm>
            <a:off x="4271284" y="4592687"/>
            <a:ext cx="495996" cy="424654"/>
          </a:xfrm>
          <a:prstGeom prst="rect">
            <a:avLst/>
          </a:prstGeom>
        </p:spPr>
      </p:pic>
      <p:pic>
        <p:nvPicPr>
          <p:cNvPr id="21" name="Picture 20" descr="A bottle and glass of liquid&#10;&#10;Description automatically generated">
            <a:extLst>
              <a:ext uri="{FF2B5EF4-FFF2-40B4-BE49-F238E27FC236}">
                <a16:creationId xmlns:a16="http://schemas.microsoft.com/office/drawing/2014/main" id="{2BCF8BE6-A2BB-4C83-C9BC-BD1A1AF8659C}"/>
              </a:ext>
            </a:extLst>
          </p:cNvPr>
          <p:cNvPicPr>
            <a:picLocks noChangeAspect="1"/>
          </p:cNvPicPr>
          <p:nvPr/>
        </p:nvPicPr>
        <p:blipFill>
          <a:blip r:embed="rId7"/>
          <a:stretch>
            <a:fillRect/>
          </a:stretch>
        </p:blipFill>
        <p:spPr>
          <a:xfrm>
            <a:off x="5090364" y="4477502"/>
            <a:ext cx="373734" cy="539839"/>
          </a:xfrm>
          <a:prstGeom prst="rect">
            <a:avLst/>
          </a:prstGeom>
        </p:spPr>
      </p:pic>
      <p:pic>
        <p:nvPicPr>
          <p:cNvPr id="23" name="Picture 22" descr="A white outline of a bowl of noodles with a fork&#10;&#10;Description automatically generated">
            <a:extLst>
              <a:ext uri="{FF2B5EF4-FFF2-40B4-BE49-F238E27FC236}">
                <a16:creationId xmlns:a16="http://schemas.microsoft.com/office/drawing/2014/main" id="{3477F749-B7EA-3BBC-50EC-4C0C10203A19}"/>
              </a:ext>
            </a:extLst>
          </p:cNvPr>
          <p:cNvPicPr>
            <a:picLocks noChangeAspect="1"/>
          </p:cNvPicPr>
          <p:nvPr/>
        </p:nvPicPr>
        <p:blipFill>
          <a:blip r:embed="rId8"/>
          <a:stretch>
            <a:fillRect/>
          </a:stretch>
        </p:blipFill>
        <p:spPr>
          <a:xfrm>
            <a:off x="1802783" y="4592687"/>
            <a:ext cx="469951" cy="424654"/>
          </a:xfrm>
          <a:prstGeom prst="rect">
            <a:avLst/>
          </a:prstGeom>
        </p:spPr>
      </p:pic>
      <p:pic>
        <p:nvPicPr>
          <p:cNvPr id="25" name="Picture 24" descr="A white outline of apples&#10;&#10;Description automatically generated">
            <a:extLst>
              <a:ext uri="{FF2B5EF4-FFF2-40B4-BE49-F238E27FC236}">
                <a16:creationId xmlns:a16="http://schemas.microsoft.com/office/drawing/2014/main" id="{8EA8CFC3-52EF-816A-D5FC-917639AAFBC2}"/>
              </a:ext>
            </a:extLst>
          </p:cNvPr>
          <p:cNvPicPr>
            <a:picLocks noChangeAspect="1"/>
          </p:cNvPicPr>
          <p:nvPr/>
        </p:nvPicPr>
        <p:blipFill>
          <a:blip r:embed="rId9"/>
          <a:stretch>
            <a:fillRect/>
          </a:stretch>
        </p:blipFill>
        <p:spPr>
          <a:xfrm>
            <a:off x="1148850" y="4592687"/>
            <a:ext cx="492391" cy="424655"/>
          </a:xfrm>
          <a:prstGeom prst="rect">
            <a:avLst/>
          </a:prstGeom>
        </p:spPr>
      </p:pic>
      <p:pic>
        <p:nvPicPr>
          <p:cNvPr id="29" name="Picture 28" descr="A black and white computer screen&#10;&#10;Description automatically generated">
            <a:extLst>
              <a:ext uri="{FF2B5EF4-FFF2-40B4-BE49-F238E27FC236}">
                <a16:creationId xmlns:a16="http://schemas.microsoft.com/office/drawing/2014/main" id="{E5306B35-EC57-C3A5-F21A-E61CBBDCE725}"/>
              </a:ext>
            </a:extLst>
          </p:cNvPr>
          <p:cNvPicPr>
            <a:picLocks noChangeAspect="1"/>
          </p:cNvPicPr>
          <p:nvPr/>
        </p:nvPicPr>
        <p:blipFill>
          <a:blip r:embed="rId10"/>
          <a:stretch>
            <a:fillRect/>
          </a:stretch>
        </p:blipFill>
        <p:spPr>
          <a:xfrm>
            <a:off x="7834278" y="4471547"/>
            <a:ext cx="649403" cy="588138"/>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02E9D1F2-672F-411F-0FB1-FDC908136271}"/>
              </a:ext>
            </a:extLst>
          </p:cNvPr>
          <p:cNvPicPr>
            <a:picLocks noChangeAspect="1"/>
          </p:cNvPicPr>
          <p:nvPr/>
        </p:nvPicPr>
        <p:blipFill>
          <a:blip r:embed="rId11"/>
          <a:stretch>
            <a:fillRect/>
          </a:stretch>
        </p:blipFill>
        <p:spPr>
          <a:xfrm>
            <a:off x="1942815" y="4391378"/>
            <a:ext cx="165355" cy="154388"/>
          </a:xfrm>
          <a:prstGeom prst="rect">
            <a:avLst/>
          </a:prstGeom>
        </p:spPr>
      </p:pic>
      <p:pic>
        <p:nvPicPr>
          <p:cNvPr id="33" name="Picture 32" descr="A white check mark on a black background&#10;&#10;Description automatically generated">
            <a:extLst>
              <a:ext uri="{FF2B5EF4-FFF2-40B4-BE49-F238E27FC236}">
                <a16:creationId xmlns:a16="http://schemas.microsoft.com/office/drawing/2014/main" id="{9B5A1349-2137-6A4F-0B98-3E77156BC159}"/>
              </a:ext>
            </a:extLst>
          </p:cNvPr>
          <p:cNvPicPr>
            <a:picLocks noChangeAspect="1"/>
          </p:cNvPicPr>
          <p:nvPr/>
        </p:nvPicPr>
        <p:blipFill>
          <a:blip r:embed="rId12"/>
          <a:stretch>
            <a:fillRect/>
          </a:stretch>
        </p:blipFill>
        <p:spPr>
          <a:xfrm>
            <a:off x="1304661" y="4351282"/>
            <a:ext cx="221000" cy="204258"/>
          </a:xfrm>
          <a:prstGeom prst="rect">
            <a:avLst/>
          </a:prstGeom>
        </p:spPr>
      </p:pic>
      <p:pic>
        <p:nvPicPr>
          <p:cNvPr id="34" name="Picture 33" descr="A white x on a black background&#10;&#10;Description automatically generated">
            <a:extLst>
              <a:ext uri="{FF2B5EF4-FFF2-40B4-BE49-F238E27FC236}">
                <a16:creationId xmlns:a16="http://schemas.microsoft.com/office/drawing/2014/main" id="{1207BA07-8F21-6933-3447-C947656CDE9A}"/>
              </a:ext>
            </a:extLst>
          </p:cNvPr>
          <p:cNvPicPr>
            <a:picLocks noChangeAspect="1"/>
          </p:cNvPicPr>
          <p:nvPr/>
        </p:nvPicPr>
        <p:blipFill>
          <a:blip r:embed="rId11"/>
          <a:stretch>
            <a:fillRect/>
          </a:stretch>
        </p:blipFill>
        <p:spPr>
          <a:xfrm>
            <a:off x="5090364" y="4350698"/>
            <a:ext cx="165355" cy="154388"/>
          </a:xfrm>
          <a:prstGeom prst="rect">
            <a:avLst/>
          </a:prstGeom>
        </p:spPr>
      </p:pic>
      <p:pic>
        <p:nvPicPr>
          <p:cNvPr id="35" name="Picture 34" descr="A white check mark on a black background&#10;&#10;Description automatically generated">
            <a:extLst>
              <a:ext uri="{FF2B5EF4-FFF2-40B4-BE49-F238E27FC236}">
                <a16:creationId xmlns:a16="http://schemas.microsoft.com/office/drawing/2014/main" id="{725FE254-6DDD-3733-6119-DAAA168CDCAC}"/>
              </a:ext>
            </a:extLst>
          </p:cNvPr>
          <p:cNvPicPr>
            <a:picLocks noChangeAspect="1"/>
          </p:cNvPicPr>
          <p:nvPr/>
        </p:nvPicPr>
        <p:blipFill>
          <a:blip r:embed="rId12"/>
          <a:stretch>
            <a:fillRect/>
          </a:stretch>
        </p:blipFill>
        <p:spPr>
          <a:xfrm>
            <a:off x="4452210" y="4337737"/>
            <a:ext cx="221000" cy="204258"/>
          </a:xfrm>
          <a:prstGeom prst="rect">
            <a:avLst/>
          </a:prstGeom>
        </p:spPr>
      </p:pic>
      <p:pic>
        <p:nvPicPr>
          <p:cNvPr id="36" name="Picture 35">
            <a:extLst>
              <a:ext uri="{FF2B5EF4-FFF2-40B4-BE49-F238E27FC236}">
                <a16:creationId xmlns:a16="http://schemas.microsoft.com/office/drawing/2014/main" id="{1F3E23E1-CD2A-E3B9-A968-F898596A0059}"/>
              </a:ext>
            </a:extLst>
          </p:cNvPr>
          <p:cNvPicPr>
            <a:picLocks noChangeAspect="1"/>
          </p:cNvPicPr>
          <p:nvPr/>
        </p:nvPicPr>
        <p:blipFill>
          <a:blip r:embed="rId13"/>
          <a:stretch>
            <a:fillRect/>
          </a:stretch>
        </p:blipFill>
        <p:spPr>
          <a:xfrm>
            <a:off x="4610247" y="2018580"/>
            <a:ext cx="610943" cy="710122"/>
          </a:xfrm>
          <a:prstGeom prst="rect">
            <a:avLst/>
          </a:prstGeom>
        </p:spPr>
      </p:pic>
    </p:spTree>
    <p:extLst>
      <p:ext uri="{BB962C8B-B14F-4D97-AF65-F5344CB8AC3E}">
        <p14:creationId xmlns:p14="http://schemas.microsoft.com/office/powerpoint/2010/main" val="2255856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C77C9D-BA52-5215-6D02-5DF9D2470DD9}"/>
              </a:ext>
            </a:extLst>
          </p:cNvPr>
          <p:cNvSpPr>
            <a:spLocks noGrp="1"/>
          </p:cNvSpPr>
          <p:nvPr>
            <p:ph type="title"/>
          </p:nvPr>
        </p:nvSpPr>
        <p:spPr>
          <a:xfrm>
            <a:off x="233593" y="543878"/>
            <a:ext cx="8075382" cy="694054"/>
          </a:xfrm>
        </p:spPr>
        <p:txBody>
          <a:bodyPr/>
          <a:lstStyle/>
          <a:p>
            <a:r>
              <a:rPr kumimoji="0" lang="en-US" sz="3600" b="1" i="0" u="none" strike="noStrike" kern="1200" cap="none" spc="0" normalizeH="0" baseline="0" noProof="0">
                <a:ln>
                  <a:noFill/>
                </a:ln>
                <a:effectLst/>
                <a:uLnTx/>
                <a:uFillTx/>
                <a:latin typeface="Century Gothic" panose="020B0502020202020204" pitchFamily="34" charset="0"/>
                <a:ea typeface="+mj-ea"/>
                <a:cs typeface="+mj-cs"/>
              </a:rPr>
              <a:t>Managing sleep difficulties </a:t>
            </a:r>
            <a:endParaRPr lang="en-US"/>
          </a:p>
        </p:txBody>
      </p:sp>
      <p:sp>
        <p:nvSpPr>
          <p:cNvPr id="4" name="Slide Number Placeholder 3">
            <a:extLst>
              <a:ext uri="{FF2B5EF4-FFF2-40B4-BE49-F238E27FC236}">
                <a16:creationId xmlns:a16="http://schemas.microsoft.com/office/drawing/2014/main" id="{3DD271D5-209C-BCDE-08FA-CBA34EE386AC}"/>
              </a:ext>
            </a:extLst>
          </p:cNvPr>
          <p:cNvSpPr>
            <a:spLocks noGrp="1"/>
          </p:cNvSpPr>
          <p:nvPr>
            <p:ph type="sldNum" sz="quarter" idx="4"/>
          </p:nvPr>
        </p:nvSpPr>
        <p:spPr/>
        <p:txBody>
          <a:bodyPr/>
          <a:lstStyle/>
          <a:p>
            <a:r>
              <a:rPr lang="en-GB"/>
              <a:t>© PSHE Association 2024</a:t>
            </a:r>
          </a:p>
        </p:txBody>
      </p:sp>
      <p:sp>
        <p:nvSpPr>
          <p:cNvPr id="3" name="Rounded Rectangle 2">
            <a:extLst>
              <a:ext uri="{FF2B5EF4-FFF2-40B4-BE49-F238E27FC236}">
                <a16:creationId xmlns:a16="http://schemas.microsoft.com/office/drawing/2014/main" id="{2B6CEA29-DCC3-416D-DC46-9F0254C2DC10}"/>
              </a:ext>
            </a:extLst>
          </p:cNvPr>
          <p:cNvSpPr/>
          <p:nvPr/>
        </p:nvSpPr>
        <p:spPr>
          <a:xfrm>
            <a:off x="341369" y="1817216"/>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Practise meditation, visualisation and mindfulness techniques </a:t>
            </a:r>
          </a:p>
        </p:txBody>
      </p:sp>
      <p:sp>
        <p:nvSpPr>
          <p:cNvPr id="10" name="Rounded Rectangle 9">
            <a:extLst>
              <a:ext uri="{FF2B5EF4-FFF2-40B4-BE49-F238E27FC236}">
                <a16:creationId xmlns:a16="http://schemas.microsoft.com/office/drawing/2014/main" id="{AE471011-138D-95CD-8888-F0120B59ACF7}"/>
              </a:ext>
            </a:extLst>
          </p:cNvPr>
          <p:cNvSpPr/>
          <p:nvPr/>
        </p:nvSpPr>
        <p:spPr>
          <a:xfrm>
            <a:off x="3523484" y="1817216"/>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Have a set ‘wind down’ routine before bed</a:t>
            </a:r>
          </a:p>
          <a:p>
            <a:pPr algn="ctr"/>
            <a:endParaRPr lang="en-GB" sz="1600">
              <a:solidFill>
                <a:schemeClr val="bg1"/>
              </a:solidFill>
              <a:latin typeface="Century Gothic" panose="020B0502020202020204" pitchFamily="34" charset="0"/>
            </a:endParaRPr>
          </a:p>
        </p:txBody>
      </p:sp>
      <p:sp>
        <p:nvSpPr>
          <p:cNvPr id="11" name="Rounded Rectangle 10">
            <a:extLst>
              <a:ext uri="{FF2B5EF4-FFF2-40B4-BE49-F238E27FC236}">
                <a16:creationId xmlns:a16="http://schemas.microsoft.com/office/drawing/2014/main" id="{AE5BBFF8-79B2-95A9-62BB-39D161D879FF}"/>
              </a:ext>
            </a:extLst>
          </p:cNvPr>
          <p:cNvSpPr/>
          <p:nvPr/>
        </p:nvSpPr>
        <p:spPr>
          <a:xfrm>
            <a:off x="6705599" y="1817216"/>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endParaRPr lang="en-GB" sz="1600">
              <a:solidFill>
                <a:schemeClr val="bg1"/>
              </a:solidFill>
              <a:latin typeface="Century Gothic" panose="020B0502020202020204" pitchFamily="34" charset="0"/>
            </a:endParaRPr>
          </a:p>
          <a:p>
            <a:pPr algn="ctr"/>
            <a:r>
              <a:rPr lang="en-GB" sz="1600">
                <a:solidFill>
                  <a:schemeClr val="bg1"/>
                </a:solidFill>
                <a:latin typeface="Century Gothic" panose="020B0502020202020204" pitchFamily="34" charset="0"/>
              </a:rPr>
              <a:t>Read or have a cup of herbal tea and avoid stimulating activities 60–90 minutes before bed.</a:t>
            </a:r>
          </a:p>
        </p:txBody>
      </p:sp>
      <p:sp>
        <p:nvSpPr>
          <p:cNvPr id="12" name="Rounded Rectangle 11">
            <a:extLst>
              <a:ext uri="{FF2B5EF4-FFF2-40B4-BE49-F238E27FC236}">
                <a16:creationId xmlns:a16="http://schemas.microsoft.com/office/drawing/2014/main" id="{16899F45-C1E6-5D2B-0218-9AAD28A25C86}"/>
              </a:ext>
            </a:extLst>
          </p:cNvPr>
          <p:cNvSpPr/>
          <p:nvPr/>
        </p:nvSpPr>
        <p:spPr>
          <a:xfrm>
            <a:off x="341369" y="4186344"/>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Keep a sleep diary</a:t>
            </a:r>
          </a:p>
          <a:p>
            <a:pPr algn="ctr"/>
            <a:endParaRPr lang="en-GB" sz="1600">
              <a:solidFill>
                <a:schemeClr val="bg1"/>
              </a:solidFill>
              <a:latin typeface="Century Gothic" panose="020B0502020202020204" pitchFamily="34" charset="0"/>
            </a:endParaRPr>
          </a:p>
          <a:p>
            <a:pPr algn="ctr"/>
            <a:endParaRPr lang="en-GB" sz="1600">
              <a:solidFill>
                <a:schemeClr val="bg1"/>
              </a:solidFill>
              <a:latin typeface="Century Gothic" panose="020B0502020202020204" pitchFamily="34" charset="0"/>
            </a:endParaRPr>
          </a:p>
        </p:txBody>
      </p:sp>
      <p:sp>
        <p:nvSpPr>
          <p:cNvPr id="13" name="Rounded Rectangle 12">
            <a:extLst>
              <a:ext uri="{FF2B5EF4-FFF2-40B4-BE49-F238E27FC236}">
                <a16:creationId xmlns:a16="http://schemas.microsoft.com/office/drawing/2014/main" id="{5541F591-C57C-F4C6-7749-C6ED56FC9592}"/>
              </a:ext>
            </a:extLst>
          </p:cNvPr>
          <p:cNvSpPr/>
          <p:nvPr/>
        </p:nvSpPr>
        <p:spPr>
          <a:xfrm>
            <a:off x="3523484" y="4186344"/>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r>
              <a:rPr lang="en-GB" sz="1600">
                <a:solidFill>
                  <a:schemeClr val="bg1"/>
                </a:solidFill>
                <a:latin typeface="Century Gothic" panose="020B0502020202020204" pitchFamily="34" charset="0"/>
              </a:rPr>
              <a:t>Avoid oversleeping at weekends</a:t>
            </a:r>
          </a:p>
          <a:p>
            <a:pPr algn="ctr"/>
            <a:endParaRPr lang="en-GB" sz="1600">
              <a:solidFill>
                <a:schemeClr val="bg1"/>
              </a:solidFill>
              <a:latin typeface="Century Gothic" panose="020B0502020202020204" pitchFamily="34" charset="0"/>
            </a:endParaRPr>
          </a:p>
        </p:txBody>
      </p:sp>
      <p:sp>
        <p:nvSpPr>
          <p:cNvPr id="14" name="Rounded Rectangle 13">
            <a:extLst>
              <a:ext uri="{FF2B5EF4-FFF2-40B4-BE49-F238E27FC236}">
                <a16:creationId xmlns:a16="http://schemas.microsoft.com/office/drawing/2014/main" id="{AABD7990-4ED9-7A91-E77C-AC70A3DC31E1}"/>
              </a:ext>
            </a:extLst>
          </p:cNvPr>
          <p:cNvSpPr/>
          <p:nvPr/>
        </p:nvSpPr>
        <p:spPr>
          <a:xfrm>
            <a:off x="6705599" y="4186344"/>
            <a:ext cx="2859031" cy="2224965"/>
          </a:xfrm>
          <a:prstGeom prst="roundRect">
            <a:avLst>
              <a:gd name="adj" fmla="val 5758"/>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12000" bIns="46800" rtlCol="0" anchor="ctr"/>
          <a:lstStyle/>
          <a:p>
            <a:pPr algn="ctr"/>
            <a:endParaRPr lang="en-GB" sz="1600">
              <a:solidFill>
                <a:schemeClr val="bg1"/>
              </a:solidFill>
              <a:latin typeface="Century Gothic" panose="020B0502020202020204" pitchFamily="34" charset="0"/>
            </a:endParaRPr>
          </a:p>
          <a:p>
            <a:pPr algn="ctr"/>
            <a:r>
              <a:rPr lang="en-GB" sz="1600">
                <a:solidFill>
                  <a:schemeClr val="bg1"/>
                </a:solidFill>
                <a:latin typeface="Century Gothic" panose="020B0502020202020204" pitchFamily="34" charset="0"/>
              </a:rPr>
              <a:t>Practise relaxation/deep breathing or other techniques if struggling to fall or stay asleep</a:t>
            </a:r>
          </a:p>
        </p:txBody>
      </p:sp>
      <p:pic>
        <p:nvPicPr>
          <p:cNvPr id="2" name="Picture 1" descr="A white spiral on a black background&#10;&#10;Description automatically generated">
            <a:extLst>
              <a:ext uri="{FF2B5EF4-FFF2-40B4-BE49-F238E27FC236}">
                <a16:creationId xmlns:a16="http://schemas.microsoft.com/office/drawing/2014/main" id="{B959D648-017A-158A-959B-B941E53AEBE9}"/>
              </a:ext>
            </a:extLst>
          </p:cNvPr>
          <p:cNvPicPr>
            <a:picLocks noChangeAspect="1"/>
          </p:cNvPicPr>
          <p:nvPr/>
        </p:nvPicPr>
        <p:blipFill>
          <a:blip r:embed="rId3"/>
          <a:stretch>
            <a:fillRect/>
          </a:stretch>
        </p:blipFill>
        <p:spPr>
          <a:xfrm>
            <a:off x="4841142" y="2052098"/>
            <a:ext cx="294529" cy="645697"/>
          </a:xfrm>
          <a:prstGeom prst="rect">
            <a:avLst/>
          </a:prstGeom>
        </p:spPr>
      </p:pic>
      <p:pic>
        <p:nvPicPr>
          <p:cNvPr id="7" name="Picture 6" descr="A person sitting in a yoga pose&#10;&#10;Description automatically generated">
            <a:extLst>
              <a:ext uri="{FF2B5EF4-FFF2-40B4-BE49-F238E27FC236}">
                <a16:creationId xmlns:a16="http://schemas.microsoft.com/office/drawing/2014/main" id="{CCE2643C-6AC0-26A9-5A9F-CD75FC06DA5D}"/>
              </a:ext>
            </a:extLst>
          </p:cNvPr>
          <p:cNvPicPr>
            <a:picLocks noChangeAspect="1"/>
          </p:cNvPicPr>
          <p:nvPr/>
        </p:nvPicPr>
        <p:blipFill>
          <a:blip r:embed="rId4"/>
          <a:stretch>
            <a:fillRect/>
          </a:stretch>
        </p:blipFill>
        <p:spPr>
          <a:xfrm flipH="1">
            <a:off x="7845159" y="4429714"/>
            <a:ext cx="583267" cy="586619"/>
          </a:xfrm>
          <a:prstGeom prst="rect">
            <a:avLst/>
          </a:prstGeom>
        </p:spPr>
      </p:pic>
      <p:pic>
        <p:nvPicPr>
          <p:cNvPr id="9" name="Picture 8" descr="A white line drawing of a cup and saucer&#10;&#10;Description automatically generated">
            <a:extLst>
              <a:ext uri="{FF2B5EF4-FFF2-40B4-BE49-F238E27FC236}">
                <a16:creationId xmlns:a16="http://schemas.microsoft.com/office/drawing/2014/main" id="{CB86F04C-E2F3-791A-2DD2-90B1C8BC33EF}"/>
              </a:ext>
            </a:extLst>
          </p:cNvPr>
          <p:cNvPicPr>
            <a:picLocks noChangeAspect="1"/>
          </p:cNvPicPr>
          <p:nvPr/>
        </p:nvPicPr>
        <p:blipFill>
          <a:blip r:embed="rId5"/>
          <a:stretch>
            <a:fillRect/>
          </a:stretch>
        </p:blipFill>
        <p:spPr>
          <a:xfrm flipH="1">
            <a:off x="7791893" y="2083872"/>
            <a:ext cx="627460" cy="605183"/>
          </a:xfrm>
          <a:prstGeom prst="rect">
            <a:avLst/>
          </a:prstGeom>
        </p:spPr>
      </p:pic>
      <p:pic>
        <p:nvPicPr>
          <p:cNvPr id="16" name="Picture 15" descr="A white line drawing of a head with a flower inside&#10;&#10;Description automatically generated">
            <a:extLst>
              <a:ext uri="{FF2B5EF4-FFF2-40B4-BE49-F238E27FC236}">
                <a16:creationId xmlns:a16="http://schemas.microsoft.com/office/drawing/2014/main" id="{CE3C700A-7338-9DEF-C3F7-08D8E618F83B}"/>
              </a:ext>
            </a:extLst>
          </p:cNvPr>
          <p:cNvPicPr>
            <a:picLocks noChangeAspect="1"/>
          </p:cNvPicPr>
          <p:nvPr/>
        </p:nvPicPr>
        <p:blipFill>
          <a:blip r:embed="rId6"/>
          <a:stretch>
            <a:fillRect/>
          </a:stretch>
        </p:blipFill>
        <p:spPr>
          <a:xfrm flipH="1">
            <a:off x="1427026" y="1993309"/>
            <a:ext cx="507870" cy="576840"/>
          </a:xfrm>
          <a:prstGeom prst="rect">
            <a:avLst/>
          </a:prstGeom>
        </p:spPr>
      </p:pic>
      <p:pic>
        <p:nvPicPr>
          <p:cNvPr id="18" name="Picture 17" descr="A white outline of a book and a pencil&#10;&#10;Description automatically generated">
            <a:extLst>
              <a:ext uri="{FF2B5EF4-FFF2-40B4-BE49-F238E27FC236}">
                <a16:creationId xmlns:a16="http://schemas.microsoft.com/office/drawing/2014/main" id="{AFE8F9DF-B135-5F8A-D1C4-2C4863A60017}"/>
              </a:ext>
            </a:extLst>
          </p:cNvPr>
          <p:cNvPicPr>
            <a:picLocks noChangeAspect="1"/>
          </p:cNvPicPr>
          <p:nvPr/>
        </p:nvPicPr>
        <p:blipFill>
          <a:blip r:embed="rId7"/>
          <a:stretch>
            <a:fillRect/>
          </a:stretch>
        </p:blipFill>
        <p:spPr>
          <a:xfrm flipH="1">
            <a:off x="1477574" y="4429714"/>
            <a:ext cx="586619" cy="586619"/>
          </a:xfrm>
          <a:prstGeom prst="rect">
            <a:avLst/>
          </a:prstGeom>
        </p:spPr>
      </p:pic>
      <p:pic>
        <p:nvPicPr>
          <p:cNvPr id="21" name="Picture 20">
            <a:extLst>
              <a:ext uri="{FF2B5EF4-FFF2-40B4-BE49-F238E27FC236}">
                <a16:creationId xmlns:a16="http://schemas.microsoft.com/office/drawing/2014/main" id="{D1C78161-2F00-C601-9E64-665552DEB9D8}"/>
              </a:ext>
            </a:extLst>
          </p:cNvPr>
          <p:cNvPicPr>
            <a:picLocks noChangeAspect="1"/>
          </p:cNvPicPr>
          <p:nvPr/>
        </p:nvPicPr>
        <p:blipFill>
          <a:blip r:embed="rId8"/>
          <a:stretch>
            <a:fillRect/>
          </a:stretch>
        </p:blipFill>
        <p:spPr>
          <a:xfrm>
            <a:off x="4836000" y="4429714"/>
            <a:ext cx="599342" cy="481614"/>
          </a:xfrm>
          <a:prstGeom prst="rect">
            <a:avLst/>
          </a:prstGeom>
        </p:spPr>
      </p:pic>
      <p:pic>
        <p:nvPicPr>
          <p:cNvPr id="22" name="Picture 21">
            <a:extLst>
              <a:ext uri="{FF2B5EF4-FFF2-40B4-BE49-F238E27FC236}">
                <a16:creationId xmlns:a16="http://schemas.microsoft.com/office/drawing/2014/main" id="{E0A62CE7-56B3-EA75-6C76-D97373586224}"/>
              </a:ext>
            </a:extLst>
          </p:cNvPr>
          <p:cNvPicPr>
            <a:picLocks noChangeAspect="1"/>
          </p:cNvPicPr>
          <p:nvPr/>
        </p:nvPicPr>
        <p:blipFill>
          <a:blip r:embed="rId8">
            <a:alphaModFix amt="35000"/>
          </a:blip>
          <a:stretch>
            <a:fillRect/>
          </a:stretch>
        </p:blipFill>
        <p:spPr>
          <a:xfrm>
            <a:off x="4523694" y="4429714"/>
            <a:ext cx="599342" cy="481614"/>
          </a:xfrm>
          <a:prstGeom prst="rect">
            <a:avLst/>
          </a:prstGeom>
        </p:spPr>
      </p:pic>
    </p:spTree>
    <p:extLst>
      <p:ext uri="{BB962C8B-B14F-4D97-AF65-F5344CB8AC3E}">
        <p14:creationId xmlns:p14="http://schemas.microsoft.com/office/powerpoint/2010/main" val="2331813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in a blue shirt&#10;&#10;Description automatically generated">
            <a:extLst>
              <a:ext uri="{FF2B5EF4-FFF2-40B4-BE49-F238E27FC236}">
                <a16:creationId xmlns:a16="http://schemas.microsoft.com/office/drawing/2014/main" id="{AF959342-0E60-AC47-5328-E2934A565784}"/>
              </a:ext>
            </a:extLst>
          </p:cNvPr>
          <p:cNvPicPr>
            <a:picLocks noChangeAspect="1"/>
          </p:cNvPicPr>
          <p:nvPr/>
        </p:nvPicPr>
        <p:blipFill>
          <a:blip r:embed="rId3"/>
          <a:stretch>
            <a:fillRect/>
          </a:stretch>
        </p:blipFill>
        <p:spPr>
          <a:xfrm>
            <a:off x="6976229" y="3981903"/>
            <a:ext cx="2946385" cy="2946385"/>
          </a:xfrm>
          <a:prstGeom prst="rect">
            <a:avLst/>
          </a:prstGeom>
        </p:spPr>
      </p:pic>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a:xfrm>
            <a:off x="233593" y="543878"/>
            <a:ext cx="6458152" cy="694054"/>
          </a:xfrm>
        </p:spPr>
        <p:txBody>
          <a:bodyPr/>
          <a:lstStyle/>
          <a:p>
            <a:r>
              <a:rPr lang="en-US"/>
              <a:t>Managing sleep difficulties </a:t>
            </a:r>
            <a:endParaRPr lang="en-GB"/>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sp>
        <p:nvSpPr>
          <p:cNvPr id="5" name="Content Placeholder 1">
            <a:extLst>
              <a:ext uri="{FF2B5EF4-FFF2-40B4-BE49-F238E27FC236}">
                <a16:creationId xmlns:a16="http://schemas.microsoft.com/office/drawing/2014/main" id="{5B009175-3251-5D99-29B7-3F97063FBCBA}"/>
              </a:ext>
            </a:extLst>
          </p:cNvPr>
          <p:cNvSpPr txBox="1">
            <a:spLocks/>
          </p:cNvSpPr>
          <p:nvPr/>
        </p:nvSpPr>
        <p:spPr>
          <a:xfrm>
            <a:off x="232915" y="1278128"/>
            <a:ext cx="5854376" cy="1693672"/>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ts val="3200"/>
              </a:lnSpc>
              <a:spcBef>
                <a:spcPts val="0"/>
              </a:spcBef>
              <a:spcAft>
                <a:spcPts val="1200"/>
              </a:spcAft>
              <a:buClrTx/>
              <a:buSzTx/>
              <a:tabLst/>
              <a:defRPr/>
            </a:pPr>
            <a:r>
              <a:rPr lang="en-GB" sz="2400">
                <a:solidFill>
                  <a:schemeClr val="bg1"/>
                </a:solidFill>
                <a:effectLst/>
                <a:ea typeface="Calibri" panose="020F0502020204030204" pitchFamily="34" charset="0"/>
                <a:cs typeface="Times New Roman" panose="02020603050405020304" pitchFamily="18" charset="0"/>
              </a:rPr>
              <a:t>Which strategy might be most helpful for your character? </a:t>
            </a:r>
          </a:p>
          <a:p>
            <a:pPr marR="0" lvl="0" defTabSz="914400" rtl="0" eaLnBrk="1" fontAlgn="auto" latinLnBrk="0" hangingPunct="1">
              <a:lnSpc>
                <a:spcPts val="3200"/>
              </a:lnSpc>
              <a:spcBef>
                <a:spcPts val="0"/>
              </a:spcBef>
              <a:spcAft>
                <a:spcPts val="1200"/>
              </a:spcAft>
              <a:buClrTx/>
              <a:buSzTx/>
              <a:tabLst/>
              <a:defRPr/>
            </a:pPr>
            <a:r>
              <a:rPr lang="en-GB" sz="2400">
                <a:solidFill>
                  <a:schemeClr val="bg1"/>
                </a:solidFill>
                <a:effectLst/>
                <a:ea typeface="Calibri" panose="020F0502020204030204" pitchFamily="34" charset="0"/>
                <a:cs typeface="Times New Roman" panose="02020603050405020304" pitchFamily="18" charset="0"/>
              </a:rPr>
              <a:t>What might your character do next?</a:t>
            </a:r>
            <a:endParaRPr lang="en-GB" sz="2400">
              <a:solidFill>
                <a:schemeClr val="bg1"/>
              </a:solidFill>
            </a:endParaRPr>
          </a:p>
        </p:txBody>
      </p:sp>
      <p:pic>
        <p:nvPicPr>
          <p:cNvPr id="7" name="Picture 6" descr="A person smiling at the camera&#10;&#10;Description automatically generated">
            <a:extLst>
              <a:ext uri="{FF2B5EF4-FFF2-40B4-BE49-F238E27FC236}">
                <a16:creationId xmlns:a16="http://schemas.microsoft.com/office/drawing/2014/main" id="{2C140F0D-8775-5261-319F-59AA244F6703}"/>
              </a:ext>
            </a:extLst>
          </p:cNvPr>
          <p:cNvPicPr>
            <a:picLocks noChangeAspect="1"/>
          </p:cNvPicPr>
          <p:nvPr/>
        </p:nvPicPr>
        <p:blipFill>
          <a:blip r:embed="rId4"/>
          <a:stretch>
            <a:fillRect/>
          </a:stretch>
        </p:blipFill>
        <p:spPr>
          <a:xfrm>
            <a:off x="1261334" y="4034523"/>
            <a:ext cx="2946385" cy="2946385"/>
          </a:xfrm>
          <a:prstGeom prst="rect">
            <a:avLst/>
          </a:prstGeom>
        </p:spPr>
      </p:pic>
      <p:pic>
        <p:nvPicPr>
          <p:cNvPr id="9" name="Picture 8" descr="A person with long curly hair smiling&#10;&#10;Description automatically generated">
            <a:extLst>
              <a:ext uri="{FF2B5EF4-FFF2-40B4-BE49-F238E27FC236}">
                <a16:creationId xmlns:a16="http://schemas.microsoft.com/office/drawing/2014/main" id="{51D6B445-96EA-9FFF-E34E-E158B0F9F837}"/>
              </a:ext>
            </a:extLst>
          </p:cNvPr>
          <p:cNvPicPr>
            <a:picLocks noChangeAspect="1"/>
          </p:cNvPicPr>
          <p:nvPr/>
        </p:nvPicPr>
        <p:blipFill>
          <a:blip r:embed="rId5"/>
          <a:stretch>
            <a:fillRect/>
          </a:stretch>
        </p:blipFill>
        <p:spPr>
          <a:xfrm>
            <a:off x="5315652" y="4065818"/>
            <a:ext cx="2946385" cy="2946385"/>
          </a:xfrm>
          <a:prstGeom prst="rect">
            <a:avLst/>
          </a:prstGeom>
        </p:spPr>
      </p:pic>
      <p:pic>
        <p:nvPicPr>
          <p:cNvPr id="11" name="Picture 10" descr="A person in a yellow shirt&#10;&#10;Description automatically generated">
            <a:extLst>
              <a:ext uri="{FF2B5EF4-FFF2-40B4-BE49-F238E27FC236}">
                <a16:creationId xmlns:a16="http://schemas.microsoft.com/office/drawing/2014/main" id="{9B3ECE5E-6D89-B898-3162-72F383BAE5C3}"/>
              </a:ext>
            </a:extLst>
          </p:cNvPr>
          <p:cNvPicPr>
            <a:picLocks noChangeAspect="1"/>
          </p:cNvPicPr>
          <p:nvPr/>
        </p:nvPicPr>
        <p:blipFill>
          <a:blip r:embed="rId6"/>
          <a:stretch>
            <a:fillRect/>
          </a:stretch>
        </p:blipFill>
        <p:spPr>
          <a:xfrm>
            <a:off x="4036566" y="3981903"/>
            <a:ext cx="2946385" cy="2946385"/>
          </a:xfrm>
          <a:prstGeom prst="rect">
            <a:avLst/>
          </a:prstGeom>
        </p:spPr>
      </p:pic>
      <p:pic>
        <p:nvPicPr>
          <p:cNvPr id="13" name="Picture 12" descr="A person smiling with long hair&#10;&#10;Description automatically generated">
            <a:extLst>
              <a:ext uri="{FF2B5EF4-FFF2-40B4-BE49-F238E27FC236}">
                <a16:creationId xmlns:a16="http://schemas.microsoft.com/office/drawing/2014/main" id="{DBE94AC7-E42F-2BDF-C565-9DE1CE1FF5ED}"/>
              </a:ext>
            </a:extLst>
          </p:cNvPr>
          <p:cNvPicPr>
            <a:picLocks noChangeAspect="1"/>
          </p:cNvPicPr>
          <p:nvPr/>
        </p:nvPicPr>
        <p:blipFill>
          <a:blip r:embed="rId7"/>
          <a:stretch>
            <a:fillRect/>
          </a:stretch>
        </p:blipFill>
        <p:spPr>
          <a:xfrm>
            <a:off x="2642228" y="4065819"/>
            <a:ext cx="2946385" cy="2946385"/>
          </a:xfrm>
          <a:prstGeom prst="rect">
            <a:avLst/>
          </a:prstGeom>
        </p:spPr>
      </p:pic>
      <p:pic>
        <p:nvPicPr>
          <p:cNvPr id="15" name="Picture 14" descr="A person smiling at the camera&#10;&#10;Description automatically generated">
            <a:extLst>
              <a:ext uri="{FF2B5EF4-FFF2-40B4-BE49-F238E27FC236}">
                <a16:creationId xmlns:a16="http://schemas.microsoft.com/office/drawing/2014/main" id="{E7148FC8-7C2D-C047-18EA-18DB9DD8C047}"/>
              </a:ext>
            </a:extLst>
          </p:cNvPr>
          <p:cNvPicPr>
            <a:picLocks noChangeAspect="1"/>
          </p:cNvPicPr>
          <p:nvPr/>
        </p:nvPicPr>
        <p:blipFill>
          <a:blip r:embed="rId8"/>
          <a:stretch>
            <a:fillRect/>
          </a:stretch>
        </p:blipFill>
        <p:spPr>
          <a:xfrm>
            <a:off x="-92644" y="4034524"/>
            <a:ext cx="2946385" cy="2946385"/>
          </a:xfrm>
          <a:prstGeom prst="rect">
            <a:avLst/>
          </a:prstGeom>
        </p:spPr>
      </p:pic>
    </p:spTree>
    <p:extLst>
      <p:ext uri="{BB962C8B-B14F-4D97-AF65-F5344CB8AC3E}">
        <p14:creationId xmlns:p14="http://schemas.microsoft.com/office/powerpoint/2010/main" val="229575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09ED9D-0C0F-5DCA-1B02-28E298E65EDE}"/>
              </a:ext>
            </a:extLst>
          </p:cNvPr>
          <p:cNvSpPr>
            <a:spLocks noGrp="1"/>
          </p:cNvSpPr>
          <p:nvPr>
            <p:ph type="title"/>
          </p:nvPr>
        </p:nvSpPr>
        <p:spPr>
          <a:xfrm>
            <a:off x="233593" y="543878"/>
            <a:ext cx="6553462" cy="694054"/>
          </a:xfrm>
        </p:spPr>
        <p:txBody>
          <a:bodyPr/>
          <a:lstStyle/>
          <a:p>
            <a:r>
              <a:rPr lang="en-US"/>
              <a:t>Managing sleep difficulties </a:t>
            </a:r>
          </a:p>
        </p:txBody>
      </p:sp>
      <p:sp>
        <p:nvSpPr>
          <p:cNvPr id="4" name="Slide Number Placeholder 3">
            <a:extLst>
              <a:ext uri="{FF2B5EF4-FFF2-40B4-BE49-F238E27FC236}">
                <a16:creationId xmlns:a16="http://schemas.microsoft.com/office/drawing/2014/main" id="{1604BBEC-0B9F-FE8D-93EF-E844AED1460D}"/>
              </a:ext>
            </a:extLst>
          </p:cNvPr>
          <p:cNvSpPr>
            <a:spLocks noGrp="1"/>
          </p:cNvSpPr>
          <p:nvPr>
            <p:ph type="sldNum" sz="quarter" idx="4"/>
          </p:nvPr>
        </p:nvSpPr>
        <p:spPr/>
        <p:txBody>
          <a:bodyPr/>
          <a:lstStyle/>
          <a:p>
            <a:r>
              <a:rPr lang="en-GB"/>
              <a:t>© PSHE Association 2024</a:t>
            </a:r>
          </a:p>
        </p:txBody>
      </p:sp>
      <p:sp>
        <p:nvSpPr>
          <p:cNvPr id="2" name="Rounded Rectangle 1">
            <a:extLst>
              <a:ext uri="{FF2B5EF4-FFF2-40B4-BE49-F238E27FC236}">
                <a16:creationId xmlns:a16="http://schemas.microsoft.com/office/drawing/2014/main" id="{A892CAA0-850A-14E0-93A9-1A76400202E4}"/>
              </a:ext>
            </a:extLst>
          </p:cNvPr>
          <p:cNvSpPr/>
          <p:nvPr/>
        </p:nvSpPr>
        <p:spPr>
          <a:xfrm>
            <a:off x="323900" y="1412875"/>
            <a:ext cx="3011146" cy="2430000"/>
          </a:xfrm>
          <a:prstGeom prst="roundRect">
            <a:avLst>
              <a:gd name="adj" fmla="val 4685"/>
            </a:avLst>
          </a:prstGeom>
          <a:solidFill>
            <a:srgbClr val="0A4F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108000" bIns="251999" rtlCol="0" anchor="t" anchorCtr="0"/>
          <a:lstStyle/>
          <a:p>
            <a:pPr marL="0" marR="0" lvl="0" indent="0" algn="l" defTabSz="990570" rtl="0" eaLnBrk="1" fontAlgn="auto" latinLnBrk="0" hangingPunct="1">
              <a:lnSpc>
                <a:spcPct val="100000"/>
              </a:lnSpc>
              <a:spcBef>
                <a:spcPts val="0"/>
              </a:spcBef>
              <a:spcAft>
                <a:spcPts val="2000"/>
              </a:spcAft>
              <a:buClrTx/>
              <a:buSzTx/>
              <a:buFontTx/>
              <a:buNone/>
              <a:tabLst/>
              <a:defRPr/>
            </a:pPr>
            <a:r>
              <a:rPr lang="en-US" b="1" i="0">
                <a:latin typeface="Century Gothic" panose="020B0502020202020204" pitchFamily="34" charset="0"/>
              </a:rPr>
              <a:t>Layla</a:t>
            </a:r>
          </a:p>
          <a:p>
            <a:pPr marL="0" marR="0" lvl="0" indent="0" algn="l" defTabSz="990570" rtl="0" eaLnBrk="1" fontAlgn="auto" latinLnBrk="0" hangingPunct="1">
              <a:lnSpc>
                <a:spcPts val="2000"/>
              </a:lnSpc>
              <a:spcBef>
                <a:spcPts val="0"/>
              </a:spcBef>
              <a:spcAft>
                <a:spcPts val="0"/>
              </a:spcAft>
              <a:buClrTx/>
              <a:buSzTx/>
              <a:buFontTx/>
              <a:buNone/>
              <a:tabLst/>
              <a:defRPr/>
            </a:pPr>
            <a:r>
              <a:rPr lang="en-US" sz="1600" b="0" i="0">
                <a:latin typeface="Century Gothic" panose="020B0502020202020204" pitchFamily="34" charset="0"/>
              </a:rPr>
              <a:t>It would help for Layla and her dad to talk about a better morning routine to avoid similar occurrences.</a:t>
            </a:r>
          </a:p>
        </p:txBody>
      </p:sp>
      <p:sp>
        <p:nvSpPr>
          <p:cNvPr id="3" name="Rounded Rectangle 2">
            <a:extLst>
              <a:ext uri="{FF2B5EF4-FFF2-40B4-BE49-F238E27FC236}">
                <a16:creationId xmlns:a16="http://schemas.microsoft.com/office/drawing/2014/main" id="{A0C4FCC9-5B39-1B80-9D8C-7B17BA1E2E9E}"/>
              </a:ext>
            </a:extLst>
          </p:cNvPr>
          <p:cNvSpPr/>
          <p:nvPr/>
        </p:nvSpPr>
        <p:spPr>
          <a:xfrm>
            <a:off x="3447428" y="1412875"/>
            <a:ext cx="3011146" cy="2430000"/>
          </a:xfrm>
          <a:prstGeom prst="roundRect">
            <a:avLst>
              <a:gd name="adj" fmla="val 4685"/>
            </a:avLst>
          </a:prstGeom>
          <a:solidFill>
            <a:srgbClr val="0A4F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251999" bIns="251999" rtlCol="0" anchor="t" anchorCtr="0"/>
          <a:lstStyle/>
          <a:p>
            <a:pPr marL="0" marR="0" lvl="0" indent="0" algn="l" defTabSz="990570" rtl="0" eaLnBrk="1" fontAlgn="auto" latinLnBrk="0" hangingPunct="1">
              <a:lnSpc>
                <a:spcPct val="100000"/>
              </a:lnSpc>
              <a:spcBef>
                <a:spcPts val="0"/>
              </a:spcBef>
              <a:spcAft>
                <a:spcPts val="1600"/>
              </a:spcAft>
              <a:buClrTx/>
              <a:buSzTx/>
              <a:buFontTx/>
              <a:buNone/>
              <a:tabLst/>
              <a:defRPr/>
            </a:pPr>
            <a:r>
              <a:rPr lang="en-US" b="1" i="0">
                <a:latin typeface="Century Gothic" panose="020B0502020202020204" pitchFamily="34" charset="0"/>
                <a:ea typeface="Lato" panose="020F0502020204030203" pitchFamily="34" charset="0"/>
                <a:cs typeface="Lato" panose="020F0502020204030203" pitchFamily="34" charset="0"/>
              </a:rPr>
              <a:t>Abdi</a:t>
            </a:r>
          </a:p>
          <a:p>
            <a:pPr marL="0" marR="0" lvl="0" indent="0" algn="l" defTabSz="990570" rtl="0" eaLnBrk="1" fontAlgn="auto" latinLnBrk="0" hangingPunct="1">
              <a:lnSpc>
                <a:spcPts val="2000"/>
              </a:lnSpc>
              <a:spcBef>
                <a:spcPts val="0"/>
              </a:spcBef>
              <a:spcAft>
                <a:spcPts val="0"/>
              </a:spcAft>
              <a:buClrTx/>
              <a:buSzTx/>
              <a:buFontTx/>
              <a:buNone/>
              <a:tabLst/>
              <a:defRPr/>
            </a:pPr>
            <a:r>
              <a:rPr lang="en-US" sz="1600" b="0" i="0">
                <a:latin typeface="Century Gothic" panose="020B0502020202020204" pitchFamily="34" charset="0"/>
                <a:ea typeface="Lato" panose="020F0502020204030203" pitchFamily="34" charset="0"/>
                <a:cs typeface="Lato" panose="020F0502020204030203" pitchFamily="34" charset="0"/>
              </a:rPr>
              <a:t>It is important that Abdi discusses this with his parents, so that he and his family are not put at risk when using the tools and machinery without enough sleep.</a:t>
            </a:r>
            <a:endParaRPr lang="en-GB" sz="1600" b="0" i="0">
              <a:latin typeface="Century Gothic" panose="020B0502020202020204" pitchFamily="34" charset="0"/>
              <a:ea typeface="Lato" panose="020F0502020204030203" pitchFamily="34" charset="0"/>
              <a:cs typeface="Lato" panose="020F0502020204030203" pitchFamily="34" charset="0"/>
            </a:endParaRPr>
          </a:p>
        </p:txBody>
      </p:sp>
      <p:sp>
        <p:nvSpPr>
          <p:cNvPr id="6" name="Rounded Rectangle 5">
            <a:extLst>
              <a:ext uri="{FF2B5EF4-FFF2-40B4-BE49-F238E27FC236}">
                <a16:creationId xmlns:a16="http://schemas.microsoft.com/office/drawing/2014/main" id="{F4FF3D1D-F129-4D91-EFDA-2BE387254FEC}"/>
              </a:ext>
            </a:extLst>
          </p:cNvPr>
          <p:cNvSpPr/>
          <p:nvPr/>
        </p:nvSpPr>
        <p:spPr>
          <a:xfrm>
            <a:off x="6576933" y="1412875"/>
            <a:ext cx="3005169" cy="2430000"/>
          </a:xfrm>
          <a:prstGeom prst="roundRect">
            <a:avLst>
              <a:gd name="adj" fmla="val 4685"/>
            </a:avLst>
          </a:prstGeom>
          <a:solidFill>
            <a:srgbClr val="0A4F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108000" bIns="251999" rtlCol="0" anchor="t" anchorCtr="0"/>
          <a:lstStyle/>
          <a:p>
            <a:pPr marL="0" marR="0" lvl="0" indent="0" algn="l" defTabSz="990570" rtl="0" eaLnBrk="1" fontAlgn="auto" latinLnBrk="0" hangingPunct="1">
              <a:lnSpc>
                <a:spcPct val="100000"/>
              </a:lnSpc>
              <a:spcBef>
                <a:spcPts val="0"/>
              </a:spcBef>
              <a:spcAft>
                <a:spcPts val="2000"/>
              </a:spcAft>
              <a:buClrTx/>
              <a:buSzTx/>
              <a:buFontTx/>
              <a:buNone/>
              <a:tabLst/>
              <a:defRPr/>
            </a:pPr>
            <a:r>
              <a:rPr lang="en-US" b="1" i="0" dirty="0">
                <a:latin typeface="Century Gothic" panose="020B0502020202020204" pitchFamily="34" charset="0"/>
                <a:ea typeface="Lato" panose="020F0502020204030203" pitchFamily="34" charset="0"/>
                <a:cs typeface="Lato" panose="020F0502020204030203" pitchFamily="34" charset="0"/>
              </a:rPr>
              <a:t>Su</a:t>
            </a:r>
          </a:p>
          <a:p>
            <a:pPr marL="0" lvl="0" indent="0">
              <a:lnSpc>
                <a:spcPts val="2000"/>
              </a:lnSpc>
              <a:buFont typeface="Arial" panose="020B0604020202020204" pitchFamily="34" charset="0"/>
              <a:buNone/>
            </a:pPr>
            <a:r>
              <a:rPr lang="en-US" sz="1600" b="0" i="0" dirty="0">
                <a:effectLst/>
                <a:latin typeface="Century Gothic" panose="020B0502020202020204" pitchFamily="34" charset="0"/>
                <a:ea typeface="Calibri" panose="020F0502020204030204" pitchFamily="34" charset="0"/>
              </a:rPr>
              <a:t>Su might do something different to relax before </a:t>
            </a:r>
            <a:br>
              <a:rPr lang="en-US" sz="1600" b="0" i="0" dirty="0">
                <a:effectLst/>
                <a:latin typeface="Century Gothic" panose="020B0502020202020204" pitchFamily="34" charset="0"/>
                <a:ea typeface="Calibri" panose="020F0502020204030204" pitchFamily="34" charset="0"/>
              </a:rPr>
            </a:br>
            <a:r>
              <a:rPr lang="en-US" sz="1600" b="0" i="0" dirty="0">
                <a:effectLst/>
                <a:latin typeface="Century Gothic" panose="020B0502020202020204" pitchFamily="34" charset="0"/>
                <a:ea typeface="Calibri" panose="020F0502020204030204" pitchFamily="34" charset="0"/>
              </a:rPr>
              <a:t>her next game but could take a short nap the morning of the game.</a:t>
            </a:r>
            <a:endParaRPr lang="en-GB" sz="1800" b="0" i="0" dirty="0">
              <a:latin typeface="Century Gothic" panose="020B0502020202020204" pitchFamily="34" charset="0"/>
            </a:endParaRPr>
          </a:p>
        </p:txBody>
      </p:sp>
      <p:sp>
        <p:nvSpPr>
          <p:cNvPr id="7" name="Rounded Rectangle 6">
            <a:extLst>
              <a:ext uri="{FF2B5EF4-FFF2-40B4-BE49-F238E27FC236}">
                <a16:creationId xmlns:a16="http://schemas.microsoft.com/office/drawing/2014/main" id="{3C4FB36B-2017-31E6-565D-96FB8686A20A}"/>
              </a:ext>
            </a:extLst>
          </p:cNvPr>
          <p:cNvSpPr/>
          <p:nvPr/>
        </p:nvSpPr>
        <p:spPr>
          <a:xfrm>
            <a:off x="323900" y="3947800"/>
            <a:ext cx="3011146" cy="2430000"/>
          </a:xfrm>
          <a:prstGeom prst="roundRect">
            <a:avLst>
              <a:gd name="adj" fmla="val 4685"/>
            </a:avLst>
          </a:prstGeom>
          <a:solidFill>
            <a:srgbClr val="0A4F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108000" bIns="251999" rtlCol="0" anchor="t" anchorCtr="0"/>
          <a:lstStyle/>
          <a:p>
            <a:pPr marL="0" marR="0" lvl="0" indent="0" algn="l" defTabSz="990570" rtl="0" eaLnBrk="1" fontAlgn="auto" latinLnBrk="0" hangingPunct="1">
              <a:lnSpc>
                <a:spcPct val="100000"/>
              </a:lnSpc>
              <a:spcBef>
                <a:spcPts val="0"/>
              </a:spcBef>
              <a:spcAft>
                <a:spcPts val="2000"/>
              </a:spcAft>
              <a:buClrTx/>
              <a:buSzTx/>
              <a:buFontTx/>
              <a:buNone/>
              <a:tabLst/>
              <a:defRPr/>
            </a:pPr>
            <a:r>
              <a:rPr lang="en-GB" b="1" i="0">
                <a:latin typeface="Century Gothic" panose="020B0502020202020204" pitchFamily="34" charset="0"/>
                <a:ea typeface="Lato" panose="020F0502020204030203" pitchFamily="34" charset="0"/>
                <a:cs typeface="Lato" panose="020F0502020204030203" pitchFamily="34" charset="0"/>
              </a:rPr>
              <a:t>Tal</a:t>
            </a:r>
          </a:p>
          <a:p>
            <a:pPr marL="0" lvl="0" indent="0">
              <a:lnSpc>
                <a:spcPts val="2200"/>
              </a:lnSpc>
              <a:buFont typeface="Arial" panose="020B0604020202020204" pitchFamily="34" charset="0"/>
              <a:buNone/>
            </a:pPr>
            <a:r>
              <a:rPr lang="en-US" sz="1600" i="0">
                <a:effectLst/>
                <a:latin typeface="Century Gothic" panose="020B0502020202020204" pitchFamily="34" charset="0"/>
                <a:ea typeface="Calibri" panose="020F0502020204030204" pitchFamily="34" charset="0"/>
              </a:rPr>
              <a:t>Tal should avoid drinking energy drinks in future and focus on sticking to a revision timetable.</a:t>
            </a:r>
            <a:endParaRPr lang="en-GB" sz="1600" i="0">
              <a:effectLst/>
              <a:latin typeface="Century Gothic" panose="020B0502020202020204" pitchFamily="34" charset="0"/>
              <a:ea typeface="Calibri" panose="020F0502020204030204" pitchFamily="34" charset="0"/>
            </a:endParaRPr>
          </a:p>
          <a:p>
            <a:pPr>
              <a:lnSpc>
                <a:spcPts val="2200"/>
              </a:lnSpc>
              <a:spcBef>
                <a:spcPts val="700"/>
              </a:spcBef>
            </a:pPr>
            <a:endParaRPr lang="en-US" sz="1600">
              <a:solidFill>
                <a:schemeClr val="tx1"/>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9B8D9FB4-7BC4-B9B6-99FA-B41AC927C3E9}"/>
              </a:ext>
            </a:extLst>
          </p:cNvPr>
          <p:cNvSpPr/>
          <p:nvPr/>
        </p:nvSpPr>
        <p:spPr>
          <a:xfrm>
            <a:off x="3453405" y="3947800"/>
            <a:ext cx="3011146" cy="2430000"/>
          </a:xfrm>
          <a:prstGeom prst="roundRect">
            <a:avLst>
              <a:gd name="adj" fmla="val 4685"/>
            </a:avLst>
          </a:prstGeom>
          <a:solidFill>
            <a:srgbClr val="0A4F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108000" bIns="251999" rtlCol="0" anchor="t" anchorCtr="0"/>
          <a:lstStyle/>
          <a:p>
            <a:pPr marL="0" marR="0" lvl="0" indent="0" algn="l" defTabSz="990570" rtl="0" eaLnBrk="1" fontAlgn="auto" latinLnBrk="0" hangingPunct="1">
              <a:lnSpc>
                <a:spcPct val="100000"/>
              </a:lnSpc>
              <a:spcBef>
                <a:spcPts val="0"/>
              </a:spcBef>
              <a:spcAft>
                <a:spcPts val="2000"/>
              </a:spcAft>
              <a:buClrTx/>
              <a:buSzTx/>
              <a:buFontTx/>
              <a:buNone/>
              <a:tabLst/>
              <a:defRPr/>
            </a:pPr>
            <a:r>
              <a:rPr lang="en-US" b="1" i="0">
                <a:latin typeface="Century Gothic" panose="020B0502020202020204" pitchFamily="34" charset="0"/>
                <a:ea typeface="Lato" panose="020F0502020204030203" pitchFamily="34" charset="0"/>
                <a:cs typeface="Lato" panose="020F0502020204030203" pitchFamily="34" charset="0"/>
              </a:rPr>
              <a:t>Alima</a:t>
            </a:r>
          </a:p>
          <a:p>
            <a:pPr marL="0" marR="0" lvl="0" indent="0" algn="l" defTabSz="990570" rtl="0" eaLnBrk="1" fontAlgn="auto" latinLnBrk="0" hangingPunct="1">
              <a:lnSpc>
                <a:spcPct val="100000"/>
              </a:lnSpc>
              <a:spcBef>
                <a:spcPts val="0"/>
              </a:spcBef>
              <a:spcAft>
                <a:spcPts val="0"/>
              </a:spcAft>
              <a:buClrTx/>
              <a:buSzTx/>
              <a:buFontTx/>
              <a:buNone/>
              <a:tabLst/>
              <a:defRPr/>
            </a:pPr>
            <a:r>
              <a:rPr lang="en-US" sz="1600" b="0" i="0">
                <a:latin typeface="Century Gothic" panose="020B0502020202020204" pitchFamily="34" charset="0"/>
                <a:ea typeface="Lato" panose="020F0502020204030203" pitchFamily="34" charset="0"/>
                <a:cs typeface="Lato" panose="020F0502020204030203" pitchFamily="34" charset="0"/>
              </a:rPr>
              <a:t>It’s really important that Alima does not drive if she does not feel alert enough to do so, as this could be very dangerous for Alima and other road users. </a:t>
            </a:r>
          </a:p>
          <a:p>
            <a:pPr>
              <a:lnSpc>
                <a:spcPts val="2200"/>
              </a:lnSpc>
              <a:spcBef>
                <a:spcPts val="700"/>
              </a:spcBef>
            </a:pPr>
            <a:endParaRPr lang="en-US" sz="1600">
              <a:solidFill>
                <a:schemeClr val="tx1"/>
              </a:solidFill>
              <a:latin typeface="Century Gothic" panose="020B0502020202020204" pitchFamily="34" charset="0"/>
            </a:endParaRPr>
          </a:p>
        </p:txBody>
      </p:sp>
      <p:sp>
        <p:nvSpPr>
          <p:cNvPr id="10" name="Rounded Rectangle 9">
            <a:extLst>
              <a:ext uri="{FF2B5EF4-FFF2-40B4-BE49-F238E27FC236}">
                <a16:creationId xmlns:a16="http://schemas.microsoft.com/office/drawing/2014/main" id="{0621F784-0EA9-7614-D3EA-49EACFFD6D97}"/>
              </a:ext>
            </a:extLst>
          </p:cNvPr>
          <p:cNvSpPr/>
          <p:nvPr/>
        </p:nvSpPr>
        <p:spPr>
          <a:xfrm>
            <a:off x="6569417" y="3947800"/>
            <a:ext cx="3011146" cy="2430000"/>
          </a:xfrm>
          <a:prstGeom prst="roundRect">
            <a:avLst>
              <a:gd name="adj" fmla="val 4685"/>
            </a:avLst>
          </a:prstGeom>
          <a:solidFill>
            <a:srgbClr val="0A4F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108000" bIns="251999" rtlCol="0" anchor="t" anchorCtr="0"/>
          <a:lstStyle/>
          <a:p>
            <a:pPr marL="0" marR="0" lvl="0" indent="0" algn="l" defTabSz="990570" rtl="0" eaLnBrk="1" fontAlgn="auto" latinLnBrk="0" hangingPunct="1">
              <a:lnSpc>
                <a:spcPct val="100000"/>
              </a:lnSpc>
              <a:spcBef>
                <a:spcPts val="0"/>
              </a:spcBef>
              <a:spcAft>
                <a:spcPts val="2000"/>
              </a:spcAft>
              <a:buClrTx/>
              <a:buSzTx/>
              <a:buFontTx/>
              <a:buNone/>
              <a:tabLst/>
              <a:defRPr/>
            </a:pPr>
            <a:r>
              <a:rPr lang="en-US" b="1" i="0" dirty="0">
                <a:latin typeface="Century Gothic" panose="020B0502020202020204" pitchFamily="34" charset="0"/>
                <a:ea typeface="Lato" panose="020F0502020204030203" pitchFamily="34" charset="0"/>
                <a:cs typeface="Lato" panose="020F0502020204030203" pitchFamily="34" charset="0"/>
              </a:rPr>
              <a:t>Connor</a:t>
            </a:r>
          </a:p>
          <a:p>
            <a:pPr marL="0" marR="0" lvl="0" indent="0" algn="l" defTabSz="990570" rtl="0" eaLnBrk="1" fontAlgn="auto" latinLnBrk="0" hangingPunct="1">
              <a:lnSpc>
                <a:spcPct val="100000"/>
              </a:lnSpc>
              <a:spcBef>
                <a:spcPts val="0"/>
              </a:spcBef>
              <a:spcAft>
                <a:spcPts val="0"/>
              </a:spcAft>
              <a:buClrTx/>
              <a:buSzTx/>
              <a:buFontTx/>
              <a:buNone/>
              <a:tabLst/>
              <a:defRPr/>
            </a:pPr>
            <a:r>
              <a:rPr lang="en-US" sz="1600" b="0" i="0" dirty="0">
                <a:latin typeface="Century Gothic" panose="020B0502020202020204" pitchFamily="34" charset="0"/>
                <a:ea typeface="Lato" panose="020F0502020204030203" pitchFamily="34" charset="0"/>
                <a:cs typeface="Lato" panose="020F0502020204030203" pitchFamily="34" charset="0"/>
              </a:rPr>
              <a:t>Connor should take steps </a:t>
            </a:r>
            <a:br>
              <a:rPr lang="en-US" sz="1600" b="0" i="0" dirty="0">
                <a:latin typeface="Century Gothic" panose="020B0502020202020204" pitchFamily="34" charset="0"/>
                <a:ea typeface="Lato" panose="020F0502020204030203" pitchFamily="34" charset="0"/>
                <a:cs typeface="Lato" panose="020F0502020204030203" pitchFamily="34" charset="0"/>
              </a:rPr>
            </a:br>
            <a:r>
              <a:rPr lang="en-US" sz="1600" b="0" i="0" dirty="0">
                <a:latin typeface="Century Gothic" panose="020B0502020202020204" pitchFamily="34" charset="0"/>
                <a:ea typeface="Lato" panose="020F0502020204030203" pitchFamily="34" charset="0"/>
                <a:cs typeface="Lato" panose="020F0502020204030203" pitchFamily="34" charset="0"/>
              </a:rPr>
              <a:t>to stop this happening again, catch up on the work missed and take responsibility for his behavior.</a:t>
            </a:r>
          </a:p>
          <a:p>
            <a:endParaRPr lang="en-GB" sz="1800" b="0" i="0" dirty="0">
              <a:latin typeface="Century Gothic" panose="020B0502020202020204" pitchFamily="34" charset="0"/>
            </a:endParaRPr>
          </a:p>
          <a:p>
            <a:pPr>
              <a:lnSpc>
                <a:spcPts val="2200"/>
              </a:lnSpc>
              <a:spcBef>
                <a:spcPts val="700"/>
              </a:spcBef>
            </a:pPr>
            <a:endParaRPr lang="en-US" sz="1600" dirty="0">
              <a:solidFill>
                <a:schemeClr val="tx1"/>
              </a:solidFill>
              <a:latin typeface="Century Gothic" panose="020B0502020202020204" pitchFamily="34" charset="0"/>
            </a:endParaRPr>
          </a:p>
        </p:txBody>
      </p:sp>
      <p:pic>
        <p:nvPicPr>
          <p:cNvPr id="18" name="Picture 17" descr="A person smiling at the camera&#10;&#10;Description automatically generated">
            <a:extLst>
              <a:ext uri="{FF2B5EF4-FFF2-40B4-BE49-F238E27FC236}">
                <a16:creationId xmlns:a16="http://schemas.microsoft.com/office/drawing/2014/main" id="{B7121460-B417-64E6-57C7-FC69E9235B90}"/>
              </a:ext>
            </a:extLst>
          </p:cNvPr>
          <p:cNvPicPr>
            <a:picLocks noChangeAspect="1"/>
          </p:cNvPicPr>
          <p:nvPr/>
        </p:nvPicPr>
        <p:blipFill>
          <a:blip r:embed="rId3"/>
          <a:stretch>
            <a:fillRect/>
          </a:stretch>
        </p:blipFill>
        <p:spPr>
          <a:xfrm>
            <a:off x="5928032" y="1481995"/>
            <a:ext cx="458481" cy="458481"/>
          </a:xfrm>
          <a:prstGeom prst="rect">
            <a:avLst/>
          </a:prstGeom>
        </p:spPr>
      </p:pic>
      <p:pic>
        <p:nvPicPr>
          <p:cNvPr id="20" name="Picture 19" descr="A person with long curly hair&#10;&#10;Description automatically generated">
            <a:extLst>
              <a:ext uri="{FF2B5EF4-FFF2-40B4-BE49-F238E27FC236}">
                <a16:creationId xmlns:a16="http://schemas.microsoft.com/office/drawing/2014/main" id="{C90848FE-74B1-FFFD-DD69-38C77E747662}"/>
              </a:ext>
            </a:extLst>
          </p:cNvPr>
          <p:cNvPicPr>
            <a:picLocks noChangeAspect="1"/>
          </p:cNvPicPr>
          <p:nvPr/>
        </p:nvPicPr>
        <p:blipFill>
          <a:blip r:embed="rId4"/>
          <a:stretch>
            <a:fillRect/>
          </a:stretch>
        </p:blipFill>
        <p:spPr>
          <a:xfrm>
            <a:off x="5928032" y="3998224"/>
            <a:ext cx="458481" cy="458481"/>
          </a:xfrm>
          <a:prstGeom prst="rect">
            <a:avLst/>
          </a:prstGeom>
        </p:spPr>
      </p:pic>
      <p:pic>
        <p:nvPicPr>
          <p:cNvPr id="22" name="Picture 21" descr="A person in a yellow shirt&#10;&#10;Description automatically generated">
            <a:extLst>
              <a:ext uri="{FF2B5EF4-FFF2-40B4-BE49-F238E27FC236}">
                <a16:creationId xmlns:a16="http://schemas.microsoft.com/office/drawing/2014/main" id="{338D0F11-2FD9-131C-ABD8-8C921056E6F9}"/>
              </a:ext>
            </a:extLst>
          </p:cNvPr>
          <p:cNvPicPr>
            <a:picLocks noChangeAspect="1"/>
          </p:cNvPicPr>
          <p:nvPr/>
        </p:nvPicPr>
        <p:blipFill>
          <a:blip r:embed="rId5"/>
          <a:stretch>
            <a:fillRect/>
          </a:stretch>
        </p:blipFill>
        <p:spPr>
          <a:xfrm>
            <a:off x="9030465" y="4017818"/>
            <a:ext cx="454030" cy="454030"/>
          </a:xfrm>
          <a:prstGeom prst="rect">
            <a:avLst/>
          </a:prstGeom>
        </p:spPr>
      </p:pic>
      <p:pic>
        <p:nvPicPr>
          <p:cNvPr id="24" name="Picture 23" descr="A person smiling at the camera&#10;&#10;Description automatically generated">
            <a:extLst>
              <a:ext uri="{FF2B5EF4-FFF2-40B4-BE49-F238E27FC236}">
                <a16:creationId xmlns:a16="http://schemas.microsoft.com/office/drawing/2014/main" id="{08C1CEA9-7ABB-7C28-E822-D4AB5B44E63D}"/>
              </a:ext>
            </a:extLst>
          </p:cNvPr>
          <p:cNvPicPr>
            <a:picLocks noChangeAspect="1"/>
          </p:cNvPicPr>
          <p:nvPr/>
        </p:nvPicPr>
        <p:blipFill>
          <a:blip r:embed="rId6"/>
          <a:stretch>
            <a:fillRect/>
          </a:stretch>
        </p:blipFill>
        <p:spPr>
          <a:xfrm>
            <a:off x="2749312" y="1481995"/>
            <a:ext cx="458481" cy="458481"/>
          </a:xfrm>
          <a:prstGeom prst="rect">
            <a:avLst/>
          </a:prstGeom>
        </p:spPr>
      </p:pic>
      <p:pic>
        <p:nvPicPr>
          <p:cNvPr id="26" name="Picture 25" descr="A person smiling at camera&#10;&#10;Description automatically generated">
            <a:extLst>
              <a:ext uri="{FF2B5EF4-FFF2-40B4-BE49-F238E27FC236}">
                <a16:creationId xmlns:a16="http://schemas.microsoft.com/office/drawing/2014/main" id="{3D0D4AC1-6CDF-3214-58E3-65A14F1B6E35}"/>
              </a:ext>
            </a:extLst>
          </p:cNvPr>
          <p:cNvPicPr>
            <a:picLocks noChangeAspect="1"/>
          </p:cNvPicPr>
          <p:nvPr/>
        </p:nvPicPr>
        <p:blipFill>
          <a:blip r:embed="rId7"/>
          <a:stretch>
            <a:fillRect/>
          </a:stretch>
        </p:blipFill>
        <p:spPr>
          <a:xfrm>
            <a:off x="9026014" y="1481995"/>
            <a:ext cx="458481" cy="458481"/>
          </a:xfrm>
          <a:prstGeom prst="rect">
            <a:avLst/>
          </a:prstGeom>
        </p:spPr>
      </p:pic>
      <p:pic>
        <p:nvPicPr>
          <p:cNvPr id="28" name="Picture 27" descr="A person in a blue shirt&#10;&#10;Description automatically generated">
            <a:extLst>
              <a:ext uri="{FF2B5EF4-FFF2-40B4-BE49-F238E27FC236}">
                <a16:creationId xmlns:a16="http://schemas.microsoft.com/office/drawing/2014/main" id="{4EF8FE07-3B5F-15E4-4F76-09B31CC3EE30}"/>
              </a:ext>
            </a:extLst>
          </p:cNvPr>
          <p:cNvPicPr>
            <a:picLocks noChangeAspect="1"/>
          </p:cNvPicPr>
          <p:nvPr/>
        </p:nvPicPr>
        <p:blipFill>
          <a:blip r:embed="rId8"/>
          <a:stretch>
            <a:fillRect/>
          </a:stretch>
        </p:blipFill>
        <p:spPr>
          <a:xfrm>
            <a:off x="2749312" y="4017818"/>
            <a:ext cx="458481" cy="458481"/>
          </a:xfrm>
          <a:prstGeom prst="rect">
            <a:avLst/>
          </a:prstGeom>
        </p:spPr>
      </p:pic>
    </p:spTree>
    <p:extLst>
      <p:ext uri="{BB962C8B-B14F-4D97-AF65-F5344CB8AC3E}">
        <p14:creationId xmlns:p14="http://schemas.microsoft.com/office/powerpoint/2010/main" val="254998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miling at camera&#10;&#10;Description automatically generated">
            <a:extLst>
              <a:ext uri="{FF2B5EF4-FFF2-40B4-BE49-F238E27FC236}">
                <a16:creationId xmlns:a16="http://schemas.microsoft.com/office/drawing/2014/main" id="{CF3B55A0-176C-DA9D-91E8-CBDE05D773CC}"/>
              </a:ext>
            </a:extLst>
          </p:cNvPr>
          <p:cNvPicPr>
            <a:picLocks noChangeAspect="1"/>
          </p:cNvPicPr>
          <p:nvPr/>
        </p:nvPicPr>
        <p:blipFill rotWithShape="1">
          <a:blip r:embed="rId3"/>
          <a:srcRect l="29256" r="35831" b="16307"/>
          <a:stretch/>
        </p:blipFill>
        <p:spPr>
          <a:xfrm>
            <a:off x="5538650" y="1666706"/>
            <a:ext cx="4367350" cy="5191294"/>
          </a:xfrm>
          <a:prstGeom prst="rect">
            <a:avLst/>
          </a:prstGeom>
        </p:spPr>
      </p:pic>
      <p:sp>
        <p:nvSpPr>
          <p:cNvPr id="2" name="Slide Number Placeholder 1">
            <a:extLst>
              <a:ext uri="{FF2B5EF4-FFF2-40B4-BE49-F238E27FC236}">
                <a16:creationId xmlns:a16="http://schemas.microsoft.com/office/drawing/2014/main" id="{08F58D7E-904C-A554-D927-91B95A0B07EF}"/>
              </a:ext>
            </a:extLst>
          </p:cNvPr>
          <p:cNvSpPr>
            <a:spLocks noGrp="1"/>
          </p:cNvSpPr>
          <p:nvPr>
            <p:ph type="sldNum" sz="quarter" idx="4"/>
          </p:nvPr>
        </p:nvSpPr>
        <p:spPr/>
        <p:txBody>
          <a:bodyPr/>
          <a:lstStyle/>
          <a:p>
            <a:r>
              <a:rPr lang="en-GB"/>
              <a:t>© PSHE Association 2024</a:t>
            </a:r>
          </a:p>
        </p:txBody>
      </p:sp>
      <p:sp>
        <p:nvSpPr>
          <p:cNvPr id="4" name="Title 2">
            <a:extLst>
              <a:ext uri="{FF2B5EF4-FFF2-40B4-BE49-F238E27FC236}">
                <a16:creationId xmlns:a16="http://schemas.microsoft.com/office/drawing/2014/main" id="{CF9CD189-7204-1CBD-5E13-193A2333280B}"/>
              </a:ext>
            </a:extLst>
          </p:cNvPr>
          <p:cNvSpPr txBox="1">
            <a:spLocks/>
          </p:cNvSpPr>
          <p:nvPr/>
        </p:nvSpPr>
        <p:spPr>
          <a:xfrm>
            <a:off x="233592" y="543878"/>
            <a:ext cx="6807287"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2"/>
                </a:solidFill>
                <a:latin typeface="Century Gothic" panose="020B0502020202020204" pitchFamily="34" charset="0"/>
                <a:ea typeface="+mj-ea"/>
                <a:cs typeface="+mj-cs"/>
              </a:defRPr>
            </a:lvl1pPr>
          </a:lstStyle>
          <a:p>
            <a:r>
              <a:rPr lang="en-US"/>
              <a:t>What have we learnt?</a:t>
            </a:r>
            <a:endParaRPr lang="en-GB"/>
          </a:p>
        </p:txBody>
      </p:sp>
      <p:sp>
        <p:nvSpPr>
          <p:cNvPr id="7" name="Content Placeholder 1">
            <a:extLst>
              <a:ext uri="{FF2B5EF4-FFF2-40B4-BE49-F238E27FC236}">
                <a16:creationId xmlns:a16="http://schemas.microsoft.com/office/drawing/2014/main" id="{335A8755-CB50-E393-0DD1-39920CD76CD4}"/>
              </a:ext>
            </a:extLst>
          </p:cNvPr>
          <p:cNvSpPr txBox="1">
            <a:spLocks/>
          </p:cNvSpPr>
          <p:nvPr/>
        </p:nvSpPr>
        <p:spPr>
          <a:xfrm>
            <a:off x="245977" y="1291192"/>
            <a:ext cx="4720086" cy="43682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R="0" lvl="0" defTabSz="914400" rtl="0" eaLnBrk="1" fontAlgn="auto" latinLnBrk="0" hangingPunct="1">
              <a:lnSpc>
                <a:spcPts val="3200"/>
              </a:lnSpc>
              <a:spcBef>
                <a:spcPts val="0"/>
              </a:spcBef>
              <a:spcAft>
                <a:spcPts val="1200"/>
              </a:spcAft>
              <a:buClrTx/>
              <a:buSzTx/>
              <a:tabLst/>
              <a:defRPr/>
            </a:pPr>
            <a:r>
              <a:rPr lang="en-GB" sz="2400" b="1">
                <a:effectLst/>
                <a:ea typeface="Calibri" panose="020F0502020204030204" pitchFamily="34" charset="0"/>
                <a:cs typeface="Times New Roman" panose="02020603050405020304" pitchFamily="18" charset="0"/>
              </a:rPr>
              <a:t>Think back to Abe from the start of the lesson. </a:t>
            </a:r>
          </a:p>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effectLst/>
                <a:ea typeface="Calibri" panose="020F0502020204030204" pitchFamily="34" charset="0"/>
                <a:cs typeface="Times New Roman" panose="02020603050405020304" pitchFamily="18" charset="0"/>
              </a:rPr>
              <a:t>Revisit your sheet, annotate your initial thoughts making any changes and adding in new learning in a different colour. </a:t>
            </a:r>
          </a:p>
          <a:p>
            <a:pPr marL="126000" marR="0" lvl="0" indent="-126000" defTabSz="914400" rtl="0" eaLnBrk="1" fontAlgn="auto" latinLnBrk="0" hangingPunct="1">
              <a:spcBef>
                <a:spcPts val="0"/>
              </a:spcBef>
              <a:spcAft>
                <a:spcPts val="1200"/>
              </a:spcAft>
              <a:buClrTx/>
              <a:buSzTx/>
              <a:buFont typeface="Arial" panose="020B0604020202020204" pitchFamily="34" charset="0"/>
              <a:buChar char="•"/>
              <a:tabLst/>
              <a:defRPr/>
            </a:pPr>
            <a:r>
              <a:rPr lang="en-GB">
                <a:effectLst/>
                <a:ea typeface="Calibri" panose="020F0502020204030204" pitchFamily="34" charset="0"/>
                <a:cs typeface="Times New Roman" panose="02020603050405020304" pitchFamily="18" charset="0"/>
              </a:rPr>
              <a:t>Write at least three pieces of useful advice for Abe to help him sleep better in future.</a:t>
            </a:r>
            <a:endParaRPr lang="en-GB"/>
          </a:p>
        </p:txBody>
      </p:sp>
    </p:spTree>
    <p:extLst>
      <p:ext uri="{BB962C8B-B14F-4D97-AF65-F5344CB8AC3E}">
        <p14:creationId xmlns:p14="http://schemas.microsoft.com/office/powerpoint/2010/main" val="255439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a:xfrm>
            <a:off x="219853" y="1277180"/>
            <a:ext cx="4450117" cy="4368246"/>
          </a:xfrm>
        </p:spPr>
        <p:txBody>
          <a:bodyPr>
            <a:noAutofit/>
          </a:bodyPr>
          <a:lstStyle/>
          <a:p>
            <a:pPr>
              <a:lnSpc>
                <a:spcPct val="120000"/>
              </a:lnSpc>
              <a:spcBef>
                <a:spcPts val="900"/>
              </a:spcBef>
              <a:spcAft>
                <a:spcPts val="0"/>
              </a:spcAft>
            </a:pPr>
            <a:r>
              <a:rPr lang="en-GB" sz="2000" b="1" dirty="0">
                <a:effectLst/>
                <a:ea typeface="Calibri" panose="020F0502020204030204" pitchFamily="34" charset="0"/>
                <a:cs typeface="Arial" panose="020B0604020202020204" pitchFamily="34" charset="0"/>
              </a:rPr>
              <a:t>For more advice or support related to healthier sleep:</a:t>
            </a:r>
            <a:endParaRPr lang="en-GB" sz="2000" b="1" dirty="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100"/>
              </a:spcAft>
              <a:buFont typeface="Arial" panose="020B0604020202020204" pitchFamily="34" charset="0"/>
              <a:buChar char="•"/>
            </a:pPr>
            <a:r>
              <a:rPr lang="en-GB" dirty="0">
                <a:ea typeface="Calibri" panose="020F0502020204030204" pitchFamily="34" charset="0"/>
                <a:cs typeface="Arial" panose="020B0604020202020204" pitchFamily="34" charset="0"/>
              </a:rPr>
              <a:t>s</a:t>
            </a:r>
            <a:r>
              <a:rPr lang="en-GB" sz="2000" dirty="0">
                <a:effectLst/>
                <a:ea typeface="Calibri" panose="020F0502020204030204" pitchFamily="34" charset="0"/>
                <a:cs typeface="Arial" panose="020B0604020202020204" pitchFamily="34" charset="0"/>
              </a:rPr>
              <a:t>peak to a trusted adult at home, such as a parent or carer.</a:t>
            </a:r>
            <a:endParaRPr lang="en-GB" sz="2000" dirty="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100"/>
              </a:spcAft>
              <a:buFont typeface="Arial" panose="020B0604020202020204" pitchFamily="34" charset="0"/>
              <a:buChar char="•"/>
            </a:pPr>
            <a:r>
              <a:rPr lang="en-GB" dirty="0">
                <a:ea typeface="Calibri" panose="020F0502020204030204" pitchFamily="34" charset="0"/>
                <a:cs typeface="Arial" panose="020B0604020202020204" pitchFamily="34" charset="0"/>
              </a:rPr>
              <a:t>s</a:t>
            </a:r>
            <a:r>
              <a:rPr lang="en-GB" sz="2000" dirty="0">
                <a:effectLst/>
                <a:ea typeface="Calibri" panose="020F0502020204030204" pitchFamily="34" charset="0"/>
                <a:cs typeface="Arial" panose="020B0604020202020204" pitchFamily="34" charset="0"/>
              </a:rPr>
              <a:t>peak to a tutor, head of year, </a:t>
            </a:r>
            <a:br>
              <a:rPr lang="en-GB" sz="2000" dirty="0">
                <a:effectLst/>
                <a:ea typeface="Calibri" panose="020F0502020204030204" pitchFamily="34" charset="0"/>
                <a:cs typeface="Arial" panose="020B0604020202020204" pitchFamily="34" charset="0"/>
              </a:rPr>
            </a:br>
            <a:r>
              <a:rPr lang="en-GB" sz="2000" dirty="0">
                <a:effectLst/>
                <a:ea typeface="Calibri" panose="020F0502020204030204" pitchFamily="34" charset="0"/>
                <a:cs typeface="Arial" panose="020B0604020202020204" pitchFamily="34" charset="0"/>
              </a:rPr>
              <a:t>or other trusted staff member in the school.  </a:t>
            </a:r>
          </a:p>
          <a:p>
            <a:pPr>
              <a:lnSpc>
                <a:spcPts val="1600"/>
              </a:lnSpc>
              <a:spcBef>
                <a:spcPts val="600"/>
              </a:spcBef>
              <a:spcAft>
                <a:spcPts val="1800"/>
              </a:spcAft>
            </a:pPr>
            <a:endParaRPr lang="en-GB" sz="2000" dirty="0">
              <a:effectLst/>
              <a:ea typeface="Calibri" panose="020F0502020204030204" pitchFamily="34" charset="0"/>
              <a:cs typeface="Arial" panose="020B0604020202020204" pitchFamily="34" charset="0"/>
            </a:endParaRPr>
          </a:p>
          <a:p>
            <a:endParaRPr lang="en-US"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3"/>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4"/>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4"/>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a:solidFill>
                  <a:schemeClr val="tx1"/>
                </a:solidFill>
                <a:latin typeface="Century Gothic"/>
                <a:ea typeface="Century Gothic"/>
                <a:cs typeface="Century Gothic"/>
                <a:sym typeface="Century Gothic"/>
              </a:rPr>
              <a:t>Something's worrying me,</a:t>
            </a:r>
            <a:br>
              <a:rPr lang="en-US" sz="2000">
                <a:solidFill>
                  <a:schemeClr val="tx1"/>
                </a:solidFill>
                <a:latin typeface="Century Gothic"/>
                <a:ea typeface="Century Gothic"/>
                <a:cs typeface="Century Gothic"/>
                <a:sym typeface="Century Gothic"/>
              </a:rPr>
            </a:br>
            <a:r>
              <a:rPr lang="en-US" sz="2000">
                <a:solidFill>
                  <a:schemeClr val="tx1"/>
                </a:solidFill>
                <a:latin typeface="Century Gothic"/>
                <a:ea typeface="Century Gothic"/>
                <a:cs typeface="Century Gothic"/>
                <a:sym typeface="Century Gothic"/>
              </a:rPr>
              <a:t>can I talk to you?</a:t>
            </a:r>
            <a:endParaRPr sz="200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a:solidFill>
                  <a:schemeClr val="tx1"/>
                </a:solidFill>
                <a:latin typeface="Century Gothic"/>
                <a:ea typeface="Century Gothic"/>
                <a:cs typeface="Century Gothic"/>
                <a:sym typeface="Century Gothic"/>
              </a:rPr>
              <a:t>I need your help with something . . . </a:t>
            </a:r>
            <a:endParaRPr sz="200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a:solidFill>
                  <a:schemeClr val="tx1"/>
                </a:solidFill>
                <a:latin typeface="Century Gothic"/>
                <a:ea typeface="Century Gothic"/>
                <a:cs typeface="Century Gothic"/>
                <a:sym typeface="Century Gothic"/>
              </a:rPr>
              <a:t>I have something that’s been bothering me . . .</a:t>
            </a:r>
            <a:endParaRPr sz="2000">
              <a:solidFill>
                <a:schemeClr val="tx1"/>
              </a:solidFill>
            </a:endParaRPr>
          </a:p>
        </p:txBody>
      </p:sp>
    </p:spTree>
    <p:extLst>
      <p:ext uri="{BB962C8B-B14F-4D97-AF65-F5344CB8AC3E}">
        <p14:creationId xmlns:p14="http://schemas.microsoft.com/office/powerpoint/2010/main" val="1145813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a:xfrm>
            <a:off x="232916" y="1303304"/>
            <a:ext cx="4214988" cy="4368246"/>
          </a:xfrm>
        </p:spPr>
        <p:txBody>
          <a:bodyPr>
            <a:noAutofit/>
          </a:bodyPr>
          <a:lstStyle/>
          <a:p>
            <a:pPr marL="126000" indent="-126000">
              <a:lnSpc>
                <a:spcPts val="2400"/>
              </a:lnSpc>
              <a:spcBef>
                <a:spcPts val="0"/>
              </a:spcBef>
              <a:spcAft>
                <a:spcPts val="1100"/>
              </a:spcAft>
              <a:buFont typeface="Arial" panose="020B0604020202020204" pitchFamily="34" charset="0"/>
              <a:buChar char="•"/>
              <a:tabLst>
                <a:tab pos="228600" algn="l"/>
                <a:tab pos="457200" algn="l"/>
              </a:tabLst>
            </a:pPr>
            <a:r>
              <a:rPr lang="en-GB" sz="1800">
                <a:ea typeface="Calibri" panose="020F0502020204030204" pitchFamily="34" charset="0"/>
                <a:cs typeface="Times New Roman" panose="02020603050405020304" pitchFamily="18" charset="0"/>
              </a:rPr>
              <a:t>The Evelina London Children’s Hospital website: </a:t>
            </a:r>
            <a:r>
              <a:rPr lang="en-GB" sz="1800" u="sng">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www.evelinalondon.nhs.uk/our-services/hospital/sleep-medicine-department/how-to-sleep-well-for-teenagers.aspx</a:t>
            </a:r>
            <a:endParaRPr lang="en-GB" sz="1800">
              <a:ea typeface="Calibri" panose="020F0502020204030204" pitchFamily="34" charset="0"/>
              <a:cs typeface="Times New Roman" panose="02020603050405020304" pitchFamily="18" charset="0"/>
            </a:endParaRPr>
          </a:p>
          <a:p>
            <a:pPr marL="126000" indent="-126000">
              <a:lnSpc>
                <a:spcPts val="2400"/>
              </a:lnSpc>
              <a:spcBef>
                <a:spcPts val="0"/>
              </a:spcBef>
              <a:spcAft>
                <a:spcPts val="1100"/>
              </a:spcAft>
              <a:buFont typeface="Arial" panose="020B0604020202020204" pitchFamily="34" charset="0"/>
              <a:buChar char="•"/>
              <a:tabLst>
                <a:tab pos="228600" algn="l"/>
                <a:tab pos="457200" algn="l"/>
              </a:tabLst>
            </a:pPr>
            <a:r>
              <a:rPr lang="en-GB" sz="1800">
                <a:ea typeface="Calibri" panose="020F0502020204030204" pitchFamily="34" charset="0"/>
                <a:cs typeface="Times New Roman" panose="02020603050405020304" pitchFamily="18" charset="0"/>
              </a:rPr>
              <a:t>NHS: </a:t>
            </a:r>
            <a:r>
              <a:rPr lang="en-GB" sz="1800" u="sng">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www.nhs.uk/every-mind-matters/mental-health-issues/sleep</a:t>
            </a:r>
            <a:endParaRPr lang="en-GB" sz="1800" u="sng">
              <a:ea typeface="Calibri" panose="020F0502020204030204" pitchFamily="34" charset="0"/>
              <a:cs typeface="Times New Roman" panose="02020603050405020304" pitchFamily="18" charset="0"/>
            </a:endParaRPr>
          </a:p>
          <a:p>
            <a:pPr marL="126000" indent="-126000">
              <a:lnSpc>
                <a:spcPts val="2400"/>
              </a:lnSpc>
              <a:spcBef>
                <a:spcPts val="0"/>
              </a:spcBef>
              <a:spcAft>
                <a:spcPts val="1100"/>
              </a:spcAft>
              <a:buFont typeface="Arial" panose="020B0604020202020204" pitchFamily="34" charset="0"/>
              <a:buChar char="•"/>
              <a:tabLst>
                <a:tab pos="228600" algn="l"/>
                <a:tab pos="457200" algn="l"/>
              </a:tabLst>
            </a:pPr>
            <a:r>
              <a:rPr lang="en-GB" sz="1800">
                <a:ea typeface="Calibri" panose="020F0502020204030204" pitchFamily="34" charset="0"/>
                <a:cs typeface="Times New Roman" panose="02020603050405020304" pitchFamily="18" charset="0"/>
              </a:rPr>
              <a:t>The Teen Sleep Hub:  </a:t>
            </a:r>
            <a:r>
              <a:rPr lang="en-GB" sz="1800" u="sng">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www.teensleephub.org.uk</a:t>
            </a:r>
            <a:endParaRPr lang="en-GB" sz="1800">
              <a:ea typeface="Calibri" panose="020F0502020204030204" pitchFamily="34" charset="0"/>
              <a:cs typeface="Times New Roman" panose="02020603050405020304" pitchFamily="18" charset="0"/>
            </a:endParaRPr>
          </a:p>
          <a:p>
            <a:pPr marL="126000" indent="-126000">
              <a:lnSpc>
                <a:spcPts val="2400"/>
              </a:lnSpc>
              <a:spcBef>
                <a:spcPts val="0"/>
              </a:spcBef>
              <a:spcAft>
                <a:spcPts val="1100"/>
              </a:spcAft>
              <a:buFont typeface="Arial" panose="020B0604020202020204" pitchFamily="34" charset="0"/>
              <a:buChar char="•"/>
              <a:tabLst>
                <a:tab pos="228600" algn="l"/>
                <a:tab pos="457200" algn="l"/>
              </a:tabLst>
            </a:pPr>
            <a:r>
              <a:rPr lang="en-GB" sz="1800">
                <a:ea typeface="Calibri" panose="020F0502020204030204" pitchFamily="34" charset="0"/>
                <a:cs typeface="Arial" panose="020B0604020202020204" pitchFamily="34" charset="0"/>
              </a:rPr>
              <a:t>Young Minds: </a:t>
            </a:r>
            <a:r>
              <a:rPr lang="en-GB" sz="1800" u="sng">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www.youngminds.org.uk</a:t>
            </a:r>
            <a:r>
              <a:rPr lang="en-GB" sz="1800" u="sng">
                <a:ea typeface="Calibri" panose="020F0502020204030204" pitchFamily="34" charset="0"/>
                <a:cs typeface="Arial" panose="020B0604020202020204" pitchFamily="34" charset="0"/>
              </a:rPr>
              <a:t> </a:t>
            </a:r>
            <a:endParaRPr lang="en-GB" sz="1800">
              <a:ea typeface="Calibri" panose="020F0502020204030204" pitchFamily="34" charset="0"/>
              <a:cs typeface="Times New Roman" panose="02020603050405020304" pitchFamily="18" charset="0"/>
            </a:endParaRPr>
          </a:p>
          <a:p>
            <a:pPr marL="126000" lvl="0" indent="-126000">
              <a:lnSpc>
                <a:spcPts val="2400"/>
              </a:lnSpc>
              <a:spcBef>
                <a:spcPts val="0"/>
              </a:spcBef>
              <a:spcAft>
                <a:spcPts val="1100"/>
              </a:spcAft>
              <a:buFont typeface="Arial" panose="020B0604020202020204" pitchFamily="34" charset="0"/>
              <a:buChar char="•"/>
              <a:tabLst>
                <a:tab pos="228600" algn="l"/>
                <a:tab pos="457200" algn="l"/>
              </a:tabLst>
            </a:pPr>
            <a:r>
              <a:rPr lang="en-GB" sz="1800">
                <a:effectLst/>
                <a:ea typeface="Calibri" panose="020F0502020204030204" pitchFamily="34" charset="0"/>
                <a:cs typeface="Times New Roman" panose="02020603050405020304" pitchFamily="18" charset="0"/>
              </a:rPr>
              <a:t>Childline: </a:t>
            </a:r>
            <a:r>
              <a:rPr lang="en-GB" sz="1800" u="sng">
                <a:effectLs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www.childline.org.uk</a:t>
            </a:r>
            <a:r>
              <a:rPr lang="en-GB" sz="1800">
                <a:effectLst/>
                <a:ea typeface="Calibri" panose="020F0502020204030204" pitchFamily="34" charset="0"/>
                <a:cs typeface="Times New Roman" panose="02020603050405020304" pitchFamily="18" charset="0"/>
              </a:rPr>
              <a:t>;  0800 1111 </a:t>
            </a:r>
          </a:p>
          <a:p>
            <a:pPr marL="126000" indent="-126000">
              <a:lnSpc>
                <a:spcPts val="1600"/>
              </a:lnSpc>
              <a:spcBef>
                <a:spcPts val="600"/>
              </a:spcBef>
              <a:spcAft>
                <a:spcPts val="1800"/>
              </a:spcAft>
              <a:buFont typeface="Arial" panose="020B0604020202020204" pitchFamily="34" charset="0"/>
              <a:buChar char="•"/>
            </a:pPr>
            <a:endParaRPr lang="en-GB" sz="1800">
              <a:effectLst/>
              <a:ea typeface="Calibri" panose="020F0502020204030204" pitchFamily="34" charset="0"/>
              <a:cs typeface="Arial" panose="020B0604020202020204" pitchFamily="34" charset="0"/>
            </a:endParaRPr>
          </a:p>
          <a:p>
            <a:pPr marL="126000" indent="-126000">
              <a:buFont typeface="Arial" panose="020B0604020202020204" pitchFamily="34" charset="0"/>
              <a:buChar char="•"/>
            </a:pPr>
            <a:endParaRPr lang="en-US" sz="180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bg1"/>
                </a:solidFill>
              </a:rPr>
              <a:t>© PSHE Association 2024</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8"/>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9"/>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9"/>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a:solidFill>
                  <a:schemeClr val="tx1"/>
                </a:solidFill>
                <a:latin typeface="Century Gothic"/>
                <a:ea typeface="Century Gothic"/>
                <a:cs typeface="Century Gothic"/>
                <a:sym typeface="Century Gothic"/>
              </a:rPr>
              <a:t>Something's worrying me,</a:t>
            </a:r>
            <a:br>
              <a:rPr lang="en-US" sz="2000">
                <a:solidFill>
                  <a:schemeClr val="tx1"/>
                </a:solidFill>
                <a:latin typeface="Century Gothic"/>
                <a:ea typeface="Century Gothic"/>
                <a:cs typeface="Century Gothic"/>
                <a:sym typeface="Century Gothic"/>
              </a:rPr>
            </a:br>
            <a:r>
              <a:rPr lang="en-US" sz="2000">
                <a:solidFill>
                  <a:schemeClr val="tx1"/>
                </a:solidFill>
                <a:latin typeface="Century Gothic"/>
                <a:ea typeface="Century Gothic"/>
                <a:cs typeface="Century Gothic"/>
                <a:sym typeface="Century Gothic"/>
              </a:rPr>
              <a:t>can I talk to you?</a:t>
            </a:r>
            <a:endParaRPr sz="200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a:solidFill>
                  <a:schemeClr val="tx1"/>
                </a:solidFill>
                <a:latin typeface="Century Gothic"/>
                <a:ea typeface="Century Gothic"/>
                <a:cs typeface="Century Gothic"/>
                <a:sym typeface="Century Gothic"/>
              </a:rPr>
              <a:t>I need your help with something . . . </a:t>
            </a:r>
            <a:endParaRPr sz="200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a:solidFill>
                  <a:schemeClr val="tx1"/>
                </a:solidFill>
                <a:latin typeface="Century Gothic"/>
                <a:ea typeface="Century Gothic"/>
                <a:cs typeface="Century Gothic"/>
                <a:sym typeface="Century Gothic"/>
              </a:rPr>
              <a:t>I have something that’s been bothering me . . .</a:t>
            </a:r>
            <a:endParaRPr sz="2000">
              <a:solidFill>
                <a:schemeClr val="tx1"/>
              </a:solidFill>
            </a:endParaRPr>
          </a:p>
        </p:txBody>
      </p:sp>
    </p:spTree>
    <p:extLst>
      <p:ext uri="{BB962C8B-B14F-4D97-AF65-F5344CB8AC3E}">
        <p14:creationId xmlns:p14="http://schemas.microsoft.com/office/powerpoint/2010/main" val="1811384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542777-F319-1ED7-720F-C47078175925}"/>
              </a:ext>
            </a:extLst>
          </p:cNvPr>
          <p:cNvSpPr>
            <a:spLocks noGrp="1"/>
          </p:cNvSpPr>
          <p:nvPr>
            <p:ph sz="half" idx="10"/>
          </p:nvPr>
        </p:nvSpPr>
        <p:spPr/>
        <p:txBody>
          <a:bodyPr>
            <a:normAutofit/>
          </a:bodyPr>
          <a:lstStyle/>
          <a:p>
            <a:pPr>
              <a:lnSpc>
                <a:spcPts val="3200"/>
              </a:lnSpc>
            </a:pPr>
            <a:r>
              <a:rPr lang="en-US" sz="2400" b="1" dirty="0"/>
              <a:t>Sleep survey</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GB" sz="2400" i="0" u="none" strike="noStrike" kern="1200" cap="none" spc="0" normalizeH="0" baseline="0" noProof="0" dirty="0">
                <a:ln>
                  <a:noFill/>
                </a:ln>
                <a:effectLst/>
                <a:uLnTx/>
                <a:uFillTx/>
                <a:ea typeface="Lato" panose="020B0604020202020204" charset="0"/>
                <a:cs typeface="Lato" panose="020B0604020202020204" charset="0"/>
              </a:rPr>
              <a:t>Plan and carry out a survey of family</a:t>
            </a:r>
            <a:r>
              <a:rPr kumimoji="0" lang="en-GB" sz="2400" i="0" u="none" strike="noStrike" kern="1200" cap="none" spc="0" normalizeH="0" noProof="0" dirty="0">
                <a:ln>
                  <a:noFill/>
                </a:ln>
                <a:effectLst/>
                <a:uLnTx/>
                <a:uFillTx/>
                <a:ea typeface="Lato" panose="020B0604020202020204" charset="0"/>
                <a:cs typeface="Lato" panose="020B0604020202020204" charset="0"/>
              </a:rPr>
              <a:t> and close friends about their sleep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i="0" u="none" strike="noStrike" kern="1200" cap="none" spc="0" normalizeH="0" noProof="0" dirty="0">
              <a:ln>
                <a:noFill/>
              </a:ln>
              <a:effectLst/>
              <a:uLnTx/>
              <a:uFillTx/>
              <a:ea typeface="Lato" panose="020B0604020202020204" charset="0"/>
              <a:cs typeface="Lat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Lato" panose="020B0604020202020204" charset="0"/>
                <a:cs typeface="Lato" panose="020B0604020202020204" charset="0"/>
              </a:rPr>
              <a:t>You could collect information about</a:t>
            </a:r>
            <a:r>
              <a:rPr kumimoji="0" lang="en-US" b="1" i="0" u="none" strike="noStrike" kern="1200" cap="none" spc="0" normalizeH="0" dirty="0">
                <a:ln>
                  <a:noFill/>
                </a:ln>
                <a:effectLst/>
                <a:uLnTx/>
                <a:uFillTx/>
                <a:ea typeface="Lato" panose="020B0604020202020204" charset="0"/>
                <a:cs typeface="Lato" panose="020B0604020202020204" charset="0"/>
              </a:rPr>
              <a:t>:</a:t>
            </a:r>
          </a:p>
          <a:p>
            <a:pPr marL="126000" marR="0" lvl="0" indent="-126000" algn="l" defTabSz="914400" rtl="0" eaLnBrk="1" fontAlgn="auto" latinLnBrk="0" hangingPunct="1">
              <a:spcBef>
                <a:spcPts val="0"/>
              </a:spcBef>
              <a:spcAft>
                <a:spcPts val="0"/>
              </a:spcAft>
              <a:buClrTx/>
              <a:buSzTx/>
              <a:buFont typeface="Arial" panose="020B0604020202020204" pitchFamily="34" charset="0"/>
              <a:buChar char="•"/>
              <a:tabLst/>
              <a:defRPr/>
            </a:pPr>
            <a:r>
              <a:rPr lang="en-US" noProof="0" dirty="0">
                <a:ea typeface="Lato" panose="020B0604020202020204" charset="0"/>
                <a:cs typeface="Lato" panose="020B0604020202020204" charset="0"/>
              </a:rPr>
              <a:t>Bedtimes</a:t>
            </a:r>
          </a:p>
          <a:p>
            <a:pPr marL="126000" marR="0" lvl="0" indent="-1260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b="0" i="0" u="none" strike="noStrike" kern="1200" cap="none" spc="0" normalizeH="0" dirty="0">
                <a:ln>
                  <a:noFill/>
                </a:ln>
                <a:effectLst/>
                <a:uLnTx/>
                <a:uFillTx/>
                <a:ea typeface="Lato" panose="020B0604020202020204" charset="0"/>
                <a:cs typeface="Lato" panose="020B0604020202020204" charset="0"/>
              </a:rPr>
              <a:t>Hours of sleep</a:t>
            </a:r>
          </a:p>
          <a:p>
            <a:pPr marL="126000" marR="0" lvl="0" indent="-126000" algn="l" defTabSz="914400" rtl="0" eaLnBrk="1" fontAlgn="auto" latinLnBrk="0" hangingPunct="1">
              <a:spcBef>
                <a:spcPts val="0"/>
              </a:spcBef>
              <a:spcAft>
                <a:spcPts val="0"/>
              </a:spcAft>
              <a:buClrTx/>
              <a:buSzTx/>
              <a:buFont typeface="Arial" panose="020B0604020202020204" pitchFamily="34" charset="0"/>
              <a:buChar char="•"/>
              <a:tabLst/>
              <a:defRPr/>
            </a:pPr>
            <a:r>
              <a:rPr lang="en-US" dirty="0">
                <a:ea typeface="Lato" panose="020B0604020202020204" charset="0"/>
                <a:cs typeface="Lato" panose="020B0604020202020204" charset="0"/>
              </a:rPr>
              <a:t>Bedtime routines</a:t>
            </a:r>
          </a:p>
          <a:p>
            <a:pPr marL="126000" marR="0" lvl="0" indent="-126000" algn="l" defTabSz="914400" rtl="0" eaLnBrk="1" fontAlgn="auto" latinLnBrk="0" hangingPunct="1">
              <a:spcBef>
                <a:spcPts val="0"/>
              </a:spcBef>
              <a:spcAft>
                <a:spcPts val="0"/>
              </a:spcAft>
              <a:buClrTx/>
              <a:buSzTx/>
              <a:buFont typeface="Arial" panose="020B0604020202020204" pitchFamily="34" charset="0"/>
              <a:buChar char="•"/>
              <a:tabLst/>
              <a:defRPr/>
            </a:pPr>
            <a:r>
              <a:rPr lang="en-US" dirty="0">
                <a:ea typeface="Lato" panose="020B0604020202020204" charset="0"/>
                <a:cs typeface="Lato" panose="020B0604020202020204" charset="0"/>
              </a:rPr>
              <a:t>Ways to overcome sleep difficulties</a:t>
            </a:r>
          </a:p>
          <a:p>
            <a:pPr marR="0" lvl="0" algn="l" defTabSz="914400" rtl="0" eaLnBrk="1" fontAlgn="auto" latinLnBrk="0" hangingPunct="1">
              <a:lnSpc>
                <a:spcPct val="100000"/>
              </a:lnSpc>
              <a:spcBef>
                <a:spcPts val="0"/>
              </a:spcBef>
              <a:spcAft>
                <a:spcPts val="0"/>
              </a:spcAft>
              <a:buClrTx/>
              <a:buSzTx/>
              <a:tabLst/>
              <a:defRPr/>
            </a:pPr>
            <a:endParaRPr lang="en-US" dirty="0">
              <a:ea typeface="Lato" panose="020B0604020202020204" charset="0"/>
              <a:cs typeface="Lato" panose="020B0604020202020204" charset="0"/>
            </a:endParaRPr>
          </a:p>
        </p:txBody>
      </p:sp>
      <p:sp>
        <p:nvSpPr>
          <p:cNvPr id="5" name="Title 4">
            <a:extLst>
              <a:ext uri="{FF2B5EF4-FFF2-40B4-BE49-F238E27FC236}">
                <a16:creationId xmlns:a16="http://schemas.microsoft.com/office/drawing/2014/main" id="{3DD3E887-1E4C-EEAC-861A-517CE7AEFAAB}"/>
              </a:ext>
            </a:extLst>
          </p:cNvPr>
          <p:cNvSpPr>
            <a:spLocks noGrp="1"/>
          </p:cNvSpPr>
          <p:nvPr>
            <p:ph type="title"/>
          </p:nvPr>
        </p:nvSpPr>
        <p:spPr/>
        <p:txBody>
          <a:bodyPr/>
          <a:lstStyle/>
          <a:p>
            <a:r>
              <a:rPr lang="en-US"/>
              <a:t>More activities</a:t>
            </a:r>
          </a:p>
        </p:txBody>
      </p:sp>
      <p:sp>
        <p:nvSpPr>
          <p:cNvPr id="4" name="Slide Number Placeholder 3">
            <a:extLst>
              <a:ext uri="{FF2B5EF4-FFF2-40B4-BE49-F238E27FC236}">
                <a16:creationId xmlns:a16="http://schemas.microsoft.com/office/drawing/2014/main" id="{E5D3F1AC-279A-2F8F-87FB-F6B287FDE142}"/>
              </a:ext>
            </a:extLst>
          </p:cNvPr>
          <p:cNvSpPr>
            <a:spLocks noGrp="1"/>
          </p:cNvSpPr>
          <p:nvPr>
            <p:ph type="sldNum" sz="quarter" idx="4"/>
          </p:nvPr>
        </p:nvSpPr>
        <p:spPr/>
        <p:txBody>
          <a:bodyPr/>
          <a:lstStyle/>
          <a:p>
            <a:r>
              <a:rPr lang="en-GB"/>
              <a:t>© PSHE Association 2024</a:t>
            </a:r>
          </a:p>
        </p:txBody>
      </p:sp>
      <p:pic>
        <p:nvPicPr>
          <p:cNvPr id="7" name="Picture 6" descr="A purple and white rectangular sign with text&#10;&#10;Description automatically generated">
            <a:extLst>
              <a:ext uri="{FF2B5EF4-FFF2-40B4-BE49-F238E27FC236}">
                <a16:creationId xmlns:a16="http://schemas.microsoft.com/office/drawing/2014/main" id="{01C92939-E595-7501-A207-BC5FBAE66E90}"/>
              </a:ext>
            </a:extLst>
          </p:cNvPr>
          <p:cNvPicPr>
            <a:picLocks noChangeAspect="1"/>
          </p:cNvPicPr>
          <p:nvPr/>
        </p:nvPicPr>
        <p:blipFill>
          <a:blip r:embed="rId3"/>
          <a:stretch>
            <a:fillRect/>
          </a:stretch>
        </p:blipFill>
        <p:spPr>
          <a:xfrm rot="682927">
            <a:off x="6748883" y="1593362"/>
            <a:ext cx="2569524" cy="3788133"/>
          </a:xfrm>
          <a:prstGeom prst="rect">
            <a:avLst/>
          </a:prstGeom>
        </p:spPr>
      </p:pic>
      <p:pic>
        <p:nvPicPr>
          <p:cNvPr id="9" name="Picture 8" descr="A purple vertical line on a black background&#10;&#10;Description automatically generated">
            <a:extLst>
              <a:ext uri="{FF2B5EF4-FFF2-40B4-BE49-F238E27FC236}">
                <a16:creationId xmlns:a16="http://schemas.microsoft.com/office/drawing/2014/main" id="{CAE36CE1-8324-5505-C8E4-6069B05FFE5B}"/>
              </a:ext>
            </a:extLst>
          </p:cNvPr>
          <p:cNvPicPr>
            <a:picLocks noChangeAspect="1"/>
          </p:cNvPicPr>
          <p:nvPr/>
        </p:nvPicPr>
        <p:blipFill>
          <a:blip r:embed="rId4"/>
          <a:stretch>
            <a:fillRect/>
          </a:stretch>
        </p:blipFill>
        <p:spPr>
          <a:xfrm rot="19991927">
            <a:off x="6559016" y="2753343"/>
            <a:ext cx="205501" cy="1560687"/>
          </a:xfrm>
          <a:prstGeom prst="rect">
            <a:avLst/>
          </a:prstGeom>
        </p:spPr>
      </p:pic>
    </p:spTree>
    <p:extLst>
      <p:ext uri="{BB962C8B-B14F-4D97-AF65-F5344CB8AC3E}">
        <p14:creationId xmlns:p14="http://schemas.microsoft.com/office/powerpoint/2010/main" val="372218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239895" y="1303182"/>
            <a:ext cx="4086595" cy="4937321"/>
          </a:xfrm>
        </p:spPr>
        <p:txBody>
          <a:bodyPr/>
          <a:lstStyle/>
          <a:p>
            <a:pPr>
              <a:lnSpc>
                <a:spcPts val="2800"/>
              </a:lnSpc>
            </a:pPr>
            <a:r>
              <a:rPr lang="en-US" b="1" i="1"/>
              <a:t>Challenge activities </a:t>
            </a:r>
            <a:r>
              <a:rPr lang="en-US"/>
              <a:t>deepen and extend learning for those who need more challenge or who finish the activity quickly.</a:t>
            </a:r>
          </a:p>
          <a:p>
            <a:pPr>
              <a:lnSpc>
                <a:spcPts val="2800"/>
              </a:lnSpc>
            </a:pPr>
            <a:r>
              <a:rPr lang="en-US"/>
              <a:t>Look for these icons on the pupil slides. See delivery notes for details of the activities.</a:t>
            </a:r>
          </a:p>
          <a:p>
            <a:pPr>
              <a:lnSpc>
                <a:spcPts val="2800"/>
              </a:lnSpc>
            </a:pPr>
            <a:endParaRPr lang="en-US"/>
          </a:p>
          <a:p>
            <a:pPr>
              <a:lnSpc>
                <a:spcPts val="2800"/>
              </a:lnSpc>
            </a:pPr>
            <a:endParaRPr lang="en-US"/>
          </a:p>
          <a:p>
            <a:pPr>
              <a:lnSpc>
                <a:spcPts val="2800"/>
              </a:lnSpc>
            </a:pPr>
            <a:endParaRPr lang="en-US"/>
          </a:p>
          <a:p>
            <a:pPr>
              <a:lnSpc>
                <a:spcPts val="2800"/>
              </a:lnSpc>
            </a:pPr>
            <a:endParaRPr lang="en-US"/>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a:xfrm>
            <a:off x="246427" y="1291070"/>
            <a:ext cx="3748405" cy="4937321"/>
          </a:xfrm>
        </p:spPr>
        <p:txBody>
          <a:bodyPr/>
          <a:lstStyle/>
          <a:p>
            <a:pPr>
              <a:lnSpc>
                <a:spcPts val="2800"/>
              </a:lnSpc>
            </a:pPr>
            <a:r>
              <a:rPr lang="en-US"/>
              <a:t>The lesson includes suggestions for challenge and support activities, to help you differentiate appropriately for your class.  </a:t>
            </a:r>
          </a:p>
          <a:p>
            <a:pPr>
              <a:lnSpc>
                <a:spcPts val="2800"/>
              </a:lnSpc>
            </a:pPr>
            <a:r>
              <a:rPr lang="en-US" b="1" i="1"/>
              <a:t>Support activities </a:t>
            </a:r>
            <a:r>
              <a:rPr lang="en-US"/>
              <a:t>are adapted to be more accessible for those who need it.</a:t>
            </a:r>
          </a:p>
          <a:p>
            <a:pPr>
              <a:lnSpc>
                <a:spcPts val="2800"/>
              </a:lnSpc>
            </a:pPr>
            <a:endParaRPr lang="en-US"/>
          </a:p>
          <a:p>
            <a:pPr>
              <a:lnSpc>
                <a:spcPts val="2800"/>
              </a:lnSpc>
            </a:pPr>
            <a:endParaRPr lang="en-US"/>
          </a:p>
          <a:p>
            <a:pPr>
              <a:lnSpc>
                <a:spcPts val="2800"/>
              </a:lnSpc>
            </a:pPr>
            <a:endParaRPr lang="en-US"/>
          </a:p>
          <a:p>
            <a:pPr>
              <a:lnSpc>
                <a:spcPts val="2800"/>
              </a:lnSpc>
            </a:pPr>
            <a:endParaRPr lang="en-US"/>
          </a:p>
        </p:txBody>
      </p:sp>
    </p:spTree>
    <p:extLst>
      <p:ext uri="{BB962C8B-B14F-4D97-AF65-F5344CB8AC3E}">
        <p14:creationId xmlns:p14="http://schemas.microsoft.com/office/powerpoint/2010/main" val="7627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a:t>Context</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a:xfrm>
            <a:off x="246426" y="1291070"/>
            <a:ext cx="6966298" cy="4937321"/>
          </a:xfrm>
        </p:spPr>
        <p:txBody>
          <a:bodyPr/>
          <a:lstStyle/>
          <a:p>
            <a:pPr marR="98425">
              <a:lnSpc>
                <a:spcPts val="2800"/>
              </a:lnSpc>
              <a:spcAft>
                <a:spcPts val="0"/>
              </a:spcAft>
            </a:pPr>
            <a:r>
              <a:rPr lang="en-US">
                <a:effectLst/>
                <a:ea typeface="Calibri" panose="020F0502020204030204" pitchFamily="34" charset="0"/>
              </a:rPr>
              <a:t>This lesson for key stage 4 helps young people to understand the importance of sleep and the impact of lifestyle choices on sleep quality.</a:t>
            </a:r>
            <a:r>
              <a:rPr lang="en-GB">
                <a:ea typeface="Calibri" panose="020F0502020204030204" pitchFamily="34" charset="0"/>
              </a:rPr>
              <a:t> </a:t>
            </a:r>
            <a:endParaRPr lang="en-GB">
              <a:effectLst/>
              <a:ea typeface="Calibri" panose="020F0502020204030204" pitchFamily="34" charset="0"/>
            </a:endParaRPr>
          </a:p>
          <a:p>
            <a:pPr marR="98425">
              <a:lnSpc>
                <a:spcPts val="2800"/>
              </a:lnSpc>
              <a:spcAft>
                <a:spcPts val="0"/>
              </a:spcAft>
            </a:pPr>
            <a:r>
              <a:rPr lang="en-US">
                <a:effectLst/>
                <a:ea typeface="Calibri" panose="020F0502020204030204" pitchFamily="34" charset="0"/>
              </a:rPr>
              <a:t>No lesson should be taught in isolation, but always as part of a planned, developmental PSHE education </a:t>
            </a:r>
            <a:r>
              <a:rPr lang="en-US" err="1">
                <a:effectLst/>
                <a:ea typeface="Calibri" panose="020F0502020204030204" pitchFamily="34" charset="0"/>
              </a:rPr>
              <a:t>programme</a:t>
            </a:r>
            <a:r>
              <a:rPr lang="en-US">
                <a:effectLst/>
                <a:ea typeface="Calibri" panose="020F0502020204030204" pitchFamily="34" charset="0"/>
              </a:rPr>
              <a:t>.</a:t>
            </a:r>
            <a:r>
              <a:rPr lang="en-US" spc="-10">
                <a:effectLst/>
                <a:ea typeface="Calibri" panose="020F0502020204030204" pitchFamily="34" charset="0"/>
              </a:rPr>
              <a:t> This</a:t>
            </a:r>
            <a:r>
              <a:rPr lang="en-US" spc="-55">
                <a:effectLst/>
                <a:ea typeface="Calibri" panose="020F0502020204030204" pitchFamily="34" charset="0"/>
              </a:rPr>
              <a:t> </a:t>
            </a:r>
            <a:r>
              <a:rPr lang="en-US" spc="-10">
                <a:effectLst/>
                <a:ea typeface="Calibri" panose="020F0502020204030204" pitchFamily="34" charset="0"/>
              </a:rPr>
              <a:t>lesson</a:t>
            </a:r>
            <a:r>
              <a:rPr lang="en-US" spc="-50">
                <a:effectLst/>
                <a:ea typeface="Calibri" panose="020F0502020204030204" pitchFamily="34" charset="0"/>
              </a:rPr>
              <a:t> </a:t>
            </a:r>
            <a:r>
              <a:rPr lang="en-US" spc="-10">
                <a:effectLst/>
                <a:ea typeface="Calibri" panose="020F0502020204030204" pitchFamily="34" charset="0"/>
              </a:rPr>
              <a:t>would work well within broader learning</a:t>
            </a:r>
            <a:r>
              <a:rPr lang="en-US" spc="-50">
                <a:effectLst/>
                <a:ea typeface="Calibri" panose="020F0502020204030204" pitchFamily="34" charset="0"/>
              </a:rPr>
              <a:t> </a:t>
            </a:r>
            <a:r>
              <a:rPr lang="en-US" spc="-10">
                <a:effectLst/>
                <a:ea typeface="Calibri" panose="020F0502020204030204" pitchFamily="34" charset="0"/>
              </a:rPr>
              <a:t>on</a:t>
            </a:r>
            <a:r>
              <a:rPr lang="en-US" spc="-55">
                <a:effectLst/>
                <a:ea typeface="Calibri" panose="020F0502020204030204" pitchFamily="34" charset="0"/>
              </a:rPr>
              <a:t> </a:t>
            </a:r>
            <a:r>
              <a:rPr lang="en-US" spc="-10">
                <a:effectLst/>
                <a:ea typeface="Calibri" panose="020F0502020204030204" pitchFamily="34" charset="0"/>
              </a:rPr>
              <a:t>healthy,</a:t>
            </a:r>
            <a:r>
              <a:rPr lang="en-US" spc="-50">
                <a:effectLst/>
                <a:ea typeface="Calibri" panose="020F0502020204030204" pitchFamily="34" charset="0"/>
              </a:rPr>
              <a:t> </a:t>
            </a:r>
            <a:r>
              <a:rPr lang="en-US" spc="-10">
                <a:effectLst/>
                <a:ea typeface="Calibri" panose="020F0502020204030204" pitchFamily="34" charset="0"/>
              </a:rPr>
              <a:t>balanced</a:t>
            </a:r>
            <a:r>
              <a:rPr lang="en-US" spc="-50">
                <a:effectLst/>
                <a:ea typeface="Calibri" panose="020F0502020204030204" pitchFamily="34" charset="0"/>
              </a:rPr>
              <a:t> </a:t>
            </a:r>
            <a:r>
              <a:rPr lang="en-US" spc="-10">
                <a:effectLst/>
                <a:ea typeface="Calibri" panose="020F0502020204030204" pitchFamily="34" charset="0"/>
              </a:rPr>
              <a:t>lifestyles and </a:t>
            </a:r>
            <a:r>
              <a:rPr lang="en-US">
                <a:effectLst/>
                <a:ea typeface="Calibri" panose="020F0502020204030204" pitchFamily="34" charset="0"/>
              </a:rPr>
              <a:t>builds on the key stage 1, 2 and 3 lessons in the pack.</a:t>
            </a:r>
            <a:endParaRPr lang="en-GB">
              <a:effectLst/>
              <a:ea typeface="Calibri" panose="020F0502020204030204" pitchFamily="34" charset="0"/>
            </a:endParaRPr>
          </a:p>
          <a:p>
            <a:pPr>
              <a:lnSpc>
                <a:spcPts val="2800"/>
              </a:lnSpc>
            </a:pPr>
            <a:endParaRPr lang="en-US"/>
          </a:p>
        </p:txBody>
      </p:sp>
    </p:spTree>
    <p:extLst>
      <p:ext uri="{BB962C8B-B14F-4D97-AF65-F5344CB8AC3E}">
        <p14:creationId xmlns:p14="http://schemas.microsoft.com/office/powerpoint/2010/main" val="3687710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4" y="1313870"/>
            <a:ext cx="4237856" cy="4650224"/>
          </a:xfrm>
        </p:spPr>
        <p:txBody>
          <a:bodyPr/>
          <a:lstStyle/>
          <a:p>
            <a:pPr>
              <a:lnSpc>
                <a:spcPct val="100000"/>
              </a:lnSpc>
              <a:spcAft>
                <a:spcPts val="0"/>
              </a:spcAft>
            </a:pPr>
            <a:r>
              <a:rPr lang="en-GB" b="0">
                <a:effectLst/>
                <a:ea typeface="Calibri" panose="020F0502020204030204" pitchFamily="34" charset="0"/>
                <a:cs typeface="Times New Roman" panose="02020603050405020304" pitchFamily="18" charset="0"/>
              </a:rPr>
              <a:t>Students will be able to:</a:t>
            </a:r>
            <a:endParaRPr lang="en-GB" b="1">
              <a:effectLst/>
              <a:ea typeface="Times New Roman" panose="02020603050405020304" pitchFamily="18" charset="0"/>
              <a:cs typeface="Times New Roman" panose="02020603050405020304" pitchFamily="18" charset="0"/>
            </a:endParaRPr>
          </a:p>
          <a:p>
            <a:pPr marL="126000" lvl="0" indent="-126000">
              <a:lnSpc>
                <a:spcPts val="2800"/>
              </a:lnSpc>
              <a:spcBef>
                <a:spcPts val="455"/>
              </a:spcBef>
              <a:spcAft>
                <a:spcPts val="1800"/>
              </a:spcAft>
              <a:buSzPct val="100000"/>
              <a:buFont typeface="Arial" panose="020B0604020202020204" pitchFamily="34" charset="0"/>
              <a:buChar char="•"/>
              <a:tabLst>
                <a:tab pos="1570990" algn="l"/>
              </a:tabLst>
            </a:pPr>
            <a:r>
              <a:rPr lang="en-GB" spc="-10">
                <a:effectLst/>
                <a:ea typeface="Calibri" panose="020F0502020204030204" pitchFamily="34" charset="0"/>
                <a:cs typeface="Arial" panose="020B0604020202020204" pitchFamily="34" charset="0"/>
              </a:rPr>
              <a:t>explain</a:t>
            </a:r>
            <a:r>
              <a:rPr lang="en-GB" spc="-70">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the</a:t>
            </a:r>
            <a:r>
              <a:rPr lang="en-GB" spc="-65">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importance</a:t>
            </a:r>
            <a:r>
              <a:rPr lang="en-GB" spc="-70">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of</a:t>
            </a:r>
            <a:r>
              <a:rPr lang="en-GB" spc="-65">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sleep</a:t>
            </a:r>
            <a:r>
              <a:rPr lang="en-GB" spc="-70">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for</a:t>
            </a:r>
            <a:r>
              <a:rPr lang="en-GB" spc="-65">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wellbeing</a:t>
            </a:r>
            <a:r>
              <a:rPr lang="en-GB" spc="-70">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and</a:t>
            </a:r>
            <a:r>
              <a:rPr lang="en-GB" spc="-65">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brain</a:t>
            </a:r>
            <a:r>
              <a:rPr lang="en-GB" spc="-65">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function</a:t>
            </a:r>
            <a:r>
              <a:rPr lang="en-GB" spc="-70">
                <a:effectLst/>
                <a:ea typeface="Calibri" panose="020F0502020204030204" pitchFamily="34" charset="0"/>
                <a:cs typeface="Arial" panose="020B0604020202020204" pitchFamily="34" charset="0"/>
              </a:rPr>
              <a:t> </a:t>
            </a:r>
            <a:endParaRPr lang="en-GB" spc="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800"/>
              </a:spcAft>
              <a:buSzPct val="100000"/>
              <a:buFont typeface="Arial" panose="020B0604020202020204" pitchFamily="34" charset="0"/>
              <a:buChar char="•"/>
              <a:tabLst>
                <a:tab pos="1570990" algn="l"/>
              </a:tabLst>
            </a:pPr>
            <a:r>
              <a:rPr lang="en-GB" spc="0">
                <a:effectLst/>
                <a:ea typeface="Calibri" panose="020F0502020204030204" pitchFamily="34" charset="0"/>
                <a:cs typeface="Arial" panose="020B0604020202020204" pitchFamily="34" charset="0"/>
              </a:rPr>
              <a:t>assess</a:t>
            </a:r>
            <a:r>
              <a:rPr lang="en-GB" spc="-45">
                <a:effectLst/>
                <a:ea typeface="Calibri" panose="020F0502020204030204" pitchFamily="34" charset="0"/>
                <a:cs typeface="Arial" panose="020B0604020202020204" pitchFamily="34" charset="0"/>
              </a:rPr>
              <a:t> </a:t>
            </a:r>
            <a:r>
              <a:rPr lang="en-GB" spc="0">
                <a:effectLst/>
                <a:ea typeface="Calibri" panose="020F0502020204030204" pitchFamily="34" charset="0"/>
                <a:cs typeface="Arial" panose="020B0604020202020204" pitchFamily="34" charset="0"/>
              </a:rPr>
              <a:t>how</a:t>
            </a:r>
            <a:r>
              <a:rPr lang="en-GB" spc="-35">
                <a:effectLst/>
                <a:ea typeface="Calibri" panose="020F0502020204030204" pitchFamily="34" charset="0"/>
                <a:cs typeface="Arial" panose="020B0604020202020204" pitchFamily="34" charset="0"/>
              </a:rPr>
              <a:t> </a:t>
            </a:r>
            <a:r>
              <a:rPr lang="en-GB" spc="0">
                <a:effectLst/>
                <a:ea typeface="Calibri" panose="020F0502020204030204" pitchFamily="34" charset="0"/>
                <a:cs typeface="Arial" panose="020B0604020202020204" pitchFamily="34" charset="0"/>
              </a:rPr>
              <a:t>lifestyle</a:t>
            </a:r>
            <a:r>
              <a:rPr lang="en-GB" spc="-35">
                <a:effectLst/>
                <a:ea typeface="Calibri" panose="020F0502020204030204" pitchFamily="34" charset="0"/>
                <a:cs typeface="Arial" panose="020B0604020202020204" pitchFamily="34" charset="0"/>
              </a:rPr>
              <a:t> </a:t>
            </a:r>
            <a:r>
              <a:rPr lang="en-GB" spc="0">
                <a:effectLst/>
                <a:ea typeface="Calibri" panose="020F0502020204030204" pitchFamily="34" charset="0"/>
                <a:cs typeface="Arial" panose="020B0604020202020204" pitchFamily="34" charset="0"/>
              </a:rPr>
              <a:t>choices</a:t>
            </a:r>
            <a:r>
              <a:rPr lang="en-GB" spc="-45">
                <a:effectLst/>
                <a:ea typeface="Calibri" panose="020F0502020204030204" pitchFamily="34" charset="0"/>
                <a:cs typeface="Arial" panose="020B0604020202020204" pitchFamily="34" charset="0"/>
              </a:rPr>
              <a:t> </a:t>
            </a:r>
            <a:r>
              <a:rPr lang="en-GB" spc="0">
                <a:effectLst/>
                <a:ea typeface="Calibri" panose="020F0502020204030204" pitchFamily="34" charset="0"/>
                <a:cs typeface="Arial" panose="020B0604020202020204" pitchFamily="34" charset="0"/>
              </a:rPr>
              <a:t>can</a:t>
            </a:r>
            <a:r>
              <a:rPr lang="en-GB" spc="-40">
                <a:effectLst/>
                <a:ea typeface="Calibri" panose="020F0502020204030204" pitchFamily="34" charset="0"/>
                <a:cs typeface="Arial" panose="020B0604020202020204" pitchFamily="34" charset="0"/>
              </a:rPr>
              <a:t> </a:t>
            </a:r>
            <a:r>
              <a:rPr lang="en-GB" spc="0">
                <a:effectLst/>
                <a:ea typeface="Calibri" panose="020F0502020204030204" pitchFamily="34" charset="0"/>
                <a:cs typeface="Arial" panose="020B0604020202020204" pitchFamily="34" charset="0"/>
              </a:rPr>
              <a:t>affect</a:t>
            </a:r>
            <a:r>
              <a:rPr lang="en-GB" spc="-35">
                <a:effectLst/>
                <a:ea typeface="Calibri" panose="020F0502020204030204" pitchFamily="34" charset="0"/>
                <a:cs typeface="Arial" panose="020B0604020202020204" pitchFamily="34" charset="0"/>
              </a:rPr>
              <a:t> </a:t>
            </a:r>
            <a:r>
              <a:rPr lang="en-GB" spc="0">
                <a:effectLst/>
                <a:ea typeface="Calibri" panose="020F0502020204030204" pitchFamily="34" charset="0"/>
                <a:cs typeface="Arial" panose="020B0604020202020204" pitchFamily="34" charset="0"/>
              </a:rPr>
              <a:t>sleep</a:t>
            </a:r>
            <a:r>
              <a:rPr lang="en-GB" spc="-40">
                <a:effectLst/>
                <a:ea typeface="Calibri" panose="020F0502020204030204" pitchFamily="34" charset="0"/>
                <a:cs typeface="Arial" panose="020B0604020202020204" pitchFamily="34" charset="0"/>
              </a:rPr>
              <a:t> </a:t>
            </a:r>
            <a:r>
              <a:rPr lang="en-GB" spc="-10">
                <a:effectLst/>
                <a:ea typeface="Calibri" panose="020F0502020204030204" pitchFamily="34" charset="0"/>
                <a:cs typeface="Arial" panose="020B0604020202020204" pitchFamily="34" charset="0"/>
              </a:rPr>
              <a:t>quality</a:t>
            </a:r>
            <a:endParaRPr lang="en-GB" spc="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800"/>
              </a:spcAft>
              <a:buSzPct val="100000"/>
              <a:buFont typeface="Arial" panose="020B0604020202020204" pitchFamily="34" charset="0"/>
              <a:buChar char="•"/>
              <a:tabLst>
                <a:tab pos="1570990" algn="l"/>
              </a:tabLst>
            </a:pPr>
            <a:r>
              <a:rPr lang="en-GB" spc="0">
                <a:effectLst/>
                <a:ea typeface="Calibri" panose="020F0502020204030204" pitchFamily="34" charset="0"/>
                <a:cs typeface="Arial" panose="020B0604020202020204" pitchFamily="34" charset="0"/>
              </a:rPr>
              <a:t>analyse how a range of strategies can support healthier sleep patterns</a:t>
            </a:r>
            <a:endParaRPr lang="en-GB" spc="0">
              <a:effectLst/>
              <a:ea typeface="Calibri" panose="020F0502020204030204" pitchFamily="34" charset="0"/>
              <a:cs typeface="Times New Roman" panose="02020603050405020304" pitchFamily="18" charset="0"/>
            </a:endParaRPr>
          </a:p>
        </p:txBody>
      </p:sp>
      <p:sp>
        <p:nvSpPr>
          <p:cNvPr id="10" name="Content Placeholder 14">
            <a:extLst>
              <a:ext uri="{FF2B5EF4-FFF2-40B4-BE49-F238E27FC236}">
                <a16:creationId xmlns:a16="http://schemas.microsoft.com/office/drawing/2014/main" id="{C7BF9EAC-9E97-CD69-BDEF-73B503B0734C}"/>
              </a:ext>
            </a:extLst>
          </p:cNvPr>
          <p:cNvSpPr>
            <a:spLocks noGrp="1"/>
          </p:cNvSpPr>
          <p:nvPr>
            <p:ph sz="half" idx="12"/>
          </p:nvPr>
        </p:nvSpPr>
        <p:spPr>
          <a:xfrm>
            <a:off x="246427" y="1291070"/>
            <a:ext cx="3253518" cy="4937321"/>
          </a:xfrm>
        </p:spPr>
        <p:txBody>
          <a:bodyPr/>
          <a:lstStyle/>
          <a:p>
            <a:pPr>
              <a:lnSpc>
                <a:spcPts val="2800"/>
              </a:lnSpc>
            </a:pPr>
            <a:r>
              <a:rPr lang="en-GB">
                <a:effectLst/>
                <a:ea typeface="Calibri" panose="020F0502020204030204" pitchFamily="34" charset="0"/>
                <a:cs typeface="Times New Roman" panose="02020603050405020304" pitchFamily="18" charset="0"/>
              </a:rPr>
              <a:t>To learn about</a:t>
            </a:r>
            <a:r>
              <a:rPr lang="en-GB" spc="-20">
                <a:effectLst/>
                <a:ea typeface="Calibri" panose="020F0502020204030204" pitchFamily="34" charset="0"/>
                <a:cs typeface="Times New Roman" panose="02020603050405020304" pitchFamily="18" charset="0"/>
              </a:rPr>
              <a:t> </a:t>
            </a:r>
            <a:r>
              <a:rPr lang="en-GB">
                <a:effectLst/>
                <a:ea typeface="Calibri" panose="020F0502020204030204" pitchFamily="34" charset="0"/>
                <a:cs typeface="Times New Roman" panose="02020603050405020304" pitchFamily="18" charset="0"/>
              </a:rPr>
              <a:t>the importance of sleep and strategies to maintain healthier sleep habits.</a:t>
            </a:r>
          </a:p>
        </p:txBody>
      </p:sp>
    </p:spTree>
    <p:extLst>
      <p:ext uri="{BB962C8B-B14F-4D97-AF65-F5344CB8AC3E}">
        <p14:creationId xmlns:p14="http://schemas.microsoft.com/office/powerpoint/2010/main" val="402095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6A105554-5896-18B4-476E-13E44469AE91}"/>
              </a:ext>
            </a:extLst>
          </p:cNvPr>
          <p:cNvSpPr>
            <a:spLocks noGrp="1"/>
          </p:cNvSpPr>
          <p:nvPr>
            <p:ph sz="half" idx="12"/>
          </p:nvPr>
        </p:nvSpPr>
        <p:spPr/>
        <p:txBody>
          <a:bodyPr/>
          <a:lstStyle/>
          <a:p>
            <a:pPr marL="126000" indent="-126000">
              <a:buFont typeface="Arial" panose="020B0604020202020204" pitchFamily="34" charset="0"/>
              <a:buChar char="•"/>
            </a:pPr>
            <a:r>
              <a:rPr lang="en-US"/>
              <a:t>Box or envelope for questions </a:t>
            </a:r>
          </a:p>
          <a:p>
            <a:pPr marL="126000" indent="-126000">
              <a:buFont typeface="Arial" panose="020B0604020202020204" pitchFamily="34" charset="0"/>
              <a:buChar char="•"/>
            </a:pPr>
            <a:r>
              <a:rPr lang="en-US"/>
              <a:t>Resource 1: Helpful and less helpful sleep </a:t>
            </a:r>
            <a:r>
              <a:rPr lang="en-US" err="1"/>
              <a:t>behaviours</a:t>
            </a:r>
            <a:r>
              <a:rPr lang="en-US"/>
              <a:t> [one per student] </a:t>
            </a:r>
          </a:p>
          <a:p>
            <a:pPr marL="126000" indent="-126000">
              <a:buFont typeface="Arial" panose="020B0604020202020204" pitchFamily="34" charset="0"/>
              <a:buChar char="•"/>
            </a:pPr>
            <a:r>
              <a:rPr lang="en-US"/>
              <a:t>Resource 2: Consequences of poor sleep habits [one cut-up set per group]</a:t>
            </a:r>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spTree>
    <p:extLst>
      <p:ext uri="{BB962C8B-B14F-4D97-AF65-F5344CB8AC3E}">
        <p14:creationId xmlns:p14="http://schemas.microsoft.com/office/powerpoint/2010/main" val="93419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graphicFrame>
        <p:nvGraphicFramePr>
          <p:cNvPr id="3" name="Table 2">
            <a:extLst>
              <a:ext uri="{FF2B5EF4-FFF2-40B4-BE49-F238E27FC236}">
                <a16:creationId xmlns:a16="http://schemas.microsoft.com/office/drawing/2014/main" id="{513B3C0F-2839-4053-87F7-147005027EEC}"/>
              </a:ext>
            </a:extLst>
          </p:cNvPr>
          <p:cNvGraphicFramePr>
            <a:graphicFrameLocks noGrp="1"/>
          </p:cNvGraphicFramePr>
          <p:nvPr>
            <p:extLst>
              <p:ext uri="{D42A27DB-BD31-4B8C-83A1-F6EECF244321}">
                <p14:modId xmlns:p14="http://schemas.microsoft.com/office/powerpoint/2010/main" val="4007334558"/>
              </p:ext>
            </p:extLst>
          </p:nvPr>
        </p:nvGraphicFramePr>
        <p:xfrm>
          <a:off x="330200" y="1413646"/>
          <a:ext cx="9245600" cy="4851376"/>
        </p:xfrm>
        <a:graphic>
          <a:graphicData uri="http://schemas.openxmlformats.org/drawingml/2006/table">
            <a:tbl>
              <a:tblPr firstRow="1" bandRow="1">
                <a:tableStyleId>{F5AB1C69-6EDB-4FF4-983F-18BD219EF322}</a:tableStyleId>
              </a:tblPr>
              <a:tblGrid>
                <a:gridCol w="1283808">
                  <a:extLst>
                    <a:ext uri="{9D8B030D-6E8A-4147-A177-3AD203B41FA5}">
                      <a16:colId xmlns:a16="http://schemas.microsoft.com/office/drawing/2014/main" val="2495411842"/>
                    </a:ext>
                  </a:extLst>
                </a:gridCol>
                <a:gridCol w="7003500">
                  <a:extLst>
                    <a:ext uri="{9D8B030D-6E8A-4147-A177-3AD203B41FA5}">
                      <a16:colId xmlns:a16="http://schemas.microsoft.com/office/drawing/2014/main" val="3888252853"/>
                    </a:ext>
                  </a:extLst>
                </a:gridCol>
                <a:gridCol w="958292">
                  <a:extLst>
                    <a:ext uri="{9D8B030D-6E8A-4147-A177-3AD203B41FA5}">
                      <a16:colId xmlns:a16="http://schemas.microsoft.com/office/drawing/2014/main" val="1961446416"/>
                    </a:ext>
                  </a:extLst>
                </a:gridCol>
              </a:tblGrid>
              <a:tr h="443061">
                <a:tc>
                  <a:txBody>
                    <a:bodyPr/>
                    <a:lstStyle/>
                    <a:p>
                      <a:pPr marL="0" indent="0" algn="l">
                        <a:buFont typeface="Arial" panose="020B0604020202020204" pitchFamily="34" charset="0"/>
                        <a:buNone/>
                      </a:pPr>
                      <a:r>
                        <a:rPr lang="en-GB" sz="1400">
                          <a:solidFill>
                            <a:schemeClr val="accent2"/>
                          </a:solidFill>
                          <a:latin typeface="Century Gothic" panose="020B0502020202020204" pitchFamily="34" charset="0"/>
                        </a:rPr>
                        <a:t>Activity</a:t>
                      </a:r>
                    </a:p>
                  </a:txBody>
                  <a:tcPr marL="72000" marR="72000" marT="72000" marB="72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chemeClr val="accent2"/>
                          </a:solidFill>
                          <a:latin typeface="Century Gothic" panose="020B0502020202020204" pitchFamily="34" charset="0"/>
                        </a:rPr>
                        <a:t>Description</a:t>
                      </a:r>
                    </a:p>
                  </a:txBody>
                  <a:tcPr marL="68400" marR="68400" marT="72000" marB="72000"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a:solidFill>
                            <a:schemeClr val="accent2"/>
                          </a:solidFill>
                          <a:latin typeface="Century Gothic" panose="020B0502020202020204" pitchFamily="34" charset="0"/>
                        </a:rPr>
                        <a:t>Timing</a:t>
                      </a:r>
                    </a:p>
                  </a:txBody>
                  <a:tcPr marL="72000" marR="72000" marT="72000" marB="7200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341839">
                <a:tc>
                  <a:txBody>
                    <a:bodyPr/>
                    <a:lstStyle/>
                    <a:p>
                      <a:pPr marL="0" lvl="0" indent="0">
                        <a:lnSpc>
                          <a:spcPts val="1600"/>
                        </a:lnSpc>
                        <a:spcBef>
                          <a:spcPts val="600"/>
                        </a:spcBef>
                        <a:spcAft>
                          <a:spcPts val="1800"/>
                        </a:spcAft>
                        <a:buFont typeface="+mj-lt"/>
                        <a:buNone/>
                        <a:tabLst>
                          <a:tab pos="767715" algn="l"/>
                        </a:tabLs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Introduction</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Introduce learning objective and outcomes, set up the question box and revisit ground rules.</a:t>
                      </a: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2 mins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593769">
                <a:tc>
                  <a:txBody>
                    <a:bodyPr/>
                    <a:lstStyle/>
                    <a:p>
                      <a:pPr marL="0" lvl="0" indent="0">
                        <a:lnSpc>
                          <a:spcPts val="1600"/>
                        </a:lnSpc>
                        <a:spcBef>
                          <a:spcPts val="600"/>
                        </a:spcBef>
                        <a:spcAft>
                          <a:spcPts val="1800"/>
                        </a:spcAft>
                        <a:buFont typeface="+mj-lt"/>
                        <a:buNone/>
                        <a:tabLst>
                          <a:tab pos="767715" algn="l"/>
                        </a:tabLs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Baseline assessment</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330"/>
                        </a:lnSpc>
                        <a:spcBef>
                          <a:spcPts val="700"/>
                        </a:spcBef>
                      </a:pPr>
                      <a:r>
                        <a:rPr lang="en-US" sz="1200" spc="0">
                          <a:solidFill>
                            <a:schemeClr val="tx1"/>
                          </a:solidFill>
                          <a:effectLst/>
                          <a:latin typeface="Century Gothic" panose="020B0502020202020204" pitchFamily="34" charset="0"/>
                        </a:rPr>
                        <a:t>Students demonstrate their understanding of  sleep </a:t>
                      </a:r>
                      <a:r>
                        <a:rPr lang="en-US" sz="1200" spc="0" err="1">
                          <a:solidFill>
                            <a:schemeClr val="tx1"/>
                          </a:solidFill>
                          <a:effectLst/>
                          <a:latin typeface="Century Gothic" panose="020B0502020202020204" pitchFamily="34" charset="0"/>
                        </a:rPr>
                        <a:t>behaviours</a:t>
                      </a:r>
                      <a:r>
                        <a:rPr lang="en-US" sz="1200" spc="0">
                          <a:solidFill>
                            <a:schemeClr val="tx1"/>
                          </a:solidFill>
                          <a:effectLst/>
                          <a:latin typeface="Century Gothic" panose="020B0502020202020204" pitchFamily="34" charset="0"/>
                        </a:rPr>
                        <a:t> by responding to a scenario.</a:t>
                      </a:r>
                      <a:endParaRPr lang="en-GB"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10 mins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593769">
                <a:tc>
                  <a:txBody>
                    <a:bodyPr/>
                    <a:lstStyle/>
                    <a:p>
                      <a:pPr marL="0" lvl="0" indent="0">
                        <a:lnSpc>
                          <a:spcPts val="1600"/>
                        </a:lnSpc>
                        <a:spcBef>
                          <a:spcPts val="600"/>
                        </a:spcBef>
                        <a:spcAft>
                          <a:spcPts val="1800"/>
                        </a:spcAft>
                        <a:buFontTx/>
                        <a:buNone/>
                        <a:tabLst>
                          <a:tab pos="767715" algn="l"/>
                        </a:tabLs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How much sleep?</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7625">
                        <a:lnSpc>
                          <a:spcPts val="1270"/>
                        </a:lnSpc>
                        <a:spcBef>
                          <a:spcPts val="715"/>
                        </a:spcBef>
                        <a:spcAft>
                          <a:spcPts val="0"/>
                        </a:spcAft>
                      </a:pPr>
                      <a:r>
                        <a:rPr lang="en-US" sz="1200" spc="0">
                          <a:solidFill>
                            <a:schemeClr val="tx1"/>
                          </a:solidFill>
                          <a:effectLst/>
                          <a:latin typeface="Century Gothic" panose="020B0502020202020204" pitchFamily="34" charset="0"/>
                        </a:rPr>
                        <a:t>The class consider barriers and challenges related to high quality sleep</a:t>
                      </a:r>
                      <a:r>
                        <a:rPr lang="en-US"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rPr>
                        <a:t>.</a:t>
                      </a:r>
                      <a:endParaRPr lang="en-GB"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5 mins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29276"/>
                  </a:ext>
                </a:extLst>
              </a:tr>
              <a:tr h="845700">
                <a:tc>
                  <a:txBody>
                    <a:bodyPr/>
                    <a:lstStyle/>
                    <a:p>
                      <a:pPr marL="0" lvl="0" indent="0">
                        <a:lnSpc>
                          <a:spcPts val="1600"/>
                        </a:lnSpc>
                        <a:spcBef>
                          <a:spcPts val="600"/>
                        </a:spcBef>
                        <a:spcAft>
                          <a:spcPts val="1800"/>
                        </a:spcAft>
                        <a:buFontTx/>
                        <a:buNone/>
                        <a:tabLst>
                          <a:tab pos="767715" algn="l"/>
                        </a:tabLs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Consequences of poor sleep habits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7625">
                        <a:lnSpc>
                          <a:spcPts val="1330"/>
                        </a:lnSpc>
                        <a:spcBef>
                          <a:spcPts val="820"/>
                        </a:spcBef>
                        <a:spcAft>
                          <a:spcPts val="0"/>
                        </a:spcAft>
                      </a:pPr>
                      <a:r>
                        <a:rPr lang="en-US" sz="1200" spc="0">
                          <a:solidFill>
                            <a:schemeClr val="tx1"/>
                          </a:solidFill>
                          <a:effectLst/>
                          <a:latin typeface="Century Gothic" panose="020B0502020202020204" pitchFamily="34" charset="0"/>
                        </a:rPr>
                        <a:t>Groups suggest how characters in different situations might be impacted by a lack of sleep.</a:t>
                      </a:r>
                      <a:endParaRPr lang="en-GB"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15 mins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845700">
                <a:tc>
                  <a:txBody>
                    <a:bodyPr/>
                    <a:lstStyle/>
                    <a:p>
                      <a:pPr marL="0" lvl="0" indent="0">
                        <a:lnSpc>
                          <a:spcPts val="1600"/>
                        </a:lnSpc>
                        <a:spcBef>
                          <a:spcPts val="600"/>
                        </a:spcBef>
                        <a:spcAft>
                          <a:spcPts val="1800"/>
                        </a:spcAft>
                        <a:buFontTx/>
                        <a:buNone/>
                        <a:tabLst>
                          <a:tab pos="767715" algn="l"/>
                        </a:tabLs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Managing sleep difficulties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7625">
                        <a:lnSpc>
                          <a:spcPts val="1330"/>
                        </a:lnSpc>
                        <a:spcBef>
                          <a:spcPts val="655"/>
                        </a:spcBef>
                        <a:spcAft>
                          <a:spcPts val="0"/>
                        </a:spcAft>
                      </a:pPr>
                      <a:r>
                        <a:rPr lang="en-US" sz="1200" spc="0">
                          <a:solidFill>
                            <a:schemeClr val="tx1"/>
                          </a:solidFill>
                          <a:effectLst/>
                          <a:latin typeface="Century Gothic" panose="020B0502020202020204" pitchFamily="34" charset="0"/>
                        </a:rPr>
                        <a:t>Students collate ideas about what supports quality sleep and suggest what different characters might do.</a:t>
                      </a:r>
                      <a:endParaRPr lang="en-GB"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65"/>
                        </a:spcBef>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20 mins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593769">
                <a:tc>
                  <a:txBody>
                    <a:bodyPr/>
                    <a:lstStyle/>
                    <a:p>
                      <a:pPr marL="0" lvl="0" indent="0">
                        <a:lnSpc>
                          <a:spcPts val="1600"/>
                        </a:lnSpc>
                        <a:spcBef>
                          <a:spcPts val="600"/>
                        </a:spcBef>
                        <a:spcAft>
                          <a:spcPts val="1800"/>
                        </a:spcAft>
                        <a:buFontTx/>
                        <a:buNone/>
                        <a:tabLst>
                          <a:tab pos="767715" algn="l"/>
                        </a:tabLs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Endpoint assessment</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10"/>
                        </a:lnSpc>
                        <a:spcBef>
                          <a:spcPts val="770"/>
                        </a:spcBef>
                      </a:pPr>
                      <a:r>
                        <a:rPr lang="en-US" sz="1200" spc="0">
                          <a:solidFill>
                            <a:schemeClr val="tx1"/>
                          </a:solidFill>
                          <a:effectLst/>
                          <a:latin typeface="Century Gothic" panose="020B0502020202020204" pitchFamily="34" charset="0"/>
                        </a:rPr>
                        <a:t>Students revisit the baseline scenario and write advice to the character.</a:t>
                      </a:r>
                      <a:endParaRPr lang="en-GB"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5 mins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593769">
                <a:tc>
                  <a:txBody>
                    <a:bodyPr/>
                    <a:lstStyle/>
                    <a:p>
                      <a:pPr marL="0" lvl="0" indent="0">
                        <a:lnSpc>
                          <a:spcPts val="1600"/>
                        </a:lnSpc>
                        <a:spcBef>
                          <a:spcPts val="600"/>
                        </a:spcBef>
                        <a:spcAft>
                          <a:spcPts val="1800"/>
                        </a:spcAft>
                        <a:buFont typeface="+mj-lt"/>
                        <a:buNone/>
                        <a:tabLst>
                          <a:tab pos="767715" algn="l"/>
                        </a:tabLs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Signpost support</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10"/>
                        </a:lnSpc>
                        <a:spcBef>
                          <a:spcPts val="770"/>
                        </a:spcBef>
                      </a:pPr>
                      <a:r>
                        <a:rPr lang="en-US"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rPr>
                        <a:t>Respond to student questions and signpost sources of support.</a:t>
                      </a:r>
                      <a:endParaRPr lang="en-GB" sz="1200" spc="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2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3 mins</a:t>
                      </a:r>
                      <a:endParaRPr lang="en-GB" sz="12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bl>
          </a:graphicData>
        </a:graphic>
      </p:graphicFrame>
    </p:spTree>
    <p:extLst>
      <p:ext uri="{BB962C8B-B14F-4D97-AF65-F5344CB8AC3E}">
        <p14:creationId xmlns:p14="http://schemas.microsoft.com/office/powerpoint/2010/main" val="146900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lstStyle/>
          <a:p>
            <a:r>
              <a:rPr lang="en-US"/>
              <a:t>KS4</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232082" y="1342983"/>
            <a:ext cx="5151120" cy="1325563"/>
          </a:xfrm>
        </p:spPr>
        <p:txBody>
          <a:bodyPr>
            <a:normAutofit fontScale="90000"/>
          </a:bodyPr>
          <a:lstStyle/>
          <a:p>
            <a:r>
              <a:rPr lang="en-US"/>
              <a:t>The importance of sleep</a:t>
            </a: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t>© PSHE Association 2024</a:t>
            </a:r>
          </a:p>
        </p:txBody>
      </p:sp>
      <p:pic>
        <p:nvPicPr>
          <p:cNvPr id="2" name="Picture 1">
            <a:extLst>
              <a:ext uri="{FF2B5EF4-FFF2-40B4-BE49-F238E27FC236}">
                <a16:creationId xmlns:a16="http://schemas.microsoft.com/office/drawing/2014/main" id="{0C2AEC2B-6F64-E277-0F5D-6946C6F89E8B}"/>
              </a:ext>
            </a:extLst>
          </p:cNvPr>
          <p:cNvPicPr>
            <a:picLocks noChangeAspect="1"/>
          </p:cNvPicPr>
          <p:nvPr/>
        </p:nvPicPr>
        <p:blipFill rotWithShape="1">
          <a:blip r:embed="rId2"/>
          <a:srcRect l="-191" r="27843"/>
          <a:stretch/>
        </p:blipFill>
        <p:spPr>
          <a:xfrm>
            <a:off x="5120640" y="1344786"/>
            <a:ext cx="4785360" cy="5513214"/>
          </a:xfrm>
          <a:prstGeom prst="rect">
            <a:avLst/>
          </a:prstGeom>
        </p:spPr>
      </p:pic>
    </p:spTree>
    <p:extLst>
      <p:ext uri="{BB962C8B-B14F-4D97-AF65-F5344CB8AC3E}">
        <p14:creationId xmlns:p14="http://schemas.microsoft.com/office/powerpoint/2010/main" val="201715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a:solidFill>
                  <a:schemeClr val="tx1">
                    <a:lumMod val="50000"/>
                    <a:lumOff val="50000"/>
                  </a:schemeClr>
                </a:solidFill>
              </a:rPr>
              <a:t>© PSHE Association 2024</a:t>
            </a:r>
          </a:p>
        </p:txBody>
      </p:sp>
    </p:spTree>
    <p:extLst>
      <p:ext uri="{BB962C8B-B14F-4D97-AF65-F5344CB8AC3E}">
        <p14:creationId xmlns:p14="http://schemas.microsoft.com/office/powerpoint/2010/main" val="2552904084"/>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8" ma:contentTypeDescription="Create a new document." ma:contentTypeScope="" ma:versionID="e06c6bcb223fcddc8567383f75746fa2">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ef8efee9fcfbd5aa4f0db65f2e9e8e16"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ed5182-507a-430e-922d-50a9575e5a4a">
      <Terms xmlns="http://schemas.microsoft.com/office/infopath/2007/PartnerControls"/>
    </lcf76f155ced4ddcb4097134ff3c332f>
    <TaxCatchAll xmlns="88f9c89a-407a-49b7-9ca1-7578c3d06dfc" xsi:nil="true"/>
  </documentManagement>
</p:properties>
</file>

<file path=customXml/itemProps1.xml><?xml version="1.0" encoding="utf-8"?>
<ds:datastoreItem xmlns:ds="http://schemas.openxmlformats.org/officeDocument/2006/customXml" ds:itemID="{BB1E2FDC-339A-4F6D-AD65-68612A719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d5182-507a-430e-922d-50a9575e5a4a"/>
    <ds:schemaRef ds:uri="88f9c89a-407a-49b7-9ca1-7578c3d0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F74659-06B5-47D1-ADB5-DBF7C06E8008}">
  <ds:schemaRefs>
    <ds:schemaRef ds:uri="http://schemas.microsoft.com/sharepoint/v3/contenttype/forms"/>
  </ds:schemaRefs>
</ds:datastoreItem>
</file>

<file path=customXml/itemProps3.xml><?xml version="1.0" encoding="utf-8"?>
<ds:datastoreItem xmlns:ds="http://schemas.openxmlformats.org/officeDocument/2006/customXml" ds:itemID="{EF3027C3-941A-4443-A445-A25E983D5156}">
  <ds:schemaRefs>
    <ds:schemaRef ds:uri="http://schemas.microsoft.com/office/2006/metadata/properties"/>
    <ds:schemaRef ds:uri="http://schemas.microsoft.com/office/infopath/2007/PartnerControls"/>
    <ds:schemaRef ds:uri="6ded5182-507a-430e-922d-50a9575e5a4a"/>
    <ds:schemaRef ds:uri="88f9c89a-407a-49b7-9ca1-7578c3d06dfc"/>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TotalTime>
  <Words>4405</Words>
  <Application>Microsoft Macintosh PowerPoint</Application>
  <PresentationFormat>A4 Paper (210x297 mm)</PresentationFormat>
  <Paragraphs>320</Paragraphs>
  <Slides>27</Slides>
  <Notes>24</Notes>
  <HiddenSlides>7</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Calibri</vt:lpstr>
      <vt:lpstr>Calibri Light</vt:lpstr>
      <vt:lpstr>Century Gothic</vt:lpstr>
      <vt:lpstr>Lato</vt:lpstr>
      <vt:lpstr>Slack-Lato</vt:lpstr>
      <vt:lpstr>Symbol</vt:lpstr>
      <vt:lpstr>Times New Roman</vt:lpstr>
      <vt:lpstr>Teacher slides</vt:lpstr>
      <vt:lpstr>Pupil slides </vt:lpstr>
      <vt:lpstr>The sleep factor</vt:lpstr>
      <vt:lpstr>Using this PowerPoint</vt:lpstr>
      <vt:lpstr>Support and challenge</vt:lpstr>
      <vt:lpstr>Context</vt:lpstr>
      <vt:lpstr>PowerPoint Presentation</vt:lpstr>
      <vt:lpstr>PowerPoint Presentation</vt:lpstr>
      <vt:lpstr>Lesson summary</vt:lpstr>
      <vt:lpstr>The importance of sleep</vt:lpstr>
      <vt:lpstr>PowerPoint Presentation</vt:lpstr>
      <vt:lpstr>PowerPoint Presentation</vt:lpstr>
      <vt:lpstr>Abe’s sleep pattern</vt:lpstr>
      <vt:lpstr>How much sleep?</vt:lpstr>
      <vt:lpstr>Consequences of poor sleep habits </vt:lpstr>
      <vt:lpstr>Consequences of poor sleep habits </vt:lpstr>
      <vt:lpstr>Consequences of poor sleep habits </vt:lpstr>
      <vt:lpstr>Consequences of poor sleep habits </vt:lpstr>
      <vt:lpstr>Consequences of poor sleep habits </vt:lpstr>
      <vt:lpstr>Consequences of poor sleep habits </vt:lpstr>
      <vt:lpstr>Managing sleep difficulties </vt:lpstr>
      <vt:lpstr>Managing sleep difficulties </vt:lpstr>
      <vt:lpstr>Managing sleep difficulties </vt:lpstr>
      <vt:lpstr>Managing sleep difficulties </vt:lpstr>
      <vt:lpstr>Managing sleep difficulties </vt:lpstr>
      <vt:lpstr>PowerPoint Presentation</vt:lpstr>
      <vt:lpstr>Sources of support</vt:lpstr>
      <vt:lpstr>Sources of support</vt:lpstr>
      <vt:lpstr>More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Ferg Ashby</cp:lastModifiedBy>
  <cp:revision>10</cp:revision>
  <dcterms:created xsi:type="dcterms:W3CDTF">2023-05-19T09:34:20Z</dcterms:created>
  <dcterms:modified xsi:type="dcterms:W3CDTF">2024-07-11T16:01:36Z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