
<file path=[Content_Types].xml><?xml version="1.0" encoding="utf-8"?>
<Types xmlns="http://schemas.openxmlformats.org/package/2006/content-types">
  <Default Extension="1cpng"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33"/>
  </p:notesMasterIdLst>
  <p:handoutMasterIdLst>
    <p:handoutMasterId r:id="rId34"/>
  </p:handoutMasterIdLst>
  <p:sldIdLst>
    <p:sldId id="257" r:id="rId6"/>
    <p:sldId id="269" r:id="rId7"/>
    <p:sldId id="270" r:id="rId8"/>
    <p:sldId id="260" r:id="rId9"/>
    <p:sldId id="261" r:id="rId10"/>
    <p:sldId id="256" r:id="rId11"/>
    <p:sldId id="262" r:id="rId12"/>
    <p:sldId id="263" r:id="rId13"/>
    <p:sldId id="264" r:id="rId14"/>
    <p:sldId id="265" r:id="rId15"/>
    <p:sldId id="267" r:id="rId16"/>
    <p:sldId id="301" r:id="rId17"/>
    <p:sldId id="271" r:id="rId18"/>
    <p:sldId id="284" r:id="rId19"/>
    <p:sldId id="290" r:id="rId20"/>
    <p:sldId id="275" r:id="rId21"/>
    <p:sldId id="298" r:id="rId22"/>
    <p:sldId id="299" r:id="rId23"/>
    <p:sldId id="300" r:id="rId24"/>
    <p:sldId id="276" r:id="rId25"/>
    <p:sldId id="277" r:id="rId26"/>
    <p:sldId id="278" r:id="rId27"/>
    <p:sldId id="279" r:id="rId28"/>
    <p:sldId id="280" r:id="rId29"/>
    <p:sldId id="268" r:id="rId30"/>
    <p:sldId id="281" r:id="rId31"/>
    <p:sldId id="282" r:id="rId3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69"/>
            <p14:sldId id="270"/>
            <p14:sldId id="260"/>
            <p14:sldId id="261"/>
            <p14:sldId id="256"/>
            <p14:sldId id="262"/>
          </p14:sldIdLst>
        </p14:section>
        <p14:section name="Pupil Slides" id="{938DD7AC-2297-1F48-B25E-0B0BFFE37CBE}">
          <p14:sldIdLst>
            <p14:sldId id="263"/>
            <p14:sldId id="264"/>
            <p14:sldId id="265"/>
            <p14:sldId id="267"/>
            <p14:sldId id="301"/>
            <p14:sldId id="271"/>
            <p14:sldId id="284"/>
            <p14:sldId id="290"/>
            <p14:sldId id="275"/>
            <p14:sldId id="298"/>
            <p14:sldId id="299"/>
            <p14:sldId id="300"/>
            <p14:sldId id="276"/>
            <p14:sldId id="277"/>
            <p14:sldId id="278"/>
            <p14:sldId id="279"/>
            <p14:sldId id="280"/>
            <p14:sldId id="268"/>
            <p14:sldId id="281"/>
            <p14:sldId id="282"/>
          </p14:sldIdLst>
        </p14:section>
      </p14:sectionLst>
    </p:ext>
    <p:ext uri="{EFAFB233-063F-42B5-8137-9DF3F51BA10A}">
      <p15:sldGuideLst xmlns:p15="http://schemas.microsoft.com/office/powerpoint/2012/main">
        <p15:guide id="2" pos="312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ACDE821E-E56C-83FD-EC55-53EE23AFB51D}" name="Together Studio" initials="" userId="S::studio@togethercreativeltd.onmicrosoft.com::1605b310-f4b8-4117-872c-2988505f86eb" providerId="AD"/>
  <p188:author id="{A585043F-A66D-640D-13ED-CBB00BA6FCE7}" name="Florence Ackland" initials="FA" userId="S::florence@pshe-association.org.uk::4fb6b414-8ee9-4dd4-af5a-4d2d97910631" providerId="AD"/>
  <p188:author id="{2953C961-0D3A-A54A-1903-0F6ADC9B3A04}" name="Samantha Payne" initials="SP" userId="S::samantha.payne@pshe-association.org.uk::81039844-1462-41c4-a80c-2902591b5025" providerId="AD"/>
  <p188:author id="{ECE9A068-C919-A02A-25B8-2F5A9A3AA73E}" name="Jenny Barksfield" initials="JB" userId="S::jenny@pshe-association.org.uk::e146badb-6d45-41de-81bb-9480fcad58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682"/>
    <a:srgbClr val="5F7B23"/>
    <a:srgbClr val="768C3A"/>
    <a:srgbClr val="95A566"/>
    <a:srgbClr val="A63679"/>
    <a:srgbClr val="64235E"/>
    <a:srgbClr val="D39BBD"/>
    <a:srgbClr val="EFEFEE"/>
    <a:srgbClr val="BCCE96"/>
    <a:srgbClr val="F6B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55"/>
    <p:restoredTop sz="93600" autoAdjust="0"/>
  </p:normalViewPr>
  <p:slideViewPr>
    <p:cSldViewPr snapToGrid="0">
      <p:cViewPr varScale="1">
        <p:scale>
          <a:sx n="204" d="100"/>
          <a:sy n="204" d="100"/>
        </p:scale>
        <p:origin x="3448" y="208"/>
      </p:cViewPr>
      <p:guideLst>
        <p:guide pos="3120"/>
        <p:guide orient="horz" pos="216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t>15/07/2024</a:t>
            </a:fld>
            <a:endParaRPr lang="en-GB"/>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t>‹#›</a:t>
            </a:fld>
            <a:endParaRPr lang="en-GB"/>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2EAD3-7812-2E4F-B4D3-7C238458E569}" type="datetimeFigureOut">
              <a:rPr lang="en-US" smtClean="0"/>
              <a:t>7/15/24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8E58B-C9BC-F047-AC61-EC49AB3E98B5}" type="slidenum">
              <a:rPr lang="en-US" smtClean="0"/>
              <a:t>‹#›</a:t>
            </a:fld>
            <a:endParaRPr lang="en-US"/>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youngminds.org.uk/" TargetMode="External"/><Relationship Id="rId7" Type="http://schemas.openxmlformats.org/officeDocument/2006/relationships/hyperlink" Target="https://teensleephub.org.uk/"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evelinalondon.nhs.uk/our-services/hospital/sleep-medicine-department/how-to-sleep-well-for-teenagers.aspx" TargetMode="External"/><Relationship Id="rId5" Type="http://schemas.openxmlformats.org/officeDocument/2006/relationships/hyperlink" Target="http://www.thesleepcharity.org.uk/information-support/children/relaxation-tips/" TargetMode="External"/><Relationship Id="rId4" Type="http://schemas.openxmlformats.org/officeDocument/2006/relationships/hyperlink" Target="http://www.nhs.uk/every-mind-matters/mental-health-issues/slee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and.org/randeurope/research/projects/the-value-of-the-sleep-economy.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and.org/randeurope/research/projects/the-value-of-the-sleep-economy.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89588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pPr>
              <a:lnSpc>
                <a:spcPts val="1600"/>
              </a:lnSpc>
              <a:spcBef>
                <a:spcPts val="600"/>
              </a:spcBef>
              <a:spcAft>
                <a:spcPts val="18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Next, show students the number of work hours lost due to insufficient sleep in the UK. As a class, ask students to vote whether the value for the next country is high or lower before the next value is displayed, and repeat the activity until all five countries have been revealed.</a:t>
            </a:r>
          </a:p>
          <a:p>
            <a:pPr>
              <a:lnSpc>
                <a:spcPts val="1600"/>
              </a:lnSpc>
              <a:spcBef>
                <a:spcPts val="600"/>
              </a:spcBef>
              <a:spcAft>
                <a:spcPts val="1800"/>
              </a:spcAft>
            </a:pPr>
            <a:endPar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discuss what other national and global figures could be reduced by more people getting sufficient sleep.</a:t>
            </a:r>
          </a:p>
          <a:p>
            <a:pPr>
              <a:lnSpc>
                <a:spcPts val="1600"/>
              </a:lnSpc>
              <a:spcBef>
                <a:spcPts val="600"/>
              </a:spcBef>
              <a:spcAft>
                <a:spcPts val="1800"/>
              </a:spcAft>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Students may suggest: accidents in the work place, incidents on the road, mental health, consumer data (sugary drinks, sleeping pills and caffeine products).</a:t>
            </a:r>
            <a:endPar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4018153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pPr>
              <a:lnSpc>
                <a:spcPts val="1600"/>
              </a:lnSpc>
              <a:spcBef>
                <a:spcPts val="600"/>
              </a:spcBef>
              <a:spcAft>
                <a:spcPts val="18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Next, show students the number of work hours lost due to insufficient sleep in the UK. As a class, ask students to vote whether the value for the next country is high or lower before the next value is displayed, and repeat the activity until all five countries have been revealed.</a:t>
            </a:r>
          </a:p>
          <a:p>
            <a:pPr>
              <a:lnSpc>
                <a:spcPts val="1600"/>
              </a:lnSpc>
              <a:spcBef>
                <a:spcPts val="600"/>
              </a:spcBef>
              <a:spcAft>
                <a:spcPts val="1800"/>
              </a:spcAft>
            </a:pPr>
            <a:endPar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discuss what other national and global figures could be reduced by more people getting sufficient sleep.</a:t>
            </a:r>
          </a:p>
          <a:p>
            <a:pPr>
              <a:lnSpc>
                <a:spcPts val="1600"/>
              </a:lnSpc>
              <a:spcBef>
                <a:spcPts val="600"/>
              </a:spcBef>
              <a:spcAft>
                <a:spcPts val="1800"/>
              </a:spcAft>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Students may suggest: accidents in the work place, incidents on the road, mental health, consumer data (sugary drinks, sleeping pills and caffeine products).</a:t>
            </a:r>
            <a:endPar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2420948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pPr>
              <a:lnSpc>
                <a:spcPts val="1600"/>
              </a:lnSpc>
              <a:spcBef>
                <a:spcPts val="600"/>
              </a:spcBef>
              <a:spcAft>
                <a:spcPts val="18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Next, show students the number of work hours lost due to insufficient sleep in the UK. As a class, ask students to vote whether the value for the next country is high or lower before the next value is displayed, and repeat the activity until all five countries have been revealed.</a:t>
            </a:r>
          </a:p>
          <a:p>
            <a:pPr>
              <a:lnSpc>
                <a:spcPts val="1600"/>
              </a:lnSpc>
              <a:spcBef>
                <a:spcPts val="600"/>
              </a:spcBef>
              <a:spcAft>
                <a:spcPts val="1800"/>
              </a:spcAft>
            </a:pPr>
            <a:endPar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discuss what other national and global figures could be reduced by more people getting sufficient sleep.</a:t>
            </a:r>
          </a:p>
          <a:p>
            <a:pPr>
              <a:lnSpc>
                <a:spcPts val="1600"/>
              </a:lnSpc>
              <a:spcBef>
                <a:spcPts val="600"/>
              </a:spcBef>
              <a:spcAft>
                <a:spcPts val="1800"/>
              </a:spcAft>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Students may suggest: accidents in the work place, incidents on the road, mental health, consumer data (sugary drinks, sleeping pills and caffeine products).</a:t>
            </a:r>
            <a:endPar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19</a:t>
            </a:fld>
            <a:endParaRPr lang="en-US"/>
          </a:p>
        </p:txBody>
      </p:sp>
    </p:spTree>
    <p:extLst>
      <p:ext uri="{BB962C8B-B14F-4D97-AF65-F5344CB8AC3E}">
        <p14:creationId xmlns:p14="http://schemas.microsoft.com/office/powerpoint/2010/main" val="349869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latin typeface="Slack-Lato"/>
              </a:rPr>
              <a:t>Teacher notes – Sleep habits (10 mins)</a:t>
            </a:r>
            <a:endParaRPr lang="en-US" dirty="0"/>
          </a:p>
          <a:p>
            <a:pPr>
              <a:lnSpc>
                <a:spcPts val="1600"/>
              </a:lnSpc>
              <a:spcBef>
                <a:spcPts val="600"/>
              </a:spcBef>
              <a:spcAft>
                <a:spcPts val="1800"/>
              </a:spcAft>
            </a:pPr>
            <a:r>
              <a:rPr lang="en-GB" sz="12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Using the slide, share the examples of changes companies have made to promote healthy sleep habits for employees. These help reduce the impact of insufficient sleep on workplace productivity and increase staff wellbeing.</a:t>
            </a:r>
            <a:endParaRPr lang="en-GB" sz="12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Next, using </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1: Sleep habits for work</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in small groups</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to read through the habits that help promote good sleep, and fill in the table suggesting actions employers or education providers could take to help employees or students improve each habit.</a:t>
            </a: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Take feedback, using </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1a: Sleep habits for work - teacher answers</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to help guide the discussion. </a:t>
            </a:r>
          </a:p>
          <a:p>
            <a:pPr>
              <a:lnSpc>
                <a:spcPts val="1600"/>
              </a:lnSpc>
              <a:spcBef>
                <a:spcPts val="600"/>
              </a:spcBef>
              <a:spcAft>
                <a:spcPts val="1800"/>
              </a:spcAft>
            </a:pPr>
            <a:r>
              <a:rPr lang="en-GB" sz="12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Students are likely to have a wide range of suggestions which may or may not be realistic, however, the key learning is to be aware of the habits that promote good sleep and consider how to manage these in a work or study environment.</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a:p>
            <a:r>
              <a:rPr lang="en-GB" dirty="0"/>
              <a:t>Chronotype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https://</a:t>
            </a:r>
            <a:r>
              <a:rPr lang="en-US" sz="1000" dirty="0" err="1"/>
              <a:t>www.sleepfoundation.org</a:t>
            </a:r>
            <a:r>
              <a:rPr lang="en-US" sz="1000" dirty="0"/>
              <a:t>/how-sleep-works/chronotypes</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20</a:t>
            </a:fld>
            <a:endParaRPr lang="en-US"/>
          </a:p>
        </p:txBody>
      </p:sp>
    </p:spTree>
    <p:extLst>
      <p:ext uri="{BB962C8B-B14F-4D97-AF65-F5344CB8AC3E}">
        <p14:creationId xmlns:p14="http://schemas.microsoft.com/office/powerpoint/2010/main" val="74578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Case studies (15 mins)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Give each student one of the case studies from </a:t>
            </a:r>
            <a:r>
              <a:rPr lang="en-GB" sz="1200" b="1" dirty="0">
                <a:solidFill>
                  <a:srgbClr val="3B3838"/>
                </a:solidFill>
                <a:effectLst/>
                <a:latin typeface="Arial" panose="020B0604020202020204" pitchFamily="34" charset="0"/>
                <a:ea typeface="Calibri" panose="020F0502020204030204" pitchFamily="34" charset="0"/>
                <a:cs typeface="Arial" panose="020B0604020202020204" pitchFamily="34" charset="0"/>
              </a:rPr>
              <a:t>Resource 2: Case studies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(where possible divide the two case studies evenly between the class). Ask students to read through the case study and answer the questions on the sheet. Students should consider the new sleep related challenges the character is facing, any consequences of not having enough sleep, and then offer advice to the character.</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Next, pair students up with someone that completed the other case study. Ask students to feedback the sleep challenges, consequences and advice for the characters to each other.</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Circulate during the activity using </a:t>
            </a:r>
            <a:r>
              <a:rPr lang="en-GB" sz="1200" b="1" dirty="0">
                <a:solidFill>
                  <a:srgbClr val="3B3838"/>
                </a:solidFill>
                <a:effectLst/>
                <a:latin typeface="Arial" panose="020B0604020202020204" pitchFamily="34" charset="0"/>
                <a:ea typeface="Calibri" panose="020F0502020204030204" pitchFamily="34" charset="0"/>
                <a:cs typeface="Arial" panose="020B0604020202020204" pitchFamily="34" charset="0"/>
              </a:rPr>
              <a:t>Resources 2b: Case studies - teacher answers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to check learning and support paired discussions</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a:t>
            </a:r>
            <a:endParaRPr lang="en-GB" sz="12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endParaRPr lang="en-GB" sz="12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Support:</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complete </a:t>
            </a: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Resource 2a: Sleep challenges</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21</a:t>
            </a:fld>
            <a:endParaRPr lang="en-US"/>
          </a:p>
        </p:txBody>
      </p:sp>
    </p:spTree>
    <p:extLst>
      <p:ext uri="{BB962C8B-B14F-4D97-AF65-F5344CB8AC3E}">
        <p14:creationId xmlns:p14="http://schemas.microsoft.com/office/powerpoint/2010/main" val="405987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Hot seating (10 mins)</a:t>
            </a:r>
            <a:endParaRPr lang="en-US" dirty="0"/>
          </a:p>
          <a:p>
            <a:pPr>
              <a:lnSpc>
                <a:spcPts val="1600"/>
              </a:lnSpc>
              <a:spcBef>
                <a:spcPts val="1200"/>
              </a:spcBef>
              <a:spcAft>
                <a:spcPts val="1200"/>
              </a:spcAft>
            </a:pPr>
            <a:r>
              <a:rPr lang="en-GB" sz="12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Put students in pairs, with </a:t>
            </a:r>
            <a:r>
              <a:rPr lang="en-GB" sz="1200" b="0" dirty="0">
                <a:solidFill>
                  <a:srgbClr val="3E1841"/>
                </a:solidFill>
                <a:effectLst/>
                <a:latin typeface="Arial" panose="020B0604020202020204" pitchFamily="34" charset="0"/>
                <a:ea typeface="Calibri" panose="020F0502020204030204" pitchFamily="34" charset="0"/>
                <a:cs typeface="Times New Roman" panose="02020603050405020304" pitchFamily="18" charset="0"/>
              </a:rPr>
              <a:t>each student in the pair having worked on a different case study in the previous task. Share the prompts on the slide to help the students create interview questions in their pairs; the questions must </a:t>
            </a:r>
            <a:r>
              <a:rPr lang="en-GB" sz="1200" b="0" dirty="0">
                <a:solidFill>
                  <a:srgbClr val="3E1841"/>
                </a:solidFill>
                <a:effectLst/>
                <a:latin typeface="Arial" panose="020B0604020202020204" pitchFamily="34" charset="0"/>
                <a:ea typeface="Times New Roman" panose="02020603050405020304" pitchFamily="18" charset="0"/>
                <a:cs typeface="Times New Roman" panose="02020603050405020304" pitchFamily="18" charset="0"/>
              </a:rPr>
              <a:t>encourage the character to consider the barriers to changing their sleep habits, what the consequences of changes their sleep habits could be (both positive and negative) and what the motivations are for the character to make the changes. </a:t>
            </a:r>
            <a:endParaRPr lang="en-GB" sz="12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ts val="1600"/>
              </a:lnSpc>
              <a:spcBef>
                <a:spcPts val="1200"/>
              </a:spcBef>
              <a:spcAft>
                <a:spcPts val="1200"/>
              </a:spcAft>
            </a:pPr>
            <a:r>
              <a:rPr lang="en-GB" sz="1200" b="0" dirty="0">
                <a:solidFill>
                  <a:srgbClr val="3E1841"/>
                </a:solidFill>
                <a:effectLst/>
                <a:latin typeface="Arial" panose="020B0604020202020204" pitchFamily="34" charset="0"/>
                <a:ea typeface="Calibri" panose="020F0502020204030204" pitchFamily="34" charset="0"/>
                <a:cs typeface="Times New Roman" panose="02020603050405020304" pitchFamily="18" charset="0"/>
              </a:rPr>
              <a:t>Ask one student in each pair to act as the interviewer and</a:t>
            </a:r>
            <a:r>
              <a:rPr lang="en-GB" sz="1200" b="0" dirty="0">
                <a:solidFill>
                  <a:srgbClr val="3E1841"/>
                </a:solidFill>
                <a:effectLst/>
                <a:latin typeface="Arial" panose="020B0604020202020204" pitchFamily="34" charset="0"/>
                <a:ea typeface="Times New Roman" panose="02020603050405020304" pitchFamily="18" charset="0"/>
                <a:cs typeface="Times New Roman" panose="02020603050405020304" pitchFamily="18" charset="0"/>
              </a:rPr>
              <a:t> the other student to answer the questions as the character from the case study. </a:t>
            </a:r>
            <a:endParaRPr lang="en-GB" sz="12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ts val="1600"/>
              </a:lnSpc>
              <a:spcBef>
                <a:spcPts val="1200"/>
              </a:spcBef>
              <a:spcAft>
                <a:spcPts val="12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After 5 minutes, ask the pairs to swap roles and repeat the interview task.</a:t>
            </a:r>
          </a:p>
          <a:p>
            <a:pPr>
              <a:lnSpc>
                <a:spcPts val="1600"/>
              </a:lnSpc>
              <a:spcBef>
                <a:spcPts val="1200"/>
              </a:spcBef>
              <a:spcAft>
                <a:spcPts val="12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Circulate during the task to gather feedback:</a:t>
            </a:r>
          </a:p>
          <a:p>
            <a:pPr>
              <a:lnSpc>
                <a:spcPts val="1600"/>
              </a:lnSpc>
              <a:spcBef>
                <a:spcPts val="600"/>
              </a:spcBef>
              <a:spcAft>
                <a:spcPts val="1800"/>
              </a:spcAft>
            </a:pPr>
            <a:r>
              <a:rPr lang="en-GB" sz="12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Although students will have very different responses to the interview questions, they will be able to practise the skill of identifying barriers to changing sleep patterns, such as the social pressures of wanting to go out, or gaming with friends, but also identify motivations that can help change behaviour, such as wanting to do well academically or professionally and improve their health and wellbeing, or wanting to reduce conflict with their families.</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22</a:t>
            </a:fld>
            <a:endParaRPr lang="en-US"/>
          </a:p>
        </p:txBody>
      </p:sp>
    </p:spTree>
    <p:extLst>
      <p:ext uri="{BB962C8B-B14F-4D97-AF65-F5344CB8AC3E}">
        <p14:creationId xmlns:p14="http://schemas.microsoft.com/office/powerpoint/2010/main" val="391434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Endpoint assessment and reflection (5 mins, slides 23–24)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revisit their baseline assessment. They should make any changes to their original ideas or add in any new learning from the lesson in a different colour pen. To support students with this, remind them of the learning outcomes, especially what they have learnt about productivity in the workplace, and education, based on sleep quality. By this stage students should all be able to confidently challenge the CEO’s perception of productivity. This assessment activity will help provide information about student progress and also highlight any gaps that may need addressing  in future lessons.</a:t>
            </a:r>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23</a:t>
            </a:fld>
            <a:endParaRPr lang="en-US"/>
          </a:p>
        </p:txBody>
      </p:sp>
    </p:spTree>
    <p:extLst>
      <p:ext uri="{BB962C8B-B14F-4D97-AF65-F5344CB8AC3E}">
        <p14:creationId xmlns:p14="http://schemas.microsoft.com/office/powerpoint/2010/main" val="34454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Endpoint assessment and reflection (5 mins, slides 23–24)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think about their own sleep habits and any changes they would like to make. Students should consider any barriers to making the changes and their motivations to make the change. As this is a personal reflection, these responses should not be shared with the rest of the class.</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24</a:t>
            </a:fld>
            <a:endParaRPr lang="en-US"/>
          </a:p>
        </p:txBody>
      </p:sp>
    </p:spTree>
    <p:extLst>
      <p:ext uri="{BB962C8B-B14F-4D97-AF65-F5344CB8AC3E}">
        <p14:creationId xmlns:p14="http://schemas.microsoft.com/office/powerpoint/2010/main" val="114964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Signposting support (5 mins, slides 25–26)</a:t>
            </a:r>
            <a:endParaRPr lang="en-US" dirty="0"/>
          </a:p>
          <a:p>
            <a:pPr algn="l">
              <a:lnSpc>
                <a:spcPct val="1150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Ensure that students know where they can seek help and advice, both now and in the future, if they are worried or concerned about their sleep. Students seeking further guidance can:</a:t>
            </a:r>
          </a:p>
          <a:p>
            <a:pPr marL="342900" lvl="0" indent="-342900" algn="l">
              <a:lnSpc>
                <a:spcPts val="1500"/>
              </a:lnSpc>
              <a:spcBef>
                <a:spcPts val="600"/>
              </a:spcBef>
              <a:spcAft>
                <a:spcPts val="600"/>
              </a:spcAft>
              <a:buFont typeface="Symbol" panose="05050102010706020507" pitchFamily="18" charset="2"/>
              <a:buChar cha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speak to a parent, carer, or other trusted adult outside of school</a:t>
            </a:r>
          </a:p>
          <a:p>
            <a:pPr marL="342900" lvl="0" indent="-342900">
              <a:lnSpc>
                <a:spcPts val="1600"/>
              </a:lnSpc>
              <a:spcAft>
                <a:spcPts val="1800"/>
              </a:spcAft>
              <a:buFont typeface="Symbol" panose="05050102010706020507" pitchFamily="18" charset="2"/>
              <a:buChar char=""/>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speak to a tutor, head of year or other trusted staff member in school</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25</a:t>
            </a:fld>
            <a:endParaRPr lang="en-US"/>
          </a:p>
        </p:txBody>
      </p:sp>
    </p:spTree>
    <p:extLst>
      <p:ext uri="{BB962C8B-B14F-4D97-AF65-F5344CB8AC3E}">
        <p14:creationId xmlns:p14="http://schemas.microsoft.com/office/powerpoint/2010/main" val="1527645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Signposting support (5 mins, slides 25–26)</a:t>
            </a:r>
            <a:endParaRPr lang="en-US" dirty="0"/>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Or contact:</a:t>
            </a: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Young minds: </a:t>
            </a:r>
            <a:r>
              <a:rPr lang="en-GB" sz="1200" u="sng" dirty="0">
                <a:solidFill>
                  <a:srgbClr val="3B3838"/>
                </a:solidFill>
                <a:effectLst/>
                <a:latin typeface="Arial" panose="020B0604020202020204" pitchFamily="34" charset="0"/>
                <a:ea typeface="Calibri" panose="020F0502020204030204" pitchFamily="34" charset="0"/>
                <a:cs typeface="Arial" panose="020B0604020202020204" pitchFamily="34" charset="0"/>
                <a:hlinkClick r:id="rId3"/>
              </a:rPr>
              <a:t>www.youngminds.org.uk</a:t>
            </a:r>
            <a:r>
              <a:rPr lang="en-GB"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NHS advice: </a:t>
            </a:r>
            <a:r>
              <a:rPr lang="en-GB" sz="1200" u="sng"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4"/>
              </a:rPr>
              <a:t>www.nhs.uk/every-mind-matters/mental-health-issues/sleep</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1200" u="sng"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Sleep Charity </a:t>
            </a:r>
            <a:r>
              <a:rPr lang="en-GB" sz="1200" u="sng" dirty="0">
                <a:solidFill>
                  <a:srgbClr val="3B3838"/>
                </a:solidFill>
                <a:effectLst/>
                <a:latin typeface="Arial" panose="020B0604020202020204" pitchFamily="34" charset="0"/>
                <a:ea typeface="Calibri" panose="020F0502020204030204" pitchFamily="34" charset="0"/>
                <a:cs typeface="Arial" panose="020B0604020202020204" pitchFamily="34" charset="0"/>
                <a:hlinkClick r:id="rId5"/>
              </a:rPr>
              <a:t>www.thesleepcharity.org.uk/information-support/children/relaxation-tips/</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Evelina London Children’s healthcare - </a:t>
            </a:r>
            <a:r>
              <a:rPr lang="en-GB" sz="1200" u="sng" dirty="0">
                <a:solidFill>
                  <a:srgbClr val="3B3838"/>
                </a:solidFill>
                <a:effectLst/>
                <a:latin typeface="Arial" panose="020B0604020202020204" pitchFamily="34" charset="0"/>
                <a:ea typeface="Calibri" panose="020F0502020204030204" pitchFamily="34" charset="0"/>
                <a:cs typeface="Arial" panose="020B0604020202020204" pitchFamily="34" charset="0"/>
                <a:hlinkClick r:id="rId6"/>
              </a:rPr>
              <a:t>www.evelinalondon.nhs.uk/our-services/hospital/sleep-medicine-department/how-to-sleep-well-for-teenagers.aspx</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Teen Sleep hub - </a:t>
            </a:r>
            <a:r>
              <a:rPr lang="en-GB" sz="1200" u="sng"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7"/>
              </a:rPr>
              <a:t>www.teensleephub.org.uk</a:t>
            </a:r>
            <a:r>
              <a:rPr lang="en-GB" sz="1200" dirty="0">
                <a:solidFill>
                  <a:srgbClr val="3B3838"/>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26</a:t>
            </a:fld>
            <a:endParaRPr lang="en-US"/>
          </a:p>
        </p:txBody>
      </p:sp>
    </p:spTree>
    <p:extLst>
      <p:ext uri="{BB962C8B-B14F-4D97-AF65-F5344CB8AC3E}">
        <p14:creationId xmlns:p14="http://schemas.microsoft.com/office/powerpoint/2010/main" val="128101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(5 mins, slides 9-10)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Segoe UI" panose="020B0502040204020203" pitchFamily="34" charset="0"/>
                <a:ea typeface="Calibri" panose="020F0502020204030204" pitchFamily="34" charset="0"/>
                <a:cs typeface="Arial" panose="020B0604020202020204" pitchFamily="34" charset="0"/>
              </a:rPr>
              <a:t>Establish ground rules with the class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and make students aware of the question box, which will be available throughout the lesson. Explain that if they have worries or questions during or after the lesson, that they do not want to raise in front of the class, they can write their question on a piece of paper, anonymously or with their name, and put it in the question box.</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9</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Extension activity - Sleep campaign</a:t>
            </a:r>
          </a:p>
          <a:p>
            <a:pPr>
              <a:lnSpc>
                <a:spcPts val="1600"/>
              </a:lnSpc>
              <a:spcBef>
                <a:spcPts val="600"/>
              </a:spcBef>
              <a:spcAft>
                <a:spcPts val="18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create a whole school sleep campaign promoting the benefits of good quality sleep. The campaign could include:</a:t>
            </a:r>
          </a:p>
          <a:p>
            <a:pPr marL="342900" lvl="0" indent="-342900">
              <a:lnSpc>
                <a:spcPts val="1600"/>
              </a:lnSpc>
              <a:spcBef>
                <a:spcPts val="600"/>
              </a:spcBef>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benefits of sleep</a:t>
            </a:r>
          </a:p>
          <a:p>
            <a:pPr marL="342900" lvl="0" indent="-342900">
              <a:lnSpc>
                <a:spcPts val="1600"/>
              </a:lnSpc>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strategies to promote sleep</a:t>
            </a:r>
          </a:p>
          <a:p>
            <a:pPr marL="342900" lvl="0" indent="-342900">
              <a:lnSpc>
                <a:spcPts val="1600"/>
              </a:lnSpc>
              <a:spcAft>
                <a:spcPts val="1800"/>
              </a:spcAft>
              <a:buFont typeface="Symbol" panose="05050102010706020507" pitchFamily="18" charset="2"/>
              <a:buChar char=""/>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ideas for realistic changes that could be made as a school to promote good quality sleep for students and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27</a:t>
            </a:fld>
            <a:endParaRPr lang="en-US"/>
          </a:p>
        </p:txBody>
      </p:sp>
    </p:spTree>
    <p:extLst>
      <p:ext uri="{BB962C8B-B14F-4D97-AF65-F5344CB8AC3E}">
        <p14:creationId xmlns:p14="http://schemas.microsoft.com/office/powerpoint/2010/main" val="27448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(5 mins, slides 9-10)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Introduce the learning objective and outcomes and explain that today’s lesson will explore the impact of sleep in personal and professional contexts and how strategies can be used to manage sleep independently.</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br>
              <a:rPr lang="en-US" dirty="0"/>
            </a:b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383085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spcBef>
                <a:spcPts val="600"/>
              </a:spcBef>
              <a:spcAft>
                <a:spcPts val="1800"/>
              </a:spcAft>
            </a:pPr>
            <a:r>
              <a:rPr lang="en-US" b="1" i="0" dirty="0">
                <a:solidFill>
                  <a:srgbClr val="1D1C1D"/>
                </a:solidFill>
                <a:effectLst/>
                <a:latin typeface="Slack-Lato"/>
              </a:rPr>
              <a:t>Teacher notes – Baseline assessment (5 mins)</a:t>
            </a:r>
            <a:br>
              <a:rPr lang="en-US" dirty="0"/>
            </a:br>
            <a:r>
              <a:rPr lang="en-GB" sz="1200" dirty="0">
                <a:solidFill>
                  <a:srgbClr val="3B3838"/>
                </a:solidFill>
                <a:effectLst/>
                <a:latin typeface="Segoe UI" panose="020B0502040204020203" pitchFamily="34" charset="0"/>
                <a:cs typeface="Arial" panose="020B0604020202020204" pitchFamily="34" charset="0"/>
              </a:rPr>
              <a:t>S</a:t>
            </a:r>
            <a:r>
              <a:rPr lang="en-GB" sz="1200" dirty="0">
                <a:solidFill>
                  <a:srgbClr val="3B3838"/>
                </a:solidFill>
                <a:effectLst/>
                <a:latin typeface="Segoe UI" panose="020B0502040204020203" pitchFamily="34" charset="0"/>
                <a:ea typeface="Calibri" panose="020F0502020204030204" pitchFamily="34" charset="0"/>
                <a:cs typeface="Arial" panose="020B0604020202020204" pitchFamily="34" charset="0"/>
              </a:rPr>
              <a:t>hare the quote on the slide and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write down why this opinion may be problematic for both the individual or their workplace.</a:t>
            </a: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As this is a baseline assessment, students should work independently. Do not provide prompts or further explanation at this point, in order to get a true reflection of their starting points. Once completed, ask for feedback to establish their current knowledge, ideas and misconceptions, and consider how these will be addressed in the lesson. For example, students might say that more productive people sleep for fewer hours, in which case more time might be spent on discussing the case studies, or the hot seating task to explore challenges and strategies related to sleep habits.</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310394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r>
              <a:rPr lang="en-GB" sz="1800" dirty="0">
                <a:solidFill>
                  <a:srgbClr val="3B3838"/>
                </a:solidFill>
                <a:effectLst/>
                <a:latin typeface="Arial" panose="020B0604020202020204" pitchFamily="34" charset="0"/>
                <a:ea typeface="Calibri" panose="020F0502020204030204" pitchFamily="34" charset="0"/>
              </a:rPr>
              <a:t>Using slides 12-13 introduce students to the possible impacts of insufficient sleep and the data on the wider economic and societal effects of sleep deprivation.</a:t>
            </a:r>
            <a:endParaRPr lang="en-US" dirty="0"/>
          </a:p>
          <a:p>
            <a:r>
              <a:rPr lang="en-GB" dirty="0"/>
              <a:t>Link to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hlinkClick r:id="rId3">
                  <a:extLst>
                    <a:ext uri="{A12FA001-AC4F-418D-AE19-62706E023703}">
                      <ahyp:hlinkClr xmlns:ahyp="http://schemas.microsoft.com/office/drawing/2018/hyperlinkcolor" val="tx"/>
                    </a:ext>
                  </a:extLst>
                </a:hlinkClick>
              </a:rPr>
              <a:t>Why Sleep Matters: Quantifying the Economic Costs of Insufficient Sleep </a:t>
            </a:r>
            <a:r>
              <a:rPr lang="en-US" sz="1200" dirty="0">
                <a:hlinkClick r:id="rId3">
                  <a:extLst>
                    <a:ext uri="{A12FA001-AC4F-418D-AE19-62706E023703}">
                      <ahyp:hlinkClr xmlns:ahyp="http://schemas.microsoft.com/office/drawing/2018/hyperlinkcolor" val="tx"/>
                    </a:ext>
                  </a:extLst>
                </a:hlinkClick>
              </a:rPr>
              <a:t>| RAND</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GDP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www.bankofengland.co.uk/explainers/what-is-gdp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None/>
            </a:pPr>
            <a:endParaRPr dirty="0"/>
          </a:p>
        </p:txBody>
      </p:sp>
      <p:sp>
        <p:nvSpPr>
          <p:cNvPr id="354" name="Google Shape;35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83965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r>
              <a:rPr lang="en-GB" dirty="0"/>
              <a:t>Link to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hlinkClick r:id="rId3">
                  <a:extLst>
                    <a:ext uri="{A12FA001-AC4F-418D-AE19-62706E023703}">
                      <ahyp:hlinkClr xmlns:ahyp="http://schemas.microsoft.com/office/drawing/2018/hyperlinkcolor" val="tx"/>
                    </a:ext>
                  </a:extLst>
                </a:hlinkClick>
              </a:rPr>
              <a:t>Why Sleep Matters: Quantifying the Economic Costs of Insufficient Sleep </a:t>
            </a:r>
            <a:r>
              <a:rPr lang="en-US" sz="1200" dirty="0">
                <a:hlinkClick r:id="rId3">
                  <a:extLst>
                    <a:ext uri="{A12FA001-AC4F-418D-AE19-62706E023703}">
                      <ahyp:hlinkClr xmlns:ahyp="http://schemas.microsoft.com/office/drawing/2018/hyperlinkcolor" val="tx"/>
                    </a:ext>
                  </a:extLst>
                </a:hlinkClick>
              </a:rPr>
              <a:t>| RAND</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GDP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t>www.bankofengland.co.uk</a:t>
            </a:r>
            <a:r>
              <a:rPr lang="en-US" sz="1200" i="1" dirty="0"/>
              <a:t>/explainers/what-is-</a:t>
            </a:r>
            <a:r>
              <a:rPr lang="en-US" sz="1200" i="1" dirty="0" err="1"/>
              <a:t>gdp</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13</a:t>
            </a:fld>
            <a:endParaRPr lang="en-US"/>
          </a:p>
        </p:txBody>
      </p:sp>
    </p:spTree>
    <p:extLst>
      <p:ext uri="{BB962C8B-B14F-4D97-AF65-F5344CB8AC3E}">
        <p14:creationId xmlns:p14="http://schemas.microsoft.com/office/powerpoint/2010/main" val="62174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 a class, ask students to match each economic cost of sleep deprivation to the correct country on the map.</a:t>
            </a:r>
            <a:endParaRPr lang="en-GB" sz="18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14</a:t>
            </a:fld>
            <a:endParaRPr lang="en-US"/>
          </a:p>
        </p:txBody>
      </p:sp>
    </p:spTree>
    <p:extLst>
      <p:ext uri="{BB962C8B-B14F-4D97-AF65-F5344CB8AC3E}">
        <p14:creationId xmlns:p14="http://schemas.microsoft.com/office/powerpoint/2010/main" val="44287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 a class, ask students to match each economic cost of sleep deprivation to the correct country on the map.</a:t>
            </a:r>
            <a:endParaRPr lang="en-GB" sz="18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147330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The bigger picture (5 mins, slides 12–19)</a:t>
            </a:r>
          </a:p>
          <a:p>
            <a:pPr>
              <a:lnSpc>
                <a:spcPts val="1600"/>
              </a:lnSpc>
              <a:spcBef>
                <a:spcPts val="600"/>
              </a:spcBef>
              <a:spcAft>
                <a:spcPts val="1800"/>
              </a:spcAft>
            </a:pP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Next, show students the number of work hours lost due to insufficient sleep in the UK. As a class, ask students to vote whether the value for the next country is high or lower before the next value is displayed, and repeat the activity until all five countries have been revealed.</a:t>
            </a:r>
          </a:p>
          <a:p>
            <a:pPr>
              <a:lnSpc>
                <a:spcPts val="1600"/>
              </a:lnSpc>
              <a:spcBef>
                <a:spcPts val="600"/>
              </a:spcBef>
              <a:spcAft>
                <a:spcPts val="1800"/>
              </a:spcAft>
            </a:pPr>
            <a:endPar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18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Challenge:</a:t>
            </a:r>
            <a:r>
              <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Ask students to discuss what other national and global figures could be reduced by more people getting sufficient sleep.</a:t>
            </a:r>
          </a:p>
          <a:p>
            <a:pPr>
              <a:lnSpc>
                <a:spcPts val="1600"/>
              </a:lnSpc>
              <a:spcBef>
                <a:spcPts val="600"/>
              </a:spcBef>
              <a:spcAft>
                <a:spcPts val="1800"/>
              </a:spcAft>
            </a:pPr>
            <a:r>
              <a:rPr lang="en-GB" sz="1800" i="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Students may suggest: accidents in the work place, incidents on the road, mental health, consumer data (sugary drinks, sleeping pills and caffeine products).</a:t>
            </a:r>
            <a:endParaRPr lang="en-GB" sz="1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1320012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dirty="0"/>
              <a:t>Slide Title </a:t>
            </a:r>
            <a:endParaRPr lang="en-US" dirty="0"/>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dirty="0"/>
              <a:t>Lower line subtitle – same line length as above</a:t>
            </a:r>
            <a:endParaRPr lang="en-GB" dirty="0"/>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GB" sz="1463"/>
          </a:p>
          <a:p>
            <a:r>
              <a:rPr lang="en-GB" sz="1463"/>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dirty="0">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2024</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outcomes  </a:t>
            </a:r>
            <a:endParaRPr lang="en-US" sz="2400" dirty="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objective  </a:t>
            </a:r>
            <a:endParaRPr lang="en-US" sz="2400" dirty="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dirty="0"/>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2024</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SF - full colour_1">
  <p:cSld name="1_P/SF - full colour_1">
    <p:bg>
      <p:bgPr>
        <a:solidFill>
          <a:schemeClr val="accent2"/>
        </a:solidFill>
        <a:effectLst/>
      </p:bgPr>
    </p:bg>
    <p:spTree>
      <p:nvGrpSpPr>
        <p:cNvPr id="1" name="Shape 109"/>
        <p:cNvGrpSpPr/>
        <p:nvPr/>
      </p:nvGrpSpPr>
      <p:grpSpPr>
        <a:xfrm>
          <a:off x="0" y="0"/>
          <a:ext cx="0" cy="0"/>
          <a:chOff x="0" y="0"/>
          <a:chExt cx="0" cy="0"/>
        </a:xfrm>
      </p:grpSpPr>
      <p:sp>
        <p:nvSpPr>
          <p:cNvPr id="110" name="Google Shape;110;p41"/>
          <p:cNvSpPr txBox="1">
            <a:spLocks noGrp="1"/>
          </p:cNvSpPr>
          <p:nvPr>
            <p:ph type="title"/>
          </p:nvPr>
        </p:nvSpPr>
        <p:spPr>
          <a:xfrm>
            <a:off x="233593" y="543878"/>
            <a:ext cx="4881332" cy="694054"/>
          </a:xfrm>
          <a:prstGeom prst="rect">
            <a:avLst/>
          </a:prstGeom>
          <a:noFill/>
          <a:ln>
            <a:noFill/>
          </a:ln>
        </p:spPr>
        <p:txBody>
          <a:bodyPr spcFirstLastPara="1" wrap="square" lIns="91425" tIns="45700" rIns="91425" bIns="45700" anchor="b" anchorCtr="0">
            <a:noAutofit/>
          </a:bodyPr>
          <a:lstStyle>
            <a:lvl1pPr lvl="0" algn="l">
              <a:lnSpc>
                <a:spcPct val="119444"/>
              </a:lnSpc>
              <a:spcBef>
                <a:spcPts val="2600"/>
              </a:spcBef>
              <a:spcAft>
                <a:spcPts val="0"/>
              </a:spcAft>
              <a:buClr>
                <a:schemeClr val="dk1"/>
              </a:buClr>
              <a:buSzPts val="3600"/>
              <a:buFont typeface="Century Gothic"/>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1"/>
          <p:cNvSpPr txBox="1">
            <a:spLocks noGrp="1"/>
          </p:cNvSpPr>
          <p:nvPr>
            <p:ph type="body" idx="1"/>
          </p:nvPr>
        </p:nvSpPr>
        <p:spPr>
          <a:xfrm>
            <a:off x="232915" y="1303304"/>
            <a:ext cx="4882010" cy="4368246"/>
          </a:xfrm>
          <a:prstGeom prst="rect">
            <a:avLst/>
          </a:prstGeom>
          <a:noFill/>
          <a:ln>
            <a:noFill/>
          </a:ln>
        </p:spPr>
        <p:txBody>
          <a:bodyPr spcFirstLastPara="1" wrap="square" lIns="91425" tIns="45700" rIns="91425" bIns="45700" anchor="t" anchorCtr="0">
            <a:normAutofit/>
          </a:bodyPr>
          <a:lstStyle>
            <a:lvl1pPr marL="457200" lvl="0" indent="-228600" algn="l">
              <a:lnSpc>
                <a:spcPct val="140000"/>
              </a:lnSpc>
              <a:spcBef>
                <a:spcPts val="1100"/>
              </a:spcBef>
              <a:spcAft>
                <a:spcPts val="0"/>
              </a:spcAft>
              <a:buClr>
                <a:schemeClr val="dk1"/>
              </a:buClr>
              <a:buSzPts val="2000"/>
              <a:buNone/>
              <a:defRPr sz="2000">
                <a:solidFill>
                  <a:schemeClr val="dk1"/>
                </a:solidFill>
              </a:defRPr>
            </a:lvl1pPr>
            <a:lvl2pPr marL="914400" lvl="1" indent="-342900" algn="l">
              <a:lnSpc>
                <a:spcPct val="90000"/>
              </a:lnSpc>
              <a:spcBef>
                <a:spcPts val="542"/>
              </a:spcBef>
              <a:spcAft>
                <a:spcPts val="0"/>
              </a:spcAft>
              <a:buClr>
                <a:schemeClr val="dk1"/>
              </a:buClr>
              <a:buSzPts val="1800"/>
              <a:buChar char="•"/>
              <a:defRPr/>
            </a:lvl2pPr>
            <a:lvl3pPr marL="1371600" lvl="2" indent="-342900" algn="l">
              <a:lnSpc>
                <a:spcPct val="90000"/>
              </a:lnSpc>
              <a:spcBef>
                <a:spcPts val="542"/>
              </a:spcBef>
              <a:spcAft>
                <a:spcPts val="0"/>
              </a:spcAft>
              <a:buClr>
                <a:schemeClr val="dk1"/>
              </a:buClr>
              <a:buSzPts val="1800"/>
              <a:buChar char="•"/>
              <a:defRPr/>
            </a:lvl3pPr>
            <a:lvl4pPr marL="1828800" lvl="3" indent="-342900" algn="l">
              <a:lnSpc>
                <a:spcPct val="90000"/>
              </a:lnSpc>
              <a:spcBef>
                <a:spcPts val="542"/>
              </a:spcBef>
              <a:spcAft>
                <a:spcPts val="0"/>
              </a:spcAft>
              <a:buClr>
                <a:schemeClr val="dk1"/>
              </a:buClr>
              <a:buSzPts val="1800"/>
              <a:buChar char="•"/>
              <a:defRPr/>
            </a:lvl4pPr>
            <a:lvl5pPr marL="2286000" lvl="4" indent="-342900" algn="l">
              <a:lnSpc>
                <a:spcPct val="90000"/>
              </a:lnSpc>
              <a:spcBef>
                <a:spcPts val="542"/>
              </a:spcBef>
              <a:spcAft>
                <a:spcPts val="0"/>
              </a:spcAft>
              <a:buClr>
                <a:schemeClr val="dk1"/>
              </a:buClr>
              <a:buSzPts val="1800"/>
              <a:buChar char="•"/>
              <a:defRPr/>
            </a:lvl5pPr>
            <a:lvl6pPr marL="2743200" lvl="5" indent="-342900" algn="l">
              <a:lnSpc>
                <a:spcPct val="90000"/>
              </a:lnSpc>
              <a:spcBef>
                <a:spcPts val="542"/>
              </a:spcBef>
              <a:spcAft>
                <a:spcPts val="0"/>
              </a:spcAft>
              <a:buClr>
                <a:schemeClr val="dk1"/>
              </a:buClr>
              <a:buSzPts val="1800"/>
              <a:buChar char="•"/>
              <a:defRPr/>
            </a:lvl6pPr>
            <a:lvl7pPr marL="3200400" lvl="6" indent="-342900" algn="l">
              <a:lnSpc>
                <a:spcPct val="90000"/>
              </a:lnSpc>
              <a:spcBef>
                <a:spcPts val="542"/>
              </a:spcBef>
              <a:spcAft>
                <a:spcPts val="0"/>
              </a:spcAft>
              <a:buClr>
                <a:schemeClr val="dk1"/>
              </a:buClr>
              <a:buSzPts val="1800"/>
              <a:buChar char="•"/>
              <a:defRPr/>
            </a:lvl7pPr>
            <a:lvl8pPr marL="3657600" lvl="7" indent="-342900" algn="l">
              <a:lnSpc>
                <a:spcPct val="90000"/>
              </a:lnSpc>
              <a:spcBef>
                <a:spcPts val="542"/>
              </a:spcBef>
              <a:spcAft>
                <a:spcPts val="0"/>
              </a:spcAft>
              <a:buClr>
                <a:schemeClr val="dk1"/>
              </a:buClr>
              <a:buSzPts val="1800"/>
              <a:buChar char="•"/>
              <a:defRPr/>
            </a:lvl8pPr>
            <a:lvl9pPr marL="4114800" lvl="8" indent="-342900" algn="l">
              <a:lnSpc>
                <a:spcPct val="90000"/>
              </a:lnSpc>
              <a:spcBef>
                <a:spcPts val="542"/>
              </a:spcBef>
              <a:spcAft>
                <a:spcPts val="0"/>
              </a:spcAft>
              <a:buClr>
                <a:schemeClr val="dk1"/>
              </a:buClr>
              <a:buSzPts val="1800"/>
              <a:buChar char="•"/>
              <a:defRPr/>
            </a:lvl9pPr>
          </a:lstStyle>
          <a:p>
            <a:endParaRPr/>
          </a:p>
        </p:txBody>
      </p:sp>
      <p:sp>
        <p:nvSpPr>
          <p:cNvPr id="112" name="Google Shape;112;p41"/>
          <p:cNvSpPr txBox="1">
            <a:spLocks noGrp="1"/>
          </p:cNvSpPr>
          <p:nvPr>
            <p:ph type="sldNum" idx="12"/>
          </p:nvPr>
        </p:nvSpPr>
        <p:spPr>
          <a:xfrm>
            <a:off x="7438086" y="6411310"/>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83">
                <a:solidFill>
                  <a:schemeClr val="lt1"/>
                </a:solidFill>
                <a:latin typeface="Century Gothic"/>
                <a:ea typeface="Century Gothic"/>
                <a:cs typeface="Century Gothic"/>
                <a:sym typeface="Century Gothic"/>
              </a:defRPr>
            </a:lvl1pPr>
            <a:lvl2pPr marL="0" lvl="1" indent="0" algn="r">
              <a:spcBef>
                <a:spcPts val="0"/>
              </a:spcBef>
              <a:buNone/>
              <a:defRPr sz="1083">
                <a:solidFill>
                  <a:schemeClr val="lt1"/>
                </a:solidFill>
                <a:latin typeface="Century Gothic"/>
                <a:ea typeface="Century Gothic"/>
                <a:cs typeface="Century Gothic"/>
                <a:sym typeface="Century Gothic"/>
              </a:defRPr>
            </a:lvl2pPr>
            <a:lvl3pPr marL="0" lvl="2" indent="0" algn="r">
              <a:spcBef>
                <a:spcPts val="0"/>
              </a:spcBef>
              <a:buNone/>
              <a:defRPr sz="1083">
                <a:solidFill>
                  <a:schemeClr val="lt1"/>
                </a:solidFill>
                <a:latin typeface="Century Gothic"/>
                <a:ea typeface="Century Gothic"/>
                <a:cs typeface="Century Gothic"/>
                <a:sym typeface="Century Gothic"/>
              </a:defRPr>
            </a:lvl3pPr>
            <a:lvl4pPr marL="0" lvl="3" indent="0" algn="r">
              <a:spcBef>
                <a:spcPts val="0"/>
              </a:spcBef>
              <a:buNone/>
              <a:defRPr sz="1083">
                <a:solidFill>
                  <a:schemeClr val="lt1"/>
                </a:solidFill>
                <a:latin typeface="Century Gothic"/>
                <a:ea typeface="Century Gothic"/>
                <a:cs typeface="Century Gothic"/>
                <a:sym typeface="Century Gothic"/>
              </a:defRPr>
            </a:lvl4pPr>
            <a:lvl5pPr marL="0" lvl="4" indent="0" algn="r">
              <a:spcBef>
                <a:spcPts val="0"/>
              </a:spcBef>
              <a:buNone/>
              <a:defRPr sz="1083">
                <a:solidFill>
                  <a:schemeClr val="lt1"/>
                </a:solidFill>
                <a:latin typeface="Century Gothic"/>
                <a:ea typeface="Century Gothic"/>
                <a:cs typeface="Century Gothic"/>
                <a:sym typeface="Century Gothic"/>
              </a:defRPr>
            </a:lvl5pPr>
            <a:lvl6pPr marL="0" lvl="5" indent="0" algn="r">
              <a:spcBef>
                <a:spcPts val="0"/>
              </a:spcBef>
              <a:buNone/>
              <a:defRPr sz="1083">
                <a:solidFill>
                  <a:schemeClr val="lt1"/>
                </a:solidFill>
                <a:latin typeface="Century Gothic"/>
                <a:ea typeface="Century Gothic"/>
                <a:cs typeface="Century Gothic"/>
                <a:sym typeface="Century Gothic"/>
              </a:defRPr>
            </a:lvl6pPr>
            <a:lvl7pPr marL="0" lvl="6" indent="0" algn="r">
              <a:spcBef>
                <a:spcPts val="0"/>
              </a:spcBef>
              <a:buNone/>
              <a:defRPr sz="1083">
                <a:solidFill>
                  <a:schemeClr val="lt1"/>
                </a:solidFill>
                <a:latin typeface="Century Gothic"/>
                <a:ea typeface="Century Gothic"/>
                <a:cs typeface="Century Gothic"/>
                <a:sym typeface="Century Gothic"/>
              </a:defRPr>
            </a:lvl7pPr>
            <a:lvl8pPr marL="0" lvl="7" indent="0" algn="r">
              <a:spcBef>
                <a:spcPts val="0"/>
              </a:spcBef>
              <a:buNone/>
              <a:defRPr sz="1083">
                <a:solidFill>
                  <a:schemeClr val="lt1"/>
                </a:solidFill>
                <a:latin typeface="Century Gothic"/>
                <a:ea typeface="Century Gothic"/>
                <a:cs typeface="Century Gothic"/>
                <a:sym typeface="Century Gothic"/>
              </a:defRPr>
            </a:lvl8pPr>
            <a:lvl9pPr marL="0" lvl="8" indent="0" algn="r">
              <a:spcBef>
                <a:spcPts val="0"/>
              </a:spcBef>
              <a:buNone/>
              <a:defRPr sz="1083">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r>
              <a:rPr lang="en-US"/>
              <a:t>© PSHE Association 2024</a:t>
            </a:r>
            <a:endParaRPr>
              <a:solidFill>
                <a:schemeClr val="dk1"/>
              </a:solidFill>
            </a:endParaRPr>
          </a:p>
        </p:txBody>
      </p:sp>
      <p:pic>
        <p:nvPicPr>
          <p:cNvPr id="113" name="Google Shape;113;p41" descr="A close-up of a logo&#10;&#10;Description automatically generated"/>
          <p:cNvPicPr preferRelativeResize="0"/>
          <p:nvPr/>
        </p:nvPicPr>
        <p:blipFill rotWithShape="1">
          <a:blip r:embed="rId2">
            <a:alphaModFix/>
          </a:blip>
          <a:srcRect/>
          <a:stretch/>
        </p:blipFill>
        <p:spPr>
          <a:xfrm>
            <a:off x="8091328" y="349230"/>
            <a:ext cx="1479392" cy="301845"/>
          </a:xfrm>
          <a:prstGeom prst="rect">
            <a:avLst/>
          </a:prstGeom>
          <a:noFill/>
          <a:ln>
            <a:noFill/>
          </a:ln>
        </p:spPr>
      </p:pic>
    </p:spTree>
    <p:extLst>
      <p:ext uri="{BB962C8B-B14F-4D97-AF65-F5344CB8AC3E}">
        <p14:creationId xmlns:p14="http://schemas.microsoft.com/office/powerpoint/2010/main" val="21482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outcomes  </a:t>
            </a:r>
            <a:endParaRPr lang="en-US" sz="2400" dirty="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objective  </a:t>
            </a:r>
            <a:endParaRPr lang="en-US" sz="2400" dirty="0">
              <a:solidFill>
                <a:schemeClr val="accent2"/>
              </a:solidFill>
            </a:endParaRPr>
          </a:p>
        </p:txBody>
      </p: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cxnSp>
        <p:nvCxnSpPr>
          <p:cNvPr id="8" name="Straight Connector 7">
            <a:extLst>
              <a:ext uri="{FF2B5EF4-FFF2-40B4-BE49-F238E27FC236}">
                <a16:creationId xmlns:a16="http://schemas.microsoft.com/office/drawing/2014/main" id="{2F2466D1-526F-0442-0554-6DEA57E8AB65}"/>
              </a:ext>
            </a:extLst>
          </p:cNvPr>
          <p:cNvCxnSpPr/>
          <p:nvPr userDrawn="1"/>
        </p:nvCxnSpPr>
        <p:spPr>
          <a:xfrm>
            <a:off x="3873500" y="849774"/>
            <a:ext cx="0" cy="515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7364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guidance on establishing ground rules, the limits of confidentiality, communication and handling questions effectively. </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dirty="0">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7" y="742917"/>
            <a:ext cx="4518025" cy="524175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relevant subject knowledge and guidance on establishing a safe classroom environment, including sharing ground rules, the limits of confidentiality, approaching the topic sensitively and handling questions effectively. </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33139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guidance on establishing ground rules, the limits of confidentiality, communication and handling questions effectively. </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theme" Target="../theme/theme2.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03" r:id="rId6"/>
    <p:sldLayoutId id="2147483702" r:id="rId7"/>
    <p:sldLayoutId id="2147483670" r:id="rId8"/>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8" userDrawn="1">
          <p15:clr>
            <a:srgbClr val="F26B43"/>
          </p15:clr>
        </p15:guide>
        <p15:guide id="4" pos="1008" userDrawn="1">
          <p15:clr>
            <a:srgbClr val="F26B43"/>
          </p15:clr>
        </p15:guide>
        <p15:guide id="5" pos="1208" userDrawn="1">
          <p15:clr>
            <a:srgbClr val="F26B43"/>
          </p15:clr>
        </p15:guide>
        <p15:guide id="6" pos="2008" userDrawn="1">
          <p15:clr>
            <a:srgbClr val="F26B43"/>
          </p15:clr>
        </p15:guide>
        <p15:guide id="7" pos="2216" userDrawn="1">
          <p15:clr>
            <a:srgbClr val="F26B43"/>
          </p15:clr>
        </p15:guide>
        <p15:guide id="8" pos="3016" userDrawn="1">
          <p15:clr>
            <a:srgbClr val="F26B43"/>
          </p15:clr>
        </p15:guide>
        <p15:guide id="9" pos="3224" userDrawn="1">
          <p15:clr>
            <a:srgbClr val="F26B43"/>
          </p15:clr>
        </p15:guide>
        <p15:guide id="10" pos="4024" userDrawn="1">
          <p15:clr>
            <a:srgbClr val="F26B43"/>
          </p15:clr>
        </p15:guide>
        <p15:guide id="11" pos="4232" userDrawn="1">
          <p15:clr>
            <a:srgbClr val="F26B43"/>
          </p15:clr>
        </p15:guide>
        <p15:guide id="12" pos="5032" userDrawn="1">
          <p15:clr>
            <a:srgbClr val="F26B43"/>
          </p15:clr>
        </p15:guide>
        <p15:guide id="13" pos="5232" userDrawn="1">
          <p15:clr>
            <a:srgbClr val="F26B43"/>
          </p15:clr>
        </p15:guide>
        <p15:guide id="14" pos="6032" userDrawn="1">
          <p15:clr>
            <a:srgbClr val="F26B43"/>
          </p15:clr>
        </p15:guide>
        <p15:guide id="15" orient="horz" userDrawn="1">
          <p15:clr>
            <a:srgbClr val="F26B43"/>
          </p15:clr>
        </p15:guide>
        <p15:guide id="16" orient="horz" pos="4320" userDrawn="1">
          <p15:clr>
            <a:srgbClr val="F26B43"/>
          </p15:clr>
        </p15:guide>
        <p15:guide id="17" orient="horz" pos="208" userDrawn="1">
          <p15:clr>
            <a:srgbClr val="F26B43"/>
          </p15:clr>
        </p15:guide>
        <p15:guide id="18" orient="horz" pos="688" userDrawn="1">
          <p15:clr>
            <a:srgbClr val="F26B43"/>
          </p15:clr>
        </p15:guide>
        <p15:guide id="19" orient="horz" pos="888" userDrawn="1">
          <p15:clr>
            <a:srgbClr val="F26B43"/>
          </p15:clr>
        </p15:guide>
        <p15:guide id="20" orient="horz" pos="1368" userDrawn="1">
          <p15:clr>
            <a:srgbClr val="F26B43"/>
          </p15:clr>
        </p15:guide>
        <p15:guide id="21" orient="horz" pos="1576" userDrawn="1">
          <p15:clr>
            <a:srgbClr val="F26B43"/>
          </p15:clr>
        </p15:guide>
        <p15:guide id="22" orient="horz" pos="2056" userDrawn="1">
          <p15:clr>
            <a:srgbClr val="F26B43"/>
          </p15:clr>
        </p15:guide>
        <p15:guide id="23" orient="horz" pos="2264" userDrawn="1">
          <p15:clr>
            <a:srgbClr val="F26B43"/>
          </p15:clr>
        </p15:guide>
        <p15:guide id="24" orient="horz" pos="2744" userDrawn="1">
          <p15:clr>
            <a:srgbClr val="F26B43"/>
          </p15:clr>
        </p15:guide>
        <p15:guide id="25" orient="horz" pos="2952" userDrawn="1">
          <p15:clr>
            <a:srgbClr val="F26B43"/>
          </p15:clr>
        </p15:guide>
        <p15:guide id="26" orient="horz" pos="3432" userDrawn="1">
          <p15:clr>
            <a:srgbClr val="F26B43"/>
          </p15:clr>
        </p15:guide>
        <p15:guide id="27" orient="horz" pos="3632" userDrawn="1">
          <p15:clr>
            <a:srgbClr val="F26B43"/>
          </p15:clr>
        </p15:guide>
        <p15:guide id="28" orient="horz"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 id="2147483709" r:id="rId25"/>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2FFF7E"/>
          </p15:clr>
        </p15:guide>
        <p15:guide id="2" pos="6240" userDrawn="1">
          <p15:clr>
            <a:srgbClr val="2FFF7E"/>
          </p15:clr>
        </p15:guide>
        <p15:guide id="3" pos="204" userDrawn="1">
          <p15:clr>
            <a:srgbClr val="2FFF7E"/>
          </p15:clr>
        </p15:guide>
        <p15:guide id="4" pos="1005" userDrawn="1">
          <p15:clr>
            <a:srgbClr val="2FFF7E"/>
          </p15:clr>
        </p15:guide>
        <p15:guide id="5" pos="1210" userDrawn="1">
          <p15:clr>
            <a:srgbClr val="2FFF7E"/>
          </p15:clr>
        </p15:guide>
        <p15:guide id="6" pos="2011" userDrawn="1">
          <p15:clr>
            <a:srgbClr val="2FFF7E"/>
          </p15:clr>
        </p15:guide>
        <p15:guide id="7" pos="2216" userDrawn="1">
          <p15:clr>
            <a:srgbClr val="2FFF7E"/>
          </p15:clr>
        </p15:guide>
        <p15:guide id="8" pos="3017" userDrawn="1">
          <p15:clr>
            <a:srgbClr val="2FFF7E"/>
          </p15:clr>
        </p15:guide>
        <p15:guide id="9" pos="3222" userDrawn="1">
          <p15:clr>
            <a:srgbClr val="2FFF7E"/>
          </p15:clr>
        </p15:guide>
        <p15:guide id="10" pos="4023" userDrawn="1">
          <p15:clr>
            <a:srgbClr val="2FFF7E"/>
          </p15:clr>
        </p15:guide>
        <p15:guide id="11" pos="4228" userDrawn="1">
          <p15:clr>
            <a:srgbClr val="2FFF7E"/>
          </p15:clr>
        </p15:guide>
        <p15:guide id="12" pos="5029" userDrawn="1">
          <p15:clr>
            <a:srgbClr val="2FFF7E"/>
          </p15:clr>
        </p15:guide>
        <p15:guide id="13" pos="5234" userDrawn="1">
          <p15:clr>
            <a:srgbClr val="2FFF7E"/>
          </p15:clr>
        </p15:guide>
        <p15:guide id="14" pos="6035" userDrawn="1">
          <p15:clr>
            <a:srgbClr val="2FFF7E"/>
          </p15:clr>
        </p15:guide>
        <p15:guide id="15" orient="horz" userDrawn="1">
          <p15:clr>
            <a:srgbClr val="2FFF7E"/>
          </p15:clr>
        </p15:guide>
        <p15:guide id="16" orient="horz" pos="4320" userDrawn="1">
          <p15:clr>
            <a:srgbClr val="2FFF7E"/>
          </p15:clr>
        </p15:guide>
        <p15:guide id="17" orient="horz" pos="204" userDrawn="1">
          <p15:clr>
            <a:srgbClr val="2FFF7E"/>
          </p15:clr>
        </p15:guide>
        <p15:guide id="18" orient="horz" pos="685" userDrawn="1">
          <p15:clr>
            <a:srgbClr val="2FFF7E"/>
          </p15:clr>
        </p15:guide>
        <p15:guide id="19" orient="horz" pos="890" userDrawn="1">
          <p15:clr>
            <a:srgbClr val="2FFF7E"/>
          </p15:clr>
        </p15:guide>
        <p15:guide id="20" orient="horz" pos="1371" userDrawn="1">
          <p15:clr>
            <a:srgbClr val="2FFF7E"/>
          </p15:clr>
        </p15:guide>
        <p15:guide id="21" orient="horz" pos="1576" userDrawn="1">
          <p15:clr>
            <a:srgbClr val="2FFF7E"/>
          </p15:clr>
        </p15:guide>
        <p15:guide id="22" orient="horz" pos="2057" userDrawn="1">
          <p15:clr>
            <a:srgbClr val="2FFF7E"/>
          </p15:clr>
        </p15:guide>
        <p15:guide id="23" orient="horz" pos="2262" userDrawn="1">
          <p15:clr>
            <a:srgbClr val="2FFF7E"/>
          </p15:clr>
        </p15:guide>
        <p15:guide id="24" orient="horz" pos="2743" userDrawn="1">
          <p15:clr>
            <a:srgbClr val="2FFF7E"/>
          </p15:clr>
        </p15:guide>
        <p15:guide id="25" orient="horz" pos="2948" userDrawn="1">
          <p15:clr>
            <a:srgbClr val="2FFF7E"/>
          </p15:clr>
        </p15:guide>
        <p15:guide id="26" orient="horz" pos="3429" userDrawn="1">
          <p15:clr>
            <a:srgbClr val="2FFF7E"/>
          </p15:clr>
        </p15:guide>
        <p15:guide id="27" orient="horz" pos="3634" userDrawn="1">
          <p15:clr>
            <a:srgbClr val="2FFF7E"/>
          </p15:clr>
        </p15:guide>
        <p15:guide id="28" orient="horz" pos="4115" userDrawn="1">
          <p15:clr>
            <a:srgbClr val="2FFF7E"/>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2.emf"/><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1.wdp"/><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1.pn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33.pn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26.png"/><Relationship Id="rId10"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36.pn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1c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www.youngminds.org.uk/" TargetMode="External"/><Relationship Id="rId7" Type="http://schemas.openxmlformats.org/officeDocument/2006/relationships/hyperlink" Target="http://www.teensleephub.org.uk/"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hyperlink" Target="http://www.evelinalondon.nhs.uk/our-services/hospital/sleep-medicine-department/how-to-sleep-well-for-teenagers.aspx" TargetMode="External"/><Relationship Id="rId5" Type="http://schemas.openxmlformats.org/officeDocument/2006/relationships/hyperlink" Target="http://www.thesleepcharity.org.uk/information-support/children/relaxation-tips/" TargetMode="External"/><Relationship Id="rId4" Type="http://schemas.openxmlformats.org/officeDocument/2006/relationships/hyperlink" Target="http://www.nhs.uk/every-mind-matters/mental-health-issues/sleep" TargetMode="External"/><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00C-B306-18E7-D605-B2295BCDC299}"/>
              </a:ext>
            </a:extLst>
          </p:cNvPr>
          <p:cNvSpPr>
            <a:spLocks noGrp="1"/>
          </p:cNvSpPr>
          <p:nvPr>
            <p:ph type="title"/>
          </p:nvPr>
        </p:nvSpPr>
        <p:spPr>
          <a:xfrm>
            <a:off x="245905" y="992072"/>
            <a:ext cx="5151120" cy="1325563"/>
          </a:xfrm>
        </p:spPr>
        <p:txBody>
          <a:bodyPr>
            <a:normAutofit fontScale="90000"/>
          </a:bodyPr>
          <a:lstStyle/>
          <a:p>
            <a:r>
              <a:rPr lang="en-US" dirty="0"/>
              <a:t>The sleep factor</a:t>
            </a:r>
          </a:p>
        </p:txBody>
      </p:sp>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27494" y="3483582"/>
            <a:ext cx="5071113" cy="582035"/>
          </a:xfrm>
        </p:spPr>
        <p:txBody>
          <a:bodyPr/>
          <a:lstStyle/>
          <a:p>
            <a:pPr>
              <a:lnSpc>
                <a:spcPts val="3200"/>
              </a:lnSpc>
              <a:spcBef>
                <a:spcPts val="0"/>
              </a:spcBef>
            </a:pPr>
            <a:r>
              <a:rPr lang="en-US" sz="2400" dirty="0"/>
              <a:t>Managing sleep independently</a:t>
            </a:r>
          </a:p>
          <a:p>
            <a:pPr>
              <a:lnSpc>
                <a:spcPts val="3200"/>
              </a:lnSpc>
              <a:spcBef>
                <a:spcPts val="0"/>
              </a:spcBef>
            </a:pPr>
            <a:r>
              <a:rPr lang="en-US" sz="2400" dirty="0"/>
              <a:t>KS5</a:t>
            </a:r>
          </a:p>
          <a:p>
            <a:pPr>
              <a:lnSpc>
                <a:spcPts val="3200"/>
              </a:lnSpc>
              <a:spcBef>
                <a:spcPts val="0"/>
              </a:spcBef>
            </a:pP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4" name="Picture Placeholder 11">
            <a:extLst>
              <a:ext uri="{FF2B5EF4-FFF2-40B4-BE49-F238E27FC236}">
                <a16:creationId xmlns:a16="http://schemas.microsoft.com/office/drawing/2014/main" id="{8758950D-02CA-3818-BD85-A295E3C1D420}"/>
              </a:ext>
            </a:extLst>
          </p:cNvPr>
          <p:cNvPicPr>
            <a:picLocks noChangeAspect="1"/>
          </p:cNvPicPr>
          <p:nvPr/>
        </p:nvPicPr>
        <p:blipFill>
          <a:blip r:embed="rId2"/>
          <a:srcRect t="1176" b="1176"/>
          <a:stretch/>
        </p:blipFill>
        <p:spPr>
          <a:xfrm>
            <a:off x="6750838" y="1412875"/>
            <a:ext cx="2449299" cy="3382670"/>
          </a:xfrm>
          <a:prstGeom prst="rect">
            <a:avLst/>
          </a:prstGeom>
          <a:ln>
            <a:noFill/>
          </a:ln>
          <a:effectLst>
            <a:outerShdw blurRad="292100" dist="232131" dir="5400000" algn="tl" rotWithShape="0">
              <a:srgbClr val="333333">
                <a:alpha val="71669"/>
              </a:srgbClr>
            </a:outerShdw>
          </a:effectLst>
        </p:spPr>
      </p:pic>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745C9D-E4FC-ED65-A944-0DB4FAEFB885}"/>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
        <p:nvSpPr>
          <p:cNvPr id="2" name="Content Placeholder 4">
            <a:extLst>
              <a:ext uri="{FF2B5EF4-FFF2-40B4-BE49-F238E27FC236}">
                <a16:creationId xmlns:a16="http://schemas.microsoft.com/office/drawing/2014/main" id="{2384B293-10D5-DDF3-CEDF-6D834412A9BE}"/>
              </a:ext>
            </a:extLst>
          </p:cNvPr>
          <p:cNvSpPr>
            <a:spLocks noGrp="1"/>
          </p:cNvSpPr>
          <p:nvPr>
            <p:ph sz="half" idx="12"/>
          </p:nvPr>
        </p:nvSpPr>
        <p:spPr>
          <a:xfrm>
            <a:off x="246589" y="1315052"/>
            <a:ext cx="3271311" cy="4650224"/>
          </a:xfrm>
        </p:spPr>
        <p:txBody>
          <a:bodyPr/>
          <a:lstStyle/>
          <a:p>
            <a:r>
              <a:rPr lang="en-US" dirty="0"/>
              <a:t>To learn about managing sleep routines independently, and the impact of sleep on professional and personal wellbeing. </a:t>
            </a:r>
          </a:p>
          <a:p>
            <a:endParaRPr lang="en-US" dirty="0"/>
          </a:p>
        </p:txBody>
      </p:sp>
      <p:sp>
        <p:nvSpPr>
          <p:cNvPr id="3" name="Content Placeholder 5">
            <a:extLst>
              <a:ext uri="{FF2B5EF4-FFF2-40B4-BE49-F238E27FC236}">
                <a16:creationId xmlns:a16="http://schemas.microsoft.com/office/drawing/2014/main" id="{59C2E8B9-8D9F-1814-E4A9-81AC73B5DAAD}"/>
              </a:ext>
            </a:extLst>
          </p:cNvPr>
          <p:cNvSpPr>
            <a:spLocks noGrp="1"/>
          </p:cNvSpPr>
          <p:nvPr>
            <p:ph sz="half" idx="13"/>
          </p:nvPr>
        </p:nvSpPr>
        <p:spPr>
          <a:xfrm>
            <a:off x="4067944" y="1327326"/>
            <a:ext cx="5507856" cy="4650224"/>
          </a:xfrm>
        </p:spPr>
        <p:txBody>
          <a:bodyPr/>
          <a:lstStyle/>
          <a:p>
            <a:pPr>
              <a:spcAft>
                <a:spcPts val="0"/>
              </a:spcAft>
            </a:pPr>
            <a:r>
              <a:rPr lang="en-US" dirty="0"/>
              <a:t>Students will be able to: </a:t>
            </a:r>
          </a:p>
          <a:p>
            <a:pPr marL="126000" indent="-126000">
              <a:buFont typeface="Arial" panose="020B0604020202020204" pitchFamily="34" charset="0"/>
              <a:buChar char="•"/>
            </a:pPr>
            <a:r>
              <a:rPr lang="en-US" dirty="0"/>
              <a:t>explain the challenges of independently managing sleep routines while transitioning into work or higher education</a:t>
            </a:r>
          </a:p>
          <a:p>
            <a:pPr marL="126000" indent="-126000">
              <a:buFont typeface="Arial" panose="020B0604020202020204" pitchFamily="34" charset="0"/>
              <a:buChar char="•"/>
            </a:pPr>
            <a:r>
              <a:rPr lang="en-US" dirty="0" err="1"/>
              <a:t>analyse</a:t>
            </a:r>
            <a:r>
              <a:rPr lang="en-US" dirty="0"/>
              <a:t> the impact of sleep on productivity and wellbeing in both personal and professional contexts</a:t>
            </a:r>
          </a:p>
          <a:p>
            <a:pPr marL="126000" indent="-126000">
              <a:buFont typeface="Arial" panose="020B0604020202020204" pitchFamily="34" charset="0"/>
              <a:buChar char="•"/>
            </a:pPr>
            <a:r>
              <a:rPr lang="en-US" dirty="0"/>
              <a:t>develop individual and societal strategies that promote positive sleep habits</a:t>
            </a:r>
          </a:p>
          <a:p>
            <a:endParaRPr lang="en-US" dirty="0"/>
          </a:p>
        </p:txBody>
      </p:sp>
    </p:spTree>
    <p:extLst>
      <p:ext uri="{BB962C8B-B14F-4D97-AF65-F5344CB8AC3E}">
        <p14:creationId xmlns:p14="http://schemas.microsoft.com/office/powerpoint/2010/main" val="375756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uildings with a black background&#10;&#10;Description automatically generated">
            <a:extLst>
              <a:ext uri="{FF2B5EF4-FFF2-40B4-BE49-F238E27FC236}">
                <a16:creationId xmlns:a16="http://schemas.microsoft.com/office/drawing/2014/main" id="{BB29BCE7-CC90-D16C-5440-17C2A1CAEDB7}"/>
              </a:ext>
            </a:extLst>
          </p:cNvPr>
          <p:cNvPicPr>
            <a:picLocks noChangeAspect="1"/>
          </p:cNvPicPr>
          <p:nvPr/>
        </p:nvPicPr>
        <p:blipFill rotWithShape="1">
          <a:blip r:embed="rId3">
            <a:alphaModFix amt="50000"/>
          </a:blip>
          <a:srcRect b="2905"/>
          <a:stretch/>
        </p:blipFill>
        <p:spPr>
          <a:xfrm flipH="1">
            <a:off x="4264092" y="1651904"/>
            <a:ext cx="5014900" cy="5206096"/>
          </a:xfrm>
          <a:prstGeom prst="rect">
            <a:avLst/>
          </a:prstGeom>
        </p:spPr>
      </p:pic>
      <p:pic>
        <p:nvPicPr>
          <p:cNvPr id="9" name="Picture 8" descr="A person and person standing and talking&#10;&#10;Description automatically generated">
            <a:extLst>
              <a:ext uri="{FF2B5EF4-FFF2-40B4-BE49-F238E27FC236}">
                <a16:creationId xmlns:a16="http://schemas.microsoft.com/office/drawing/2014/main" id="{A19989E5-F427-ADC0-2824-7BA0CF624E02}"/>
              </a:ext>
            </a:extLst>
          </p:cNvPr>
          <p:cNvPicPr>
            <a:picLocks noChangeAspect="1"/>
          </p:cNvPicPr>
          <p:nvPr/>
        </p:nvPicPr>
        <p:blipFill rotWithShape="1">
          <a:blip r:embed="rId4"/>
          <a:srcRect l="21863" r="17490" b="40019"/>
          <a:stretch/>
        </p:blipFill>
        <p:spPr>
          <a:xfrm>
            <a:off x="4461733" y="3439240"/>
            <a:ext cx="5185016" cy="3418760"/>
          </a:xfrm>
          <a:prstGeom prst="rect">
            <a:avLst/>
          </a:prstGeom>
        </p:spPr>
      </p:pic>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p:txBody>
          <a:bodyPr>
            <a:normAutofit/>
          </a:bodyPr>
          <a:lstStyle/>
          <a:p>
            <a:pPr>
              <a:spcBef>
                <a:spcPts val="2400"/>
              </a:spcBef>
            </a:pPr>
            <a:r>
              <a:rPr lang="en-US" dirty="0"/>
              <a:t>What might be problematic about this statement for the individual and their workplace?</a:t>
            </a:r>
          </a:p>
          <a:p>
            <a:pPr>
              <a:lnSpc>
                <a:spcPts val="3200"/>
              </a:lnSpc>
              <a:spcBef>
                <a:spcPts val="2400"/>
              </a:spcBef>
            </a:pPr>
            <a:r>
              <a:rPr lang="en-GB" b="1" dirty="0"/>
              <a:t>Write down your ideas.</a:t>
            </a:r>
            <a:endParaRPr lang="en-US" b="1" dirty="0"/>
          </a:p>
          <a:p>
            <a:pPr>
              <a:lnSpc>
                <a:spcPts val="3200"/>
              </a:lnSpc>
            </a:pPr>
            <a:endParaRPr lang="en-GB" dirty="0"/>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Initial ideas </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13" name="Picture 12">
            <a:extLst>
              <a:ext uri="{FF2B5EF4-FFF2-40B4-BE49-F238E27FC236}">
                <a16:creationId xmlns:a16="http://schemas.microsoft.com/office/drawing/2014/main" id="{C4D1240F-96B3-D548-EB66-FC384DB3DD8B}"/>
              </a:ext>
            </a:extLst>
          </p:cNvPr>
          <p:cNvPicPr>
            <a:picLocks noChangeAspect="1"/>
          </p:cNvPicPr>
          <p:nvPr/>
        </p:nvPicPr>
        <p:blipFill>
          <a:blip r:embed="rId5"/>
          <a:stretch>
            <a:fillRect/>
          </a:stretch>
        </p:blipFill>
        <p:spPr>
          <a:xfrm>
            <a:off x="4904556" y="943465"/>
            <a:ext cx="4374436" cy="2818353"/>
          </a:xfrm>
          <a:prstGeom prst="rect">
            <a:avLst/>
          </a:prstGeom>
        </p:spPr>
      </p:pic>
      <p:sp>
        <p:nvSpPr>
          <p:cNvPr id="11" name="TextBox 10">
            <a:extLst>
              <a:ext uri="{FF2B5EF4-FFF2-40B4-BE49-F238E27FC236}">
                <a16:creationId xmlns:a16="http://schemas.microsoft.com/office/drawing/2014/main" id="{082B87C0-129F-445D-717C-507AF65E9A48}"/>
              </a:ext>
            </a:extLst>
          </p:cNvPr>
          <p:cNvSpPr txBox="1"/>
          <p:nvPr/>
        </p:nvSpPr>
        <p:spPr>
          <a:xfrm>
            <a:off x="5027326" y="1089360"/>
            <a:ext cx="4079799" cy="2533194"/>
          </a:xfrm>
          <a:prstGeom prst="rect">
            <a:avLst/>
          </a:prstGeom>
          <a:noFill/>
        </p:spPr>
        <p:txBody>
          <a:bodyPr wrap="square" rtlCol="0">
            <a:spAutoFit/>
          </a:bodyPr>
          <a:lstStyle/>
          <a:p>
            <a:pPr>
              <a:lnSpc>
                <a:spcPts val="3200"/>
              </a:lnSpc>
            </a:pPr>
            <a:r>
              <a:rPr lang="en-GB" sz="2400" i="1" dirty="0">
                <a:solidFill>
                  <a:srgbClr val="5F7B23"/>
                </a:solidFill>
                <a:effectLst/>
                <a:latin typeface="Century Gothic" panose="020B0502020202020204" pitchFamily="34" charset="0"/>
                <a:ea typeface="Calibri" panose="020F0502020204030204" pitchFamily="34" charset="0"/>
                <a:cs typeface="Times New Roman" panose="02020603050405020304" pitchFamily="18" charset="0"/>
              </a:rPr>
              <a:t>Being in charge of one of the world’s largest companies, 6 hours sleep is all I need. Shouldn’t that be enough for everyone?</a:t>
            </a:r>
            <a:endParaRPr lang="en-GB" sz="2400" i="1" dirty="0">
              <a:solidFill>
                <a:srgbClr val="5F7B23"/>
              </a:solidFill>
              <a:latin typeface="Century Gothic" panose="020B0502020202020204" pitchFamily="34" charset="0"/>
            </a:endParaRPr>
          </a:p>
          <a:p>
            <a:pPr>
              <a:lnSpc>
                <a:spcPts val="3200"/>
              </a:lnSpc>
            </a:pPr>
            <a:endParaRPr lang="en-US" sz="2400" i="1" dirty="0">
              <a:solidFill>
                <a:srgbClr val="5F7B23"/>
              </a:solidFill>
            </a:endParaRPr>
          </a:p>
        </p:txBody>
      </p:sp>
    </p:spTree>
    <p:extLst>
      <p:ext uri="{BB962C8B-B14F-4D97-AF65-F5344CB8AC3E}">
        <p14:creationId xmlns:p14="http://schemas.microsoft.com/office/powerpoint/2010/main" val="171329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4"/>
          <p:cNvSpPr txBox="1">
            <a:spLocks noGrp="1"/>
          </p:cNvSpPr>
          <p:nvPr>
            <p:ph type="sldNum" idx="12"/>
          </p:nvPr>
        </p:nvSpPr>
        <p:spPr>
          <a:xfrm>
            <a:off x="7438086" y="6411310"/>
            <a:ext cx="222885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 PSHE Association 2024</a:t>
            </a:r>
            <a:endParaRPr dirty="0"/>
          </a:p>
        </p:txBody>
      </p:sp>
      <p:sp>
        <p:nvSpPr>
          <p:cNvPr id="357" name="Google Shape;357;p14"/>
          <p:cNvSpPr txBox="1">
            <a:spLocks noGrp="1"/>
          </p:cNvSpPr>
          <p:nvPr>
            <p:ph type="body" idx="1"/>
          </p:nvPr>
        </p:nvSpPr>
        <p:spPr>
          <a:xfrm>
            <a:off x="229585" y="1822428"/>
            <a:ext cx="7307572" cy="539772"/>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Clr>
                <a:schemeClr val="dk1"/>
              </a:buClr>
              <a:buSzPts val="2000"/>
              <a:buNone/>
            </a:pPr>
            <a:r>
              <a:rPr lang="en-US" dirty="0"/>
              <a:t>Impacts of insufficient sleep may include: </a:t>
            </a:r>
            <a:endParaRPr dirty="0"/>
          </a:p>
        </p:txBody>
      </p:sp>
      <p:sp>
        <p:nvSpPr>
          <p:cNvPr id="358" name="Google Shape;358;p14"/>
          <p:cNvSpPr txBox="1"/>
          <p:nvPr/>
        </p:nvSpPr>
        <p:spPr>
          <a:xfrm>
            <a:off x="214543" y="1084898"/>
            <a:ext cx="6194102" cy="694054"/>
          </a:xfrm>
          <a:prstGeom prst="rect">
            <a:avLst/>
          </a:prstGeom>
          <a:noFill/>
          <a:ln>
            <a:noFill/>
          </a:ln>
        </p:spPr>
        <p:txBody>
          <a:bodyPr spcFirstLastPara="1" wrap="square" lIns="91425" tIns="45700" rIns="91425" bIns="45700" anchor="b" anchorCtr="0">
            <a:noAutofit/>
          </a:bodyPr>
          <a:lstStyle/>
          <a:p>
            <a:pPr marL="0" marR="0" lvl="0" indent="0" algn="l" rtl="0">
              <a:lnSpc>
                <a:spcPts val="4200"/>
              </a:lnSpc>
              <a:spcBef>
                <a:spcPts val="0"/>
              </a:spcBef>
              <a:spcAft>
                <a:spcPts val="0"/>
              </a:spcAft>
              <a:buClr>
                <a:schemeClr val="dk1"/>
              </a:buClr>
              <a:buSzPts val="3600"/>
              <a:buFont typeface="Century Gothic"/>
              <a:buNone/>
            </a:pPr>
            <a:r>
              <a:rPr lang="en-US" sz="3600" b="1" dirty="0">
                <a:solidFill>
                  <a:schemeClr val="dk1"/>
                </a:solidFill>
                <a:latin typeface="Century Gothic"/>
                <a:ea typeface="Century Gothic"/>
                <a:cs typeface="Century Gothic"/>
                <a:sym typeface="Century Gothic"/>
              </a:rPr>
              <a:t>Impacts of insufficient sleep on work life </a:t>
            </a:r>
          </a:p>
        </p:txBody>
      </p:sp>
      <p:sp>
        <p:nvSpPr>
          <p:cNvPr id="359" name="Google Shape;359;p14"/>
          <p:cNvSpPr/>
          <p:nvPr/>
        </p:nvSpPr>
        <p:spPr>
          <a:xfrm>
            <a:off x="323848" y="2706798"/>
            <a:ext cx="2872800" cy="1645200"/>
          </a:xfrm>
          <a:prstGeom prst="roundRect">
            <a:avLst>
              <a:gd name="adj" fmla="val 6183"/>
            </a:avLst>
          </a:prstGeom>
          <a:solidFill>
            <a:srgbClr val="F7C2B5"/>
          </a:solidFill>
          <a:ln>
            <a:noFill/>
          </a:ln>
        </p:spPr>
        <p:txBody>
          <a:bodyPr spcFirstLastPara="1" wrap="square" lIns="91425" tIns="180000" rIns="91425" bIns="46800" anchor="t" anchorCtr="0">
            <a:noAutofit/>
          </a:bodyPr>
          <a:lstStyle/>
          <a:p>
            <a:pPr marL="0" marR="0" lvl="0" indent="0" rtl="0">
              <a:lnSpc>
                <a:spcPts val="2400"/>
              </a:lnSpc>
              <a:spcBef>
                <a:spcPts val="0"/>
              </a:spcBef>
              <a:spcAft>
                <a:spcPts val="0"/>
              </a:spcAft>
              <a:buNone/>
            </a:pPr>
            <a:r>
              <a:rPr lang="en-US" sz="1800" dirty="0">
                <a:solidFill>
                  <a:srgbClr val="000000"/>
                </a:solidFill>
                <a:latin typeface="Century Gothic"/>
                <a:ea typeface="Century Gothic"/>
                <a:cs typeface="Century Gothic"/>
                <a:sym typeface="Century Gothic"/>
              </a:rPr>
              <a:t>Delayed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cognitive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ability</a:t>
            </a:r>
            <a:endParaRPr dirty="0"/>
          </a:p>
        </p:txBody>
      </p:sp>
      <p:sp>
        <p:nvSpPr>
          <p:cNvPr id="360" name="Google Shape;360;p14"/>
          <p:cNvSpPr/>
          <p:nvPr/>
        </p:nvSpPr>
        <p:spPr>
          <a:xfrm>
            <a:off x="3517899" y="2706798"/>
            <a:ext cx="2872800" cy="1645200"/>
          </a:xfrm>
          <a:prstGeom prst="roundRect">
            <a:avLst>
              <a:gd name="adj" fmla="val 6183"/>
            </a:avLst>
          </a:prstGeom>
          <a:solidFill>
            <a:srgbClr val="F7C2B5"/>
          </a:solidFill>
          <a:ln>
            <a:noFill/>
          </a:ln>
        </p:spPr>
        <p:txBody>
          <a:bodyPr spcFirstLastPara="1" wrap="square" lIns="108000" tIns="180000" rIns="108000" bIns="46800" anchor="t" anchorCtr="0">
            <a:noAutofit/>
          </a:bodyPr>
          <a:lstStyle/>
          <a:p>
            <a:pPr marL="0" marR="0" lvl="0" indent="0" rtl="0">
              <a:lnSpc>
                <a:spcPts val="2400"/>
              </a:lnSpc>
              <a:spcBef>
                <a:spcPts val="0"/>
              </a:spcBef>
              <a:spcAft>
                <a:spcPts val="0"/>
              </a:spcAft>
              <a:buNone/>
            </a:pPr>
            <a:r>
              <a:rPr lang="en-US" sz="1800" dirty="0">
                <a:solidFill>
                  <a:srgbClr val="000000"/>
                </a:solidFill>
                <a:latin typeface="Century Gothic"/>
                <a:ea typeface="Century Gothic"/>
                <a:cs typeface="Century Gothic"/>
                <a:sym typeface="Century Gothic"/>
              </a:rPr>
              <a:t>Reduced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energy and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motivation</a:t>
            </a:r>
            <a:endParaRPr dirty="0"/>
          </a:p>
        </p:txBody>
      </p:sp>
      <p:sp>
        <p:nvSpPr>
          <p:cNvPr id="361" name="Google Shape;361;p14"/>
          <p:cNvSpPr/>
          <p:nvPr/>
        </p:nvSpPr>
        <p:spPr>
          <a:xfrm>
            <a:off x="6711950" y="2706798"/>
            <a:ext cx="2872800" cy="1645200"/>
          </a:xfrm>
          <a:prstGeom prst="roundRect">
            <a:avLst>
              <a:gd name="adj" fmla="val 6183"/>
            </a:avLst>
          </a:prstGeom>
          <a:solidFill>
            <a:srgbClr val="F7C2B5"/>
          </a:solidFill>
          <a:ln>
            <a:noFill/>
          </a:ln>
        </p:spPr>
        <p:txBody>
          <a:bodyPr spcFirstLastPara="1" wrap="square" lIns="91425" tIns="180000" rIns="91425" bIns="46800" anchor="t" anchorCtr="0">
            <a:noAutofit/>
          </a:bodyPr>
          <a:lstStyle/>
          <a:p>
            <a:pPr marL="0" marR="0" lvl="0" indent="0" rtl="0">
              <a:lnSpc>
                <a:spcPts val="2400"/>
              </a:lnSpc>
              <a:spcBef>
                <a:spcPts val="0"/>
              </a:spcBef>
              <a:spcAft>
                <a:spcPts val="0"/>
              </a:spcAft>
              <a:buNone/>
            </a:pPr>
            <a:r>
              <a:rPr lang="en-US" sz="1800" dirty="0">
                <a:solidFill>
                  <a:srgbClr val="000000"/>
                </a:solidFill>
                <a:latin typeface="Century Gothic"/>
                <a:ea typeface="Century Gothic"/>
                <a:cs typeface="Century Gothic"/>
                <a:sym typeface="Century Gothic"/>
              </a:rPr>
              <a:t>Increased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chance of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engaging in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risk-taking </a:t>
            </a:r>
            <a:r>
              <a:rPr lang="en-US" sz="1800" dirty="0" err="1">
                <a:solidFill>
                  <a:srgbClr val="000000"/>
                </a:solidFill>
                <a:latin typeface="Century Gothic"/>
                <a:ea typeface="Century Gothic"/>
                <a:cs typeface="Century Gothic"/>
                <a:sym typeface="Century Gothic"/>
              </a:rPr>
              <a:t>behaviour</a:t>
            </a:r>
            <a:r>
              <a:rPr lang="en-US" sz="1800" dirty="0">
                <a:solidFill>
                  <a:srgbClr val="000000"/>
                </a:solidFill>
                <a:latin typeface="Century Gothic"/>
                <a:ea typeface="Century Gothic"/>
                <a:cs typeface="Century Gothic"/>
                <a:sym typeface="Century Gothic"/>
              </a:rPr>
              <a:t> </a:t>
            </a:r>
            <a:endParaRPr dirty="0"/>
          </a:p>
        </p:txBody>
      </p:sp>
      <p:sp>
        <p:nvSpPr>
          <p:cNvPr id="362" name="Google Shape;362;p14"/>
          <p:cNvSpPr/>
          <p:nvPr/>
        </p:nvSpPr>
        <p:spPr>
          <a:xfrm>
            <a:off x="6711950" y="4689167"/>
            <a:ext cx="2872800" cy="1645200"/>
          </a:xfrm>
          <a:prstGeom prst="roundRect">
            <a:avLst>
              <a:gd name="adj" fmla="val 6183"/>
            </a:avLst>
          </a:prstGeom>
          <a:solidFill>
            <a:srgbClr val="F7C2B5"/>
          </a:solidFill>
          <a:ln>
            <a:noFill/>
          </a:ln>
        </p:spPr>
        <p:txBody>
          <a:bodyPr spcFirstLastPara="1" wrap="square" lIns="91425" tIns="180000" rIns="91425" bIns="46800" anchor="t" anchorCtr="0">
            <a:noAutofit/>
          </a:bodyPr>
          <a:lstStyle/>
          <a:p>
            <a:pPr marL="0" marR="0" lvl="0" indent="0" rtl="0">
              <a:lnSpc>
                <a:spcPts val="2400"/>
              </a:lnSpc>
              <a:spcBef>
                <a:spcPts val="0"/>
              </a:spcBef>
              <a:spcAft>
                <a:spcPts val="0"/>
              </a:spcAft>
              <a:buNone/>
            </a:pPr>
            <a:r>
              <a:rPr lang="en-US" sz="1800" dirty="0">
                <a:solidFill>
                  <a:srgbClr val="000000"/>
                </a:solidFill>
                <a:latin typeface="Century Gothic"/>
                <a:ea typeface="Century Gothic"/>
                <a:cs typeface="Century Gothic"/>
                <a:sym typeface="Century Gothic"/>
              </a:rPr>
              <a:t>Increased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chance of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being unwell due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to impaired immunity</a:t>
            </a:r>
            <a:endParaRPr dirty="0"/>
          </a:p>
        </p:txBody>
      </p:sp>
      <p:sp>
        <p:nvSpPr>
          <p:cNvPr id="363" name="Google Shape;363;p14"/>
          <p:cNvSpPr/>
          <p:nvPr/>
        </p:nvSpPr>
        <p:spPr>
          <a:xfrm>
            <a:off x="323850" y="4689167"/>
            <a:ext cx="2872800" cy="1648800"/>
          </a:xfrm>
          <a:prstGeom prst="roundRect">
            <a:avLst>
              <a:gd name="adj" fmla="val 6183"/>
            </a:avLst>
          </a:prstGeom>
          <a:solidFill>
            <a:srgbClr val="F7C2B5"/>
          </a:solidFill>
          <a:ln>
            <a:noFill/>
          </a:ln>
        </p:spPr>
        <p:txBody>
          <a:bodyPr spcFirstLastPara="1" wrap="square" lIns="144000" tIns="216000" rIns="900000" bIns="46800" anchor="t" anchorCtr="0">
            <a:noAutofit/>
          </a:bodyPr>
          <a:lstStyle/>
          <a:p>
            <a:pPr marL="0" marR="0" lvl="0" indent="0" rtl="0">
              <a:lnSpc>
                <a:spcPts val="2400"/>
              </a:lnSpc>
              <a:spcBef>
                <a:spcPts val="0"/>
              </a:spcBef>
              <a:spcAft>
                <a:spcPts val="0"/>
              </a:spcAft>
              <a:buNone/>
            </a:pPr>
            <a:r>
              <a:rPr lang="en-US" sz="1800" dirty="0">
                <a:solidFill>
                  <a:srgbClr val="000000"/>
                </a:solidFill>
                <a:latin typeface="Century Gothic"/>
                <a:ea typeface="Century Gothic"/>
                <a:cs typeface="Century Gothic"/>
                <a:sym typeface="Century Gothic"/>
              </a:rPr>
              <a:t>Increased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irritability </a:t>
            </a:r>
            <a:endParaRPr dirty="0"/>
          </a:p>
        </p:txBody>
      </p:sp>
      <p:sp>
        <p:nvSpPr>
          <p:cNvPr id="364" name="Google Shape;364;p14"/>
          <p:cNvSpPr/>
          <p:nvPr/>
        </p:nvSpPr>
        <p:spPr>
          <a:xfrm>
            <a:off x="3517900" y="4689167"/>
            <a:ext cx="2868613" cy="1645200"/>
          </a:xfrm>
          <a:prstGeom prst="roundRect">
            <a:avLst>
              <a:gd name="adj" fmla="val 6183"/>
            </a:avLst>
          </a:prstGeom>
          <a:solidFill>
            <a:srgbClr val="F7C2B5"/>
          </a:solidFill>
          <a:ln>
            <a:noFill/>
          </a:ln>
        </p:spPr>
        <p:txBody>
          <a:bodyPr spcFirstLastPara="1" wrap="square" lIns="144000" tIns="180000" rIns="900000" bIns="0" anchor="t" anchorCtr="0">
            <a:noAutofit/>
          </a:bodyPr>
          <a:lstStyle/>
          <a:p>
            <a:pPr marL="0" marR="0" lvl="0" indent="0" rtl="0">
              <a:lnSpc>
                <a:spcPts val="2400"/>
              </a:lnSpc>
              <a:spcBef>
                <a:spcPts val="0"/>
              </a:spcBef>
              <a:spcAft>
                <a:spcPts val="0"/>
              </a:spcAft>
              <a:buNone/>
            </a:pPr>
            <a:r>
              <a:rPr lang="en-US" sz="1800" dirty="0">
                <a:solidFill>
                  <a:srgbClr val="000000"/>
                </a:solidFill>
                <a:latin typeface="Century Gothic"/>
                <a:ea typeface="Century Gothic"/>
                <a:cs typeface="Century Gothic"/>
                <a:sym typeface="Century Gothic"/>
              </a:rPr>
              <a:t>Increased risk </a:t>
            </a:r>
            <a:br>
              <a:rPr lang="en-US" sz="1800" dirty="0">
                <a:solidFill>
                  <a:srgbClr val="000000"/>
                </a:solidFill>
                <a:latin typeface="Century Gothic"/>
                <a:ea typeface="Century Gothic"/>
                <a:cs typeface="Century Gothic"/>
                <a:sym typeface="Century Gothic"/>
              </a:rPr>
            </a:br>
            <a:r>
              <a:rPr lang="en-US" sz="1800" dirty="0">
                <a:solidFill>
                  <a:srgbClr val="000000"/>
                </a:solidFill>
                <a:latin typeface="Century Gothic"/>
                <a:ea typeface="Century Gothic"/>
                <a:cs typeface="Century Gothic"/>
                <a:sym typeface="Century Gothic"/>
              </a:rPr>
              <a:t>of workplace and driving accidents</a:t>
            </a:r>
            <a:endParaRPr dirty="0"/>
          </a:p>
        </p:txBody>
      </p:sp>
      <p:pic>
        <p:nvPicPr>
          <p:cNvPr id="5" name="Picture 4" descr="A white line art of a medicine bottle and pills&#10;&#10;Description automatically generated">
            <a:extLst>
              <a:ext uri="{FF2B5EF4-FFF2-40B4-BE49-F238E27FC236}">
                <a16:creationId xmlns:a16="http://schemas.microsoft.com/office/drawing/2014/main" id="{177AE144-E3CC-EC9A-2008-E39C3FF7ACB4}"/>
              </a:ext>
            </a:extLst>
          </p:cNvPr>
          <p:cNvPicPr>
            <a:picLocks noChangeAspect="1"/>
          </p:cNvPicPr>
          <p:nvPr/>
        </p:nvPicPr>
        <p:blipFill>
          <a:blip r:embed="rId3"/>
          <a:stretch>
            <a:fillRect/>
          </a:stretch>
        </p:blipFill>
        <p:spPr>
          <a:xfrm>
            <a:off x="8773157" y="4809096"/>
            <a:ext cx="675031" cy="675031"/>
          </a:xfrm>
          <a:prstGeom prst="rect">
            <a:avLst/>
          </a:prstGeom>
        </p:spPr>
      </p:pic>
      <p:pic>
        <p:nvPicPr>
          <p:cNvPr id="7" name="Picture 6" descr="A white line drawing of a person with lightning and question marks&#10;&#10;Description automatically generated">
            <a:extLst>
              <a:ext uri="{FF2B5EF4-FFF2-40B4-BE49-F238E27FC236}">
                <a16:creationId xmlns:a16="http://schemas.microsoft.com/office/drawing/2014/main" id="{2D413A4D-AA57-CA8B-C546-DAB7E10D9257}"/>
              </a:ext>
            </a:extLst>
          </p:cNvPr>
          <p:cNvPicPr>
            <a:picLocks noChangeAspect="1"/>
          </p:cNvPicPr>
          <p:nvPr/>
        </p:nvPicPr>
        <p:blipFill>
          <a:blip r:embed="rId4"/>
          <a:stretch>
            <a:fillRect/>
          </a:stretch>
        </p:blipFill>
        <p:spPr>
          <a:xfrm>
            <a:off x="2388866" y="4806570"/>
            <a:ext cx="675031" cy="675031"/>
          </a:xfrm>
          <a:prstGeom prst="rect">
            <a:avLst/>
          </a:prstGeom>
        </p:spPr>
      </p:pic>
      <p:pic>
        <p:nvPicPr>
          <p:cNvPr id="9" name="Picture 8" descr="A white line drawing of a car with a exclamation mark on it&#10;&#10;Description automatically generated">
            <a:extLst>
              <a:ext uri="{FF2B5EF4-FFF2-40B4-BE49-F238E27FC236}">
                <a16:creationId xmlns:a16="http://schemas.microsoft.com/office/drawing/2014/main" id="{C15A3C81-AD2F-81DE-1AD4-EDEF99F53745}"/>
              </a:ext>
            </a:extLst>
          </p:cNvPr>
          <p:cNvPicPr>
            <a:picLocks noChangeAspect="1"/>
          </p:cNvPicPr>
          <p:nvPr/>
        </p:nvPicPr>
        <p:blipFill>
          <a:blip r:embed="rId5"/>
          <a:stretch>
            <a:fillRect/>
          </a:stretch>
        </p:blipFill>
        <p:spPr>
          <a:xfrm>
            <a:off x="5584503" y="4809098"/>
            <a:ext cx="675031" cy="675031"/>
          </a:xfrm>
          <a:prstGeom prst="rect">
            <a:avLst/>
          </a:prstGeom>
        </p:spPr>
      </p:pic>
      <p:pic>
        <p:nvPicPr>
          <p:cNvPr id="11" name="Picture 10" descr="A red circle with white line and lightning bolt and arrow&#10;&#10;Description automatically generated">
            <a:extLst>
              <a:ext uri="{FF2B5EF4-FFF2-40B4-BE49-F238E27FC236}">
                <a16:creationId xmlns:a16="http://schemas.microsoft.com/office/drawing/2014/main" id="{2DDD8BDA-F8DD-9B70-4278-A31E8B70B6B4}"/>
              </a:ext>
            </a:extLst>
          </p:cNvPr>
          <p:cNvPicPr>
            <a:picLocks noChangeAspect="1"/>
          </p:cNvPicPr>
          <p:nvPr/>
        </p:nvPicPr>
        <p:blipFill>
          <a:blip r:embed="rId6"/>
          <a:stretch>
            <a:fillRect/>
          </a:stretch>
        </p:blipFill>
        <p:spPr>
          <a:xfrm>
            <a:off x="5595569" y="2824201"/>
            <a:ext cx="675031" cy="675031"/>
          </a:xfrm>
          <a:prstGeom prst="rect">
            <a:avLst/>
          </a:prstGeom>
        </p:spPr>
      </p:pic>
      <p:pic>
        <p:nvPicPr>
          <p:cNvPr id="13" name="Picture 12" descr="A red circle with a white exclamation mark&#10;&#10;Description automatically generated">
            <a:extLst>
              <a:ext uri="{FF2B5EF4-FFF2-40B4-BE49-F238E27FC236}">
                <a16:creationId xmlns:a16="http://schemas.microsoft.com/office/drawing/2014/main" id="{D9E15DD6-181F-DB52-861F-5FDE13F71605}"/>
              </a:ext>
            </a:extLst>
          </p:cNvPr>
          <p:cNvPicPr>
            <a:picLocks noChangeAspect="1"/>
          </p:cNvPicPr>
          <p:nvPr/>
        </p:nvPicPr>
        <p:blipFill>
          <a:blip r:embed="rId7"/>
          <a:stretch>
            <a:fillRect/>
          </a:stretch>
        </p:blipFill>
        <p:spPr>
          <a:xfrm>
            <a:off x="8773157" y="2824201"/>
            <a:ext cx="675031" cy="675031"/>
          </a:xfrm>
          <a:prstGeom prst="rect">
            <a:avLst/>
          </a:prstGeom>
        </p:spPr>
      </p:pic>
      <p:pic>
        <p:nvPicPr>
          <p:cNvPr id="18" name="Picture 17" descr="A white line drawing of a head with a clock on a red background&#10;&#10;Description automatically generated">
            <a:extLst>
              <a:ext uri="{FF2B5EF4-FFF2-40B4-BE49-F238E27FC236}">
                <a16:creationId xmlns:a16="http://schemas.microsoft.com/office/drawing/2014/main" id="{1EFF1617-B05B-AA8F-8256-A828B7D4C1C9}"/>
              </a:ext>
            </a:extLst>
          </p:cNvPr>
          <p:cNvPicPr>
            <a:picLocks noChangeAspect="1"/>
          </p:cNvPicPr>
          <p:nvPr/>
        </p:nvPicPr>
        <p:blipFill>
          <a:blip r:embed="rId8"/>
          <a:stretch>
            <a:fillRect/>
          </a:stretch>
        </p:blipFill>
        <p:spPr>
          <a:xfrm>
            <a:off x="2388866" y="2824201"/>
            <a:ext cx="675031" cy="675031"/>
          </a:xfrm>
          <a:prstGeom prst="rect">
            <a:avLst/>
          </a:prstGeom>
        </p:spPr>
      </p:pic>
    </p:spTree>
    <p:extLst>
      <p:ext uri="{BB962C8B-B14F-4D97-AF65-F5344CB8AC3E}">
        <p14:creationId xmlns:p14="http://schemas.microsoft.com/office/powerpoint/2010/main" val="1638256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world with red and white objects&#10;&#10;Description automatically generated">
            <a:extLst>
              <a:ext uri="{FF2B5EF4-FFF2-40B4-BE49-F238E27FC236}">
                <a16:creationId xmlns:a16="http://schemas.microsoft.com/office/drawing/2014/main" id="{B307A28D-E55B-FE7E-DA33-F26F3145F2D2}"/>
              </a:ext>
            </a:extLst>
          </p:cNvPr>
          <p:cNvPicPr>
            <a:picLocks noChangeAspect="1"/>
          </p:cNvPicPr>
          <p:nvPr/>
        </p:nvPicPr>
        <p:blipFill rotWithShape="1">
          <a:blip r:embed="rId3"/>
          <a:srcRect r="27654"/>
          <a:stretch/>
        </p:blipFill>
        <p:spPr>
          <a:xfrm>
            <a:off x="3842248" y="2054409"/>
            <a:ext cx="6063752" cy="4478154"/>
          </a:xfrm>
          <a:prstGeom prst="rect">
            <a:avLst/>
          </a:prstGeom>
        </p:spPr>
      </p:pic>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The bigger picture</a:t>
            </a:r>
            <a:endParaRPr lang="en-GB" dirty="0"/>
          </a:p>
        </p:txBody>
      </p:sp>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a:xfrm>
            <a:off x="232915" y="1303304"/>
            <a:ext cx="9347648" cy="873159"/>
          </a:xfrm>
        </p:spPr>
        <p:txBody>
          <a:bodyPr>
            <a:noAutofit/>
          </a:bodyPr>
          <a:lstStyle/>
          <a:p>
            <a:pPr>
              <a:lnSpc>
                <a:spcPts val="3200"/>
              </a:lnSpc>
            </a:pPr>
            <a:r>
              <a:rPr lang="en-US" sz="2400" dirty="0"/>
              <a:t>Research has been carried out to find out the impact insufficient sleep could be having on the economy.</a:t>
            </a:r>
          </a:p>
          <a:p>
            <a:pPr>
              <a:lnSpc>
                <a:spcPts val="3200"/>
              </a:lnSpc>
            </a:pPr>
            <a:endParaRPr lang="en-US" sz="2400" dirty="0"/>
          </a:p>
          <a:p>
            <a:pPr>
              <a:lnSpc>
                <a:spcPts val="3200"/>
              </a:lnSpc>
            </a:pPr>
            <a:endParaRPr lang="en-US" sz="2400"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sp>
        <p:nvSpPr>
          <p:cNvPr id="5" name="Rounded Rectangle 4">
            <a:extLst>
              <a:ext uri="{FF2B5EF4-FFF2-40B4-BE49-F238E27FC236}">
                <a16:creationId xmlns:a16="http://schemas.microsoft.com/office/drawing/2014/main" id="{AE908896-3D00-EB45-17E4-9626DD804786}"/>
              </a:ext>
            </a:extLst>
          </p:cNvPr>
          <p:cNvSpPr/>
          <p:nvPr/>
        </p:nvSpPr>
        <p:spPr>
          <a:xfrm>
            <a:off x="323850" y="5066071"/>
            <a:ext cx="4465638" cy="1466492"/>
          </a:xfrm>
          <a:prstGeom prst="roundRect">
            <a:avLst>
              <a:gd name="adj" fmla="val 3349"/>
            </a:avLst>
          </a:prstGeom>
          <a:solidFill>
            <a:srgbClr val="F2968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503998" rtlCol="0" anchor="t" anchorCtr="0"/>
          <a:lstStyle/>
          <a:p>
            <a:r>
              <a:rPr lang="en-US" sz="1600" b="1" dirty="0">
                <a:solidFill>
                  <a:schemeClr val="tx1"/>
                </a:solidFill>
                <a:latin typeface="Century Gothic" panose="020B0502020202020204" pitchFamily="34" charset="0"/>
              </a:rPr>
              <a:t>Gross domestic product (GDP)</a:t>
            </a:r>
          </a:p>
          <a:p>
            <a:pPr>
              <a:lnSpc>
                <a:spcPts val="2400"/>
              </a:lnSpc>
            </a:pPr>
            <a:r>
              <a:rPr lang="en-US" sz="1600" dirty="0">
                <a:solidFill>
                  <a:schemeClr val="tx1"/>
                </a:solidFill>
                <a:latin typeface="Century Gothic" panose="020B0502020202020204" pitchFamily="34" charset="0"/>
              </a:rPr>
              <a:t>A measure of the size and health of a country’s economy over a period of time (usually one quarter or one year).</a:t>
            </a:r>
          </a:p>
        </p:txBody>
      </p:sp>
      <p:sp>
        <p:nvSpPr>
          <p:cNvPr id="10" name="Content Placeholder 1">
            <a:extLst>
              <a:ext uri="{FF2B5EF4-FFF2-40B4-BE49-F238E27FC236}">
                <a16:creationId xmlns:a16="http://schemas.microsoft.com/office/drawing/2014/main" id="{DDAE7925-D1FB-AF42-C05E-5E9488F3FE63}"/>
              </a:ext>
            </a:extLst>
          </p:cNvPr>
          <p:cNvSpPr txBox="1">
            <a:spLocks/>
          </p:cNvSpPr>
          <p:nvPr/>
        </p:nvSpPr>
        <p:spPr>
          <a:xfrm>
            <a:off x="233251" y="2386644"/>
            <a:ext cx="4687945" cy="1646373"/>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spcAft>
                <a:spcPts val="1100"/>
              </a:spcAft>
            </a:pPr>
            <a:r>
              <a:rPr lang="en-US" b="1" dirty="0"/>
              <a:t>The research focused on:</a:t>
            </a:r>
          </a:p>
          <a:p>
            <a:pPr marL="126000" indent="-126000">
              <a:lnSpc>
                <a:spcPts val="2000"/>
              </a:lnSpc>
              <a:spcBef>
                <a:spcPts val="0"/>
              </a:spcBef>
              <a:spcAft>
                <a:spcPts val="900"/>
              </a:spcAft>
              <a:buFont typeface="Arial" panose="020B0604020202020204" pitchFamily="34" charset="0"/>
              <a:buChar char="•"/>
            </a:pPr>
            <a:r>
              <a:rPr lang="en-US" dirty="0"/>
              <a:t>Impact on workers’ productivity</a:t>
            </a:r>
          </a:p>
          <a:p>
            <a:pPr marL="126000" indent="-126000">
              <a:lnSpc>
                <a:spcPts val="2000"/>
              </a:lnSpc>
              <a:spcBef>
                <a:spcPts val="0"/>
              </a:spcBef>
              <a:spcAft>
                <a:spcPts val="400"/>
              </a:spcAft>
              <a:buFont typeface="Arial" panose="020B0604020202020204" pitchFamily="34" charset="0"/>
              <a:buChar char="•"/>
            </a:pPr>
            <a:r>
              <a:rPr lang="en-US" dirty="0"/>
              <a:t>Economic costs in terms of lost GDP</a:t>
            </a:r>
          </a:p>
        </p:txBody>
      </p:sp>
    </p:spTree>
    <p:extLst>
      <p:ext uri="{BB962C8B-B14F-4D97-AF65-F5344CB8AC3E}">
        <p14:creationId xmlns:p14="http://schemas.microsoft.com/office/powerpoint/2010/main" val="2811040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C43ACD75-C484-6036-8681-007C8013C0A8}"/>
              </a:ext>
            </a:extLst>
          </p:cNvPr>
          <p:cNvSpPr/>
          <p:nvPr/>
        </p:nvSpPr>
        <p:spPr>
          <a:xfrm>
            <a:off x="0" y="1831876"/>
            <a:ext cx="9906000" cy="5026124"/>
          </a:xfrm>
          <a:prstGeom prst="rect">
            <a:avLst/>
          </a:prstGeom>
          <a:solidFill>
            <a:srgbClr val="1EA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descr="A map of the world&#10;&#10;Description automatically generated">
            <a:extLst>
              <a:ext uri="{FF2B5EF4-FFF2-40B4-BE49-F238E27FC236}">
                <a16:creationId xmlns:a16="http://schemas.microsoft.com/office/drawing/2014/main" id="{1C185B7E-9063-911B-BC39-873368371F1A}"/>
              </a:ext>
            </a:extLst>
          </p:cNvPr>
          <p:cNvPicPr>
            <a:picLocks noChangeAspect="1"/>
          </p:cNvPicPr>
          <p:nvPr/>
        </p:nvPicPr>
        <p:blipFill rotWithShape="1">
          <a:blip r:embed="rId3"/>
          <a:srcRect l="5642" b="18291"/>
          <a:stretch/>
        </p:blipFill>
        <p:spPr>
          <a:xfrm>
            <a:off x="171880" y="2417555"/>
            <a:ext cx="8834882" cy="4440445"/>
          </a:xfrm>
          <a:prstGeom prst="rect">
            <a:avLst/>
          </a:prstGeom>
        </p:spPr>
      </p:pic>
      <p:sp>
        <p:nvSpPr>
          <p:cNvPr id="2" name="Rectangle 1">
            <a:extLst>
              <a:ext uri="{FF2B5EF4-FFF2-40B4-BE49-F238E27FC236}">
                <a16:creationId xmlns:a16="http://schemas.microsoft.com/office/drawing/2014/main" id="{6C44FFAC-659D-35DD-E32E-8904D7579A69}"/>
              </a:ext>
            </a:extLst>
          </p:cNvPr>
          <p:cNvSpPr/>
          <p:nvPr/>
        </p:nvSpPr>
        <p:spPr>
          <a:xfrm>
            <a:off x="0" y="1831876"/>
            <a:ext cx="9906000" cy="448364"/>
          </a:xfrm>
          <a:prstGeom prst="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0DE9707-4F0E-A4C5-D9B0-BF84CAC53A1F}"/>
              </a:ext>
            </a:extLst>
          </p:cNvPr>
          <p:cNvSpPr>
            <a:spLocks noGrp="1"/>
          </p:cNvSpPr>
          <p:nvPr>
            <p:ph type="title"/>
          </p:nvPr>
        </p:nvSpPr>
        <p:spPr/>
        <p:txBody>
          <a:bodyPr/>
          <a:lstStyle/>
          <a:p>
            <a:r>
              <a:rPr lang="en-US" dirty="0"/>
              <a:t>The bigger picture</a:t>
            </a:r>
            <a:endParaRPr lang="en-GB" dirty="0"/>
          </a:p>
        </p:txBody>
      </p:sp>
      <p:sp>
        <p:nvSpPr>
          <p:cNvPr id="4" name="Slide Number Placeholder 3">
            <a:extLst>
              <a:ext uri="{FF2B5EF4-FFF2-40B4-BE49-F238E27FC236}">
                <a16:creationId xmlns:a16="http://schemas.microsoft.com/office/drawing/2014/main" id="{D99710D7-EF1F-D645-1A77-A08E00243D0A}"/>
              </a:ext>
            </a:extLst>
          </p:cNvPr>
          <p:cNvSpPr>
            <a:spLocks noGrp="1"/>
          </p:cNvSpPr>
          <p:nvPr>
            <p:ph type="sldNum" sz="quarter" idx="4"/>
          </p:nvPr>
        </p:nvSpPr>
        <p:spPr/>
        <p:txBody>
          <a:bodyPr/>
          <a:lstStyle/>
          <a:p>
            <a:r>
              <a:rPr lang="en-GB" dirty="0">
                <a:solidFill>
                  <a:schemeClr val="bg2"/>
                </a:solidFill>
              </a:rPr>
              <a:t>© PSHE Association 2024</a:t>
            </a:r>
          </a:p>
        </p:txBody>
      </p:sp>
      <p:sp>
        <p:nvSpPr>
          <p:cNvPr id="20" name="Content Placeholder 1">
            <a:extLst>
              <a:ext uri="{FF2B5EF4-FFF2-40B4-BE49-F238E27FC236}">
                <a16:creationId xmlns:a16="http://schemas.microsoft.com/office/drawing/2014/main" id="{79F0B6F2-7015-4F4E-C3ED-F88A86CED191}"/>
              </a:ext>
            </a:extLst>
          </p:cNvPr>
          <p:cNvSpPr>
            <a:spLocks noGrp="1"/>
          </p:cNvSpPr>
          <p:nvPr>
            <p:ph sz="half" idx="4294967295"/>
          </p:nvPr>
        </p:nvSpPr>
        <p:spPr>
          <a:xfrm>
            <a:off x="227289" y="1332270"/>
            <a:ext cx="9347200" cy="476250"/>
          </a:xfrm>
        </p:spPr>
        <p:txBody>
          <a:bodyPr>
            <a:noAutofit/>
          </a:bodyPr>
          <a:lstStyle/>
          <a:p>
            <a:pPr marL="0" indent="0">
              <a:buNone/>
            </a:pPr>
            <a:r>
              <a:rPr lang="en-US" sz="2000" dirty="0">
                <a:latin typeface="Century Gothic" panose="020B0502020202020204" pitchFamily="34" charset="0"/>
              </a:rPr>
              <a:t>Match the billions lost per year due to insufficient sleep for each country</a:t>
            </a:r>
            <a:endParaRPr lang="en-GB" sz="2000" dirty="0">
              <a:latin typeface="Century Gothic" panose="020B0502020202020204" pitchFamily="34" charset="0"/>
            </a:endParaRPr>
          </a:p>
        </p:txBody>
      </p:sp>
      <p:pic>
        <p:nvPicPr>
          <p:cNvPr id="30" name="Picture 29">
            <a:extLst>
              <a:ext uri="{FF2B5EF4-FFF2-40B4-BE49-F238E27FC236}">
                <a16:creationId xmlns:a16="http://schemas.microsoft.com/office/drawing/2014/main" id="{A8D0B819-D6F6-28F3-2FE2-03A0771536A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325437" y="6051927"/>
            <a:ext cx="440209" cy="480636"/>
          </a:xfrm>
          <a:prstGeom prst="rect">
            <a:avLst/>
          </a:prstGeom>
        </p:spPr>
      </p:pic>
      <p:sp>
        <p:nvSpPr>
          <p:cNvPr id="9" name="TextBox 8">
            <a:extLst>
              <a:ext uri="{FF2B5EF4-FFF2-40B4-BE49-F238E27FC236}">
                <a16:creationId xmlns:a16="http://schemas.microsoft.com/office/drawing/2014/main" id="{DA8C29F7-0CED-9C71-4DAC-6F674565203C}"/>
              </a:ext>
            </a:extLst>
          </p:cNvPr>
          <p:cNvSpPr txBox="1"/>
          <p:nvPr/>
        </p:nvSpPr>
        <p:spPr>
          <a:xfrm>
            <a:off x="608419" y="1945835"/>
            <a:ext cx="759743" cy="215444"/>
          </a:xfrm>
          <a:prstGeom prst="rect">
            <a:avLst/>
          </a:prstGeom>
          <a:noFill/>
        </p:spPr>
        <p:txBody>
          <a:bodyPr wrap="square" lIns="0" tIns="0" rIns="0" bIns="0" rtlCol="0">
            <a:spAutoFit/>
          </a:bodyPr>
          <a:lstStyle/>
          <a:p>
            <a:r>
              <a:rPr lang="en-US" sz="1400" dirty="0">
                <a:latin typeface="Century Gothic" panose="020B0502020202020204" pitchFamily="34" charset="0"/>
              </a:rPr>
              <a:t>Canada</a:t>
            </a:r>
          </a:p>
        </p:txBody>
      </p:sp>
      <p:sp>
        <p:nvSpPr>
          <p:cNvPr id="11" name="TextBox 10">
            <a:extLst>
              <a:ext uri="{FF2B5EF4-FFF2-40B4-BE49-F238E27FC236}">
                <a16:creationId xmlns:a16="http://schemas.microsoft.com/office/drawing/2014/main" id="{4C84F8FF-4BDF-89E3-A6AF-BFA6ABC9138D}"/>
              </a:ext>
            </a:extLst>
          </p:cNvPr>
          <p:cNvSpPr txBox="1"/>
          <p:nvPr/>
        </p:nvSpPr>
        <p:spPr>
          <a:xfrm>
            <a:off x="2433144" y="1945835"/>
            <a:ext cx="830284" cy="215444"/>
          </a:xfrm>
          <a:prstGeom prst="rect">
            <a:avLst/>
          </a:prstGeom>
          <a:noFill/>
        </p:spPr>
        <p:txBody>
          <a:bodyPr wrap="square" lIns="0" tIns="0" rIns="0" bIns="0" rtlCol="0">
            <a:spAutoFit/>
          </a:bodyPr>
          <a:lstStyle/>
          <a:p>
            <a:r>
              <a:rPr lang="en-US" sz="1400" dirty="0">
                <a:latin typeface="Century Gothic" panose="020B0502020202020204" pitchFamily="34" charset="0"/>
              </a:rPr>
              <a:t>Germany</a:t>
            </a:r>
          </a:p>
        </p:txBody>
      </p:sp>
      <p:sp>
        <p:nvSpPr>
          <p:cNvPr id="12" name="TextBox 11">
            <a:extLst>
              <a:ext uri="{FF2B5EF4-FFF2-40B4-BE49-F238E27FC236}">
                <a16:creationId xmlns:a16="http://schemas.microsoft.com/office/drawing/2014/main" id="{E4353EEF-EEB3-C506-EEBF-EA4986EAE735}"/>
              </a:ext>
            </a:extLst>
          </p:cNvPr>
          <p:cNvSpPr txBox="1"/>
          <p:nvPr/>
        </p:nvSpPr>
        <p:spPr>
          <a:xfrm>
            <a:off x="4339468" y="1945835"/>
            <a:ext cx="585552" cy="215444"/>
          </a:xfrm>
          <a:prstGeom prst="rect">
            <a:avLst/>
          </a:prstGeom>
          <a:noFill/>
        </p:spPr>
        <p:txBody>
          <a:bodyPr wrap="square" lIns="0" tIns="0" rIns="0" bIns="0" rtlCol="0">
            <a:spAutoFit/>
          </a:bodyPr>
          <a:lstStyle/>
          <a:p>
            <a:r>
              <a:rPr lang="en-US" sz="1400" dirty="0">
                <a:latin typeface="Century Gothic" panose="020B0502020202020204" pitchFamily="34" charset="0"/>
              </a:rPr>
              <a:t>Japan</a:t>
            </a:r>
          </a:p>
        </p:txBody>
      </p:sp>
      <p:sp>
        <p:nvSpPr>
          <p:cNvPr id="18" name="TextBox 17">
            <a:extLst>
              <a:ext uri="{FF2B5EF4-FFF2-40B4-BE49-F238E27FC236}">
                <a16:creationId xmlns:a16="http://schemas.microsoft.com/office/drawing/2014/main" id="{767AF1DD-BCE8-8E40-72E7-25EE69682BF2}"/>
              </a:ext>
            </a:extLst>
          </p:cNvPr>
          <p:cNvSpPr txBox="1"/>
          <p:nvPr/>
        </p:nvSpPr>
        <p:spPr>
          <a:xfrm>
            <a:off x="5999786" y="1945835"/>
            <a:ext cx="1406764" cy="215444"/>
          </a:xfrm>
          <a:prstGeom prst="rect">
            <a:avLst/>
          </a:prstGeom>
          <a:noFill/>
        </p:spPr>
        <p:txBody>
          <a:bodyPr wrap="square" lIns="0" tIns="0" rIns="0" bIns="0" rtlCol="0">
            <a:spAutoFit/>
          </a:bodyPr>
          <a:lstStyle/>
          <a:p>
            <a:r>
              <a:rPr lang="en-US" sz="1400" dirty="0">
                <a:latin typeface="Century Gothic" panose="020B0502020202020204" pitchFamily="34" charset="0"/>
              </a:rPr>
              <a:t>United Kingdom</a:t>
            </a:r>
          </a:p>
        </p:txBody>
      </p:sp>
      <p:sp>
        <p:nvSpPr>
          <p:cNvPr id="19" name="TextBox 18">
            <a:extLst>
              <a:ext uri="{FF2B5EF4-FFF2-40B4-BE49-F238E27FC236}">
                <a16:creationId xmlns:a16="http://schemas.microsoft.com/office/drawing/2014/main" id="{34A58EBA-9A8D-A879-7815-C6FE84A929F9}"/>
              </a:ext>
            </a:extLst>
          </p:cNvPr>
          <p:cNvSpPr txBox="1"/>
          <p:nvPr/>
        </p:nvSpPr>
        <p:spPr>
          <a:xfrm>
            <a:off x="8469425" y="1945835"/>
            <a:ext cx="1184981" cy="215444"/>
          </a:xfrm>
          <a:prstGeom prst="rect">
            <a:avLst/>
          </a:prstGeom>
          <a:noFill/>
        </p:spPr>
        <p:txBody>
          <a:bodyPr wrap="square" lIns="0" tIns="0" rIns="0" bIns="0" rtlCol="0">
            <a:spAutoFit/>
          </a:bodyPr>
          <a:lstStyle/>
          <a:p>
            <a:r>
              <a:rPr lang="en-US" sz="1400" dirty="0">
                <a:latin typeface="Century Gothic" panose="020B0502020202020204" pitchFamily="34" charset="0"/>
              </a:rPr>
              <a:t>United States</a:t>
            </a:r>
          </a:p>
        </p:txBody>
      </p:sp>
      <p:sp>
        <p:nvSpPr>
          <p:cNvPr id="68" name="Rounded Rectangle 67">
            <a:extLst>
              <a:ext uri="{FF2B5EF4-FFF2-40B4-BE49-F238E27FC236}">
                <a16:creationId xmlns:a16="http://schemas.microsoft.com/office/drawing/2014/main" id="{47C17D87-C915-C6EC-9AF2-E53DBFA38C74}"/>
              </a:ext>
            </a:extLst>
          </p:cNvPr>
          <p:cNvSpPr/>
          <p:nvPr/>
        </p:nvSpPr>
        <p:spPr>
          <a:xfrm>
            <a:off x="8308976" y="2501899"/>
            <a:ext cx="1271588"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Century Gothic" panose="020B0502020202020204" pitchFamily="34" charset="0"/>
              </a:rPr>
              <a:t>$411bn</a:t>
            </a:r>
            <a:endParaRPr lang="en-GB" sz="1400" dirty="0">
              <a:solidFill>
                <a:schemeClr val="tx1"/>
              </a:solidFill>
              <a:latin typeface="Century Gothic" panose="020B0502020202020204" pitchFamily="34" charset="0"/>
            </a:endParaRPr>
          </a:p>
        </p:txBody>
      </p:sp>
      <p:sp>
        <p:nvSpPr>
          <p:cNvPr id="69" name="Rounded Rectangle 68">
            <a:extLst>
              <a:ext uri="{FF2B5EF4-FFF2-40B4-BE49-F238E27FC236}">
                <a16:creationId xmlns:a16="http://schemas.microsoft.com/office/drawing/2014/main" id="{823FC5B7-E701-EDA3-DEF3-95DAF591AB0A}"/>
              </a:ext>
            </a:extLst>
          </p:cNvPr>
          <p:cNvSpPr/>
          <p:nvPr/>
        </p:nvSpPr>
        <p:spPr>
          <a:xfrm>
            <a:off x="8308976" y="3298352"/>
            <a:ext cx="1271588"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Century Gothic" panose="020B0502020202020204" pitchFamily="34" charset="0"/>
              </a:rPr>
              <a:t>$138bn</a:t>
            </a:r>
            <a:endParaRPr lang="en-GB" sz="1400" dirty="0">
              <a:solidFill>
                <a:schemeClr val="tx1"/>
              </a:solidFill>
              <a:latin typeface="Century Gothic" panose="020B0502020202020204" pitchFamily="34" charset="0"/>
            </a:endParaRPr>
          </a:p>
        </p:txBody>
      </p:sp>
      <p:sp>
        <p:nvSpPr>
          <p:cNvPr id="70" name="Rounded Rectangle 69">
            <a:extLst>
              <a:ext uri="{FF2B5EF4-FFF2-40B4-BE49-F238E27FC236}">
                <a16:creationId xmlns:a16="http://schemas.microsoft.com/office/drawing/2014/main" id="{E19648D3-5DB6-22B6-C949-2E277B59C9F9}"/>
              </a:ext>
            </a:extLst>
          </p:cNvPr>
          <p:cNvSpPr/>
          <p:nvPr/>
        </p:nvSpPr>
        <p:spPr>
          <a:xfrm>
            <a:off x="8308976" y="4094805"/>
            <a:ext cx="1271588"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Century Gothic" panose="020B0502020202020204" pitchFamily="34" charset="0"/>
              </a:rPr>
              <a:t>$60bn</a:t>
            </a:r>
            <a:endParaRPr lang="en-GB" sz="1400" dirty="0">
              <a:solidFill>
                <a:schemeClr val="tx1"/>
              </a:solidFill>
              <a:latin typeface="Century Gothic" panose="020B0502020202020204" pitchFamily="34" charset="0"/>
            </a:endParaRPr>
          </a:p>
        </p:txBody>
      </p:sp>
      <p:sp>
        <p:nvSpPr>
          <p:cNvPr id="71" name="Rounded Rectangle 70">
            <a:extLst>
              <a:ext uri="{FF2B5EF4-FFF2-40B4-BE49-F238E27FC236}">
                <a16:creationId xmlns:a16="http://schemas.microsoft.com/office/drawing/2014/main" id="{3C45C296-CA8F-999B-7329-A31FF5E70039}"/>
              </a:ext>
            </a:extLst>
          </p:cNvPr>
          <p:cNvSpPr/>
          <p:nvPr/>
        </p:nvSpPr>
        <p:spPr>
          <a:xfrm>
            <a:off x="8308976" y="5687709"/>
            <a:ext cx="1271588" cy="723600"/>
          </a:xfrm>
          <a:prstGeom prst="roundRect">
            <a:avLst>
              <a:gd name="adj" fmla="val 8279"/>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Century Gothic" panose="020B0502020202020204" pitchFamily="34" charset="0"/>
              </a:rPr>
              <a:t>$21.4bn</a:t>
            </a:r>
            <a:endParaRPr lang="en-GB" sz="1400" dirty="0">
              <a:solidFill>
                <a:schemeClr val="tx1"/>
              </a:solidFill>
              <a:latin typeface="Century Gothic" panose="020B0502020202020204" pitchFamily="34" charset="0"/>
            </a:endParaRPr>
          </a:p>
        </p:txBody>
      </p:sp>
      <p:sp>
        <p:nvSpPr>
          <p:cNvPr id="72" name="Rounded Rectangle 71">
            <a:extLst>
              <a:ext uri="{FF2B5EF4-FFF2-40B4-BE49-F238E27FC236}">
                <a16:creationId xmlns:a16="http://schemas.microsoft.com/office/drawing/2014/main" id="{31D92183-2501-DC12-CC0D-4C2C0827D4E3}"/>
              </a:ext>
            </a:extLst>
          </p:cNvPr>
          <p:cNvSpPr/>
          <p:nvPr/>
        </p:nvSpPr>
        <p:spPr>
          <a:xfrm>
            <a:off x="8308976" y="4891258"/>
            <a:ext cx="1271588"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Century Gothic" panose="020B0502020202020204" pitchFamily="34" charset="0"/>
              </a:rPr>
              <a:t>$50bn</a:t>
            </a:r>
            <a:endParaRPr lang="en-GB" sz="1400" dirty="0">
              <a:solidFill>
                <a:schemeClr val="tx1"/>
              </a:solidFill>
              <a:latin typeface="Century Gothic" panose="020B0502020202020204" pitchFamily="34" charset="0"/>
            </a:endParaRPr>
          </a:p>
        </p:txBody>
      </p:sp>
      <p:pic>
        <p:nvPicPr>
          <p:cNvPr id="74" name="Picture 73" descr="A flag pin with a black background&#10;&#10;Description automatically generated">
            <a:extLst>
              <a:ext uri="{FF2B5EF4-FFF2-40B4-BE49-F238E27FC236}">
                <a16:creationId xmlns:a16="http://schemas.microsoft.com/office/drawing/2014/main" id="{784B29B5-D1D0-8BA5-789D-FE97C53AD1A6}"/>
              </a:ext>
            </a:extLst>
          </p:cNvPr>
          <p:cNvPicPr>
            <a:picLocks noChangeAspect="1"/>
          </p:cNvPicPr>
          <p:nvPr/>
        </p:nvPicPr>
        <p:blipFill>
          <a:blip r:embed="rId6"/>
          <a:stretch>
            <a:fillRect/>
          </a:stretch>
        </p:blipFill>
        <p:spPr>
          <a:xfrm>
            <a:off x="1214430" y="4168944"/>
            <a:ext cx="543058" cy="721107"/>
          </a:xfrm>
          <a:prstGeom prst="rect">
            <a:avLst/>
          </a:prstGeom>
          <a:effectLst>
            <a:outerShdw blurRad="50800" dist="38100" dir="5400000" algn="t" rotWithShape="0">
              <a:prstClr val="black">
                <a:alpha val="10000"/>
              </a:prstClr>
            </a:outerShdw>
          </a:effectLst>
        </p:spPr>
      </p:pic>
      <p:pic>
        <p:nvPicPr>
          <p:cNvPr id="75" name="Picture 74" descr="A flag on a map pointer&#10;&#10;Description automatically generated">
            <a:extLst>
              <a:ext uri="{FF2B5EF4-FFF2-40B4-BE49-F238E27FC236}">
                <a16:creationId xmlns:a16="http://schemas.microsoft.com/office/drawing/2014/main" id="{BEBEEAA0-2C33-365A-6021-C4E97313B749}"/>
              </a:ext>
            </a:extLst>
          </p:cNvPr>
          <p:cNvPicPr>
            <a:picLocks noChangeAspect="1"/>
          </p:cNvPicPr>
          <p:nvPr/>
        </p:nvPicPr>
        <p:blipFill>
          <a:blip r:embed="rId7"/>
          <a:stretch>
            <a:fillRect/>
          </a:stretch>
        </p:blipFill>
        <p:spPr>
          <a:xfrm>
            <a:off x="4327800" y="3546087"/>
            <a:ext cx="543058" cy="721107"/>
          </a:xfrm>
          <a:prstGeom prst="rect">
            <a:avLst/>
          </a:prstGeom>
          <a:effectLst>
            <a:outerShdw blurRad="50800" dist="38100" dir="5400000" algn="t" rotWithShape="0">
              <a:prstClr val="black">
                <a:alpha val="10000"/>
              </a:prstClr>
            </a:outerShdw>
          </a:effectLst>
        </p:spPr>
      </p:pic>
      <p:pic>
        <p:nvPicPr>
          <p:cNvPr id="76" name="Picture 75" descr="A flag pin with a leaf&#10;&#10;Description automatically generated">
            <a:extLst>
              <a:ext uri="{FF2B5EF4-FFF2-40B4-BE49-F238E27FC236}">
                <a16:creationId xmlns:a16="http://schemas.microsoft.com/office/drawing/2014/main" id="{017834C4-469A-E578-F021-2ECBE3EFD6F3}"/>
              </a:ext>
            </a:extLst>
          </p:cNvPr>
          <p:cNvPicPr>
            <a:picLocks noChangeAspect="1"/>
          </p:cNvPicPr>
          <p:nvPr/>
        </p:nvPicPr>
        <p:blipFill>
          <a:blip r:embed="rId8"/>
          <a:stretch>
            <a:fillRect/>
          </a:stretch>
        </p:blipFill>
        <p:spPr>
          <a:xfrm>
            <a:off x="1562396" y="3013590"/>
            <a:ext cx="543058" cy="721107"/>
          </a:xfrm>
          <a:prstGeom prst="rect">
            <a:avLst/>
          </a:prstGeom>
          <a:effectLst>
            <a:outerShdw blurRad="50800" dist="38100" dir="5400000" algn="t" rotWithShape="0">
              <a:prstClr val="black">
                <a:alpha val="16985"/>
              </a:prstClr>
            </a:outerShdw>
          </a:effectLst>
        </p:spPr>
      </p:pic>
      <p:pic>
        <p:nvPicPr>
          <p:cNvPr id="77" name="Picture 76" descr="A flag on a map pointer&#10;&#10;Description automatically generated">
            <a:extLst>
              <a:ext uri="{FF2B5EF4-FFF2-40B4-BE49-F238E27FC236}">
                <a16:creationId xmlns:a16="http://schemas.microsoft.com/office/drawing/2014/main" id="{3A0379F1-5274-5FA5-14AA-27B9E5ABA471}"/>
              </a:ext>
            </a:extLst>
          </p:cNvPr>
          <p:cNvPicPr>
            <a:picLocks noChangeAspect="1"/>
          </p:cNvPicPr>
          <p:nvPr/>
        </p:nvPicPr>
        <p:blipFill>
          <a:blip r:embed="rId9"/>
          <a:stretch>
            <a:fillRect/>
          </a:stretch>
        </p:blipFill>
        <p:spPr>
          <a:xfrm>
            <a:off x="3737386" y="3305875"/>
            <a:ext cx="543058" cy="721107"/>
          </a:xfrm>
          <a:prstGeom prst="rect">
            <a:avLst/>
          </a:prstGeom>
          <a:effectLst>
            <a:outerShdw blurRad="50800" dist="38100" dir="5400000" algn="t" rotWithShape="0">
              <a:prstClr val="black">
                <a:alpha val="10000"/>
              </a:prstClr>
            </a:outerShdw>
          </a:effectLst>
        </p:spPr>
      </p:pic>
      <p:pic>
        <p:nvPicPr>
          <p:cNvPr id="78" name="Picture 77" descr="A red circle on a white pin&#10;&#10;Description automatically generated">
            <a:extLst>
              <a:ext uri="{FF2B5EF4-FFF2-40B4-BE49-F238E27FC236}">
                <a16:creationId xmlns:a16="http://schemas.microsoft.com/office/drawing/2014/main" id="{6C6334C4-793E-90DB-25F1-632825E16C90}"/>
              </a:ext>
            </a:extLst>
          </p:cNvPr>
          <p:cNvPicPr>
            <a:picLocks noChangeAspect="1"/>
          </p:cNvPicPr>
          <p:nvPr/>
        </p:nvPicPr>
        <p:blipFill>
          <a:blip r:embed="rId10"/>
          <a:stretch>
            <a:fillRect/>
          </a:stretch>
        </p:blipFill>
        <p:spPr>
          <a:xfrm>
            <a:off x="7504024" y="3752644"/>
            <a:ext cx="543058" cy="721107"/>
          </a:xfrm>
          <a:prstGeom prst="rect">
            <a:avLst/>
          </a:prstGeom>
          <a:effectLst>
            <a:outerShdw blurRad="50800" dist="38100" dir="5400000" algn="t" rotWithShape="0">
              <a:prstClr val="black">
                <a:alpha val="10000"/>
              </a:prstClr>
            </a:outerShdw>
          </a:effectLst>
        </p:spPr>
      </p:pic>
      <p:pic>
        <p:nvPicPr>
          <p:cNvPr id="21" name="Picture 20" descr="A red yellow and black flag&#10;&#10;Description automatically generated">
            <a:extLst>
              <a:ext uri="{FF2B5EF4-FFF2-40B4-BE49-F238E27FC236}">
                <a16:creationId xmlns:a16="http://schemas.microsoft.com/office/drawing/2014/main" id="{64C1EA50-D832-3307-9057-ADF196C3BAA8}"/>
              </a:ext>
            </a:extLst>
          </p:cNvPr>
          <p:cNvPicPr>
            <a:picLocks noChangeAspect="1"/>
          </p:cNvPicPr>
          <p:nvPr/>
        </p:nvPicPr>
        <p:blipFill>
          <a:blip r:embed="rId11"/>
          <a:stretch>
            <a:fillRect/>
          </a:stretch>
        </p:blipFill>
        <p:spPr>
          <a:xfrm>
            <a:off x="2144634" y="1923552"/>
            <a:ext cx="261313" cy="261313"/>
          </a:xfrm>
          <a:prstGeom prst="rect">
            <a:avLst/>
          </a:prstGeom>
        </p:spPr>
      </p:pic>
      <p:pic>
        <p:nvPicPr>
          <p:cNvPr id="22" name="Picture 21" descr="A circle with a flag in it&#10;&#10;Description automatically generated">
            <a:extLst>
              <a:ext uri="{FF2B5EF4-FFF2-40B4-BE49-F238E27FC236}">
                <a16:creationId xmlns:a16="http://schemas.microsoft.com/office/drawing/2014/main" id="{1685ABF4-1625-DBA0-5BAE-9ADDFBB46708}"/>
              </a:ext>
            </a:extLst>
          </p:cNvPr>
          <p:cNvPicPr>
            <a:picLocks noChangeAspect="1"/>
          </p:cNvPicPr>
          <p:nvPr/>
        </p:nvPicPr>
        <p:blipFill>
          <a:blip r:embed="rId12"/>
          <a:stretch>
            <a:fillRect/>
          </a:stretch>
        </p:blipFill>
        <p:spPr>
          <a:xfrm>
            <a:off x="8178319" y="1923552"/>
            <a:ext cx="261313" cy="261313"/>
          </a:xfrm>
          <a:prstGeom prst="rect">
            <a:avLst/>
          </a:prstGeom>
        </p:spPr>
      </p:pic>
      <p:pic>
        <p:nvPicPr>
          <p:cNvPr id="23" name="Picture 22" descr="A red and white flag with a leaf&#10;&#10;Description automatically generated">
            <a:extLst>
              <a:ext uri="{FF2B5EF4-FFF2-40B4-BE49-F238E27FC236}">
                <a16:creationId xmlns:a16="http://schemas.microsoft.com/office/drawing/2014/main" id="{32B08341-C9DF-14DF-119E-7273DE5A07B1}"/>
              </a:ext>
            </a:extLst>
          </p:cNvPr>
          <p:cNvPicPr>
            <a:picLocks noChangeAspect="1"/>
          </p:cNvPicPr>
          <p:nvPr/>
        </p:nvPicPr>
        <p:blipFill>
          <a:blip r:embed="rId13"/>
          <a:stretch>
            <a:fillRect/>
          </a:stretch>
        </p:blipFill>
        <p:spPr>
          <a:xfrm>
            <a:off x="309664" y="1923552"/>
            <a:ext cx="261313" cy="261313"/>
          </a:xfrm>
          <a:prstGeom prst="rect">
            <a:avLst/>
          </a:prstGeom>
        </p:spPr>
      </p:pic>
      <p:pic>
        <p:nvPicPr>
          <p:cNvPr id="24" name="Picture 23" descr="A red white and blue flag with Great Britain in the background&#10;&#10;Description automatically generated">
            <a:extLst>
              <a:ext uri="{FF2B5EF4-FFF2-40B4-BE49-F238E27FC236}">
                <a16:creationId xmlns:a16="http://schemas.microsoft.com/office/drawing/2014/main" id="{B13A7739-4437-AC85-051A-F10D52475690}"/>
              </a:ext>
            </a:extLst>
          </p:cNvPr>
          <p:cNvPicPr>
            <a:picLocks noChangeAspect="1"/>
          </p:cNvPicPr>
          <p:nvPr/>
        </p:nvPicPr>
        <p:blipFill>
          <a:blip r:embed="rId14"/>
          <a:stretch>
            <a:fillRect/>
          </a:stretch>
        </p:blipFill>
        <p:spPr>
          <a:xfrm>
            <a:off x="5696789" y="1923552"/>
            <a:ext cx="261313" cy="261313"/>
          </a:xfrm>
          <a:prstGeom prst="rect">
            <a:avLst/>
          </a:prstGeom>
        </p:spPr>
      </p:pic>
      <p:pic>
        <p:nvPicPr>
          <p:cNvPr id="25" name="Picture 24" descr="A red circle with white border&#10;&#10;Description automatically generated">
            <a:extLst>
              <a:ext uri="{FF2B5EF4-FFF2-40B4-BE49-F238E27FC236}">
                <a16:creationId xmlns:a16="http://schemas.microsoft.com/office/drawing/2014/main" id="{23E1E3DF-C32F-AC16-1130-355CAF2F85E9}"/>
              </a:ext>
            </a:extLst>
          </p:cNvPr>
          <p:cNvPicPr>
            <a:picLocks noChangeAspect="1"/>
          </p:cNvPicPr>
          <p:nvPr/>
        </p:nvPicPr>
        <p:blipFill>
          <a:blip r:embed="rId15"/>
          <a:stretch>
            <a:fillRect/>
          </a:stretch>
        </p:blipFill>
        <p:spPr>
          <a:xfrm>
            <a:off x="4025620" y="1923552"/>
            <a:ext cx="261313" cy="261313"/>
          </a:xfrm>
          <a:prstGeom prst="rect">
            <a:avLst/>
          </a:prstGeom>
        </p:spPr>
      </p:pic>
    </p:spTree>
    <p:extLst>
      <p:ext uri="{BB962C8B-B14F-4D97-AF65-F5344CB8AC3E}">
        <p14:creationId xmlns:p14="http://schemas.microsoft.com/office/powerpoint/2010/main" val="286087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D01BCC4-8427-A827-5BA3-0140A1DBEB9C}"/>
              </a:ext>
            </a:extLst>
          </p:cNvPr>
          <p:cNvSpPr/>
          <p:nvPr/>
        </p:nvSpPr>
        <p:spPr>
          <a:xfrm>
            <a:off x="0" y="1831876"/>
            <a:ext cx="9906000" cy="5026124"/>
          </a:xfrm>
          <a:prstGeom prst="rect">
            <a:avLst/>
          </a:prstGeom>
          <a:solidFill>
            <a:srgbClr val="1EA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5A65EE6-A6E8-2097-5678-DEC84E7AA2F6}"/>
              </a:ext>
            </a:extLst>
          </p:cNvPr>
          <p:cNvSpPr/>
          <p:nvPr/>
        </p:nvSpPr>
        <p:spPr>
          <a:xfrm>
            <a:off x="0" y="1831876"/>
            <a:ext cx="9906000" cy="448364"/>
          </a:xfrm>
          <a:prstGeom prst="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descr="A map of the world&#10;&#10;Description automatically generated">
            <a:extLst>
              <a:ext uri="{FF2B5EF4-FFF2-40B4-BE49-F238E27FC236}">
                <a16:creationId xmlns:a16="http://schemas.microsoft.com/office/drawing/2014/main" id="{3BB3CCD7-DDC9-BDC7-ED66-EB18E6D8F43F}"/>
              </a:ext>
            </a:extLst>
          </p:cNvPr>
          <p:cNvPicPr>
            <a:picLocks noChangeAspect="1"/>
          </p:cNvPicPr>
          <p:nvPr/>
        </p:nvPicPr>
        <p:blipFill rotWithShape="1">
          <a:blip r:embed="rId3"/>
          <a:srcRect l="5642" b="18291"/>
          <a:stretch/>
        </p:blipFill>
        <p:spPr>
          <a:xfrm>
            <a:off x="171880" y="2417555"/>
            <a:ext cx="8834882" cy="4440445"/>
          </a:xfrm>
          <a:prstGeom prst="rect">
            <a:avLst/>
          </a:prstGeom>
        </p:spPr>
      </p:pic>
      <p:sp>
        <p:nvSpPr>
          <p:cNvPr id="3" name="Title 2">
            <a:extLst>
              <a:ext uri="{FF2B5EF4-FFF2-40B4-BE49-F238E27FC236}">
                <a16:creationId xmlns:a16="http://schemas.microsoft.com/office/drawing/2014/main" id="{70DE9707-4F0E-A4C5-D9B0-BF84CAC53A1F}"/>
              </a:ext>
            </a:extLst>
          </p:cNvPr>
          <p:cNvSpPr>
            <a:spLocks noGrp="1"/>
          </p:cNvSpPr>
          <p:nvPr>
            <p:ph type="title"/>
          </p:nvPr>
        </p:nvSpPr>
        <p:spPr/>
        <p:txBody>
          <a:bodyPr/>
          <a:lstStyle/>
          <a:p>
            <a:r>
              <a:rPr lang="en-US" dirty="0"/>
              <a:t>The bigger picture</a:t>
            </a:r>
            <a:endParaRPr lang="en-GB" dirty="0"/>
          </a:p>
        </p:txBody>
      </p:sp>
      <p:sp>
        <p:nvSpPr>
          <p:cNvPr id="4" name="Slide Number Placeholder 3">
            <a:extLst>
              <a:ext uri="{FF2B5EF4-FFF2-40B4-BE49-F238E27FC236}">
                <a16:creationId xmlns:a16="http://schemas.microsoft.com/office/drawing/2014/main" id="{D99710D7-EF1F-D645-1A77-A08E00243D0A}"/>
              </a:ext>
            </a:extLst>
          </p:cNvPr>
          <p:cNvSpPr>
            <a:spLocks noGrp="1"/>
          </p:cNvSpPr>
          <p:nvPr>
            <p:ph type="sldNum" sz="quarter" idx="4"/>
          </p:nvPr>
        </p:nvSpPr>
        <p:spPr/>
        <p:txBody>
          <a:bodyPr/>
          <a:lstStyle/>
          <a:p>
            <a:r>
              <a:rPr lang="en-GB" dirty="0">
                <a:solidFill>
                  <a:schemeClr val="bg2"/>
                </a:solidFill>
              </a:rPr>
              <a:t>© PSHE Association 2024</a:t>
            </a:r>
          </a:p>
        </p:txBody>
      </p:sp>
      <p:sp>
        <p:nvSpPr>
          <p:cNvPr id="20" name="Content Placeholder 1">
            <a:extLst>
              <a:ext uri="{FF2B5EF4-FFF2-40B4-BE49-F238E27FC236}">
                <a16:creationId xmlns:a16="http://schemas.microsoft.com/office/drawing/2014/main" id="{79F0B6F2-7015-4F4E-C3ED-F88A86CED191}"/>
              </a:ext>
            </a:extLst>
          </p:cNvPr>
          <p:cNvSpPr>
            <a:spLocks noGrp="1"/>
          </p:cNvSpPr>
          <p:nvPr>
            <p:ph sz="half" idx="4294967295"/>
          </p:nvPr>
        </p:nvSpPr>
        <p:spPr>
          <a:xfrm>
            <a:off x="227289" y="1332270"/>
            <a:ext cx="9347200" cy="476250"/>
          </a:xfrm>
        </p:spPr>
        <p:txBody>
          <a:bodyPr>
            <a:noAutofit/>
          </a:bodyPr>
          <a:lstStyle/>
          <a:p>
            <a:pPr marL="0" indent="0">
              <a:buNone/>
            </a:pPr>
            <a:r>
              <a:rPr lang="en-US" sz="2000" dirty="0">
                <a:latin typeface="Century Gothic" panose="020B0502020202020204" pitchFamily="34" charset="0"/>
              </a:rPr>
              <a:t>Match the billions lost per year due to insufficient sleep for each country</a:t>
            </a:r>
            <a:endParaRPr lang="en-GB" sz="2000" dirty="0">
              <a:latin typeface="Century Gothic" panose="020B0502020202020204" pitchFamily="34" charset="0"/>
            </a:endParaRPr>
          </a:p>
        </p:txBody>
      </p:sp>
      <p:sp>
        <p:nvSpPr>
          <p:cNvPr id="74" name="Slide Number Placeholder 3">
            <a:extLst>
              <a:ext uri="{FF2B5EF4-FFF2-40B4-BE49-F238E27FC236}">
                <a16:creationId xmlns:a16="http://schemas.microsoft.com/office/drawing/2014/main" id="{0B3E540D-9A5B-B0F1-F273-008B2A0D35A7}"/>
              </a:ext>
            </a:extLst>
          </p:cNvPr>
          <p:cNvSpPr txBox="1">
            <a:spLocks/>
          </p:cNvSpPr>
          <p:nvPr/>
        </p:nvSpPr>
        <p:spPr>
          <a:xfrm>
            <a:off x="7438086" y="6411310"/>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083" kern="1200">
                <a:solidFill>
                  <a:schemeClr val="tx1">
                    <a:lumMod val="50000"/>
                    <a:lumOff val="50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solidFill>
                  <a:schemeClr val="bg2"/>
                </a:solidFill>
              </a:rPr>
              <a:t>© PSHE Association 2024</a:t>
            </a:r>
            <a:endParaRPr lang="en-GB" dirty="0">
              <a:solidFill>
                <a:schemeClr val="bg2"/>
              </a:solidFill>
            </a:endParaRPr>
          </a:p>
        </p:txBody>
      </p:sp>
      <p:sp>
        <p:nvSpPr>
          <p:cNvPr id="12" name="TextBox 11">
            <a:extLst>
              <a:ext uri="{FF2B5EF4-FFF2-40B4-BE49-F238E27FC236}">
                <a16:creationId xmlns:a16="http://schemas.microsoft.com/office/drawing/2014/main" id="{70AD6995-E544-32AF-A0BD-AD4201E6D690}"/>
              </a:ext>
            </a:extLst>
          </p:cNvPr>
          <p:cNvSpPr txBox="1"/>
          <p:nvPr/>
        </p:nvSpPr>
        <p:spPr>
          <a:xfrm>
            <a:off x="608419" y="1945835"/>
            <a:ext cx="759743" cy="215444"/>
          </a:xfrm>
          <a:prstGeom prst="rect">
            <a:avLst/>
          </a:prstGeom>
          <a:noFill/>
        </p:spPr>
        <p:txBody>
          <a:bodyPr wrap="square" lIns="0" tIns="0" rIns="0" bIns="0" rtlCol="0">
            <a:spAutoFit/>
          </a:bodyPr>
          <a:lstStyle/>
          <a:p>
            <a:r>
              <a:rPr lang="en-US" sz="1400" dirty="0">
                <a:latin typeface="Century Gothic" panose="020B0502020202020204" pitchFamily="34" charset="0"/>
              </a:rPr>
              <a:t>Canada</a:t>
            </a:r>
          </a:p>
        </p:txBody>
      </p:sp>
      <p:sp>
        <p:nvSpPr>
          <p:cNvPr id="15" name="TextBox 14">
            <a:extLst>
              <a:ext uri="{FF2B5EF4-FFF2-40B4-BE49-F238E27FC236}">
                <a16:creationId xmlns:a16="http://schemas.microsoft.com/office/drawing/2014/main" id="{9D419B4B-A815-A67E-34E3-ECAA87CBAAB1}"/>
              </a:ext>
            </a:extLst>
          </p:cNvPr>
          <p:cNvSpPr txBox="1"/>
          <p:nvPr/>
        </p:nvSpPr>
        <p:spPr>
          <a:xfrm>
            <a:off x="2433144" y="1945835"/>
            <a:ext cx="830284" cy="215444"/>
          </a:xfrm>
          <a:prstGeom prst="rect">
            <a:avLst/>
          </a:prstGeom>
          <a:noFill/>
        </p:spPr>
        <p:txBody>
          <a:bodyPr wrap="square" lIns="0" tIns="0" rIns="0" bIns="0" rtlCol="0">
            <a:spAutoFit/>
          </a:bodyPr>
          <a:lstStyle/>
          <a:p>
            <a:r>
              <a:rPr lang="en-US" sz="1400" dirty="0">
                <a:latin typeface="Century Gothic" panose="020B0502020202020204" pitchFamily="34" charset="0"/>
              </a:rPr>
              <a:t>Germany</a:t>
            </a:r>
          </a:p>
        </p:txBody>
      </p:sp>
      <p:sp>
        <p:nvSpPr>
          <p:cNvPr id="18" name="TextBox 17">
            <a:extLst>
              <a:ext uri="{FF2B5EF4-FFF2-40B4-BE49-F238E27FC236}">
                <a16:creationId xmlns:a16="http://schemas.microsoft.com/office/drawing/2014/main" id="{B5F813B0-7060-362E-75E2-79BCA0B98931}"/>
              </a:ext>
            </a:extLst>
          </p:cNvPr>
          <p:cNvSpPr txBox="1"/>
          <p:nvPr/>
        </p:nvSpPr>
        <p:spPr>
          <a:xfrm>
            <a:off x="4339468" y="1945835"/>
            <a:ext cx="585552" cy="215444"/>
          </a:xfrm>
          <a:prstGeom prst="rect">
            <a:avLst/>
          </a:prstGeom>
          <a:noFill/>
        </p:spPr>
        <p:txBody>
          <a:bodyPr wrap="square" lIns="0" tIns="0" rIns="0" bIns="0" rtlCol="0">
            <a:spAutoFit/>
          </a:bodyPr>
          <a:lstStyle/>
          <a:p>
            <a:r>
              <a:rPr lang="en-US" sz="1400" dirty="0">
                <a:latin typeface="Century Gothic" panose="020B0502020202020204" pitchFamily="34" charset="0"/>
              </a:rPr>
              <a:t>Japan</a:t>
            </a:r>
          </a:p>
        </p:txBody>
      </p:sp>
      <p:sp>
        <p:nvSpPr>
          <p:cNvPr id="22" name="TextBox 21">
            <a:extLst>
              <a:ext uri="{FF2B5EF4-FFF2-40B4-BE49-F238E27FC236}">
                <a16:creationId xmlns:a16="http://schemas.microsoft.com/office/drawing/2014/main" id="{2D60E053-CD40-B6C9-10D5-7E8234F35C24}"/>
              </a:ext>
            </a:extLst>
          </p:cNvPr>
          <p:cNvSpPr txBox="1"/>
          <p:nvPr/>
        </p:nvSpPr>
        <p:spPr>
          <a:xfrm>
            <a:off x="5999786" y="1945835"/>
            <a:ext cx="1406764" cy="215444"/>
          </a:xfrm>
          <a:prstGeom prst="rect">
            <a:avLst/>
          </a:prstGeom>
          <a:noFill/>
        </p:spPr>
        <p:txBody>
          <a:bodyPr wrap="square" lIns="0" tIns="0" rIns="0" bIns="0" rtlCol="0">
            <a:spAutoFit/>
          </a:bodyPr>
          <a:lstStyle/>
          <a:p>
            <a:r>
              <a:rPr lang="en-US" sz="1400" dirty="0">
                <a:latin typeface="Century Gothic" panose="020B0502020202020204" pitchFamily="34" charset="0"/>
              </a:rPr>
              <a:t>United Kingdom</a:t>
            </a:r>
          </a:p>
        </p:txBody>
      </p:sp>
      <p:sp>
        <p:nvSpPr>
          <p:cNvPr id="25" name="TextBox 24">
            <a:extLst>
              <a:ext uri="{FF2B5EF4-FFF2-40B4-BE49-F238E27FC236}">
                <a16:creationId xmlns:a16="http://schemas.microsoft.com/office/drawing/2014/main" id="{C980A11A-7369-D613-EC03-1869FD4F46FD}"/>
              </a:ext>
            </a:extLst>
          </p:cNvPr>
          <p:cNvSpPr txBox="1"/>
          <p:nvPr/>
        </p:nvSpPr>
        <p:spPr>
          <a:xfrm>
            <a:off x="8469425" y="1945835"/>
            <a:ext cx="1184981" cy="215444"/>
          </a:xfrm>
          <a:prstGeom prst="rect">
            <a:avLst/>
          </a:prstGeom>
          <a:noFill/>
        </p:spPr>
        <p:txBody>
          <a:bodyPr wrap="square" lIns="0" tIns="0" rIns="0" bIns="0" rtlCol="0">
            <a:spAutoFit/>
          </a:bodyPr>
          <a:lstStyle/>
          <a:p>
            <a:r>
              <a:rPr lang="en-US" sz="1400" dirty="0">
                <a:latin typeface="Century Gothic" panose="020B0502020202020204" pitchFamily="34" charset="0"/>
              </a:rPr>
              <a:t>United States</a:t>
            </a:r>
          </a:p>
        </p:txBody>
      </p:sp>
      <p:sp>
        <p:nvSpPr>
          <p:cNvPr id="38" name="Rounded Rectangle 37">
            <a:extLst>
              <a:ext uri="{FF2B5EF4-FFF2-40B4-BE49-F238E27FC236}">
                <a16:creationId xmlns:a16="http://schemas.microsoft.com/office/drawing/2014/main" id="{8D73E200-FFC0-B571-282D-B8C763302888}"/>
              </a:ext>
            </a:extLst>
          </p:cNvPr>
          <p:cNvSpPr/>
          <p:nvPr/>
        </p:nvSpPr>
        <p:spPr>
          <a:xfrm>
            <a:off x="1439966" y="4170501"/>
            <a:ext cx="1548000" cy="723600"/>
          </a:xfrm>
          <a:prstGeom prst="roundRect">
            <a:avLst>
              <a:gd name="adj" fmla="val 8279"/>
            </a:avLst>
          </a:prstGeom>
          <a:solidFill>
            <a:schemeClr val="bg1"/>
          </a:solidFill>
          <a:ln>
            <a:noFill/>
          </a:ln>
          <a:effectLst>
            <a:outerShdw blurRad="50800" dist="50800" dir="5400000" algn="ctr" rotWithShape="0">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rIns="0" rtlCol="0" anchor="t" anchorCtr="0"/>
          <a:lstStyle/>
          <a:p>
            <a:r>
              <a:rPr lang="en-US" sz="2000" b="1" dirty="0">
                <a:solidFill>
                  <a:schemeClr val="tx1"/>
                </a:solidFill>
                <a:latin typeface="Century Gothic" panose="020B0502020202020204" pitchFamily="34" charset="0"/>
              </a:rPr>
              <a:t>$411bn</a:t>
            </a:r>
            <a:br>
              <a:rPr lang="en-US" sz="2000" b="1" dirty="0">
                <a:solidFill>
                  <a:schemeClr val="tx1"/>
                </a:solidFill>
                <a:latin typeface="Century Gothic" panose="020B0502020202020204" pitchFamily="34" charset="0"/>
              </a:rPr>
            </a:br>
            <a:r>
              <a:rPr lang="en-US" sz="1200" dirty="0">
                <a:solidFill>
                  <a:schemeClr val="tx1"/>
                </a:solidFill>
                <a:latin typeface="Century Gothic" panose="020B0502020202020204" pitchFamily="34" charset="0"/>
              </a:rPr>
              <a:t>(2.28% of GDP)</a:t>
            </a:r>
            <a:endParaRPr lang="en-GB" sz="1200" dirty="0">
              <a:solidFill>
                <a:schemeClr val="tx1"/>
              </a:solidFill>
              <a:latin typeface="Century Gothic" panose="020B0502020202020204" pitchFamily="34" charset="0"/>
            </a:endParaRPr>
          </a:p>
        </p:txBody>
      </p:sp>
      <p:pic>
        <p:nvPicPr>
          <p:cNvPr id="32" name="Picture 31" descr="A flag pin with a black background&#10;&#10;Description automatically generated">
            <a:extLst>
              <a:ext uri="{FF2B5EF4-FFF2-40B4-BE49-F238E27FC236}">
                <a16:creationId xmlns:a16="http://schemas.microsoft.com/office/drawing/2014/main" id="{C6A38175-2A9B-7098-EF28-15EC22AC2155}"/>
              </a:ext>
            </a:extLst>
          </p:cNvPr>
          <p:cNvPicPr>
            <a:picLocks noChangeAspect="1"/>
          </p:cNvPicPr>
          <p:nvPr/>
        </p:nvPicPr>
        <p:blipFill>
          <a:blip r:embed="rId4"/>
          <a:stretch>
            <a:fillRect/>
          </a:stretch>
        </p:blipFill>
        <p:spPr>
          <a:xfrm>
            <a:off x="1214430" y="4168944"/>
            <a:ext cx="543058" cy="721107"/>
          </a:xfrm>
          <a:prstGeom prst="rect">
            <a:avLst/>
          </a:prstGeom>
          <a:effectLst>
            <a:outerShdw blurRad="50800" dist="38100" dir="5400000" algn="t" rotWithShape="0">
              <a:prstClr val="black">
                <a:alpha val="10000"/>
              </a:prstClr>
            </a:outerShdw>
          </a:effectLst>
        </p:spPr>
      </p:pic>
      <p:sp>
        <p:nvSpPr>
          <p:cNvPr id="44" name="Rounded Rectangle 43">
            <a:extLst>
              <a:ext uri="{FF2B5EF4-FFF2-40B4-BE49-F238E27FC236}">
                <a16:creationId xmlns:a16="http://schemas.microsoft.com/office/drawing/2014/main" id="{31C63E13-EF28-5C57-76AC-282DDB296FEE}"/>
              </a:ext>
            </a:extLst>
          </p:cNvPr>
          <p:cNvSpPr/>
          <p:nvPr/>
        </p:nvSpPr>
        <p:spPr>
          <a:xfrm>
            <a:off x="323484" y="3013589"/>
            <a:ext cx="1548000"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rIns="216000" rtlCol="0" anchor="t" anchorCtr="0"/>
          <a:lstStyle/>
          <a:p>
            <a:r>
              <a:rPr lang="en-US" sz="2000" b="1" dirty="0">
                <a:solidFill>
                  <a:schemeClr val="tx1"/>
                </a:solidFill>
                <a:latin typeface="Century Gothic" panose="020B0502020202020204" pitchFamily="34" charset="0"/>
              </a:rPr>
              <a:t>$21.4bn</a:t>
            </a:r>
            <a:br>
              <a:rPr lang="en-US" sz="2000" b="1" dirty="0">
                <a:solidFill>
                  <a:schemeClr val="tx1"/>
                </a:solidFill>
                <a:latin typeface="Century Gothic" panose="020B0502020202020204" pitchFamily="34" charset="0"/>
              </a:rPr>
            </a:br>
            <a:r>
              <a:rPr lang="en-US" sz="1200" dirty="0">
                <a:solidFill>
                  <a:schemeClr val="tx1"/>
                </a:solidFill>
                <a:latin typeface="Century Gothic" panose="020B0502020202020204" pitchFamily="34" charset="0"/>
              </a:rPr>
              <a:t>(1.35% of GDP)</a:t>
            </a:r>
            <a:endParaRPr lang="en-GB" sz="1200" dirty="0">
              <a:solidFill>
                <a:schemeClr val="tx1"/>
              </a:solidFill>
              <a:latin typeface="Century Gothic" panose="020B0502020202020204" pitchFamily="34" charset="0"/>
            </a:endParaRPr>
          </a:p>
        </p:txBody>
      </p:sp>
      <p:sp>
        <p:nvSpPr>
          <p:cNvPr id="45" name="Rounded Rectangle 44">
            <a:extLst>
              <a:ext uri="{FF2B5EF4-FFF2-40B4-BE49-F238E27FC236}">
                <a16:creationId xmlns:a16="http://schemas.microsoft.com/office/drawing/2014/main" id="{65159CAA-EDD2-4AB7-24BE-181AB2438827}"/>
              </a:ext>
            </a:extLst>
          </p:cNvPr>
          <p:cNvSpPr/>
          <p:nvPr/>
        </p:nvSpPr>
        <p:spPr>
          <a:xfrm>
            <a:off x="4564507" y="3546086"/>
            <a:ext cx="1548000"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rIns="0" rtlCol="0" anchor="t" anchorCtr="0"/>
          <a:lstStyle/>
          <a:p>
            <a:r>
              <a:rPr lang="en-US" sz="2000" b="1" dirty="0">
                <a:solidFill>
                  <a:schemeClr val="tx1"/>
                </a:solidFill>
                <a:latin typeface="Century Gothic" panose="020B0502020202020204" pitchFamily="34" charset="0"/>
              </a:rPr>
              <a:t>$60bn</a:t>
            </a:r>
            <a:br>
              <a:rPr lang="en-US" sz="2000" b="1" dirty="0">
                <a:solidFill>
                  <a:schemeClr val="tx1"/>
                </a:solidFill>
                <a:latin typeface="Century Gothic" panose="020B0502020202020204" pitchFamily="34" charset="0"/>
              </a:rPr>
            </a:br>
            <a:r>
              <a:rPr lang="en-US" sz="1200" dirty="0">
                <a:solidFill>
                  <a:schemeClr val="tx1"/>
                </a:solidFill>
                <a:latin typeface="Century Gothic" panose="020B0502020202020204" pitchFamily="34" charset="0"/>
              </a:rPr>
              <a:t>(1.56% of GDP)</a:t>
            </a:r>
            <a:endParaRPr lang="en-GB" sz="1200" dirty="0">
              <a:solidFill>
                <a:schemeClr val="tx1"/>
              </a:solidFill>
              <a:latin typeface="Century Gothic" panose="020B0502020202020204" pitchFamily="34" charset="0"/>
            </a:endParaRPr>
          </a:p>
        </p:txBody>
      </p:sp>
      <p:pic>
        <p:nvPicPr>
          <p:cNvPr id="28" name="Picture 27" descr="A flag on a map pointer&#10;&#10;Description automatically generated">
            <a:extLst>
              <a:ext uri="{FF2B5EF4-FFF2-40B4-BE49-F238E27FC236}">
                <a16:creationId xmlns:a16="http://schemas.microsoft.com/office/drawing/2014/main" id="{00F0E7ED-4C3C-B04A-8E2C-424930463618}"/>
              </a:ext>
            </a:extLst>
          </p:cNvPr>
          <p:cNvPicPr>
            <a:picLocks noChangeAspect="1"/>
          </p:cNvPicPr>
          <p:nvPr/>
        </p:nvPicPr>
        <p:blipFill>
          <a:blip r:embed="rId5"/>
          <a:stretch>
            <a:fillRect/>
          </a:stretch>
        </p:blipFill>
        <p:spPr>
          <a:xfrm>
            <a:off x="4327800" y="3546087"/>
            <a:ext cx="543058" cy="721107"/>
          </a:xfrm>
          <a:prstGeom prst="rect">
            <a:avLst/>
          </a:prstGeom>
          <a:effectLst>
            <a:outerShdw blurRad="50800" dist="38100" dir="5400000" algn="t" rotWithShape="0">
              <a:prstClr val="black">
                <a:alpha val="10000"/>
              </a:prstClr>
            </a:outerShdw>
          </a:effectLst>
        </p:spPr>
      </p:pic>
      <p:pic>
        <p:nvPicPr>
          <p:cNvPr id="27" name="Picture 26" descr="A flag pin with a leaf&#10;&#10;Description automatically generated">
            <a:extLst>
              <a:ext uri="{FF2B5EF4-FFF2-40B4-BE49-F238E27FC236}">
                <a16:creationId xmlns:a16="http://schemas.microsoft.com/office/drawing/2014/main" id="{5D3CA330-6B9C-D18F-2D60-2C646C6F6BF1}"/>
              </a:ext>
            </a:extLst>
          </p:cNvPr>
          <p:cNvPicPr>
            <a:picLocks noChangeAspect="1"/>
          </p:cNvPicPr>
          <p:nvPr/>
        </p:nvPicPr>
        <p:blipFill>
          <a:blip r:embed="rId6"/>
          <a:stretch>
            <a:fillRect/>
          </a:stretch>
        </p:blipFill>
        <p:spPr>
          <a:xfrm>
            <a:off x="1562396" y="3013590"/>
            <a:ext cx="543058" cy="721107"/>
          </a:xfrm>
          <a:prstGeom prst="rect">
            <a:avLst/>
          </a:prstGeom>
          <a:effectLst>
            <a:outerShdw blurRad="50800" dist="38100" dir="5400000" algn="t" rotWithShape="0">
              <a:prstClr val="black">
                <a:alpha val="16985"/>
              </a:prstClr>
            </a:outerShdw>
          </a:effectLst>
        </p:spPr>
      </p:pic>
      <p:sp>
        <p:nvSpPr>
          <p:cNvPr id="47" name="Rounded Rectangle 46">
            <a:extLst>
              <a:ext uri="{FF2B5EF4-FFF2-40B4-BE49-F238E27FC236}">
                <a16:creationId xmlns:a16="http://schemas.microsoft.com/office/drawing/2014/main" id="{CF7A64DE-62E0-3EAA-A371-749D0007653E}"/>
              </a:ext>
            </a:extLst>
          </p:cNvPr>
          <p:cNvSpPr/>
          <p:nvPr/>
        </p:nvSpPr>
        <p:spPr>
          <a:xfrm>
            <a:off x="2503976" y="3308029"/>
            <a:ext cx="1548000"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rIns="216000" rtlCol="0" anchor="t" anchorCtr="0"/>
          <a:lstStyle/>
          <a:p>
            <a:r>
              <a:rPr lang="en-US" sz="2000" b="1" dirty="0">
                <a:solidFill>
                  <a:schemeClr val="tx1"/>
                </a:solidFill>
                <a:latin typeface="Century Gothic" panose="020B0502020202020204" pitchFamily="34" charset="0"/>
              </a:rPr>
              <a:t>$50bn</a:t>
            </a:r>
            <a:br>
              <a:rPr lang="en-US" sz="2000" b="1" dirty="0">
                <a:solidFill>
                  <a:schemeClr val="tx1"/>
                </a:solidFill>
                <a:latin typeface="Century Gothic" panose="020B0502020202020204" pitchFamily="34" charset="0"/>
              </a:rPr>
            </a:br>
            <a:r>
              <a:rPr lang="en-US" sz="1200" dirty="0">
                <a:solidFill>
                  <a:schemeClr val="tx1"/>
                </a:solidFill>
                <a:latin typeface="Century Gothic" panose="020B0502020202020204" pitchFamily="34" charset="0"/>
              </a:rPr>
              <a:t>(1.86% of GDP)</a:t>
            </a:r>
            <a:endParaRPr lang="en-GB" sz="1200" dirty="0">
              <a:solidFill>
                <a:schemeClr val="tx1"/>
              </a:solidFill>
              <a:latin typeface="Century Gothic" panose="020B0502020202020204" pitchFamily="34" charset="0"/>
            </a:endParaRPr>
          </a:p>
        </p:txBody>
      </p:sp>
      <p:pic>
        <p:nvPicPr>
          <p:cNvPr id="31" name="Picture 30" descr="A flag on a map pointer&#10;&#10;Description automatically generated">
            <a:extLst>
              <a:ext uri="{FF2B5EF4-FFF2-40B4-BE49-F238E27FC236}">
                <a16:creationId xmlns:a16="http://schemas.microsoft.com/office/drawing/2014/main" id="{C51B899B-EF80-4DB3-B6CE-5C050F73F8E0}"/>
              </a:ext>
            </a:extLst>
          </p:cNvPr>
          <p:cNvPicPr>
            <a:picLocks noChangeAspect="1"/>
          </p:cNvPicPr>
          <p:nvPr/>
        </p:nvPicPr>
        <p:blipFill>
          <a:blip r:embed="rId7"/>
          <a:stretch>
            <a:fillRect/>
          </a:stretch>
        </p:blipFill>
        <p:spPr>
          <a:xfrm>
            <a:off x="3737386" y="3305875"/>
            <a:ext cx="543058" cy="721107"/>
          </a:xfrm>
          <a:prstGeom prst="rect">
            <a:avLst/>
          </a:prstGeom>
          <a:effectLst>
            <a:outerShdw blurRad="50800" dist="38100" dir="5400000" algn="t" rotWithShape="0">
              <a:prstClr val="black">
                <a:alpha val="10000"/>
              </a:prstClr>
            </a:outerShdw>
          </a:effectLst>
        </p:spPr>
      </p:pic>
      <p:sp>
        <p:nvSpPr>
          <p:cNvPr id="48" name="Rounded Rectangle 47">
            <a:extLst>
              <a:ext uri="{FF2B5EF4-FFF2-40B4-BE49-F238E27FC236}">
                <a16:creationId xmlns:a16="http://schemas.microsoft.com/office/drawing/2014/main" id="{68A81A6C-933E-0695-F300-D41C45F527A4}"/>
              </a:ext>
            </a:extLst>
          </p:cNvPr>
          <p:cNvSpPr/>
          <p:nvPr/>
        </p:nvSpPr>
        <p:spPr>
          <a:xfrm>
            <a:off x="7739526" y="3752777"/>
            <a:ext cx="1548000" cy="723600"/>
          </a:xfrm>
          <a:prstGeom prst="roundRect">
            <a:avLst>
              <a:gd name="adj" fmla="val 8279"/>
            </a:avLst>
          </a:prstGeom>
          <a:solidFill>
            <a:schemeClr val="bg1"/>
          </a:solidFill>
          <a:ln>
            <a:noFill/>
          </a:ln>
          <a:effectLst>
            <a:outerShdw blurRad="50800"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rIns="0" rtlCol="0" anchor="t" anchorCtr="0"/>
          <a:lstStyle/>
          <a:p>
            <a:r>
              <a:rPr lang="en-US" sz="2000" b="1" dirty="0">
                <a:solidFill>
                  <a:schemeClr val="tx1"/>
                </a:solidFill>
                <a:latin typeface="Century Gothic" panose="020B0502020202020204" pitchFamily="34" charset="0"/>
              </a:rPr>
              <a:t>$138bn</a:t>
            </a:r>
            <a:br>
              <a:rPr lang="en-US" sz="2000" b="1" dirty="0">
                <a:solidFill>
                  <a:schemeClr val="tx1"/>
                </a:solidFill>
                <a:latin typeface="Century Gothic" panose="020B0502020202020204" pitchFamily="34" charset="0"/>
              </a:rPr>
            </a:br>
            <a:r>
              <a:rPr lang="en-US" sz="1200" dirty="0">
                <a:solidFill>
                  <a:schemeClr val="tx1"/>
                </a:solidFill>
                <a:latin typeface="Century Gothic" panose="020B0502020202020204" pitchFamily="34" charset="0"/>
              </a:rPr>
              <a:t>(2.92% of GDP)</a:t>
            </a:r>
            <a:endParaRPr lang="en-GB" sz="1200" dirty="0">
              <a:solidFill>
                <a:schemeClr val="tx1"/>
              </a:solidFill>
              <a:latin typeface="Century Gothic" panose="020B0502020202020204" pitchFamily="34" charset="0"/>
            </a:endParaRPr>
          </a:p>
        </p:txBody>
      </p:sp>
      <p:pic>
        <p:nvPicPr>
          <p:cNvPr id="29" name="Picture 28" descr="A red circle on a white pin&#10;&#10;Description automatically generated">
            <a:extLst>
              <a:ext uri="{FF2B5EF4-FFF2-40B4-BE49-F238E27FC236}">
                <a16:creationId xmlns:a16="http://schemas.microsoft.com/office/drawing/2014/main" id="{DE58EC5B-A0A6-9811-1D95-95AB5AA2A47C}"/>
              </a:ext>
            </a:extLst>
          </p:cNvPr>
          <p:cNvPicPr>
            <a:picLocks noChangeAspect="1"/>
          </p:cNvPicPr>
          <p:nvPr/>
        </p:nvPicPr>
        <p:blipFill>
          <a:blip r:embed="rId8"/>
          <a:stretch>
            <a:fillRect/>
          </a:stretch>
        </p:blipFill>
        <p:spPr>
          <a:xfrm>
            <a:off x="7504024" y="3752644"/>
            <a:ext cx="543058" cy="721107"/>
          </a:xfrm>
          <a:prstGeom prst="rect">
            <a:avLst/>
          </a:prstGeom>
          <a:effectLst>
            <a:outerShdw blurRad="50800" dist="38100" dir="5400000" algn="t" rotWithShape="0">
              <a:prstClr val="black">
                <a:alpha val="10000"/>
              </a:prstClr>
            </a:outerShdw>
          </a:effectLst>
        </p:spPr>
      </p:pic>
      <p:pic>
        <p:nvPicPr>
          <p:cNvPr id="49" name="Picture 48">
            <a:extLst>
              <a:ext uri="{FF2B5EF4-FFF2-40B4-BE49-F238E27FC236}">
                <a16:creationId xmlns:a16="http://schemas.microsoft.com/office/drawing/2014/main" id="{35034027-1FB0-9284-0ED3-F3838FE39EA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325437" y="6051927"/>
            <a:ext cx="440209" cy="480636"/>
          </a:xfrm>
          <a:prstGeom prst="rect">
            <a:avLst/>
          </a:prstGeom>
        </p:spPr>
      </p:pic>
      <p:pic>
        <p:nvPicPr>
          <p:cNvPr id="5" name="Picture 4" descr="A red yellow and black flag&#10;&#10;Description automatically generated">
            <a:extLst>
              <a:ext uri="{FF2B5EF4-FFF2-40B4-BE49-F238E27FC236}">
                <a16:creationId xmlns:a16="http://schemas.microsoft.com/office/drawing/2014/main" id="{B9A96C02-A153-4C61-BA84-093F10920BAC}"/>
              </a:ext>
            </a:extLst>
          </p:cNvPr>
          <p:cNvPicPr>
            <a:picLocks noChangeAspect="1"/>
          </p:cNvPicPr>
          <p:nvPr/>
        </p:nvPicPr>
        <p:blipFill>
          <a:blip r:embed="rId11"/>
          <a:stretch>
            <a:fillRect/>
          </a:stretch>
        </p:blipFill>
        <p:spPr>
          <a:xfrm>
            <a:off x="2144634" y="1923552"/>
            <a:ext cx="261313" cy="261313"/>
          </a:xfrm>
          <a:prstGeom prst="rect">
            <a:avLst/>
          </a:prstGeom>
        </p:spPr>
      </p:pic>
      <p:pic>
        <p:nvPicPr>
          <p:cNvPr id="6" name="Picture 5" descr="A circle with a flag in it&#10;&#10;Description automatically generated">
            <a:extLst>
              <a:ext uri="{FF2B5EF4-FFF2-40B4-BE49-F238E27FC236}">
                <a16:creationId xmlns:a16="http://schemas.microsoft.com/office/drawing/2014/main" id="{DB1D951E-8819-78E7-5906-5F17C848B87F}"/>
              </a:ext>
            </a:extLst>
          </p:cNvPr>
          <p:cNvPicPr>
            <a:picLocks noChangeAspect="1"/>
          </p:cNvPicPr>
          <p:nvPr/>
        </p:nvPicPr>
        <p:blipFill>
          <a:blip r:embed="rId12"/>
          <a:stretch>
            <a:fillRect/>
          </a:stretch>
        </p:blipFill>
        <p:spPr>
          <a:xfrm>
            <a:off x="8178319" y="1923552"/>
            <a:ext cx="261313" cy="261313"/>
          </a:xfrm>
          <a:prstGeom prst="rect">
            <a:avLst/>
          </a:prstGeom>
        </p:spPr>
      </p:pic>
      <p:pic>
        <p:nvPicPr>
          <p:cNvPr id="7" name="Picture 6" descr="A red and white flag with a leaf&#10;&#10;Description automatically generated">
            <a:extLst>
              <a:ext uri="{FF2B5EF4-FFF2-40B4-BE49-F238E27FC236}">
                <a16:creationId xmlns:a16="http://schemas.microsoft.com/office/drawing/2014/main" id="{914B0234-7FD3-B382-E843-B52DA6D5BD0C}"/>
              </a:ext>
            </a:extLst>
          </p:cNvPr>
          <p:cNvPicPr>
            <a:picLocks noChangeAspect="1"/>
          </p:cNvPicPr>
          <p:nvPr/>
        </p:nvPicPr>
        <p:blipFill>
          <a:blip r:embed="rId13"/>
          <a:stretch>
            <a:fillRect/>
          </a:stretch>
        </p:blipFill>
        <p:spPr>
          <a:xfrm>
            <a:off x="309664" y="1923552"/>
            <a:ext cx="261313" cy="261313"/>
          </a:xfrm>
          <a:prstGeom prst="rect">
            <a:avLst/>
          </a:prstGeom>
        </p:spPr>
      </p:pic>
      <p:pic>
        <p:nvPicPr>
          <p:cNvPr id="8" name="Picture 7" descr="A red white and blue flag with Great Britain in the background&#10;&#10;Description automatically generated">
            <a:extLst>
              <a:ext uri="{FF2B5EF4-FFF2-40B4-BE49-F238E27FC236}">
                <a16:creationId xmlns:a16="http://schemas.microsoft.com/office/drawing/2014/main" id="{421C9F55-84C5-6454-5AB0-4D7EEFB4F27A}"/>
              </a:ext>
            </a:extLst>
          </p:cNvPr>
          <p:cNvPicPr>
            <a:picLocks noChangeAspect="1"/>
          </p:cNvPicPr>
          <p:nvPr/>
        </p:nvPicPr>
        <p:blipFill>
          <a:blip r:embed="rId14"/>
          <a:stretch>
            <a:fillRect/>
          </a:stretch>
        </p:blipFill>
        <p:spPr>
          <a:xfrm>
            <a:off x="5696789" y="1923552"/>
            <a:ext cx="261313" cy="261313"/>
          </a:xfrm>
          <a:prstGeom prst="rect">
            <a:avLst/>
          </a:prstGeom>
        </p:spPr>
      </p:pic>
      <p:pic>
        <p:nvPicPr>
          <p:cNvPr id="9" name="Picture 8" descr="A red circle with white border&#10;&#10;Description automatically generated">
            <a:extLst>
              <a:ext uri="{FF2B5EF4-FFF2-40B4-BE49-F238E27FC236}">
                <a16:creationId xmlns:a16="http://schemas.microsoft.com/office/drawing/2014/main" id="{ED91882B-5D5F-C3AD-E44A-59229DE3C32F}"/>
              </a:ext>
            </a:extLst>
          </p:cNvPr>
          <p:cNvPicPr>
            <a:picLocks noChangeAspect="1"/>
          </p:cNvPicPr>
          <p:nvPr/>
        </p:nvPicPr>
        <p:blipFill>
          <a:blip r:embed="rId15"/>
          <a:stretch>
            <a:fillRect/>
          </a:stretch>
        </p:blipFill>
        <p:spPr>
          <a:xfrm>
            <a:off x="4025620" y="1923552"/>
            <a:ext cx="261313" cy="261313"/>
          </a:xfrm>
          <a:prstGeom prst="rect">
            <a:avLst/>
          </a:prstGeom>
        </p:spPr>
      </p:pic>
    </p:spTree>
    <p:extLst>
      <p:ext uri="{BB962C8B-B14F-4D97-AF65-F5344CB8AC3E}">
        <p14:creationId xmlns:p14="http://schemas.microsoft.com/office/powerpoint/2010/main" val="422393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19D146-D747-34A6-F7DA-11ECEB1A9ED2}"/>
              </a:ext>
            </a:extLst>
          </p:cNvPr>
          <p:cNvSpPr/>
          <p:nvPr/>
        </p:nvSpPr>
        <p:spPr>
          <a:xfrm>
            <a:off x="4948245" y="2822115"/>
            <a:ext cx="4957755" cy="4033521"/>
          </a:xfrm>
          <a:prstGeom prst="rect">
            <a:avLst/>
          </a:prstGeom>
          <a:solidFill>
            <a:srgbClr val="A63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ink outline of a country&#10;&#10;Description automatically generated">
            <a:extLst>
              <a:ext uri="{FF2B5EF4-FFF2-40B4-BE49-F238E27FC236}">
                <a16:creationId xmlns:a16="http://schemas.microsoft.com/office/drawing/2014/main" id="{FDBEE7E2-7EE8-06C8-DDD9-B7BE8EC76CE1}"/>
              </a:ext>
            </a:extLst>
          </p:cNvPr>
          <p:cNvPicPr>
            <a:picLocks noChangeAspect="1"/>
          </p:cNvPicPr>
          <p:nvPr/>
        </p:nvPicPr>
        <p:blipFill rotWithShape="1">
          <a:blip r:embed="rId3">
            <a:alphaModFix amt="30000"/>
          </a:blip>
          <a:srcRect l="7466" t="-731" r="-3154" b="24218"/>
          <a:stretch/>
        </p:blipFill>
        <p:spPr>
          <a:xfrm>
            <a:off x="6037598" y="3132355"/>
            <a:ext cx="2561606" cy="3942254"/>
          </a:xfrm>
          <a:prstGeom prst="rect">
            <a:avLst/>
          </a:prstGeom>
        </p:spPr>
      </p:pic>
      <p:pic>
        <p:nvPicPr>
          <p:cNvPr id="47" name="Picture 46" descr="A red circle on a white pin&#10;&#10;Description automatically generated">
            <a:extLst>
              <a:ext uri="{FF2B5EF4-FFF2-40B4-BE49-F238E27FC236}">
                <a16:creationId xmlns:a16="http://schemas.microsoft.com/office/drawing/2014/main" id="{3A1D4FCB-AF94-2F48-7418-814026B40937}"/>
              </a:ext>
            </a:extLst>
          </p:cNvPr>
          <p:cNvPicPr>
            <a:picLocks noChangeAspect="1"/>
          </p:cNvPicPr>
          <p:nvPr/>
        </p:nvPicPr>
        <p:blipFill>
          <a:blip r:embed="rId4"/>
          <a:stretch>
            <a:fillRect/>
          </a:stretch>
        </p:blipFill>
        <p:spPr>
          <a:xfrm>
            <a:off x="7046872" y="5251965"/>
            <a:ext cx="543058" cy="721107"/>
          </a:xfrm>
          <a:prstGeom prst="rect">
            <a:avLst/>
          </a:prstGeom>
          <a:effectLst>
            <a:outerShdw blurRad="50800" dist="38100" dir="5400000" algn="t" rotWithShape="0">
              <a:prstClr val="black">
                <a:alpha val="10000"/>
              </a:prstClr>
            </a:outerShdw>
          </a:effectLst>
        </p:spPr>
      </p:pic>
      <p:sp>
        <p:nvSpPr>
          <p:cNvPr id="7" name="Rectangle 6">
            <a:extLst>
              <a:ext uri="{FF2B5EF4-FFF2-40B4-BE49-F238E27FC236}">
                <a16:creationId xmlns:a16="http://schemas.microsoft.com/office/drawing/2014/main" id="{3946EB4C-415C-B925-E9C4-BCC15802362B}"/>
              </a:ext>
            </a:extLst>
          </p:cNvPr>
          <p:cNvSpPr/>
          <p:nvPr/>
        </p:nvSpPr>
        <p:spPr>
          <a:xfrm>
            <a:off x="0" y="2822115"/>
            <a:ext cx="4948245" cy="4033521"/>
          </a:xfrm>
          <a:prstGeom prst="rect">
            <a:avLst/>
          </a:prstGeom>
          <a:solidFill>
            <a:srgbClr val="6423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55A05A-631D-54AF-8C5D-9B13054D0421}"/>
              </a:ext>
            </a:extLst>
          </p:cNvPr>
          <p:cNvSpPr txBox="1"/>
          <p:nvPr/>
        </p:nvSpPr>
        <p:spPr>
          <a:xfrm>
            <a:off x="5187309" y="3065342"/>
            <a:ext cx="3118474" cy="523220"/>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Japan</a:t>
            </a:r>
          </a:p>
        </p:txBody>
      </p:sp>
      <p:pic>
        <p:nvPicPr>
          <p:cNvPr id="45" name="Picture 44" descr="A map of the united kingdom&#10;&#10;Description automatically generated">
            <a:extLst>
              <a:ext uri="{FF2B5EF4-FFF2-40B4-BE49-F238E27FC236}">
                <a16:creationId xmlns:a16="http://schemas.microsoft.com/office/drawing/2014/main" id="{D0A92797-86EF-3206-B6CA-A5871B90D278}"/>
              </a:ext>
            </a:extLst>
          </p:cNvPr>
          <p:cNvPicPr>
            <a:picLocks noChangeAspect="1"/>
          </p:cNvPicPr>
          <p:nvPr/>
        </p:nvPicPr>
        <p:blipFill rotWithShape="1">
          <a:blip r:embed="rId5">
            <a:alphaModFix amt="30000"/>
          </a:blip>
          <a:srcRect b="-758"/>
          <a:stretch/>
        </p:blipFill>
        <p:spPr>
          <a:xfrm>
            <a:off x="951511" y="2888631"/>
            <a:ext cx="2115958" cy="3900488"/>
          </a:xfrm>
          <a:prstGeom prst="rect">
            <a:avLst/>
          </a:prstGeom>
        </p:spPr>
      </p:pic>
      <p:sp>
        <p:nvSpPr>
          <p:cNvPr id="3" name="Title 2">
            <a:extLst>
              <a:ext uri="{FF2B5EF4-FFF2-40B4-BE49-F238E27FC236}">
                <a16:creationId xmlns:a16="http://schemas.microsoft.com/office/drawing/2014/main" id="{BAD6136D-F46F-2CCE-BA9F-B16F77F741D3}"/>
              </a:ext>
            </a:extLst>
          </p:cNvPr>
          <p:cNvSpPr>
            <a:spLocks noGrp="1"/>
          </p:cNvSpPr>
          <p:nvPr>
            <p:ph type="title"/>
          </p:nvPr>
        </p:nvSpPr>
        <p:spPr/>
        <p:txBody>
          <a:bodyPr/>
          <a:lstStyle/>
          <a:p>
            <a:r>
              <a:rPr lang="en-US" dirty="0"/>
              <a:t>The bigger picture</a:t>
            </a:r>
            <a:endParaRPr lang="en-GB" dirty="0"/>
          </a:p>
        </p:txBody>
      </p:sp>
      <p:sp>
        <p:nvSpPr>
          <p:cNvPr id="4" name="Slide Number Placeholder 3">
            <a:extLst>
              <a:ext uri="{FF2B5EF4-FFF2-40B4-BE49-F238E27FC236}">
                <a16:creationId xmlns:a16="http://schemas.microsoft.com/office/drawing/2014/main" id="{D2531247-5B05-0134-F790-036B59AA49A5}"/>
              </a:ext>
            </a:extLst>
          </p:cNvPr>
          <p:cNvSpPr>
            <a:spLocks noGrp="1"/>
          </p:cNvSpPr>
          <p:nvPr>
            <p:ph type="sldNum" sz="quarter" idx="4"/>
          </p:nvPr>
        </p:nvSpPr>
        <p:spPr>
          <a:noFill/>
          <a:ln>
            <a:noFill/>
          </a:ln>
        </p:spPr>
        <p:txBody>
          <a:bodyPr/>
          <a:lstStyle/>
          <a:p>
            <a:r>
              <a:rPr lang="en-GB" dirty="0">
                <a:solidFill>
                  <a:schemeClr val="bg1"/>
                </a:solidFill>
              </a:rPr>
              <a:t>© PSHE Association 2024</a:t>
            </a:r>
          </a:p>
        </p:txBody>
      </p:sp>
      <p:sp>
        <p:nvSpPr>
          <p:cNvPr id="2" name="Content Placeholder 1">
            <a:extLst>
              <a:ext uri="{FF2B5EF4-FFF2-40B4-BE49-F238E27FC236}">
                <a16:creationId xmlns:a16="http://schemas.microsoft.com/office/drawing/2014/main" id="{EF356313-4617-FB02-E7B7-918A0F2496E7}"/>
              </a:ext>
            </a:extLst>
          </p:cNvPr>
          <p:cNvSpPr>
            <a:spLocks noGrp="1"/>
          </p:cNvSpPr>
          <p:nvPr>
            <p:ph sz="half" idx="4294967295"/>
          </p:nvPr>
        </p:nvSpPr>
        <p:spPr>
          <a:xfrm>
            <a:off x="233592" y="1303338"/>
            <a:ext cx="9559925" cy="827087"/>
          </a:xfrm>
        </p:spPr>
        <p:txBody>
          <a:bodyPr>
            <a:noAutofit/>
          </a:bodyPr>
          <a:lstStyle/>
          <a:p>
            <a:pPr marL="0" indent="0">
              <a:lnSpc>
                <a:spcPts val="2800"/>
              </a:lnSpc>
              <a:buNone/>
            </a:pPr>
            <a:r>
              <a:rPr lang="en-US" sz="2000" dirty="0"/>
              <a:t>Sleep deprivation is linked to lower productivity at work, </a:t>
            </a:r>
            <a:r>
              <a:rPr lang="en-US" sz="2000" i="0" dirty="0">
                <a:effectLst/>
              </a:rPr>
              <a:t>which results in a significant amount of working days being lost each year.</a:t>
            </a:r>
            <a:endParaRPr lang="en-US" sz="2000" dirty="0"/>
          </a:p>
          <a:p>
            <a:pPr marL="0" indent="0">
              <a:lnSpc>
                <a:spcPts val="2800"/>
              </a:lnSpc>
              <a:buNone/>
            </a:pPr>
            <a:endParaRPr lang="en-GB" sz="2000" dirty="0"/>
          </a:p>
        </p:txBody>
      </p:sp>
      <p:pic>
        <p:nvPicPr>
          <p:cNvPr id="46" name="Picture 45" descr="A flag on a map pointer&#10;&#10;Description automatically generated">
            <a:extLst>
              <a:ext uri="{FF2B5EF4-FFF2-40B4-BE49-F238E27FC236}">
                <a16:creationId xmlns:a16="http://schemas.microsoft.com/office/drawing/2014/main" id="{003D1A56-406F-B99A-84C2-86985542007A}"/>
              </a:ext>
            </a:extLst>
          </p:cNvPr>
          <p:cNvPicPr>
            <a:picLocks noChangeAspect="1"/>
          </p:cNvPicPr>
          <p:nvPr/>
        </p:nvPicPr>
        <p:blipFill>
          <a:blip r:embed="rId6"/>
          <a:stretch>
            <a:fillRect/>
          </a:stretch>
        </p:blipFill>
        <p:spPr>
          <a:xfrm>
            <a:off x="2087362" y="5254063"/>
            <a:ext cx="543058" cy="721107"/>
          </a:xfrm>
          <a:prstGeom prst="rect">
            <a:avLst/>
          </a:prstGeom>
          <a:effectLst>
            <a:outerShdw blurRad="50800" dist="38100" dir="5400000" algn="t" rotWithShape="0">
              <a:prstClr val="black">
                <a:alpha val="10000"/>
              </a:prstClr>
            </a:outerShdw>
          </a:effectLst>
        </p:spPr>
      </p:pic>
      <p:sp>
        <p:nvSpPr>
          <p:cNvPr id="8" name="TextBox 7">
            <a:extLst>
              <a:ext uri="{FF2B5EF4-FFF2-40B4-BE49-F238E27FC236}">
                <a16:creationId xmlns:a16="http://schemas.microsoft.com/office/drawing/2014/main" id="{9C4E1C81-E8D7-D183-0078-B8BEFCCCD9F5}"/>
              </a:ext>
            </a:extLst>
          </p:cNvPr>
          <p:cNvSpPr txBox="1"/>
          <p:nvPr/>
        </p:nvSpPr>
        <p:spPr>
          <a:xfrm>
            <a:off x="237329" y="3066593"/>
            <a:ext cx="4280219" cy="1815882"/>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the United Kingdom</a:t>
            </a:r>
          </a:p>
          <a:p>
            <a:r>
              <a:rPr lang="en-GB" sz="2800" b="1" dirty="0">
                <a:solidFill>
                  <a:schemeClr val="bg1"/>
                </a:solidFill>
                <a:effectLst/>
                <a:latin typeface="Century Gothic" panose="020B0502020202020204" pitchFamily="34" charset="0"/>
              </a:rPr>
              <a:t>200,000</a:t>
            </a:r>
            <a:r>
              <a:rPr lang="en-GB" sz="2800" dirty="0">
                <a:solidFill>
                  <a:schemeClr val="bg1"/>
                </a:solidFill>
                <a:effectLst/>
                <a:latin typeface="Century Gothic" panose="020B0502020202020204" pitchFamily="34" charset="0"/>
              </a:rPr>
              <a:t> working days are lost each year</a:t>
            </a:r>
          </a:p>
          <a:p>
            <a:endParaRPr lang="en-US" sz="2800" dirty="0">
              <a:solidFill>
                <a:schemeClr val="bg1"/>
              </a:solidFill>
              <a:latin typeface="Century Gothic" panose="020B0502020202020204" pitchFamily="34" charset="0"/>
            </a:endParaRPr>
          </a:p>
        </p:txBody>
      </p:sp>
      <p:sp>
        <p:nvSpPr>
          <p:cNvPr id="49" name="TextBox 48">
            <a:extLst>
              <a:ext uri="{FF2B5EF4-FFF2-40B4-BE49-F238E27FC236}">
                <a16:creationId xmlns:a16="http://schemas.microsoft.com/office/drawing/2014/main" id="{750C6DEE-39BF-46A2-BD3A-AF762FFE8497}"/>
              </a:ext>
            </a:extLst>
          </p:cNvPr>
          <p:cNvSpPr txBox="1"/>
          <p:nvPr/>
        </p:nvSpPr>
        <p:spPr>
          <a:xfrm>
            <a:off x="5187309" y="3490444"/>
            <a:ext cx="3118474" cy="1384995"/>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600,000</a:t>
            </a:r>
            <a:r>
              <a:rPr lang="en-GB" sz="2800" dirty="0">
                <a:solidFill>
                  <a:schemeClr val="bg1"/>
                </a:solidFill>
                <a:latin typeface="Century Gothic" panose="020B0502020202020204" pitchFamily="34" charset="0"/>
              </a:rPr>
              <a:t> working days are lost each year</a:t>
            </a:r>
          </a:p>
        </p:txBody>
      </p:sp>
      <p:sp>
        <p:nvSpPr>
          <p:cNvPr id="10" name="Rectangle 9">
            <a:extLst>
              <a:ext uri="{FF2B5EF4-FFF2-40B4-BE49-F238E27FC236}">
                <a16:creationId xmlns:a16="http://schemas.microsoft.com/office/drawing/2014/main" id="{EE79AA79-7C7C-1011-139D-D33F85A907D7}"/>
              </a:ext>
            </a:extLst>
          </p:cNvPr>
          <p:cNvSpPr/>
          <p:nvPr/>
        </p:nvSpPr>
        <p:spPr>
          <a:xfrm>
            <a:off x="0" y="2249791"/>
            <a:ext cx="9906000" cy="595981"/>
          </a:xfrm>
          <a:prstGeom prst="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Higher or Lower?</a:t>
            </a:r>
          </a:p>
        </p:txBody>
      </p:sp>
      <p:grpSp>
        <p:nvGrpSpPr>
          <p:cNvPr id="16" name="Group 15">
            <a:extLst>
              <a:ext uri="{FF2B5EF4-FFF2-40B4-BE49-F238E27FC236}">
                <a16:creationId xmlns:a16="http://schemas.microsoft.com/office/drawing/2014/main" id="{CE11BBBB-4557-4B32-79F9-7994719C1E8F}"/>
              </a:ext>
            </a:extLst>
          </p:cNvPr>
          <p:cNvGrpSpPr/>
          <p:nvPr/>
        </p:nvGrpSpPr>
        <p:grpSpPr>
          <a:xfrm>
            <a:off x="-4755" y="2249791"/>
            <a:ext cx="9906000" cy="596555"/>
            <a:chOff x="-4755" y="2242647"/>
            <a:chExt cx="9906000" cy="596555"/>
          </a:xfrm>
        </p:grpSpPr>
        <p:sp>
          <p:nvSpPr>
            <p:cNvPr id="17" name="Rectangle 16">
              <a:extLst>
                <a:ext uri="{FF2B5EF4-FFF2-40B4-BE49-F238E27FC236}">
                  <a16:creationId xmlns:a16="http://schemas.microsoft.com/office/drawing/2014/main" id="{35061EDF-3555-BCB2-C18A-12410A2C0ED3}"/>
                </a:ext>
              </a:extLst>
            </p:cNvPr>
            <p:cNvSpPr/>
            <p:nvPr/>
          </p:nvSpPr>
          <p:spPr>
            <a:xfrm>
              <a:off x="-4755" y="2242647"/>
              <a:ext cx="9906000" cy="5965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entury Gothic" panose="020B0502020202020204" pitchFamily="34" charset="0"/>
                </a:rPr>
                <a:t>Higher</a:t>
              </a:r>
            </a:p>
          </p:txBody>
        </p:sp>
        <p:pic>
          <p:nvPicPr>
            <p:cNvPr id="18" name="Picture 17" descr="A white arrow pointing up&#10;&#10;Description automatically generated">
              <a:extLst>
                <a:ext uri="{FF2B5EF4-FFF2-40B4-BE49-F238E27FC236}">
                  <a16:creationId xmlns:a16="http://schemas.microsoft.com/office/drawing/2014/main" id="{331C595B-34D5-B7EA-C4AE-4E27AA94C54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220136" y="2360240"/>
              <a:ext cx="180452" cy="376894"/>
            </a:xfrm>
            <a:prstGeom prst="rect">
              <a:avLst/>
            </a:prstGeom>
          </p:spPr>
        </p:pic>
      </p:grpSp>
      <p:pic>
        <p:nvPicPr>
          <p:cNvPr id="5" name="Picture 4">
            <a:extLst>
              <a:ext uri="{FF2B5EF4-FFF2-40B4-BE49-F238E27FC236}">
                <a16:creationId xmlns:a16="http://schemas.microsoft.com/office/drawing/2014/main" id="{44374D7C-DDB4-1037-9338-1C2C664371C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325437" y="6051927"/>
            <a:ext cx="440209" cy="480636"/>
          </a:xfrm>
          <a:prstGeom prst="rect">
            <a:avLst/>
          </a:prstGeom>
        </p:spPr>
      </p:pic>
    </p:spTree>
    <p:extLst>
      <p:ext uri="{BB962C8B-B14F-4D97-AF65-F5344CB8AC3E}">
        <p14:creationId xmlns:p14="http://schemas.microsoft.com/office/powerpoint/2010/main" val="108962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04D717-E135-DD9C-88D9-F503B791291F}"/>
              </a:ext>
            </a:extLst>
          </p:cNvPr>
          <p:cNvSpPr/>
          <p:nvPr/>
        </p:nvSpPr>
        <p:spPr>
          <a:xfrm>
            <a:off x="-9510" y="2822115"/>
            <a:ext cx="4957755" cy="40335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urple map of the united states&#10;&#10;Description automatically generated">
            <a:extLst>
              <a:ext uri="{FF2B5EF4-FFF2-40B4-BE49-F238E27FC236}">
                <a16:creationId xmlns:a16="http://schemas.microsoft.com/office/drawing/2014/main" id="{3C838CD8-4D6C-8E5B-159B-A703F9776DF7}"/>
              </a:ext>
            </a:extLst>
          </p:cNvPr>
          <p:cNvPicPr>
            <a:picLocks noChangeAspect="1"/>
          </p:cNvPicPr>
          <p:nvPr/>
        </p:nvPicPr>
        <p:blipFill rotWithShape="1">
          <a:blip r:embed="rId3">
            <a:alphaModFix amt="30000"/>
          </a:blip>
          <a:srcRect l="1" r="-1891"/>
          <a:stretch/>
        </p:blipFill>
        <p:spPr>
          <a:xfrm>
            <a:off x="441561" y="4269333"/>
            <a:ext cx="4063868" cy="2348411"/>
          </a:xfrm>
          <a:prstGeom prst="rect">
            <a:avLst/>
          </a:prstGeom>
        </p:spPr>
      </p:pic>
      <p:sp>
        <p:nvSpPr>
          <p:cNvPr id="13" name="TextBox 12">
            <a:extLst>
              <a:ext uri="{FF2B5EF4-FFF2-40B4-BE49-F238E27FC236}">
                <a16:creationId xmlns:a16="http://schemas.microsoft.com/office/drawing/2014/main" id="{CDC1B372-B8B2-9398-19EF-E7E7C2029630}"/>
              </a:ext>
            </a:extLst>
          </p:cNvPr>
          <p:cNvSpPr txBox="1"/>
          <p:nvPr/>
        </p:nvSpPr>
        <p:spPr>
          <a:xfrm>
            <a:off x="237492" y="3066136"/>
            <a:ext cx="3118474" cy="523220"/>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a:t>
            </a:r>
            <a:r>
              <a:rPr lang="en-GB" sz="2800" b="1" dirty="0">
                <a:solidFill>
                  <a:schemeClr val="bg1"/>
                </a:solidFill>
                <a:latin typeface="Century Gothic" panose="020B0502020202020204" pitchFamily="34" charset="0"/>
              </a:rPr>
              <a:t>the USA</a:t>
            </a:r>
            <a:endParaRPr lang="en-GB" sz="2800" b="1" dirty="0">
              <a:solidFill>
                <a:schemeClr val="bg1"/>
              </a:solidFill>
              <a:effectLst/>
              <a:latin typeface="Century Gothic" panose="020B0502020202020204" pitchFamily="34" charset="0"/>
            </a:endParaRPr>
          </a:p>
        </p:txBody>
      </p:sp>
      <p:sp>
        <p:nvSpPr>
          <p:cNvPr id="14" name="TextBox 13">
            <a:extLst>
              <a:ext uri="{FF2B5EF4-FFF2-40B4-BE49-F238E27FC236}">
                <a16:creationId xmlns:a16="http://schemas.microsoft.com/office/drawing/2014/main" id="{7BD22DA0-2175-B0F8-E5AC-1D6925E29C6A}"/>
              </a:ext>
            </a:extLst>
          </p:cNvPr>
          <p:cNvSpPr txBox="1"/>
          <p:nvPr/>
        </p:nvSpPr>
        <p:spPr>
          <a:xfrm>
            <a:off x="237492" y="3491238"/>
            <a:ext cx="3241914" cy="1384995"/>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1,200,000 </a:t>
            </a:r>
            <a:r>
              <a:rPr lang="en-GB" sz="2800" dirty="0">
                <a:solidFill>
                  <a:schemeClr val="bg1"/>
                </a:solidFill>
                <a:latin typeface="Century Gothic" panose="020B0502020202020204" pitchFamily="34" charset="0"/>
              </a:rPr>
              <a:t>working days are lost each year</a:t>
            </a:r>
          </a:p>
        </p:txBody>
      </p:sp>
      <p:sp>
        <p:nvSpPr>
          <p:cNvPr id="6" name="Rectangle 5">
            <a:extLst>
              <a:ext uri="{FF2B5EF4-FFF2-40B4-BE49-F238E27FC236}">
                <a16:creationId xmlns:a16="http://schemas.microsoft.com/office/drawing/2014/main" id="{C519D146-D747-34A6-F7DA-11ECEB1A9ED2}"/>
              </a:ext>
            </a:extLst>
          </p:cNvPr>
          <p:cNvSpPr/>
          <p:nvPr/>
        </p:nvSpPr>
        <p:spPr>
          <a:xfrm>
            <a:off x="4948245" y="2822115"/>
            <a:ext cx="4957755" cy="4033521"/>
          </a:xfrm>
          <a:prstGeom prst="rect">
            <a:avLst/>
          </a:prstGeom>
          <a:solidFill>
            <a:srgbClr val="A63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ink outline of a country&#10;&#10;Description automatically generated">
            <a:extLst>
              <a:ext uri="{FF2B5EF4-FFF2-40B4-BE49-F238E27FC236}">
                <a16:creationId xmlns:a16="http://schemas.microsoft.com/office/drawing/2014/main" id="{FDBEE7E2-7EE8-06C8-DDD9-B7BE8EC76CE1}"/>
              </a:ext>
            </a:extLst>
          </p:cNvPr>
          <p:cNvPicPr>
            <a:picLocks noChangeAspect="1"/>
          </p:cNvPicPr>
          <p:nvPr/>
        </p:nvPicPr>
        <p:blipFill rotWithShape="1">
          <a:blip r:embed="rId4">
            <a:alphaModFix amt="30000"/>
          </a:blip>
          <a:srcRect l="7466" t="-731" r="-3154" b="24218"/>
          <a:stretch/>
        </p:blipFill>
        <p:spPr>
          <a:xfrm>
            <a:off x="6037598" y="3132355"/>
            <a:ext cx="2561606" cy="3942254"/>
          </a:xfrm>
          <a:prstGeom prst="rect">
            <a:avLst/>
          </a:prstGeom>
        </p:spPr>
      </p:pic>
      <p:pic>
        <p:nvPicPr>
          <p:cNvPr id="47" name="Picture 46" descr="A red circle on a white pin&#10;&#10;Description automatically generated">
            <a:extLst>
              <a:ext uri="{FF2B5EF4-FFF2-40B4-BE49-F238E27FC236}">
                <a16:creationId xmlns:a16="http://schemas.microsoft.com/office/drawing/2014/main" id="{3A1D4FCB-AF94-2F48-7418-814026B40937}"/>
              </a:ext>
            </a:extLst>
          </p:cNvPr>
          <p:cNvPicPr>
            <a:picLocks noChangeAspect="1"/>
          </p:cNvPicPr>
          <p:nvPr/>
        </p:nvPicPr>
        <p:blipFill>
          <a:blip r:embed="rId5"/>
          <a:stretch>
            <a:fillRect/>
          </a:stretch>
        </p:blipFill>
        <p:spPr>
          <a:xfrm>
            <a:off x="7046872" y="5251965"/>
            <a:ext cx="543058" cy="721107"/>
          </a:xfrm>
          <a:prstGeom prst="rect">
            <a:avLst/>
          </a:prstGeom>
          <a:effectLst>
            <a:outerShdw blurRad="50800" dist="38100" dir="5400000" algn="t" rotWithShape="0">
              <a:prstClr val="black">
                <a:alpha val="10000"/>
              </a:prstClr>
            </a:outerShdw>
          </a:effectLst>
        </p:spPr>
      </p:pic>
      <p:sp>
        <p:nvSpPr>
          <p:cNvPr id="9" name="TextBox 8">
            <a:extLst>
              <a:ext uri="{FF2B5EF4-FFF2-40B4-BE49-F238E27FC236}">
                <a16:creationId xmlns:a16="http://schemas.microsoft.com/office/drawing/2014/main" id="{E755A05A-631D-54AF-8C5D-9B13054D0421}"/>
              </a:ext>
            </a:extLst>
          </p:cNvPr>
          <p:cNvSpPr txBox="1"/>
          <p:nvPr/>
        </p:nvSpPr>
        <p:spPr>
          <a:xfrm>
            <a:off x="5187309" y="3065342"/>
            <a:ext cx="3118474" cy="523220"/>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Japan</a:t>
            </a:r>
          </a:p>
        </p:txBody>
      </p:sp>
      <p:sp>
        <p:nvSpPr>
          <p:cNvPr id="3" name="Title 2">
            <a:extLst>
              <a:ext uri="{FF2B5EF4-FFF2-40B4-BE49-F238E27FC236}">
                <a16:creationId xmlns:a16="http://schemas.microsoft.com/office/drawing/2014/main" id="{BAD6136D-F46F-2CCE-BA9F-B16F77F741D3}"/>
              </a:ext>
            </a:extLst>
          </p:cNvPr>
          <p:cNvSpPr>
            <a:spLocks noGrp="1"/>
          </p:cNvSpPr>
          <p:nvPr>
            <p:ph type="title"/>
          </p:nvPr>
        </p:nvSpPr>
        <p:spPr/>
        <p:txBody>
          <a:bodyPr/>
          <a:lstStyle/>
          <a:p>
            <a:r>
              <a:rPr lang="en-US" dirty="0"/>
              <a:t>The bigger picture</a:t>
            </a:r>
            <a:endParaRPr lang="en-GB" dirty="0"/>
          </a:p>
        </p:txBody>
      </p:sp>
      <p:sp>
        <p:nvSpPr>
          <p:cNvPr id="4" name="Slide Number Placeholder 3">
            <a:extLst>
              <a:ext uri="{FF2B5EF4-FFF2-40B4-BE49-F238E27FC236}">
                <a16:creationId xmlns:a16="http://schemas.microsoft.com/office/drawing/2014/main" id="{D2531247-5B05-0134-F790-036B59AA49A5}"/>
              </a:ext>
            </a:extLst>
          </p:cNvPr>
          <p:cNvSpPr>
            <a:spLocks noGrp="1"/>
          </p:cNvSpPr>
          <p:nvPr>
            <p:ph type="sldNum" sz="quarter" idx="4"/>
          </p:nvPr>
        </p:nvSpPr>
        <p:spPr>
          <a:noFill/>
          <a:ln>
            <a:noFill/>
          </a:ln>
        </p:spPr>
        <p:txBody>
          <a:bodyPr/>
          <a:lstStyle/>
          <a:p>
            <a:r>
              <a:rPr lang="en-GB" dirty="0">
                <a:solidFill>
                  <a:schemeClr val="bg1"/>
                </a:solidFill>
              </a:rPr>
              <a:t>© PSHE Association 2024</a:t>
            </a:r>
          </a:p>
        </p:txBody>
      </p:sp>
      <p:sp>
        <p:nvSpPr>
          <p:cNvPr id="2" name="Content Placeholder 1">
            <a:extLst>
              <a:ext uri="{FF2B5EF4-FFF2-40B4-BE49-F238E27FC236}">
                <a16:creationId xmlns:a16="http://schemas.microsoft.com/office/drawing/2014/main" id="{EF356313-4617-FB02-E7B7-918A0F2496E7}"/>
              </a:ext>
            </a:extLst>
          </p:cNvPr>
          <p:cNvSpPr>
            <a:spLocks noGrp="1"/>
          </p:cNvSpPr>
          <p:nvPr>
            <p:ph sz="half" idx="4294967295"/>
          </p:nvPr>
        </p:nvSpPr>
        <p:spPr>
          <a:xfrm>
            <a:off x="233592" y="1303338"/>
            <a:ext cx="9559925" cy="827087"/>
          </a:xfrm>
        </p:spPr>
        <p:txBody>
          <a:bodyPr>
            <a:noAutofit/>
          </a:bodyPr>
          <a:lstStyle/>
          <a:p>
            <a:pPr marL="0" indent="0">
              <a:lnSpc>
                <a:spcPts val="2800"/>
              </a:lnSpc>
              <a:buNone/>
            </a:pPr>
            <a:r>
              <a:rPr lang="en-US" sz="2000" dirty="0"/>
              <a:t>Sleep deprivation is linked to lower productivity at work, </a:t>
            </a:r>
            <a:r>
              <a:rPr lang="en-US" sz="2000" i="0" dirty="0">
                <a:effectLst/>
              </a:rPr>
              <a:t>which results in a significant amount of working days being lost each year.</a:t>
            </a:r>
            <a:endParaRPr lang="en-US" sz="2000" dirty="0"/>
          </a:p>
          <a:p>
            <a:pPr marL="0" indent="0">
              <a:lnSpc>
                <a:spcPts val="2800"/>
              </a:lnSpc>
              <a:buNone/>
            </a:pPr>
            <a:endParaRPr lang="en-GB" sz="2000" dirty="0"/>
          </a:p>
        </p:txBody>
      </p:sp>
      <p:sp>
        <p:nvSpPr>
          <p:cNvPr id="49" name="TextBox 48">
            <a:extLst>
              <a:ext uri="{FF2B5EF4-FFF2-40B4-BE49-F238E27FC236}">
                <a16:creationId xmlns:a16="http://schemas.microsoft.com/office/drawing/2014/main" id="{750C6DEE-39BF-46A2-BD3A-AF762FFE8497}"/>
              </a:ext>
            </a:extLst>
          </p:cNvPr>
          <p:cNvSpPr txBox="1"/>
          <p:nvPr/>
        </p:nvSpPr>
        <p:spPr>
          <a:xfrm>
            <a:off x="5187309" y="3490444"/>
            <a:ext cx="3118474" cy="1384995"/>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600,000</a:t>
            </a:r>
            <a:r>
              <a:rPr lang="en-GB" sz="2800" dirty="0">
                <a:solidFill>
                  <a:schemeClr val="bg1"/>
                </a:solidFill>
                <a:latin typeface="Century Gothic" panose="020B0502020202020204" pitchFamily="34" charset="0"/>
              </a:rPr>
              <a:t> working days are lost each year</a:t>
            </a:r>
          </a:p>
        </p:txBody>
      </p:sp>
      <p:sp>
        <p:nvSpPr>
          <p:cNvPr id="10" name="Rectangle 9">
            <a:extLst>
              <a:ext uri="{FF2B5EF4-FFF2-40B4-BE49-F238E27FC236}">
                <a16:creationId xmlns:a16="http://schemas.microsoft.com/office/drawing/2014/main" id="{EE79AA79-7C7C-1011-139D-D33F85A907D7}"/>
              </a:ext>
            </a:extLst>
          </p:cNvPr>
          <p:cNvSpPr/>
          <p:nvPr/>
        </p:nvSpPr>
        <p:spPr>
          <a:xfrm>
            <a:off x="0" y="2249791"/>
            <a:ext cx="9906000" cy="595981"/>
          </a:xfrm>
          <a:prstGeom prst="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Higher or Lower?</a:t>
            </a:r>
          </a:p>
        </p:txBody>
      </p:sp>
      <p:grpSp>
        <p:nvGrpSpPr>
          <p:cNvPr id="16" name="Group 15">
            <a:extLst>
              <a:ext uri="{FF2B5EF4-FFF2-40B4-BE49-F238E27FC236}">
                <a16:creationId xmlns:a16="http://schemas.microsoft.com/office/drawing/2014/main" id="{CE11BBBB-4557-4B32-79F9-7994719C1E8F}"/>
              </a:ext>
            </a:extLst>
          </p:cNvPr>
          <p:cNvGrpSpPr/>
          <p:nvPr/>
        </p:nvGrpSpPr>
        <p:grpSpPr>
          <a:xfrm>
            <a:off x="-4755" y="2249791"/>
            <a:ext cx="9906000" cy="596555"/>
            <a:chOff x="-4755" y="2242647"/>
            <a:chExt cx="9906000" cy="596555"/>
          </a:xfrm>
        </p:grpSpPr>
        <p:sp>
          <p:nvSpPr>
            <p:cNvPr id="17" name="Rectangle 16">
              <a:extLst>
                <a:ext uri="{FF2B5EF4-FFF2-40B4-BE49-F238E27FC236}">
                  <a16:creationId xmlns:a16="http://schemas.microsoft.com/office/drawing/2014/main" id="{35061EDF-3555-BCB2-C18A-12410A2C0ED3}"/>
                </a:ext>
              </a:extLst>
            </p:cNvPr>
            <p:cNvSpPr/>
            <p:nvPr/>
          </p:nvSpPr>
          <p:spPr>
            <a:xfrm>
              <a:off x="-4755" y="2242647"/>
              <a:ext cx="9906000" cy="5965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entury Gothic" panose="020B0502020202020204" pitchFamily="34" charset="0"/>
                </a:rPr>
                <a:t>Higher</a:t>
              </a:r>
            </a:p>
          </p:txBody>
        </p:sp>
        <p:pic>
          <p:nvPicPr>
            <p:cNvPr id="18" name="Picture 17" descr="A white arrow pointing up&#10;&#10;Description automatically generated">
              <a:extLst>
                <a:ext uri="{FF2B5EF4-FFF2-40B4-BE49-F238E27FC236}">
                  <a16:creationId xmlns:a16="http://schemas.microsoft.com/office/drawing/2014/main" id="{331C595B-34D5-B7EA-C4AE-4E27AA94C54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220136" y="2360240"/>
              <a:ext cx="180452" cy="376894"/>
            </a:xfrm>
            <a:prstGeom prst="rect">
              <a:avLst/>
            </a:prstGeom>
          </p:spPr>
        </p:pic>
      </p:grpSp>
      <p:pic>
        <p:nvPicPr>
          <p:cNvPr id="20" name="Picture 19">
            <a:extLst>
              <a:ext uri="{FF2B5EF4-FFF2-40B4-BE49-F238E27FC236}">
                <a16:creationId xmlns:a16="http://schemas.microsoft.com/office/drawing/2014/main" id="{3B2090D7-4683-7807-9A0B-DA6F13644FE5}"/>
              </a:ext>
            </a:extLst>
          </p:cNvPr>
          <p:cNvPicPr>
            <a:picLocks noChangeAspect="1"/>
          </p:cNvPicPr>
          <p:nvPr/>
        </p:nvPicPr>
        <p:blipFill>
          <a:blip r:embed="rId8"/>
          <a:srcRect l="41" r="41"/>
          <a:stretch/>
        </p:blipFill>
        <p:spPr>
          <a:xfrm>
            <a:off x="2087807" y="5251965"/>
            <a:ext cx="542613" cy="721107"/>
          </a:xfrm>
          <a:prstGeom prst="rect">
            <a:avLst/>
          </a:prstGeom>
          <a:effectLst>
            <a:outerShdw blurRad="50800" dist="38100" dir="5400000" algn="t" rotWithShape="0">
              <a:prstClr val="black">
                <a:alpha val="10000"/>
              </a:prstClr>
            </a:outerShdw>
          </a:effectLst>
        </p:spPr>
      </p:pic>
      <p:pic>
        <p:nvPicPr>
          <p:cNvPr id="5" name="Picture 4">
            <a:extLst>
              <a:ext uri="{FF2B5EF4-FFF2-40B4-BE49-F238E27FC236}">
                <a16:creationId xmlns:a16="http://schemas.microsoft.com/office/drawing/2014/main" id="{5312589C-6329-30AA-EF16-E11B08584A7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325437" y="6051927"/>
            <a:ext cx="440209" cy="480636"/>
          </a:xfrm>
          <a:prstGeom prst="rect">
            <a:avLst/>
          </a:prstGeom>
        </p:spPr>
      </p:pic>
    </p:spTree>
    <p:extLst>
      <p:ext uri="{BB962C8B-B14F-4D97-AF65-F5344CB8AC3E}">
        <p14:creationId xmlns:p14="http://schemas.microsoft.com/office/powerpoint/2010/main" val="2597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04D717-E135-DD9C-88D9-F503B791291F}"/>
              </a:ext>
            </a:extLst>
          </p:cNvPr>
          <p:cNvSpPr/>
          <p:nvPr/>
        </p:nvSpPr>
        <p:spPr>
          <a:xfrm>
            <a:off x="-9510" y="2822115"/>
            <a:ext cx="4957755" cy="40335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urple map of the united states&#10;&#10;Description automatically generated">
            <a:extLst>
              <a:ext uri="{FF2B5EF4-FFF2-40B4-BE49-F238E27FC236}">
                <a16:creationId xmlns:a16="http://schemas.microsoft.com/office/drawing/2014/main" id="{3C838CD8-4D6C-8E5B-159B-A703F9776DF7}"/>
              </a:ext>
            </a:extLst>
          </p:cNvPr>
          <p:cNvPicPr>
            <a:picLocks noChangeAspect="1"/>
          </p:cNvPicPr>
          <p:nvPr/>
        </p:nvPicPr>
        <p:blipFill rotWithShape="1">
          <a:blip r:embed="rId3">
            <a:alphaModFix amt="30000"/>
          </a:blip>
          <a:srcRect l="1" r="-1891"/>
          <a:stretch/>
        </p:blipFill>
        <p:spPr>
          <a:xfrm>
            <a:off x="441561" y="4269333"/>
            <a:ext cx="4063868" cy="2348411"/>
          </a:xfrm>
          <a:prstGeom prst="rect">
            <a:avLst/>
          </a:prstGeom>
        </p:spPr>
      </p:pic>
      <p:sp>
        <p:nvSpPr>
          <p:cNvPr id="13" name="TextBox 12">
            <a:extLst>
              <a:ext uri="{FF2B5EF4-FFF2-40B4-BE49-F238E27FC236}">
                <a16:creationId xmlns:a16="http://schemas.microsoft.com/office/drawing/2014/main" id="{CDC1B372-B8B2-9398-19EF-E7E7C2029630}"/>
              </a:ext>
            </a:extLst>
          </p:cNvPr>
          <p:cNvSpPr txBox="1"/>
          <p:nvPr/>
        </p:nvSpPr>
        <p:spPr>
          <a:xfrm>
            <a:off x="237492" y="3066136"/>
            <a:ext cx="3118474" cy="523220"/>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a:t>
            </a:r>
            <a:r>
              <a:rPr lang="en-GB" sz="2800" b="1" dirty="0">
                <a:solidFill>
                  <a:schemeClr val="bg1"/>
                </a:solidFill>
                <a:latin typeface="Century Gothic" panose="020B0502020202020204" pitchFamily="34" charset="0"/>
              </a:rPr>
              <a:t>the USA</a:t>
            </a:r>
            <a:endParaRPr lang="en-GB" sz="2800" b="1" dirty="0">
              <a:solidFill>
                <a:schemeClr val="bg1"/>
              </a:solidFill>
              <a:effectLst/>
              <a:latin typeface="Century Gothic" panose="020B0502020202020204" pitchFamily="34" charset="0"/>
            </a:endParaRPr>
          </a:p>
        </p:txBody>
      </p:sp>
      <p:sp>
        <p:nvSpPr>
          <p:cNvPr id="14" name="TextBox 13">
            <a:extLst>
              <a:ext uri="{FF2B5EF4-FFF2-40B4-BE49-F238E27FC236}">
                <a16:creationId xmlns:a16="http://schemas.microsoft.com/office/drawing/2014/main" id="{7BD22DA0-2175-B0F8-E5AC-1D6925E29C6A}"/>
              </a:ext>
            </a:extLst>
          </p:cNvPr>
          <p:cNvSpPr txBox="1"/>
          <p:nvPr/>
        </p:nvSpPr>
        <p:spPr>
          <a:xfrm>
            <a:off x="237492" y="3491238"/>
            <a:ext cx="3241914" cy="1384995"/>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1,200,000 </a:t>
            </a:r>
            <a:r>
              <a:rPr lang="en-GB" sz="2800" dirty="0">
                <a:solidFill>
                  <a:schemeClr val="bg1"/>
                </a:solidFill>
                <a:latin typeface="Century Gothic" panose="020B0502020202020204" pitchFamily="34" charset="0"/>
              </a:rPr>
              <a:t>working days are lost each year</a:t>
            </a:r>
          </a:p>
        </p:txBody>
      </p:sp>
      <p:sp>
        <p:nvSpPr>
          <p:cNvPr id="6" name="Rectangle 5">
            <a:extLst>
              <a:ext uri="{FF2B5EF4-FFF2-40B4-BE49-F238E27FC236}">
                <a16:creationId xmlns:a16="http://schemas.microsoft.com/office/drawing/2014/main" id="{C519D146-D747-34A6-F7DA-11ECEB1A9ED2}"/>
              </a:ext>
            </a:extLst>
          </p:cNvPr>
          <p:cNvSpPr/>
          <p:nvPr/>
        </p:nvSpPr>
        <p:spPr>
          <a:xfrm>
            <a:off x="4948245" y="2822115"/>
            <a:ext cx="4957755" cy="4033521"/>
          </a:xfrm>
          <a:prstGeom prst="rect">
            <a:avLst/>
          </a:prstGeom>
          <a:solidFill>
            <a:srgbClr val="A63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AD6136D-F46F-2CCE-BA9F-B16F77F741D3}"/>
              </a:ext>
            </a:extLst>
          </p:cNvPr>
          <p:cNvSpPr>
            <a:spLocks noGrp="1"/>
          </p:cNvSpPr>
          <p:nvPr>
            <p:ph type="title"/>
          </p:nvPr>
        </p:nvSpPr>
        <p:spPr/>
        <p:txBody>
          <a:bodyPr/>
          <a:lstStyle/>
          <a:p>
            <a:r>
              <a:rPr lang="en-US" dirty="0"/>
              <a:t>The bigger picture</a:t>
            </a:r>
            <a:endParaRPr lang="en-GB" dirty="0"/>
          </a:p>
        </p:txBody>
      </p:sp>
      <p:sp>
        <p:nvSpPr>
          <p:cNvPr id="4" name="Slide Number Placeholder 3">
            <a:extLst>
              <a:ext uri="{FF2B5EF4-FFF2-40B4-BE49-F238E27FC236}">
                <a16:creationId xmlns:a16="http://schemas.microsoft.com/office/drawing/2014/main" id="{D2531247-5B05-0134-F790-036B59AA49A5}"/>
              </a:ext>
            </a:extLst>
          </p:cNvPr>
          <p:cNvSpPr>
            <a:spLocks noGrp="1"/>
          </p:cNvSpPr>
          <p:nvPr>
            <p:ph type="sldNum" sz="quarter" idx="4"/>
          </p:nvPr>
        </p:nvSpPr>
        <p:spPr>
          <a:noFill/>
          <a:ln>
            <a:noFill/>
          </a:ln>
        </p:spPr>
        <p:txBody>
          <a:bodyPr/>
          <a:lstStyle/>
          <a:p>
            <a:r>
              <a:rPr lang="en-GB" dirty="0">
                <a:solidFill>
                  <a:schemeClr val="bg1"/>
                </a:solidFill>
              </a:rPr>
              <a:t>© PSHE Association 2024</a:t>
            </a:r>
          </a:p>
        </p:txBody>
      </p:sp>
      <p:sp>
        <p:nvSpPr>
          <p:cNvPr id="2" name="Content Placeholder 1">
            <a:extLst>
              <a:ext uri="{FF2B5EF4-FFF2-40B4-BE49-F238E27FC236}">
                <a16:creationId xmlns:a16="http://schemas.microsoft.com/office/drawing/2014/main" id="{EF356313-4617-FB02-E7B7-918A0F2496E7}"/>
              </a:ext>
            </a:extLst>
          </p:cNvPr>
          <p:cNvSpPr>
            <a:spLocks noGrp="1"/>
          </p:cNvSpPr>
          <p:nvPr>
            <p:ph sz="half" idx="4294967295"/>
          </p:nvPr>
        </p:nvSpPr>
        <p:spPr>
          <a:xfrm>
            <a:off x="233592" y="1303338"/>
            <a:ext cx="9559925" cy="827087"/>
          </a:xfrm>
        </p:spPr>
        <p:txBody>
          <a:bodyPr>
            <a:noAutofit/>
          </a:bodyPr>
          <a:lstStyle/>
          <a:p>
            <a:pPr marL="0" indent="0">
              <a:lnSpc>
                <a:spcPts val="2800"/>
              </a:lnSpc>
              <a:buNone/>
            </a:pPr>
            <a:r>
              <a:rPr lang="en-US" sz="2000" dirty="0"/>
              <a:t>Sleep deprivation is linked to lower productivity at work, </a:t>
            </a:r>
            <a:r>
              <a:rPr lang="en-US" sz="2000" i="0" dirty="0">
                <a:effectLst/>
              </a:rPr>
              <a:t>which results in a significant amount of working days being lost each year.</a:t>
            </a:r>
            <a:endParaRPr lang="en-US" sz="2000" dirty="0"/>
          </a:p>
          <a:p>
            <a:pPr marL="0" indent="0">
              <a:lnSpc>
                <a:spcPts val="2800"/>
              </a:lnSpc>
              <a:buNone/>
            </a:pPr>
            <a:endParaRPr lang="en-GB" sz="2000" dirty="0"/>
          </a:p>
        </p:txBody>
      </p:sp>
      <p:sp>
        <p:nvSpPr>
          <p:cNvPr id="10" name="Rectangle 9">
            <a:extLst>
              <a:ext uri="{FF2B5EF4-FFF2-40B4-BE49-F238E27FC236}">
                <a16:creationId xmlns:a16="http://schemas.microsoft.com/office/drawing/2014/main" id="{EE79AA79-7C7C-1011-139D-D33F85A907D7}"/>
              </a:ext>
            </a:extLst>
          </p:cNvPr>
          <p:cNvSpPr/>
          <p:nvPr/>
        </p:nvSpPr>
        <p:spPr>
          <a:xfrm>
            <a:off x="0" y="2249791"/>
            <a:ext cx="9906000" cy="595981"/>
          </a:xfrm>
          <a:prstGeom prst="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Higher or Lower?</a:t>
            </a:r>
          </a:p>
        </p:txBody>
      </p:sp>
      <p:grpSp>
        <p:nvGrpSpPr>
          <p:cNvPr id="16" name="Group 15">
            <a:extLst>
              <a:ext uri="{FF2B5EF4-FFF2-40B4-BE49-F238E27FC236}">
                <a16:creationId xmlns:a16="http://schemas.microsoft.com/office/drawing/2014/main" id="{CE11BBBB-4557-4B32-79F9-7994719C1E8F}"/>
              </a:ext>
            </a:extLst>
          </p:cNvPr>
          <p:cNvGrpSpPr/>
          <p:nvPr/>
        </p:nvGrpSpPr>
        <p:grpSpPr>
          <a:xfrm>
            <a:off x="-4755" y="2249791"/>
            <a:ext cx="9906000" cy="596555"/>
            <a:chOff x="-4755" y="2242647"/>
            <a:chExt cx="9906000" cy="596555"/>
          </a:xfrm>
        </p:grpSpPr>
        <p:sp>
          <p:nvSpPr>
            <p:cNvPr id="17" name="Rectangle 16">
              <a:extLst>
                <a:ext uri="{FF2B5EF4-FFF2-40B4-BE49-F238E27FC236}">
                  <a16:creationId xmlns:a16="http://schemas.microsoft.com/office/drawing/2014/main" id="{35061EDF-3555-BCB2-C18A-12410A2C0ED3}"/>
                </a:ext>
              </a:extLst>
            </p:cNvPr>
            <p:cNvSpPr/>
            <p:nvPr/>
          </p:nvSpPr>
          <p:spPr>
            <a:xfrm>
              <a:off x="-4755" y="2242647"/>
              <a:ext cx="9906000" cy="5965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entury Gothic" panose="020B0502020202020204" pitchFamily="34" charset="0"/>
                </a:rPr>
                <a:t>Lower</a:t>
              </a:r>
            </a:p>
          </p:txBody>
        </p:sp>
        <p:pic>
          <p:nvPicPr>
            <p:cNvPr id="18" name="Picture 17" descr="A white arrow pointing up&#10;&#10;Description automatically generated">
              <a:extLst>
                <a:ext uri="{FF2B5EF4-FFF2-40B4-BE49-F238E27FC236}">
                  <a16:creationId xmlns:a16="http://schemas.microsoft.com/office/drawing/2014/main" id="{331C595B-34D5-B7EA-C4AE-4E27AA94C54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rot="10800000">
              <a:off x="4220136" y="2360240"/>
              <a:ext cx="180452" cy="376894"/>
            </a:xfrm>
            <a:prstGeom prst="rect">
              <a:avLst/>
            </a:prstGeom>
          </p:spPr>
        </p:pic>
      </p:grpSp>
      <p:pic>
        <p:nvPicPr>
          <p:cNvPr id="20" name="Picture 19">
            <a:extLst>
              <a:ext uri="{FF2B5EF4-FFF2-40B4-BE49-F238E27FC236}">
                <a16:creationId xmlns:a16="http://schemas.microsoft.com/office/drawing/2014/main" id="{3B2090D7-4683-7807-9A0B-DA6F13644FE5}"/>
              </a:ext>
            </a:extLst>
          </p:cNvPr>
          <p:cNvPicPr>
            <a:picLocks noChangeAspect="1"/>
          </p:cNvPicPr>
          <p:nvPr/>
        </p:nvPicPr>
        <p:blipFill>
          <a:blip r:embed="rId6"/>
          <a:srcRect l="41" r="41"/>
          <a:stretch/>
        </p:blipFill>
        <p:spPr>
          <a:xfrm>
            <a:off x="2087807" y="5251965"/>
            <a:ext cx="542613" cy="721107"/>
          </a:xfrm>
          <a:prstGeom prst="rect">
            <a:avLst/>
          </a:prstGeom>
          <a:effectLst>
            <a:outerShdw blurRad="50800" dist="38100" dir="5400000" algn="t" rotWithShape="0">
              <a:prstClr val="black">
                <a:alpha val="10000"/>
              </a:prstClr>
            </a:outerShdw>
          </a:effectLst>
        </p:spPr>
      </p:pic>
      <p:pic>
        <p:nvPicPr>
          <p:cNvPr id="24" name="Picture 23" descr="A map of canada with black and pink outline&#10;&#10;Description automatically generated">
            <a:extLst>
              <a:ext uri="{FF2B5EF4-FFF2-40B4-BE49-F238E27FC236}">
                <a16:creationId xmlns:a16="http://schemas.microsoft.com/office/drawing/2014/main" id="{7E13AFB2-5971-F6B1-A8C9-D6A46A0EAC8E}"/>
              </a:ext>
            </a:extLst>
          </p:cNvPr>
          <p:cNvPicPr>
            <a:picLocks noChangeAspect="1"/>
          </p:cNvPicPr>
          <p:nvPr/>
        </p:nvPicPr>
        <p:blipFill>
          <a:blip r:embed="rId7">
            <a:alphaModFix amt="30000"/>
          </a:blip>
          <a:stretch>
            <a:fillRect/>
          </a:stretch>
        </p:blipFill>
        <p:spPr>
          <a:xfrm>
            <a:off x="5791758" y="3541437"/>
            <a:ext cx="3575607" cy="3318719"/>
          </a:xfrm>
          <a:prstGeom prst="rect">
            <a:avLst/>
          </a:prstGeom>
        </p:spPr>
      </p:pic>
      <p:sp>
        <p:nvSpPr>
          <p:cNvPr id="25" name="TextBox 24">
            <a:extLst>
              <a:ext uri="{FF2B5EF4-FFF2-40B4-BE49-F238E27FC236}">
                <a16:creationId xmlns:a16="http://schemas.microsoft.com/office/drawing/2014/main" id="{68EE7419-8B04-FD78-9502-D31A53291E8A}"/>
              </a:ext>
            </a:extLst>
          </p:cNvPr>
          <p:cNvSpPr txBox="1"/>
          <p:nvPr/>
        </p:nvSpPr>
        <p:spPr>
          <a:xfrm>
            <a:off x="5187309" y="3065342"/>
            <a:ext cx="3118474" cy="523220"/>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Canada</a:t>
            </a:r>
          </a:p>
        </p:txBody>
      </p:sp>
      <p:sp>
        <p:nvSpPr>
          <p:cNvPr id="26" name="TextBox 25">
            <a:extLst>
              <a:ext uri="{FF2B5EF4-FFF2-40B4-BE49-F238E27FC236}">
                <a16:creationId xmlns:a16="http://schemas.microsoft.com/office/drawing/2014/main" id="{99B68C36-5FD8-A9F6-83FD-2FFF43CF35D7}"/>
              </a:ext>
            </a:extLst>
          </p:cNvPr>
          <p:cNvSpPr txBox="1"/>
          <p:nvPr/>
        </p:nvSpPr>
        <p:spPr>
          <a:xfrm>
            <a:off x="5187309" y="3490444"/>
            <a:ext cx="3241914" cy="1384995"/>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80,000 </a:t>
            </a:r>
            <a:r>
              <a:rPr lang="en-GB" sz="2800" dirty="0">
                <a:solidFill>
                  <a:schemeClr val="bg1"/>
                </a:solidFill>
                <a:latin typeface="Century Gothic" panose="020B0502020202020204" pitchFamily="34" charset="0"/>
              </a:rPr>
              <a:t>working days are lost each year</a:t>
            </a:r>
          </a:p>
        </p:txBody>
      </p:sp>
      <p:pic>
        <p:nvPicPr>
          <p:cNvPr id="27" name="Picture 26">
            <a:extLst>
              <a:ext uri="{FF2B5EF4-FFF2-40B4-BE49-F238E27FC236}">
                <a16:creationId xmlns:a16="http://schemas.microsoft.com/office/drawing/2014/main" id="{5EEF9600-EE7A-52D7-E42B-CB64AAD3F465}"/>
              </a:ext>
            </a:extLst>
          </p:cNvPr>
          <p:cNvPicPr>
            <a:picLocks noChangeAspect="1"/>
          </p:cNvPicPr>
          <p:nvPr/>
        </p:nvPicPr>
        <p:blipFill>
          <a:blip r:embed="rId8"/>
          <a:srcRect l="61" r="61"/>
          <a:stretch/>
        </p:blipFill>
        <p:spPr>
          <a:xfrm>
            <a:off x="7046872" y="5251965"/>
            <a:ext cx="542391" cy="721107"/>
          </a:xfrm>
          <a:prstGeom prst="rect">
            <a:avLst/>
          </a:prstGeom>
          <a:effectLst>
            <a:outerShdw blurRad="50800" dist="38100" dir="5400000" algn="t" rotWithShape="0">
              <a:prstClr val="black">
                <a:alpha val="10000"/>
              </a:prstClr>
            </a:outerShdw>
          </a:effectLst>
        </p:spPr>
      </p:pic>
      <p:pic>
        <p:nvPicPr>
          <p:cNvPr id="5" name="Picture 4">
            <a:extLst>
              <a:ext uri="{FF2B5EF4-FFF2-40B4-BE49-F238E27FC236}">
                <a16:creationId xmlns:a16="http://schemas.microsoft.com/office/drawing/2014/main" id="{7D29D854-7E81-89C3-3539-7144317308B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325437" y="6051927"/>
            <a:ext cx="440209" cy="480636"/>
          </a:xfrm>
          <a:prstGeom prst="rect">
            <a:avLst/>
          </a:prstGeom>
        </p:spPr>
      </p:pic>
    </p:spTree>
    <p:extLst>
      <p:ext uri="{BB962C8B-B14F-4D97-AF65-F5344CB8AC3E}">
        <p14:creationId xmlns:p14="http://schemas.microsoft.com/office/powerpoint/2010/main" val="323581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04D717-E135-DD9C-88D9-F503B791291F}"/>
              </a:ext>
            </a:extLst>
          </p:cNvPr>
          <p:cNvSpPr/>
          <p:nvPr/>
        </p:nvSpPr>
        <p:spPr>
          <a:xfrm>
            <a:off x="-9510" y="2822115"/>
            <a:ext cx="4957755" cy="40335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19D146-D747-34A6-F7DA-11ECEB1A9ED2}"/>
              </a:ext>
            </a:extLst>
          </p:cNvPr>
          <p:cNvSpPr/>
          <p:nvPr/>
        </p:nvSpPr>
        <p:spPr>
          <a:xfrm>
            <a:off x="4948245" y="2822115"/>
            <a:ext cx="4957755" cy="4033521"/>
          </a:xfrm>
          <a:prstGeom prst="rect">
            <a:avLst/>
          </a:prstGeom>
          <a:solidFill>
            <a:srgbClr val="A63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AD6136D-F46F-2CCE-BA9F-B16F77F741D3}"/>
              </a:ext>
            </a:extLst>
          </p:cNvPr>
          <p:cNvSpPr>
            <a:spLocks noGrp="1"/>
          </p:cNvSpPr>
          <p:nvPr>
            <p:ph type="title"/>
          </p:nvPr>
        </p:nvSpPr>
        <p:spPr/>
        <p:txBody>
          <a:bodyPr/>
          <a:lstStyle/>
          <a:p>
            <a:r>
              <a:rPr lang="en-US" dirty="0"/>
              <a:t>The bigger picture</a:t>
            </a:r>
            <a:endParaRPr lang="en-GB" dirty="0"/>
          </a:p>
        </p:txBody>
      </p:sp>
      <p:sp>
        <p:nvSpPr>
          <p:cNvPr id="4" name="Slide Number Placeholder 3">
            <a:extLst>
              <a:ext uri="{FF2B5EF4-FFF2-40B4-BE49-F238E27FC236}">
                <a16:creationId xmlns:a16="http://schemas.microsoft.com/office/drawing/2014/main" id="{D2531247-5B05-0134-F790-036B59AA49A5}"/>
              </a:ext>
            </a:extLst>
          </p:cNvPr>
          <p:cNvSpPr>
            <a:spLocks noGrp="1"/>
          </p:cNvSpPr>
          <p:nvPr>
            <p:ph type="sldNum" sz="quarter" idx="4"/>
          </p:nvPr>
        </p:nvSpPr>
        <p:spPr>
          <a:noFill/>
          <a:ln>
            <a:noFill/>
          </a:ln>
        </p:spPr>
        <p:txBody>
          <a:bodyPr/>
          <a:lstStyle/>
          <a:p>
            <a:r>
              <a:rPr lang="en-GB" dirty="0">
                <a:solidFill>
                  <a:schemeClr val="bg1"/>
                </a:solidFill>
              </a:rPr>
              <a:t>© PSHE Association 2024</a:t>
            </a:r>
          </a:p>
        </p:txBody>
      </p:sp>
      <p:sp>
        <p:nvSpPr>
          <p:cNvPr id="2" name="Content Placeholder 1">
            <a:extLst>
              <a:ext uri="{FF2B5EF4-FFF2-40B4-BE49-F238E27FC236}">
                <a16:creationId xmlns:a16="http://schemas.microsoft.com/office/drawing/2014/main" id="{EF356313-4617-FB02-E7B7-918A0F2496E7}"/>
              </a:ext>
            </a:extLst>
          </p:cNvPr>
          <p:cNvSpPr>
            <a:spLocks noGrp="1"/>
          </p:cNvSpPr>
          <p:nvPr>
            <p:ph sz="half" idx="4294967295"/>
          </p:nvPr>
        </p:nvSpPr>
        <p:spPr>
          <a:xfrm>
            <a:off x="233592" y="1303338"/>
            <a:ext cx="9559925" cy="827087"/>
          </a:xfrm>
        </p:spPr>
        <p:txBody>
          <a:bodyPr>
            <a:noAutofit/>
          </a:bodyPr>
          <a:lstStyle/>
          <a:p>
            <a:pPr marL="0" indent="0">
              <a:lnSpc>
                <a:spcPts val="2800"/>
              </a:lnSpc>
              <a:buNone/>
            </a:pPr>
            <a:r>
              <a:rPr lang="en-US" sz="2000" dirty="0"/>
              <a:t>Sleep deprivation is linked to lower productivity at work, </a:t>
            </a:r>
            <a:r>
              <a:rPr lang="en-US" sz="2000" i="0" dirty="0">
                <a:effectLst/>
              </a:rPr>
              <a:t>which results in a significant amount of working days being lost each year.</a:t>
            </a:r>
            <a:endParaRPr lang="en-US" sz="2000" dirty="0"/>
          </a:p>
          <a:p>
            <a:pPr marL="0" indent="0">
              <a:lnSpc>
                <a:spcPts val="2800"/>
              </a:lnSpc>
              <a:buNone/>
            </a:pPr>
            <a:endParaRPr lang="en-GB" sz="2000" dirty="0"/>
          </a:p>
        </p:txBody>
      </p:sp>
      <p:sp>
        <p:nvSpPr>
          <p:cNvPr id="10" name="Rectangle 9">
            <a:extLst>
              <a:ext uri="{FF2B5EF4-FFF2-40B4-BE49-F238E27FC236}">
                <a16:creationId xmlns:a16="http://schemas.microsoft.com/office/drawing/2014/main" id="{EE79AA79-7C7C-1011-139D-D33F85A907D7}"/>
              </a:ext>
            </a:extLst>
          </p:cNvPr>
          <p:cNvSpPr/>
          <p:nvPr/>
        </p:nvSpPr>
        <p:spPr>
          <a:xfrm>
            <a:off x="0" y="2249791"/>
            <a:ext cx="9906000" cy="595981"/>
          </a:xfrm>
          <a:prstGeom prst="rect">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Higher or Lower?</a:t>
            </a:r>
          </a:p>
        </p:txBody>
      </p:sp>
      <p:grpSp>
        <p:nvGrpSpPr>
          <p:cNvPr id="16" name="Group 15">
            <a:extLst>
              <a:ext uri="{FF2B5EF4-FFF2-40B4-BE49-F238E27FC236}">
                <a16:creationId xmlns:a16="http://schemas.microsoft.com/office/drawing/2014/main" id="{CE11BBBB-4557-4B32-79F9-7994719C1E8F}"/>
              </a:ext>
            </a:extLst>
          </p:cNvPr>
          <p:cNvGrpSpPr/>
          <p:nvPr/>
        </p:nvGrpSpPr>
        <p:grpSpPr>
          <a:xfrm>
            <a:off x="-4755" y="2249791"/>
            <a:ext cx="9906000" cy="596555"/>
            <a:chOff x="-4755" y="2242647"/>
            <a:chExt cx="9906000" cy="596555"/>
          </a:xfrm>
        </p:grpSpPr>
        <p:sp>
          <p:nvSpPr>
            <p:cNvPr id="17" name="Rectangle 16">
              <a:extLst>
                <a:ext uri="{FF2B5EF4-FFF2-40B4-BE49-F238E27FC236}">
                  <a16:creationId xmlns:a16="http://schemas.microsoft.com/office/drawing/2014/main" id="{35061EDF-3555-BCB2-C18A-12410A2C0ED3}"/>
                </a:ext>
              </a:extLst>
            </p:cNvPr>
            <p:cNvSpPr/>
            <p:nvPr/>
          </p:nvSpPr>
          <p:spPr>
            <a:xfrm>
              <a:off x="-4755" y="2242647"/>
              <a:ext cx="9906000" cy="5965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entury Gothic" panose="020B0502020202020204" pitchFamily="34" charset="0"/>
                </a:rPr>
                <a:t>Higher</a:t>
              </a:r>
            </a:p>
          </p:txBody>
        </p:sp>
        <p:pic>
          <p:nvPicPr>
            <p:cNvPr id="18" name="Picture 17" descr="A white arrow pointing up&#10;&#10;Description automatically generated">
              <a:extLst>
                <a:ext uri="{FF2B5EF4-FFF2-40B4-BE49-F238E27FC236}">
                  <a16:creationId xmlns:a16="http://schemas.microsoft.com/office/drawing/2014/main" id="{331C595B-34D5-B7EA-C4AE-4E27AA94C54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20136" y="2360240"/>
              <a:ext cx="180452" cy="376894"/>
            </a:xfrm>
            <a:prstGeom prst="rect">
              <a:avLst/>
            </a:prstGeom>
          </p:spPr>
        </p:pic>
      </p:grpSp>
      <p:pic>
        <p:nvPicPr>
          <p:cNvPr id="24" name="Picture 23" descr="A map of canada with black and pink outline&#10;&#10;Description automatically generated">
            <a:extLst>
              <a:ext uri="{FF2B5EF4-FFF2-40B4-BE49-F238E27FC236}">
                <a16:creationId xmlns:a16="http://schemas.microsoft.com/office/drawing/2014/main" id="{7E13AFB2-5971-F6B1-A8C9-D6A46A0EAC8E}"/>
              </a:ext>
            </a:extLst>
          </p:cNvPr>
          <p:cNvPicPr>
            <a:picLocks noChangeAspect="1"/>
          </p:cNvPicPr>
          <p:nvPr/>
        </p:nvPicPr>
        <p:blipFill>
          <a:blip r:embed="rId5">
            <a:alphaModFix amt="30000"/>
          </a:blip>
          <a:stretch>
            <a:fillRect/>
          </a:stretch>
        </p:blipFill>
        <p:spPr>
          <a:xfrm>
            <a:off x="5791758" y="3541437"/>
            <a:ext cx="3575607" cy="3318719"/>
          </a:xfrm>
          <a:prstGeom prst="rect">
            <a:avLst/>
          </a:prstGeom>
        </p:spPr>
      </p:pic>
      <p:sp>
        <p:nvSpPr>
          <p:cNvPr id="25" name="TextBox 24">
            <a:extLst>
              <a:ext uri="{FF2B5EF4-FFF2-40B4-BE49-F238E27FC236}">
                <a16:creationId xmlns:a16="http://schemas.microsoft.com/office/drawing/2014/main" id="{68EE7419-8B04-FD78-9502-D31A53291E8A}"/>
              </a:ext>
            </a:extLst>
          </p:cNvPr>
          <p:cNvSpPr txBox="1"/>
          <p:nvPr/>
        </p:nvSpPr>
        <p:spPr>
          <a:xfrm>
            <a:off x="5187309" y="3065342"/>
            <a:ext cx="3118474" cy="523220"/>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Canada</a:t>
            </a:r>
          </a:p>
        </p:txBody>
      </p:sp>
      <p:sp>
        <p:nvSpPr>
          <p:cNvPr id="26" name="TextBox 25">
            <a:extLst>
              <a:ext uri="{FF2B5EF4-FFF2-40B4-BE49-F238E27FC236}">
                <a16:creationId xmlns:a16="http://schemas.microsoft.com/office/drawing/2014/main" id="{99B68C36-5FD8-A9F6-83FD-2FFF43CF35D7}"/>
              </a:ext>
            </a:extLst>
          </p:cNvPr>
          <p:cNvSpPr txBox="1"/>
          <p:nvPr/>
        </p:nvSpPr>
        <p:spPr>
          <a:xfrm>
            <a:off x="5187309" y="3490444"/>
            <a:ext cx="3241914" cy="1384995"/>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80,000 </a:t>
            </a:r>
            <a:r>
              <a:rPr lang="en-GB" sz="2800" dirty="0">
                <a:solidFill>
                  <a:schemeClr val="bg1"/>
                </a:solidFill>
                <a:latin typeface="Century Gothic" panose="020B0502020202020204" pitchFamily="34" charset="0"/>
              </a:rPr>
              <a:t>working days are lost each year</a:t>
            </a:r>
          </a:p>
        </p:txBody>
      </p:sp>
      <p:pic>
        <p:nvPicPr>
          <p:cNvPr id="27" name="Picture 26">
            <a:extLst>
              <a:ext uri="{FF2B5EF4-FFF2-40B4-BE49-F238E27FC236}">
                <a16:creationId xmlns:a16="http://schemas.microsoft.com/office/drawing/2014/main" id="{5EEF9600-EE7A-52D7-E42B-CB64AAD3F465}"/>
              </a:ext>
            </a:extLst>
          </p:cNvPr>
          <p:cNvPicPr>
            <a:picLocks noChangeAspect="1"/>
          </p:cNvPicPr>
          <p:nvPr/>
        </p:nvPicPr>
        <p:blipFill>
          <a:blip r:embed="rId6"/>
          <a:srcRect l="61" r="61"/>
          <a:stretch/>
        </p:blipFill>
        <p:spPr>
          <a:xfrm>
            <a:off x="7046872" y="5251965"/>
            <a:ext cx="542391" cy="721107"/>
          </a:xfrm>
          <a:prstGeom prst="rect">
            <a:avLst/>
          </a:prstGeom>
          <a:effectLst>
            <a:outerShdw blurRad="50800" dist="38100" dir="5400000" algn="t" rotWithShape="0">
              <a:prstClr val="black">
                <a:alpha val="10000"/>
              </a:prstClr>
            </a:outerShdw>
          </a:effectLst>
        </p:spPr>
      </p:pic>
      <p:pic>
        <p:nvPicPr>
          <p:cNvPr id="15" name="Picture 14" descr="A pink and black map&#10;&#10;Description automatically generated">
            <a:extLst>
              <a:ext uri="{FF2B5EF4-FFF2-40B4-BE49-F238E27FC236}">
                <a16:creationId xmlns:a16="http://schemas.microsoft.com/office/drawing/2014/main" id="{103ED763-7D1B-AB0C-8D73-B911B3357BF5}"/>
              </a:ext>
            </a:extLst>
          </p:cNvPr>
          <p:cNvPicPr>
            <a:picLocks noChangeAspect="1"/>
          </p:cNvPicPr>
          <p:nvPr/>
        </p:nvPicPr>
        <p:blipFill>
          <a:blip r:embed="rId7">
            <a:alphaModFix amt="30000"/>
          </a:blip>
          <a:stretch>
            <a:fillRect/>
          </a:stretch>
        </p:blipFill>
        <p:spPr>
          <a:xfrm>
            <a:off x="508208" y="4116612"/>
            <a:ext cx="3202324" cy="2702164"/>
          </a:xfrm>
          <a:prstGeom prst="rect">
            <a:avLst/>
          </a:prstGeom>
        </p:spPr>
      </p:pic>
      <p:sp>
        <p:nvSpPr>
          <p:cNvPr id="19" name="TextBox 18">
            <a:extLst>
              <a:ext uri="{FF2B5EF4-FFF2-40B4-BE49-F238E27FC236}">
                <a16:creationId xmlns:a16="http://schemas.microsoft.com/office/drawing/2014/main" id="{115114DE-07D3-99AF-8035-69553048916A}"/>
              </a:ext>
            </a:extLst>
          </p:cNvPr>
          <p:cNvSpPr txBox="1"/>
          <p:nvPr/>
        </p:nvSpPr>
        <p:spPr>
          <a:xfrm>
            <a:off x="238045" y="3065342"/>
            <a:ext cx="3118474" cy="523220"/>
          </a:xfrm>
          <a:prstGeom prst="rect">
            <a:avLst/>
          </a:prstGeom>
          <a:noFill/>
        </p:spPr>
        <p:txBody>
          <a:bodyPr wrap="square" rtlCol="0">
            <a:spAutoFit/>
          </a:bodyPr>
          <a:lstStyle/>
          <a:p>
            <a:r>
              <a:rPr lang="en-GB" sz="2800" b="1" dirty="0">
                <a:solidFill>
                  <a:schemeClr val="bg1"/>
                </a:solidFill>
                <a:effectLst/>
                <a:latin typeface="Century Gothic" panose="020B0502020202020204" pitchFamily="34" charset="0"/>
              </a:rPr>
              <a:t>In Germany</a:t>
            </a:r>
          </a:p>
        </p:txBody>
      </p:sp>
      <p:sp>
        <p:nvSpPr>
          <p:cNvPr id="21" name="TextBox 20">
            <a:extLst>
              <a:ext uri="{FF2B5EF4-FFF2-40B4-BE49-F238E27FC236}">
                <a16:creationId xmlns:a16="http://schemas.microsoft.com/office/drawing/2014/main" id="{2F43C8FE-4EED-7B21-3DC9-5B5B5371C97E}"/>
              </a:ext>
            </a:extLst>
          </p:cNvPr>
          <p:cNvSpPr txBox="1"/>
          <p:nvPr/>
        </p:nvSpPr>
        <p:spPr>
          <a:xfrm>
            <a:off x="238045" y="3490444"/>
            <a:ext cx="3241914" cy="1384995"/>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200,000 </a:t>
            </a:r>
            <a:r>
              <a:rPr lang="en-GB" sz="2800" dirty="0">
                <a:solidFill>
                  <a:schemeClr val="bg1"/>
                </a:solidFill>
                <a:latin typeface="Century Gothic" panose="020B0502020202020204" pitchFamily="34" charset="0"/>
              </a:rPr>
              <a:t>working days are lost each year</a:t>
            </a:r>
          </a:p>
        </p:txBody>
      </p:sp>
      <p:pic>
        <p:nvPicPr>
          <p:cNvPr id="22" name="Picture 21">
            <a:extLst>
              <a:ext uri="{FF2B5EF4-FFF2-40B4-BE49-F238E27FC236}">
                <a16:creationId xmlns:a16="http://schemas.microsoft.com/office/drawing/2014/main" id="{52637EE4-A340-CFCC-A4FC-AFE885374335}"/>
              </a:ext>
            </a:extLst>
          </p:cNvPr>
          <p:cNvPicPr>
            <a:picLocks noChangeAspect="1"/>
          </p:cNvPicPr>
          <p:nvPr/>
        </p:nvPicPr>
        <p:blipFill>
          <a:blip r:embed="rId8"/>
          <a:srcRect l="72" r="72"/>
          <a:stretch/>
        </p:blipFill>
        <p:spPr>
          <a:xfrm>
            <a:off x="2097608" y="5251965"/>
            <a:ext cx="542278" cy="721107"/>
          </a:xfrm>
          <a:prstGeom prst="rect">
            <a:avLst/>
          </a:prstGeom>
          <a:effectLst>
            <a:outerShdw blurRad="50800" dist="38100" dir="5400000" algn="t" rotWithShape="0">
              <a:prstClr val="black">
                <a:alpha val="10000"/>
              </a:prstClr>
            </a:outerShdw>
          </a:effectLst>
        </p:spPr>
      </p:pic>
      <p:pic>
        <p:nvPicPr>
          <p:cNvPr id="5" name="Picture 4">
            <a:extLst>
              <a:ext uri="{FF2B5EF4-FFF2-40B4-BE49-F238E27FC236}">
                <a16:creationId xmlns:a16="http://schemas.microsoft.com/office/drawing/2014/main" id="{52FC1670-1923-F6A5-990A-ED57CF722B3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325437" y="6051927"/>
            <a:ext cx="440209" cy="480636"/>
          </a:xfrm>
          <a:prstGeom prst="rect">
            <a:avLst/>
          </a:prstGeom>
        </p:spPr>
      </p:pic>
    </p:spTree>
    <p:extLst>
      <p:ext uri="{BB962C8B-B14F-4D97-AF65-F5344CB8AC3E}">
        <p14:creationId xmlns:p14="http://schemas.microsoft.com/office/powerpoint/2010/main" val="61842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841EA-ECB6-66AB-DC6B-895F0F8C5BD0}"/>
              </a:ext>
            </a:extLst>
          </p:cNvPr>
          <p:cNvSpPr>
            <a:spLocks noGrp="1"/>
          </p:cNvSpPr>
          <p:nvPr>
            <p:ph sz="half" idx="10"/>
          </p:nvPr>
        </p:nvSpPr>
        <p:spPr>
          <a:xfrm>
            <a:off x="246427" y="1291071"/>
            <a:ext cx="7359443" cy="4566366"/>
          </a:xfrm>
        </p:spPr>
        <p:txBody>
          <a:bodyPr/>
          <a:lstStyle/>
          <a:p>
            <a:pPr>
              <a:lnSpc>
                <a:spcPts val="2800"/>
              </a:lnSpc>
              <a:spcBef>
                <a:spcPts val="1100"/>
              </a:spcBef>
              <a:spcAft>
                <a:spcPts val="0"/>
              </a:spcAft>
            </a:pPr>
            <a:r>
              <a:rPr lang="en-US" dirty="0"/>
              <a:t>The slides in this presentation are divided into two sections:</a:t>
            </a:r>
          </a:p>
          <a:p>
            <a:pPr marL="234000" indent="-234000">
              <a:lnSpc>
                <a:spcPts val="2800"/>
              </a:lnSpc>
              <a:spcBef>
                <a:spcPts val="1100"/>
              </a:spcBef>
              <a:spcAft>
                <a:spcPts val="0"/>
              </a:spcAft>
              <a:buFont typeface="+mj-lt"/>
              <a:buAutoNum type="romanLcPeriod"/>
            </a:pPr>
            <a:r>
              <a:rPr lang="en-US" b="1" i="1" dirty="0"/>
              <a:t>Teacher slides (purple) </a:t>
            </a:r>
            <a:r>
              <a:rPr lang="en-US" dirty="0"/>
              <a:t>– provide key information regarding lesson preparation.</a:t>
            </a:r>
          </a:p>
          <a:p>
            <a:pPr marL="234000" indent="-234000">
              <a:lnSpc>
                <a:spcPts val="2800"/>
              </a:lnSpc>
              <a:spcBef>
                <a:spcPts val="1100"/>
              </a:spcBef>
              <a:spcAft>
                <a:spcPts val="0"/>
              </a:spcAft>
              <a:buFont typeface="+mj-lt"/>
              <a:buAutoNum type="romanLcPeriod"/>
            </a:pPr>
            <a:r>
              <a:rPr lang="en-US" b="1" i="1" dirty="0"/>
              <a:t>Student slides </a:t>
            </a:r>
            <a:r>
              <a:rPr lang="en-US" dirty="0"/>
              <a:t>– provide a visual focus point for students during the lesson and delivery notes for teachers about the activities. Click ‘notes’ to view these. </a:t>
            </a:r>
          </a:p>
          <a:p>
            <a:pPr>
              <a:lnSpc>
                <a:spcPts val="2800"/>
              </a:lnSpc>
              <a:spcBef>
                <a:spcPts val="1100"/>
              </a:spcBef>
              <a:spcAft>
                <a:spcPts val="0"/>
              </a:spcAft>
            </a:pPr>
            <a:r>
              <a:rPr lang="en-US" dirty="0"/>
              <a:t>Ensure that you select ‘Use Presenter View’ under the ‘Slide Show’ tab – this will allow you to preview the teaching notes on your monitor while the main presentation is displayed on a screen/smartboard.</a:t>
            </a:r>
          </a:p>
          <a:p>
            <a:pPr>
              <a:lnSpc>
                <a:spcPts val="2800"/>
              </a:lnSpc>
              <a:spcBef>
                <a:spcPts val="1100"/>
              </a:spcBef>
            </a:pPr>
            <a:endParaRPr lang="en-US" dirty="0"/>
          </a:p>
          <a:p>
            <a:pPr>
              <a:lnSpc>
                <a:spcPts val="2800"/>
              </a:lnSpc>
              <a:spcBef>
                <a:spcPts val="1100"/>
              </a:spcBef>
            </a:pPr>
            <a:endParaRPr lang="en-US" dirty="0"/>
          </a:p>
        </p:txBody>
      </p:sp>
      <p:sp>
        <p:nvSpPr>
          <p:cNvPr id="4" name="Slide Number Placeholder 5">
            <a:extLst>
              <a:ext uri="{FF2B5EF4-FFF2-40B4-BE49-F238E27FC236}">
                <a16:creationId xmlns:a16="http://schemas.microsoft.com/office/drawing/2014/main" id="{EB3A5DCE-84C3-2258-1D58-DAC034C4165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
        <p:nvSpPr>
          <p:cNvPr id="6" name="Title 5">
            <a:extLst>
              <a:ext uri="{FF2B5EF4-FFF2-40B4-BE49-F238E27FC236}">
                <a16:creationId xmlns:a16="http://schemas.microsoft.com/office/drawing/2014/main" id="{7B9C906D-6583-8109-A627-228C516B4A8A}"/>
              </a:ext>
            </a:extLst>
          </p:cNvPr>
          <p:cNvSpPr>
            <a:spLocks noGrp="1"/>
          </p:cNvSpPr>
          <p:nvPr>
            <p:ph type="title"/>
          </p:nvPr>
        </p:nvSpPr>
        <p:spPr>
          <a:xfrm>
            <a:off x="205987" y="587217"/>
            <a:ext cx="7498822" cy="694054"/>
          </a:xfrm>
        </p:spPr>
        <p:txBody>
          <a:bodyPr/>
          <a:lstStyle/>
          <a:p>
            <a:r>
              <a:rPr lang="en-US" dirty="0"/>
              <a:t>Using this PowerPoint</a:t>
            </a:r>
          </a:p>
        </p:txBody>
      </p:sp>
    </p:spTree>
    <p:extLst>
      <p:ext uri="{BB962C8B-B14F-4D97-AF65-F5344CB8AC3E}">
        <p14:creationId xmlns:p14="http://schemas.microsoft.com/office/powerpoint/2010/main" val="286864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08DCD2-4463-02B9-043E-021A6E698691}"/>
              </a:ext>
            </a:extLst>
          </p:cNvPr>
          <p:cNvPicPr>
            <a:picLocks noChangeAspect="1"/>
          </p:cNvPicPr>
          <p:nvPr/>
        </p:nvPicPr>
        <p:blipFill rotWithShape="1">
          <a:blip r:embed="rId3"/>
          <a:srcRect l="-3112" t="-721" r="5700" b="11087"/>
          <a:stretch/>
        </p:blipFill>
        <p:spPr>
          <a:xfrm>
            <a:off x="4789489" y="800101"/>
            <a:ext cx="5116512" cy="6057900"/>
          </a:xfrm>
          <a:prstGeom prst="rect">
            <a:avLst/>
          </a:prstGeom>
        </p:spPr>
      </p:pic>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a:xfrm>
            <a:off x="232915" y="1303304"/>
            <a:ext cx="4294840" cy="2494406"/>
          </a:xfrm>
        </p:spPr>
        <p:txBody>
          <a:bodyPr>
            <a:normAutofit/>
          </a:bodyPr>
          <a:lstStyle/>
          <a:p>
            <a:r>
              <a:rPr lang="en-US" sz="2000" dirty="0"/>
              <a:t>How can employers and education providers help promote healthy sleep?</a:t>
            </a:r>
          </a:p>
          <a:p>
            <a:r>
              <a:rPr lang="en-US" sz="2000" dirty="0"/>
              <a:t>For each healthy sleep habit, what could be put in place to support employees or students?</a:t>
            </a:r>
            <a:endParaRPr lang="en-US" dirty="0"/>
          </a:p>
          <a:p>
            <a:endParaRPr lang="en-GB" dirty="0"/>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11471" y="543878"/>
            <a:ext cx="4881332" cy="694054"/>
          </a:xfrm>
        </p:spPr>
        <p:txBody>
          <a:bodyPr/>
          <a:lstStyle/>
          <a:p>
            <a:r>
              <a:rPr lang="en-US" dirty="0"/>
              <a:t>Sleep habits</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sp>
        <p:nvSpPr>
          <p:cNvPr id="7" name="Rounded Rectangle 6">
            <a:extLst>
              <a:ext uri="{FF2B5EF4-FFF2-40B4-BE49-F238E27FC236}">
                <a16:creationId xmlns:a16="http://schemas.microsoft.com/office/drawing/2014/main" id="{E0E3A53A-8D46-A538-E71B-5F081C9EE5FD}"/>
              </a:ext>
            </a:extLst>
          </p:cNvPr>
          <p:cNvSpPr/>
          <p:nvPr/>
        </p:nvSpPr>
        <p:spPr>
          <a:xfrm>
            <a:off x="323850" y="4679951"/>
            <a:ext cx="4465638" cy="1852612"/>
          </a:xfrm>
          <a:prstGeom prst="roundRect">
            <a:avLst>
              <a:gd name="adj" fmla="val 3349"/>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503998" rtlCol="0" anchor="t" anchorCtr="0"/>
          <a:lstStyle/>
          <a:p>
            <a:pPr>
              <a:lnSpc>
                <a:spcPts val="2400"/>
              </a:lnSpc>
            </a:pPr>
            <a:r>
              <a:rPr lang="en-US" sz="1600" b="1" dirty="0">
                <a:solidFill>
                  <a:schemeClr val="tx1"/>
                </a:solidFill>
                <a:latin typeface="Century Gothic" panose="020B0502020202020204" pitchFamily="34" charset="0"/>
              </a:rPr>
              <a:t>Chronotype</a:t>
            </a:r>
            <a:r>
              <a:rPr lang="en-US" sz="1600" i="1" dirty="0">
                <a:solidFill>
                  <a:schemeClr val="tx1"/>
                </a:solidFill>
                <a:latin typeface="Century Gothic" panose="020B0502020202020204" pitchFamily="34" charset="0"/>
              </a:rPr>
              <a:t> </a:t>
            </a:r>
            <a:br>
              <a:rPr lang="en-US" sz="1600" i="1" dirty="0">
                <a:solidFill>
                  <a:schemeClr val="tx1"/>
                </a:solidFill>
                <a:latin typeface="Century Gothic" panose="020B0502020202020204" pitchFamily="34" charset="0"/>
              </a:rPr>
            </a:br>
            <a:r>
              <a:rPr lang="en-US" sz="1600" dirty="0">
                <a:solidFill>
                  <a:schemeClr val="tx1"/>
                </a:solidFill>
                <a:latin typeface="Century Gothic" panose="020B0502020202020204" pitchFamily="34" charset="0"/>
              </a:rPr>
              <a:t>Natural inclination of your body to sleep at a certain time, or what most people understand as being an early bird versus a night owl</a:t>
            </a:r>
          </a:p>
        </p:txBody>
      </p:sp>
      <p:sp>
        <p:nvSpPr>
          <p:cNvPr id="11" name="TextBox 10">
            <a:extLst>
              <a:ext uri="{FF2B5EF4-FFF2-40B4-BE49-F238E27FC236}">
                <a16:creationId xmlns:a16="http://schemas.microsoft.com/office/drawing/2014/main" id="{C9ACA413-3570-CB65-EF9D-A644B18F9F2A}"/>
              </a:ext>
            </a:extLst>
          </p:cNvPr>
          <p:cNvSpPr txBox="1"/>
          <p:nvPr/>
        </p:nvSpPr>
        <p:spPr>
          <a:xfrm>
            <a:off x="10479819" y="3172184"/>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FBF21D2-58E3-E566-BE16-719A30C1ADFE}"/>
              </a:ext>
            </a:extLst>
          </p:cNvPr>
          <p:cNvSpPr txBox="1"/>
          <p:nvPr/>
        </p:nvSpPr>
        <p:spPr>
          <a:xfrm>
            <a:off x="12589329" y="40494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4359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smiling&#10;&#10;Description automatically generated">
            <a:extLst>
              <a:ext uri="{FF2B5EF4-FFF2-40B4-BE49-F238E27FC236}">
                <a16:creationId xmlns:a16="http://schemas.microsoft.com/office/drawing/2014/main" id="{C119B383-11AD-7706-2BFF-B29B9FC83B54}"/>
              </a:ext>
            </a:extLst>
          </p:cNvPr>
          <p:cNvPicPr>
            <a:picLocks noChangeAspect="1"/>
          </p:cNvPicPr>
          <p:nvPr/>
        </p:nvPicPr>
        <p:blipFill rotWithShape="1">
          <a:blip r:embed="rId3"/>
          <a:srcRect l="955" r="24134" b="4266"/>
          <a:stretch/>
        </p:blipFill>
        <p:spPr>
          <a:xfrm>
            <a:off x="5535168" y="722535"/>
            <a:ext cx="4370832" cy="6135465"/>
          </a:xfrm>
          <a:prstGeom prst="rect">
            <a:avLst/>
          </a:prstGeom>
        </p:spPr>
      </p:pic>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a:xfrm>
            <a:off x="232915" y="1303304"/>
            <a:ext cx="3851850" cy="3108509"/>
          </a:xfrm>
        </p:spPr>
        <p:txBody>
          <a:bodyPr>
            <a:normAutofit/>
          </a:bodyPr>
          <a:lstStyle/>
          <a:p>
            <a:pPr>
              <a:lnSpc>
                <a:spcPts val="3200"/>
              </a:lnSpc>
            </a:pPr>
            <a:r>
              <a:rPr lang="en-US" sz="2400" b="1" dirty="0"/>
              <a:t>Read through the case studies and consider:</a:t>
            </a:r>
          </a:p>
          <a:p>
            <a:pPr marL="126000" indent="-126000">
              <a:buFont typeface="Arial" panose="020B0604020202020204" pitchFamily="34" charset="0"/>
              <a:buChar char="•"/>
            </a:pPr>
            <a:r>
              <a:rPr lang="en-GB" dirty="0"/>
              <a:t>What sleep related challenges are Samay and Hannah facing?</a:t>
            </a:r>
          </a:p>
          <a:p>
            <a:pPr marL="126000" indent="-126000">
              <a:buFont typeface="Arial" panose="020B0604020202020204" pitchFamily="34" charset="0"/>
              <a:buChar char="•"/>
            </a:pPr>
            <a:r>
              <a:rPr lang="en-GB" dirty="0"/>
              <a:t>What advice could help them improve their sleep?</a:t>
            </a:r>
            <a:endParaRPr lang="en-US" dirty="0"/>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Case studies</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9" name="Picture 8">
            <a:extLst>
              <a:ext uri="{FF2B5EF4-FFF2-40B4-BE49-F238E27FC236}">
                <a16:creationId xmlns:a16="http://schemas.microsoft.com/office/drawing/2014/main" id="{A58EBFE7-D130-D5CA-ED48-3B6139464F1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09115" y="5898239"/>
            <a:ext cx="408764" cy="664804"/>
          </a:xfrm>
          <a:prstGeom prst="rect">
            <a:avLst/>
          </a:prstGeom>
        </p:spPr>
      </p:pic>
      <p:grpSp>
        <p:nvGrpSpPr>
          <p:cNvPr id="6" name="Group 5">
            <a:extLst>
              <a:ext uri="{FF2B5EF4-FFF2-40B4-BE49-F238E27FC236}">
                <a16:creationId xmlns:a16="http://schemas.microsoft.com/office/drawing/2014/main" id="{477247A3-9CA8-89E3-7469-FF68C3ECF772}"/>
              </a:ext>
            </a:extLst>
          </p:cNvPr>
          <p:cNvGrpSpPr/>
          <p:nvPr/>
        </p:nvGrpSpPr>
        <p:grpSpPr>
          <a:xfrm>
            <a:off x="0" y="0"/>
            <a:ext cx="9906000" cy="6858000"/>
            <a:chOff x="0" y="0"/>
            <a:chExt cx="9906000" cy="6858000"/>
          </a:xfrm>
        </p:grpSpPr>
        <p:sp>
          <p:nvSpPr>
            <p:cNvPr id="7" name="Rectangle 6">
              <a:extLst>
                <a:ext uri="{FF2B5EF4-FFF2-40B4-BE49-F238E27FC236}">
                  <a16:creationId xmlns:a16="http://schemas.microsoft.com/office/drawing/2014/main" id="{E7E9BCE9-5E4E-A9C4-C6F3-0173DC6BE075}"/>
                </a:ext>
              </a:extLst>
            </p:cNvPr>
            <p:cNvSpPr/>
            <p:nvPr/>
          </p:nvSpPr>
          <p:spPr>
            <a:xfrm>
              <a:off x="0" y="0"/>
              <a:ext cx="9906000" cy="6858000"/>
            </a:xfrm>
            <a:prstGeom prst="rect">
              <a:avLst/>
            </a:prstGeom>
            <a:solidFill>
              <a:schemeClr val="tx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E120B2F-4686-1069-A8E1-F75788CC110F}"/>
                </a:ext>
              </a:extLst>
            </p:cNvPr>
            <p:cNvSpPr/>
            <p:nvPr/>
          </p:nvSpPr>
          <p:spPr>
            <a:xfrm>
              <a:off x="2269314" y="2711496"/>
              <a:ext cx="4952444" cy="143500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Swap and feedback</a:t>
              </a:r>
            </a:p>
          </p:txBody>
        </p:sp>
      </p:grpSp>
    </p:spTree>
    <p:extLst>
      <p:ext uri="{BB962C8B-B14F-4D97-AF65-F5344CB8AC3E}">
        <p14:creationId xmlns:p14="http://schemas.microsoft.com/office/powerpoint/2010/main" val="17354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B6DB79EA-EE62-3518-34DA-A7A5A7F65D70}"/>
              </a:ext>
            </a:extLst>
          </p:cNvPr>
          <p:cNvSpPr>
            <a:spLocks noGrp="1"/>
          </p:cNvSpPr>
          <p:nvPr>
            <p:ph type="title"/>
          </p:nvPr>
        </p:nvSpPr>
        <p:spPr/>
        <p:txBody>
          <a:bodyPr/>
          <a:lstStyle/>
          <a:p>
            <a:r>
              <a:rPr lang="en-US" dirty="0"/>
              <a:t>Hot seating</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sp>
        <p:nvSpPr>
          <p:cNvPr id="10" name="Content Placeholder 1">
            <a:extLst>
              <a:ext uri="{FF2B5EF4-FFF2-40B4-BE49-F238E27FC236}">
                <a16:creationId xmlns:a16="http://schemas.microsoft.com/office/drawing/2014/main" id="{CDC2F249-38C3-B1EE-2B1F-7F8E2D178750}"/>
              </a:ext>
            </a:extLst>
          </p:cNvPr>
          <p:cNvSpPr txBox="1">
            <a:spLocks/>
          </p:cNvSpPr>
          <p:nvPr/>
        </p:nvSpPr>
        <p:spPr>
          <a:xfrm>
            <a:off x="232914" y="1303304"/>
            <a:ext cx="3353249" cy="4368246"/>
          </a:xfrm>
          <a:prstGeom prst="rect">
            <a:avLst/>
          </a:prstGeom>
        </p:spPr>
        <p:txBody>
          <a:bodyPr>
            <a:normAutofit/>
          </a:bodyPr>
          <a:lst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126000" indent="-126000">
              <a:lnSpc>
                <a:spcPts val="2800"/>
              </a:lnSpc>
              <a:spcBef>
                <a:spcPts val="1100"/>
              </a:spcBef>
            </a:pPr>
            <a:r>
              <a:rPr lang="en-US" sz="2000" dirty="0"/>
              <a:t>Create questions to ask Samay or Hannah, that encourage them to think about making positive changes to their sleep habits.</a:t>
            </a:r>
          </a:p>
          <a:p>
            <a:pPr marL="126000" indent="-126000">
              <a:lnSpc>
                <a:spcPts val="2800"/>
              </a:lnSpc>
              <a:spcBef>
                <a:spcPts val="1100"/>
              </a:spcBef>
            </a:pPr>
            <a:r>
              <a:rPr lang="en-US" sz="2000" dirty="0"/>
              <a:t>Take turns in pairs to act as the interviewer and the character (either Samay or Hannah).</a:t>
            </a:r>
            <a:endParaRPr lang="en-GB" sz="2000" dirty="0"/>
          </a:p>
        </p:txBody>
      </p:sp>
      <p:sp>
        <p:nvSpPr>
          <p:cNvPr id="13" name="TextBox 12">
            <a:extLst>
              <a:ext uri="{FF2B5EF4-FFF2-40B4-BE49-F238E27FC236}">
                <a16:creationId xmlns:a16="http://schemas.microsoft.com/office/drawing/2014/main" id="{DCCDB535-6F33-B393-1AF4-8C807EBE7475}"/>
              </a:ext>
            </a:extLst>
          </p:cNvPr>
          <p:cNvSpPr txBox="1"/>
          <p:nvPr/>
        </p:nvSpPr>
        <p:spPr>
          <a:xfrm>
            <a:off x="4481584" y="1289955"/>
            <a:ext cx="5098979" cy="1865062"/>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Consider</a:t>
            </a:r>
          </a:p>
          <a:p>
            <a:pPr marL="126000" indent="-126000">
              <a:lnSpc>
                <a:spcPts val="2800"/>
              </a:lnSpc>
              <a:buFont typeface="Arial" panose="020B0604020202020204" pitchFamily="34" charset="0"/>
              <a:buChar char="•"/>
            </a:pPr>
            <a:r>
              <a:rPr lang="en-US" sz="2000" dirty="0">
                <a:solidFill>
                  <a:schemeClr val="bg1"/>
                </a:solidFill>
                <a:latin typeface="Century Gothic" panose="020B0502020202020204" pitchFamily="34" charset="0"/>
              </a:rPr>
              <a:t>motivations to change sleep habits</a:t>
            </a:r>
          </a:p>
          <a:p>
            <a:pPr marL="126000" indent="-126000">
              <a:lnSpc>
                <a:spcPts val="2800"/>
              </a:lnSpc>
              <a:buFont typeface="Arial" panose="020B0604020202020204" pitchFamily="34" charset="0"/>
              <a:buChar char="•"/>
            </a:pPr>
            <a:r>
              <a:rPr lang="en-US" sz="2000" dirty="0">
                <a:solidFill>
                  <a:schemeClr val="bg1"/>
                </a:solidFill>
                <a:latin typeface="Century Gothic" panose="020B0502020202020204" pitchFamily="34" charset="0"/>
              </a:rPr>
              <a:t>possible barriers to making changes</a:t>
            </a:r>
          </a:p>
          <a:p>
            <a:pPr marL="126000" indent="-126000">
              <a:lnSpc>
                <a:spcPts val="2800"/>
              </a:lnSpc>
              <a:buFont typeface="Arial" panose="020B0604020202020204" pitchFamily="34" charset="0"/>
              <a:buChar char="•"/>
            </a:pPr>
            <a:r>
              <a:rPr lang="en-US" sz="2000" dirty="0">
                <a:solidFill>
                  <a:schemeClr val="bg1"/>
                </a:solidFill>
                <a:latin typeface="Century Gothic" panose="020B0502020202020204" pitchFamily="34" charset="0"/>
              </a:rPr>
              <a:t>drawbacks to making changes</a:t>
            </a:r>
          </a:p>
          <a:p>
            <a:pPr marL="126000" indent="-126000">
              <a:lnSpc>
                <a:spcPts val="2800"/>
              </a:lnSpc>
              <a:buFont typeface="Arial" panose="020B0604020202020204" pitchFamily="34" charset="0"/>
              <a:buChar char="•"/>
            </a:pPr>
            <a:r>
              <a:rPr lang="en-US" sz="2000" dirty="0">
                <a:solidFill>
                  <a:schemeClr val="bg1"/>
                </a:solidFill>
                <a:latin typeface="Century Gothic" panose="020B0502020202020204" pitchFamily="34" charset="0"/>
              </a:rPr>
              <a:t>overcoming challenges</a:t>
            </a:r>
          </a:p>
        </p:txBody>
      </p:sp>
      <p:pic>
        <p:nvPicPr>
          <p:cNvPr id="5" name="Picture 4" descr="A person and person smiling&#10;&#10;Description automatically generated">
            <a:extLst>
              <a:ext uri="{FF2B5EF4-FFF2-40B4-BE49-F238E27FC236}">
                <a16:creationId xmlns:a16="http://schemas.microsoft.com/office/drawing/2014/main" id="{FCC0AC08-6A9C-8A5E-57C0-2DE9861915EA}"/>
              </a:ext>
            </a:extLst>
          </p:cNvPr>
          <p:cNvPicPr>
            <a:picLocks noChangeAspect="1"/>
          </p:cNvPicPr>
          <p:nvPr/>
        </p:nvPicPr>
        <p:blipFill rotWithShape="1">
          <a:blip r:embed="rId3"/>
          <a:srcRect l="2847" t="580" r="1210" b="15052"/>
          <a:stretch/>
        </p:blipFill>
        <p:spPr>
          <a:xfrm>
            <a:off x="4252586" y="3510419"/>
            <a:ext cx="5653413" cy="3347435"/>
          </a:xfrm>
          <a:prstGeom prst="rect">
            <a:avLst/>
          </a:prstGeom>
        </p:spPr>
      </p:pic>
    </p:spTree>
    <p:extLst>
      <p:ext uri="{BB962C8B-B14F-4D97-AF65-F5344CB8AC3E}">
        <p14:creationId xmlns:p14="http://schemas.microsoft.com/office/powerpoint/2010/main" val="2343826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uildings with a black background&#10;&#10;Description automatically generated">
            <a:extLst>
              <a:ext uri="{FF2B5EF4-FFF2-40B4-BE49-F238E27FC236}">
                <a16:creationId xmlns:a16="http://schemas.microsoft.com/office/drawing/2014/main" id="{EA50C76D-EA1D-015F-2F52-F9E0B9BC0F07}"/>
              </a:ext>
            </a:extLst>
          </p:cNvPr>
          <p:cNvPicPr>
            <a:picLocks noChangeAspect="1"/>
          </p:cNvPicPr>
          <p:nvPr/>
        </p:nvPicPr>
        <p:blipFill rotWithShape="1">
          <a:blip r:embed="rId3">
            <a:alphaModFix amt="50000"/>
          </a:blip>
          <a:srcRect b="2905"/>
          <a:stretch/>
        </p:blipFill>
        <p:spPr>
          <a:xfrm flipH="1">
            <a:off x="4264092" y="1651904"/>
            <a:ext cx="5014900" cy="5206096"/>
          </a:xfrm>
          <a:prstGeom prst="rect">
            <a:avLst/>
          </a:prstGeom>
        </p:spPr>
      </p:pic>
      <p:pic>
        <p:nvPicPr>
          <p:cNvPr id="7" name="Picture 6" descr="A person and person standing and talking&#10;&#10;Description automatically generated">
            <a:extLst>
              <a:ext uri="{FF2B5EF4-FFF2-40B4-BE49-F238E27FC236}">
                <a16:creationId xmlns:a16="http://schemas.microsoft.com/office/drawing/2014/main" id="{92DF3921-52A4-6E1C-04BF-01A560B74F15}"/>
              </a:ext>
            </a:extLst>
          </p:cNvPr>
          <p:cNvPicPr>
            <a:picLocks noChangeAspect="1"/>
          </p:cNvPicPr>
          <p:nvPr/>
        </p:nvPicPr>
        <p:blipFill rotWithShape="1">
          <a:blip r:embed="rId4"/>
          <a:srcRect l="21863" r="17490" b="40019"/>
          <a:stretch/>
        </p:blipFill>
        <p:spPr>
          <a:xfrm>
            <a:off x="4461733" y="3439240"/>
            <a:ext cx="5185016" cy="3418760"/>
          </a:xfrm>
          <a:prstGeom prst="rect">
            <a:avLst/>
          </a:prstGeom>
        </p:spPr>
      </p:pic>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a:xfrm>
            <a:off x="232915" y="1303304"/>
            <a:ext cx="3056385" cy="4368246"/>
          </a:xfrm>
        </p:spPr>
        <p:txBody>
          <a:bodyPr/>
          <a:lstStyle/>
          <a:p>
            <a:r>
              <a:rPr lang="en-US" b="1" dirty="0"/>
              <a:t>Revisit the quote from the start of the lesson and add new ideas in a different </a:t>
            </a:r>
            <a:r>
              <a:rPr lang="en-US" b="1" dirty="0" err="1"/>
              <a:t>colour</a:t>
            </a:r>
            <a:r>
              <a:rPr lang="en-US" b="1" dirty="0"/>
              <a:t>.</a:t>
            </a:r>
          </a:p>
          <a:p>
            <a:pPr marL="126000" indent="-126000">
              <a:buFont typeface="Arial" panose="020B0604020202020204" pitchFamily="34" charset="0"/>
              <a:buChar char="•"/>
            </a:pPr>
            <a:r>
              <a:rPr lang="en-US" dirty="0"/>
              <a:t>Have your initial thoughts changed?</a:t>
            </a:r>
          </a:p>
          <a:p>
            <a:pPr marL="126000" indent="-126000">
              <a:buFont typeface="Arial" panose="020B0604020202020204" pitchFamily="34" charset="0"/>
              <a:buChar char="•"/>
            </a:pPr>
            <a:r>
              <a:rPr lang="en-US" dirty="0"/>
              <a:t>What new learning can you add to support your view?</a:t>
            </a:r>
          </a:p>
          <a:p>
            <a:endParaRPr lang="en-US" dirty="0"/>
          </a:p>
          <a:p>
            <a:endParaRPr lang="en-US" dirty="0"/>
          </a:p>
          <a:p>
            <a:endParaRPr lang="en-US" dirty="0"/>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Final thoughts</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11" name="Picture 10">
            <a:extLst>
              <a:ext uri="{FF2B5EF4-FFF2-40B4-BE49-F238E27FC236}">
                <a16:creationId xmlns:a16="http://schemas.microsoft.com/office/drawing/2014/main" id="{CE827341-EC9D-6C20-73FA-490452D391E9}"/>
              </a:ext>
            </a:extLst>
          </p:cNvPr>
          <p:cNvPicPr>
            <a:picLocks noChangeAspect="1"/>
          </p:cNvPicPr>
          <p:nvPr/>
        </p:nvPicPr>
        <p:blipFill>
          <a:blip r:embed="rId5"/>
          <a:stretch>
            <a:fillRect/>
          </a:stretch>
        </p:blipFill>
        <p:spPr>
          <a:xfrm>
            <a:off x="4904556" y="962606"/>
            <a:ext cx="4374436" cy="2928643"/>
          </a:xfrm>
          <a:prstGeom prst="rect">
            <a:avLst/>
          </a:prstGeom>
        </p:spPr>
      </p:pic>
      <p:sp>
        <p:nvSpPr>
          <p:cNvPr id="12" name="TextBox 11">
            <a:extLst>
              <a:ext uri="{FF2B5EF4-FFF2-40B4-BE49-F238E27FC236}">
                <a16:creationId xmlns:a16="http://schemas.microsoft.com/office/drawing/2014/main" id="{ADE33BEA-B4B6-4455-ABE0-680B822BDCE7}"/>
              </a:ext>
            </a:extLst>
          </p:cNvPr>
          <p:cNvSpPr txBox="1"/>
          <p:nvPr/>
        </p:nvSpPr>
        <p:spPr>
          <a:xfrm>
            <a:off x="5027326" y="1218791"/>
            <a:ext cx="4079799" cy="2533194"/>
          </a:xfrm>
          <a:prstGeom prst="rect">
            <a:avLst/>
          </a:prstGeom>
          <a:noFill/>
        </p:spPr>
        <p:txBody>
          <a:bodyPr wrap="square" rtlCol="0">
            <a:spAutoFit/>
          </a:bodyPr>
          <a:lstStyle/>
          <a:p>
            <a:pPr>
              <a:lnSpc>
                <a:spcPts val="3200"/>
              </a:lnSpc>
            </a:pPr>
            <a:r>
              <a:rPr lang="en-GB" sz="2400" i="1" dirty="0">
                <a:solidFill>
                  <a:srgbClr val="5F7B23"/>
                </a:solidFill>
                <a:effectLst/>
                <a:latin typeface="Century Gothic" panose="020B0502020202020204" pitchFamily="34" charset="0"/>
                <a:ea typeface="Calibri" panose="020F0502020204030204" pitchFamily="34" charset="0"/>
                <a:cs typeface="Times New Roman" panose="02020603050405020304" pitchFamily="18" charset="0"/>
              </a:rPr>
              <a:t>Being in charge of one of the world’s largest companies, 6 hours sleep is all I need. Shouldn’t that be enough for everyone?</a:t>
            </a:r>
            <a:endParaRPr lang="en-GB" sz="2400" i="1" dirty="0">
              <a:solidFill>
                <a:srgbClr val="5F7B23"/>
              </a:solidFill>
              <a:latin typeface="Century Gothic" panose="020B0502020202020204" pitchFamily="34" charset="0"/>
            </a:endParaRPr>
          </a:p>
          <a:p>
            <a:pPr>
              <a:lnSpc>
                <a:spcPts val="3200"/>
              </a:lnSpc>
            </a:pPr>
            <a:endParaRPr lang="en-US" sz="2400" i="1" dirty="0">
              <a:solidFill>
                <a:srgbClr val="5F7B23"/>
              </a:solidFill>
            </a:endParaRPr>
          </a:p>
        </p:txBody>
      </p:sp>
    </p:spTree>
    <p:extLst>
      <p:ext uri="{BB962C8B-B14F-4D97-AF65-F5344CB8AC3E}">
        <p14:creationId xmlns:p14="http://schemas.microsoft.com/office/powerpoint/2010/main" val="370567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p:txBody>
          <a:bodyPr>
            <a:normAutofit/>
          </a:bodyPr>
          <a:lstStyle/>
          <a:p>
            <a:r>
              <a:rPr lang="en-GB" sz="2000" b="1"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Think about your own sleep habits and any changes </a:t>
            </a:r>
            <a:r>
              <a:rPr lang="en-GB" b="1" dirty="0">
                <a:solidFill>
                  <a:srgbClr val="3B3838"/>
                </a:solidFill>
                <a:ea typeface="Calibri" panose="020F0502020204030204" pitchFamily="34" charset="0"/>
                <a:cs typeface="Times New Roman" panose="02020603050405020304" pitchFamily="18" charset="0"/>
              </a:rPr>
              <a:t>you</a:t>
            </a:r>
            <a:r>
              <a:rPr lang="en-GB" sz="2000" b="1"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 would like to make. </a:t>
            </a:r>
          </a:p>
          <a:p>
            <a:pPr marL="126000" indent="-126000">
              <a:buClr>
                <a:schemeClr val="tx1"/>
              </a:buClr>
              <a:buFont typeface="Arial" panose="020B0604020202020204" pitchFamily="34" charset="0"/>
              <a:buChar char="•"/>
            </a:pPr>
            <a:r>
              <a:rPr lang="en-GB" sz="2000" dirty="0">
                <a:solidFill>
                  <a:srgbClr val="3B3838"/>
                </a:solidFill>
                <a:latin typeface="Century Gothic" panose="020B0502020202020204" pitchFamily="34" charset="0"/>
                <a:ea typeface="Calibri" panose="020F0502020204030204" pitchFamily="34" charset="0"/>
                <a:cs typeface="Times New Roman" panose="02020603050405020304" pitchFamily="18" charset="0"/>
              </a:rPr>
              <a:t>Are there </a:t>
            </a:r>
            <a:r>
              <a:rPr lang="en-GB" sz="20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any barriers to making changes to your current sleep habits?</a:t>
            </a:r>
          </a:p>
          <a:p>
            <a:pPr marL="126000" indent="-126000">
              <a:buClr>
                <a:schemeClr val="tx1"/>
              </a:buClr>
              <a:buFont typeface="Arial" panose="020B0604020202020204" pitchFamily="34" charset="0"/>
              <a:buChar char="•"/>
            </a:pPr>
            <a:r>
              <a:rPr lang="en-GB" sz="2000" dirty="0">
                <a:solidFill>
                  <a:srgbClr val="3B3838"/>
                </a:solidFill>
                <a:effectLst/>
                <a:latin typeface="Century Gothic" panose="020B0502020202020204" pitchFamily="34" charset="0"/>
                <a:ea typeface="Calibri" panose="020F0502020204030204" pitchFamily="34" charset="0"/>
                <a:cs typeface="Times New Roman" panose="02020603050405020304" pitchFamily="18" charset="0"/>
              </a:rPr>
              <a:t>What are your motivations to change your current sleep habits?</a:t>
            </a:r>
          </a:p>
          <a:p>
            <a:endParaRPr lang="en-GB" sz="2400" dirty="0"/>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Reflection</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8" name="Picture 7">
            <a:extLst>
              <a:ext uri="{FF2B5EF4-FFF2-40B4-BE49-F238E27FC236}">
                <a16:creationId xmlns:a16="http://schemas.microsoft.com/office/drawing/2014/main" id="{0E13ECB3-2F18-E1BF-3E50-DAC035503970}"/>
              </a:ext>
            </a:extLst>
          </p:cNvPr>
          <p:cNvPicPr>
            <a:picLocks noChangeAspect="1"/>
          </p:cNvPicPr>
          <p:nvPr/>
        </p:nvPicPr>
        <p:blipFill>
          <a:blip r:embed="rId3"/>
          <a:srcRect l="16" r="16"/>
          <a:stretch/>
        </p:blipFill>
        <p:spPr>
          <a:xfrm>
            <a:off x="4550106" y="1412875"/>
            <a:ext cx="5115212" cy="4716058"/>
          </a:xfrm>
          <a:prstGeom prst="rect">
            <a:avLst/>
          </a:prstGeom>
        </p:spPr>
      </p:pic>
    </p:spTree>
    <p:extLst>
      <p:ext uri="{BB962C8B-B14F-4D97-AF65-F5344CB8AC3E}">
        <p14:creationId xmlns:p14="http://schemas.microsoft.com/office/powerpoint/2010/main" val="3254209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p:txBody>
          <a:bodyPr>
            <a:noAutofit/>
          </a:bodyPr>
          <a:lstStyle/>
          <a:p>
            <a:pPr>
              <a:lnSpc>
                <a:spcPts val="2400"/>
              </a:lnSpc>
            </a:pPr>
            <a:r>
              <a:rPr lang="en-US" sz="1600" dirty="0"/>
              <a:t>For more advice and support you can speak to a tutor, head of year or trusted member of staff in school.</a:t>
            </a:r>
          </a:p>
          <a:p>
            <a:pPr>
              <a:lnSpc>
                <a:spcPts val="2400"/>
              </a:lnSpc>
            </a:pPr>
            <a:r>
              <a:rPr lang="en-US" sz="1600" dirty="0"/>
              <a:t>Or speak to a parent, carer or trusted adult outside of school.</a:t>
            </a:r>
          </a:p>
          <a:p>
            <a:pPr marL="126000" indent="-126000"/>
            <a:endParaRPr lang="en-US" sz="1800" dirty="0"/>
          </a:p>
          <a:p>
            <a:endParaRPr lang="en-US" sz="1800"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3"/>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4"/>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4"/>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1145813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p:txBody>
          <a:bodyPr>
            <a:noAutofit/>
          </a:bodyPr>
          <a:lstStyle/>
          <a:p>
            <a:r>
              <a:rPr lang="en-US" sz="2000" dirty="0"/>
              <a:t>Or visit</a:t>
            </a:r>
          </a:p>
          <a:p>
            <a:pPr marL="126000" lvl="0" indent="-126000">
              <a:lnSpc>
                <a:spcPts val="2400"/>
              </a:lnSpc>
              <a:spcBef>
                <a:spcPts val="0"/>
              </a:spcBef>
              <a:spcAft>
                <a:spcPts val="1100"/>
              </a:spcAft>
              <a:buFont typeface="Arial" panose="020B0604020202020204" pitchFamily="34" charset="0"/>
              <a:buChar char="•"/>
              <a:tabLst>
                <a:tab pos="228600" algn="l"/>
                <a:tab pos="457200" algn="l"/>
              </a:tabLst>
            </a:pPr>
            <a:r>
              <a:rPr lang="en-GB" sz="1600" b="1" dirty="0">
                <a:effectLst/>
                <a:ea typeface="Calibri" panose="020F0502020204030204" pitchFamily="34" charset="0"/>
                <a:cs typeface="Arial" panose="020B0604020202020204" pitchFamily="34" charset="0"/>
              </a:rPr>
              <a:t>Young minds: </a:t>
            </a:r>
            <a:r>
              <a:rPr lang="en-GB" sz="1600" u="sng" dirty="0">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www.youngminds.org.uk</a:t>
            </a:r>
            <a:r>
              <a:rPr lang="en-GB" sz="1600" u="sng" dirty="0">
                <a:effectLst/>
                <a:ea typeface="Calibri" panose="020F0502020204030204" pitchFamily="34" charset="0"/>
                <a:cs typeface="Arial" panose="020B0604020202020204" pitchFamily="34" charset="0"/>
              </a:rPr>
              <a:t> </a:t>
            </a:r>
            <a:endParaRPr lang="en-GB" sz="1600" dirty="0">
              <a:effectLst/>
              <a:ea typeface="Calibri" panose="020F0502020204030204" pitchFamily="34" charset="0"/>
              <a:cs typeface="Times New Roman" panose="02020603050405020304" pitchFamily="18" charset="0"/>
            </a:endParaRPr>
          </a:p>
          <a:p>
            <a:pPr marL="126000" lvl="0" indent="-126000">
              <a:lnSpc>
                <a:spcPts val="2400"/>
              </a:lnSpc>
              <a:spcBef>
                <a:spcPts val="0"/>
              </a:spcBef>
              <a:spcAft>
                <a:spcPts val="1100"/>
              </a:spcAft>
              <a:buFont typeface="Arial" panose="020B0604020202020204" pitchFamily="34" charset="0"/>
              <a:buChar char="•"/>
              <a:tabLst>
                <a:tab pos="228600" algn="l"/>
                <a:tab pos="457200" algn="l"/>
              </a:tabLst>
            </a:pPr>
            <a:r>
              <a:rPr lang="en-GB" sz="1600" b="1" dirty="0">
                <a:effectLst/>
                <a:ea typeface="Calibri" panose="020F0502020204030204" pitchFamily="34" charset="0"/>
                <a:cs typeface="Times New Roman" panose="02020603050405020304" pitchFamily="18" charset="0"/>
              </a:rPr>
              <a:t>NHS advice: </a:t>
            </a:r>
            <a:r>
              <a:rPr lang="en-GB" sz="1600" u="sng" dirty="0">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www.nhs.uk/every-mind-matters/mental-health-issues/sleep</a:t>
            </a:r>
            <a:endParaRPr lang="en-GB" sz="1600" dirty="0">
              <a:effectLst/>
              <a:ea typeface="Calibri" panose="020F0502020204030204" pitchFamily="34" charset="0"/>
              <a:cs typeface="Times New Roman" panose="02020603050405020304" pitchFamily="18" charset="0"/>
            </a:endParaRPr>
          </a:p>
          <a:p>
            <a:pPr marL="126000" lvl="0" indent="-126000">
              <a:lnSpc>
                <a:spcPts val="2400"/>
              </a:lnSpc>
              <a:spcBef>
                <a:spcPts val="0"/>
              </a:spcBef>
              <a:spcAft>
                <a:spcPts val="1100"/>
              </a:spcAft>
              <a:buFont typeface="Arial" panose="020B0604020202020204" pitchFamily="34" charset="0"/>
              <a:buChar char="•"/>
              <a:tabLst>
                <a:tab pos="228600" algn="l"/>
                <a:tab pos="457200" algn="l"/>
              </a:tabLst>
            </a:pPr>
            <a:r>
              <a:rPr lang="en-GB" sz="1600" b="1" dirty="0">
                <a:effectLst/>
                <a:ea typeface="Calibri" panose="020F0502020204030204" pitchFamily="34" charset="0"/>
                <a:cs typeface="Times New Roman" panose="02020603050405020304" pitchFamily="18" charset="0"/>
              </a:rPr>
              <a:t>The Sleep Charity:</a:t>
            </a:r>
            <a:r>
              <a:rPr lang="en-GB" sz="1600" b="1" u="sng" dirty="0">
                <a:ea typeface="Calibri" panose="020F0502020204030204" pitchFamily="34" charset="0"/>
                <a:cs typeface="Times New Roman" panose="02020603050405020304" pitchFamily="18" charset="0"/>
              </a:rPr>
              <a:t> </a:t>
            </a:r>
            <a:r>
              <a:rPr lang="en-GB" sz="1600" u="sng" dirty="0">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www.thesleepcharity.org.uk/information-support/children/relaxation-tips/</a:t>
            </a:r>
            <a:r>
              <a:rPr lang="en-GB" sz="1600" dirty="0">
                <a:effectLst/>
                <a:ea typeface="Calibri" panose="020F0502020204030204" pitchFamily="34" charset="0"/>
                <a:cs typeface="Times New Roman" panose="02020603050405020304" pitchFamily="18" charset="0"/>
              </a:rPr>
              <a:t> </a:t>
            </a:r>
          </a:p>
          <a:p>
            <a:pPr marL="126000" lvl="0" indent="-126000">
              <a:lnSpc>
                <a:spcPts val="2400"/>
              </a:lnSpc>
              <a:spcBef>
                <a:spcPts val="0"/>
              </a:spcBef>
              <a:spcAft>
                <a:spcPts val="1100"/>
              </a:spcAft>
              <a:buFont typeface="Arial" panose="020B0604020202020204" pitchFamily="34" charset="0"/>
              <a:buChar char="•"/>
              <a:tabLst>
                <a:tab pos="228600" algn="l"/>
                <a:tab pos="457200" algn="l"/>
              </a:tabLst>
            </a:pPr>
            <a:r>
              <a:rPr lang="en-GB" sz="1600" b="1" dirty="0">
                <a:effectLst/>
                <a:ea typeface="Calibri" panose="020F0502020204030204" pitchFamily="34" charset="0"/>
                <a:cs typeface="Times New Roman" panose="02020603050405020304" pitchFamily="18" charset="0"/>
              </a:rPr>
              <a:t>The Evelina London Children’s healthcare: </a:t>
            </a:r>
            <a:r>
              <a:rPr lang="en-GB" sz="1600" u="sng" dirty="0">
                <a:effectLs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www.evelinalondon.nhs.uk/our-services/hospital/sleep-medicine-department/how-to-sleep-well-for-teenagers.aspx</a:t>
            </a:r>
            <a:endParaRPr lang="en-GB" sz="1600" dirty="0">
              <a:effectLst/>
              <a:ea typeface="Calibri" panose="020F0502020204030204" pitchFamily="34" charset="0"/>
              <a:cs typeface="Times New Roman" panose="02020603050405020304" pitchFamily="18" charset="0"/>
            </a:endParaRPr>
          </a:p>
          <a:p>
            <a:pPr marL="126000" lvl="0" indent="-126000">
              <a:lnSpc>
                <a:spcPts val="2400"/>
              </a:lnSpc>
              <a:spcBef>
                <a:spcPts val="0"/>
              </a:spcBef>
              <a:spcAft>
                <a:spcPts val="1100"/>
              </a:spcAft>
              <a:buFont typeface="Arial" panose="020B0604020202020204" pitchFamily="34" charset="0"/>
              <a:buChar char="•"/>
              <a:tabLst>
                <a:tab pos="228600" algn="l"/>
                <a:tab pos="457200" algn="l"/>
              </a:tabLst>
            </a:pPr>
            <a:r>
              <a:rPr lang="en-GB" sz="1600" b="1" dirty="0">
                <a:effectLst/>
                <a:ea typeface="Calibri" panose="020F0502020204030204" pitchFamily="34" charset="0"/>
                <a:cs typeface="Times New Roman" panose="02020603050405020304" pitchFamily="18" charset="0"/>
              </a:rPr>
              <a:t>The Teen Sleep hub:  </a:t>
            </a:r>
            <a:r>
              <a:rPr lang="en-GB" sz="1600" u="sng" dirty="0">
                <a:effectLs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www.teensleephub.org.uk</a:t>
            </a:r>
            <a:r>
              <a:rPr lang="en-GB" sz="1600" dirty="0">
                <a:effectLst/>
                <a:ea typeface="Calibri" panose="020F0502020204030204" pitchFamily="34" charset="0"/>
                <a:cs typeface="Times New Roman" panose="02020603050405020304" pitchFamily="18" charset="0"/>
              </a:rPr>
              <a:t> </a:t>
            </a:r>
          </a:p>
          <a:p>
            <a:pPr marL="126000" indent="-126000">
              <a:spcBef>
                <a:spcPts val="600"/>
              </a:spcBef>
              <a:spcAft>
                <a:spcPts val="1800"/>
              </a:spcAft>
            </a:pPr>
            <a:r>
              <a:rPr lang="en-GB" sz="2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8"/>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9"/>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9"/>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496483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EDAA6C-ABB0-6605-B213-C1D3E355DE07}"/>
              </a:ext>
            </a:extLst>
          </p:cNvPr>
          <p:cNvSpPr>
            <a:spLocks noGrp="1"/>
          </p:cNvSpPr>
          <p:nvPr>
            <p:ph type="title"/>
          </p:nvPr>
        </p:nvSpPr>
        <p:spPr/>
        <p:txBody>
          <a:bodyPr/>
          <a:lstStyle/>
          <a:p>
            <a:r>
              <a:rPr lang="en-US" dirty="0"/>
              <a:t>More activities </a:t>
            </a:r>
            <a:endParaRPr lang="en-GB" dirty="0"/>
          </a:p>
        </p:txBody>
      </p:sp>
      <p:sp>
        <p:nvSpPr>
          <p:cNvPr id="4" name="Slide Number Placeholder 3">
            <a:extLst>
              <a:ext uri="{FF2B5EF4-FFF2-40B4-BE49-F238E27FC236}">
                <a16:creationId xmlns:a16="http://schemas.microsoft.com/office/drawing/2014/main" id="{C60538C3-118A-8BB4-3ACE-6DAE594F355B}"/>
              </a:ext>
            </a:extLst>
          </p:cNvPr>
          <p:cNvSpPr>
            <a:spLocks noGrp="1"/>
          </p:cNvSpPr>
          <p:nvPr>
            <p:ph type="sldNum" sz="quarter" idx="4"/>
          </p:nvPr>
        </p:nvSpPr>
        <p:spPr/>
        <p:txBody>
          <a:bodyPr/>
          <a:lstStyle/>
          <a:p>
            <a:r>
              <a:rPr lang="en-GB"/>
              <a:t>© PSHE Association 2024</a:t>
            </a:r>
            <a:endParaRPr lang="en-GB" dirty="0"/>
          </a:p>
        </p:txBody>
      </p:sp>
      <p:sp>
        <p:nvSpPr>
          <p:cNvPr id="5" name="Content Placeholder 1">
            <a:extLst>
              <a:ext uri="{FF2B5EF4-FFF2-40B4-BE49-F238E27FC236}">
                <a16:creationId xmlns:a16="http://schemas.microsoft.com/office/drawing/2014/main" id="{8F2C8F15-8A6C-E52E-674B-3516430329AA}"/>
              </a:ext>
            </a:extLst>
          </p:cNvPr>
          <p:cNvSpPr txBox="1">
            <a:spLocks/>
          </p:cNvSpPr>
          <p:nvPr/>
        </p:nvSpPr>
        <p:spPr>
          <a:xfrm>
            <a:off x="232914" y="1303304"/>
            <a:ext cx="4771233"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3200"/>
              </a:lnSpc>
              <a:spcBef>
                <a:spcPts val="600"/>
              </a:spcBef>
              <a:spcAft>
                <a:spcPts val="2200"/>
              </a:spcAft>
            </a:pPr>
            <a:r>
              <a:rPr lang="en-GB" sz="2400" b="1" dirty="0">
                <a:ea typeface="Calibri" panose="020F0502020204030204" pitchFamily="34" charset="0"/>
                <a:cs typeface="Times New Roman" panose="02020603050405020304" pitchFamily="18" charset="0"/>
              </a:rPr>
              <a:t>C</a:t>
            </a:r>
            <a:r>
              <a:rPr lang="en-GB" sz="2400" b="1" dirty="0">
                <a:effectLst/>
                <a:ea typeface="Calibri" panose="020F0502020204030204" pitchFamily="34" charset="0"/>
                <a:cs typeface="Times New Roman" panose="02020603050405020304" pitchFamily="18" charset="0"/>
              </a:rPr>
              <a:t>reate a whole school sleep campaign promoting the benefits of good quality sleep. </a:t>
            </a:r>
            <a:endParaRPr lang="en-GB" sz="2400" dirty="0"/>
          </a:p>
          <a:p>
            <a:pPr>
              <a:spcBef>
                <a:spcPts val="600"/>
              </a:spcBef>
            </a:pPr>
            <a:r>
              <a:rPr lang="en-GB" b="1" dirty="0">
                <a:effectLst/>
                <a:latin typeface="Century Gothic" panose="020B0502020202020204" pitchFamily="34" charset="0"/>
                <a:ea typeface="Calibri" panose="020F0502020204030204" pitchFamily="34" charset="0"/>
                <a:cs typeface="Times New Roman" panose="02020603050405020304" pitchFamily="18" charset="0"/>
              </a:rPr>
              <a:t>The campaign could include:</a:t>
            </a:r>
          </a:p>
          <a:p>
            <a:pPr marL="126000" lvl="0" indent="-126000">
              <a:spcBef>
                <a:spcPts val="0"/>
              </a:spcBef>
              <a:spcAft>
                <a:spcPts val="1000"/>
              </a:spcAft>
              <a:buFont typeface="Arial" panose="020B0604020202020204" pitchFamily="34" charset="0"/>
              <a:buChar char="•"/>
            </a:pPr>
            <a:r>
              <a:rPr lang="en-GB" dirty="0">
                <a:effectLst/>
                <a:latin typeface="Century Gothic" panose="020B0502020202020204" pitchFamily="34" charset="0"/>
                <a:ea typeface="Calibri" panose="020F0502020204030204" pitchFamily="34" charset="0"/>
                <a:cs typeface="Times New Roman" panose="02020603050405020304" pitchFamily="18" charset="0"/>
              </a:rPr>
              <a:t>the benefits of sleep</a:t>
            </a:r>
          </a:p>
          <a:p>
            <a:pPr marL="126000" lvl="0" indent="-126000">
              <a:spcBef>
                <a:spcPts val="0"/>
              </a:spcBef>
              <a:spcAft>
                <a:spcPts val="1000"/>
              </a:spcAft>
              <a:buFont typeface="Arial" panose="020B0604020202020204" pitchFamily="34" charset="0"/>
              <a:buChar char="•"/>
            </a:pPr>
            <a:r>
              <a:rPr lang="en-GB" dirty="0">
                <a:effectLst/>
                <a:latin typeface="Century Gothic" panose="020B0502020202020204" pitchFamily="34" charset="0"/>
                <a:ea typeface="Calibri" panose="020F0502020204030204" pitchFamily="34" charset="0"/>
                <a:cs typeface="Times New Roman" panose="02020603050405020304" pitchFamily="18" charset="0"/>
              </a:rPr>
              <a:t>strategies to promote sleep</a:t>
            </a:r>
          </a:p>
          <a:p>
            <a:pPr marL="126000" lvl="0" indent="-126000">
              <a:spcBef>
                <a:spcPts val="0"/>
              </a:spcBef>
              <a:spcAft>
                <a:spcPts val="1000"/>
              </a:spcAft>
              <a:buFont typeface="Arial" panose="020B0604020202020204" pitchFamily="34" charset="0"/>
              <a:buChar char="•"/>
            </a:pPr>
            <a:r>
              <a:rPr lang="en-GB" dirty="0">
                <a:effectLst/>
                <a:latin typeface="Century Gothic" panose="020B0502020202020204" pitchFamily="34" charset="0"/>
                <a:ea typeface="Calibri" panose="020F0502020204030204" pitchFamily="34" charset="0"/>
                <a:cs typeface="Times New Roman" panose="02020603050405020304" pitchFamily="18" charset="0"/>
              </a:rPr>
              <a:t>ideas for realistic changes that could be made as a school to promote good quality sleep for students and staff</a:t>
            </a:r>
          </a:p>
          <a:p>
            <a:endParaRPr lang="en-GB" sz="2400" dirty="0"/>
          </a:p>
        </p:txBody>
      </p:sp>
      <p:pic>
        <p:nvPicPr>
          <p:cNvPr id="14" name="Picture 13">
            <a:extLst>
              <a:ext uri="{FF2B5EF4-FFF2-40B4-BE49-F238E27FC236}">
                <a16:creationId xmlns:a16="http://schemas.microsoft.com/office/drawing/2014/main" id="{AEBB226F-B146-93FA-B69B-585F471FEE60}"/>
              </a:ext>
            </a:extLst>
          </p:cNvPr>
          <p:cNvPicPr>
            <a:picLocks noChangeAspect="1"/>
          </p:cNvPicPr>
          <p:nvPr/>
        </p:nvPicPr>
        <p:blipFill>
          <a:blip r:embed="rId3"/>
          <a:srcRect l="28" r="28"/>
          <a:stretch/>
        </p:blipFill>
        <p:spPr>
          <a:xfrm>
            <a:off x="5367403" y="1412875"/>
            <a:ext cx="4210720" cy="4189655"/>
          </a:xfrm>
          <a:prstGeom prst="rect">
            <a:avLst/>
          </a:prstGeom>
        </p:spPr>
      </p:pic>
    </p:spTree>
    <p:extLst>
      <p:ext uri="{BB962C8B-B14F-4D97-AF65-F5344CB8AC3E}">
        <p14:creationId xmlns:p14="http://schemas.microsoft.com/office/powerpoint/2010/main" val="11956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dirty="0">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239895" y="1303182"/>
            <a:ext cx="4086595" cy="4937321"/>
          </a:xfrm>
        </p:spPr>
        <p:txBody>
          <a:bodyPr/>
          <a:lstStyle/>
          <a:p>
            <a:pPr>
              <a:lnSpc>
                <a:spcPts val="2800"/>
              </a:lnSpc>
            </a:pPr>
            <a:r>
              <a:rPr lang="en-US" b="1" i="1" dirty="0"/>
              <a:t>Challenge activities </a:t>
            </a:r>
            <a:r>
              <a:rPr lang="en-US" dirty="0"/>
              <a:t>deepen and extend learning for those who need more challenge or who finish the activity quickly.</a:t>
            </a:r>
          </a:p>
          <a:p>
            <a:pPr>
              <a:lnSpc>
                <a:spcPts val="2800"/>
              </a:lnSpc>
            </a:pPr>
            <a:r>
              <a:rPr lang="en-US" dirty="0"/>
              <a:t>Look for these icons on the pupil slides. See delivery notes for details of the activities.</a:t>
            </a:r>
          </a:p>
          <a:p>
            <a:pPr>
              <a:lnSpc>
                <a:spcPts val="2800"/>
              </a:lnSpc>
            </a:pPr>
            <a:endParaRPr lang="en-US" dirty="0"/>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a:xfrm>
            <a:off x="246427" y="1291070"/>
            <a:ext cx="3748405" cy="4937321"/>
          </a:xfrm>
        </p:spPr>
        <p:txBody>
          <a:bodyPr/>
          <a:lstStyle/>
          <a:p>
            <a:pPr>
              <a:lnSpc>
                <a:spcPts val="2800"/>
              </a:lnSpc>
            </a:pPr>
            <a:r>
              <a:rPr lang="en-US" dirty="0"/>
              <a:t>The lesson includes suggestions for challenge and support activities, to help you differentiate appropriately for your class.  </a:t>
            </a:r>
          </a:p>
          <a:p>
            <a:pPr>
              <a:lnSpc>
                <a:spcPts val="2800"/>
              </a:lnSpc>
            </a:pPr>
            <a:r>
              <a:rPr lang="en-US" b="1" i="1" dirty="0"/>
              <a:t>Support activities </a:t>
            </a:r>
            <a:r>
              <a:rPr lang="en-US" dirty="0"/>
              <a:t>are adapted to be more accessible for those who need it.</a:t>
            </a:r>
          </a:p>
        </p:txBody>
      </p:sp>
    </p:spTree>
    <p:extLst>
      <p:ext uri="{BB962C8B-B14F-4D97-AF65-F5344CB8AC3E}">
        <p14:creationId xmlns:p14="http://schemas.microsoft.com/office/powerpoint/2010/main" val="7627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a:xfrm>
            <a:off x="246589" y="1296002"/>
            <a:ext cx="7017811" cy="4566366"/>
          </a:xfrm>
        </p:spPr>
        <p:txBody>
          <a:bodyPr/>
          <a:lstStyle/>
          <a:p>
            <a:pPr>
              <a:lnSpc>
                <a:spcPts val="2800"/>
              </a:lnSpc>
            </a:pPr>
            <a:r>
              <a:rPr lang="en-US" dirty="0"/>
              <a:t>This lesson for key stage 5 students is designed to promote healthy sleep habits following on from the key stage 1–4 Sleep Factor lessons. This lesson focuses on managing sleep as young people prepare to live more independent lives, considering the impact of sleep in both professional and personal contexts.</a:t>
            </a:r>
          </a:p>
          <a:p>
            <a:pPr>
              <a:lnSpc>
                <a:spcPts val="2800"/>
              </a:lnSpc>
            </a:pPr>
            <a:r>
              <a:rPr lang="en-US" dirty="0"/>
              <a:t>No lesson should be taught in isolation, but always as part of a planned, developmental PSHE education </a:t>
            </a:r>
            <a:r>
              <a:rPr lang="en-US" dirty="0" err="1"/>
              <a:t>programme</a:t>
            </a:r>
            <a:r>
              <a:rPr lang="en-US" dirty="0"/>
              <a:t>. This lesson is best used within the context of a unit of work on healthy, balanced lifestyles, or during sessions on transition.</a:t>
            </a:r>
          </a:p>
          <a:p>
            <a:pPr>
              <a:lnSpc>
                <a:spcPts val="2800"/>
              </a:lnSpc>
            </a:pPr>
            <a:endParaRPr lang="en-US" dirty="0"/>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Context</a:t>
            </a:r>
            <a:endParaRPr lang="en-US" dirty="0"/>
          </a:p>
        </p:txBody>
      </p:sp>
    </p:spTree>
    <p:extLst>
      <p:ext uri="{BB962C8B-B14F-4D97-AF65-F5344CB8AC3E}">
        <p14:creationId xmlns:p14="http://schemas.microsoft.com/office/powerpoint/2010/main" val="24539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
        <p:nvSpPr>
          <p:cNvPr id="5" name="Content Placeholder 4">
            <a:extLst>
              <a:ext uri="{FF2B5EF4-FFF2-40B4-BE49-F238E27FC236}">
                <a16:creationId xmlns:a16="http://schemas.microsoft.com/office/drawing/2014/main" id="{F1FBCFA1-6283-9032-5858-B8C2F9781A65}"/>
              </a:ext>
            </a:extLst>
          </p:cNvPr>
          <p:cNvSpPr>
            <a:spLocks noGrp="1"/>
          </p:cNvSpPr>
          <p:nvPr>
            <p:ph sz="half" idx="12"/>
          </p:nvPr>
        </p:nvSpPr>
        <p:spPr>
          <a:xfrm>
            <a:off x="246589" y="1296002"/>
            <a:ext cx="3271311" cy="4650224"/>
          </a:xfrm>
        </p:spPr>
        <p:txBody>
          <a:bodyPr/>
          <a:lstStyle/>
          <a:p>
            <a:pPr>
              <a:lnSpc>
                <a:spcPts val="2800"/>
              </a:lnSpc>
            </a:pPr>
            <a:r>
              <a:rPr lang="en-US" dirty="0"/>
              <a:t>To learn about managing sleep routines independently, and the impact of sleep on professional and personal wellbeing. </a:t>
            </a:r>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4" y="1301926"/>
            <a:ext cx="5507856" cy="4650224"/>
          </a:xfrm>
        </p:spPr>
        <p:txBody>
          <a:bodyPr/>
          <a:lstStyle/>
          <a:p>
            <a:pPr>
              <a:lnSpc>
                <a:spcPts val="2800"/>
              </a:lnSpc>
              <a:spcAft>
                <a:spcPts val="0"/>
              </a:spcAft>
            </a:pPr>
            <a:r>
              <a:rPr lang="en-US" dirty="0"/>
              <a:t>Students will be able to: </a:t>
            </a:r>
          </a:p>
          <a:p>
            <a:pPr marL="126000" indent="-126000">
              <a:lnSpc>
                <a:spcPts val="2800"/>
              </a:lnSpc>
              <a:spcBef>
                <a:spcPts val="0"/>
              </a:spcBef>
              <a:spcAft>
                <a:spcPts val="1100"/>
              </a:spcAft>
              <a:buFont typeface="Arial" panose="020B0604020202020204" pitchFamily="34" charset="0"/>
              <a:buChar char="•"/>
            </a:pPr>
            <a:r>
              <a:rPr lang="en-US" dirty="0"/>
              <a:t>explain the challenges of independently managing sleep routines while transitioning into work or higher education</a:t>
            </a:r>
          </a:p>
          <a:p>
            <a:pPr marL="126000" indent="-126000">
              <a:lnSpc>
                <a:spcPts val="2800"/>
              </a:lnSpc>
              <a:spcBef>
                <a:spcPts val="0"/>
              </a:spcBef>
              <a:spcAft>
                <a:spcPts val="1100"/>
              </a:spcAft>
              <a:buFont typeface="Arial" panose="020B0604020202020204" pitchFamily="34" charset="0"/>
              <a:buChar char="•"/>
            </a:pPr>
            <a:r>
              <a:rPr lang="en-US" dirty="0" err="1"/>
              <a:t>analyse</a:t>
            </a:r>
            <a:r>
              <a:rPr lang="en-US" dirty="0"/>
              <a:t> the impact of sleep on productivity and wellbeing in both personal and professional contexts</a:t>
            </a:r>
          </a:p>
          <a:p>
            <a:pPr marL="126000" indent="-126000">
              <a:lnSpc>
                <a:spcPts val="2800"/>
              </a:lnSpc>
              <a:spcBef>
                <a:spcPts val="0"/>
              </a:spcBef>
              <a:spcAft>
                <a:spcPts val="1100"/>
              </a:spcAft>
              <a:buFont typeface="Arial" panose="020B0604020202020204" pitchFamily="34" charset="0"/>
              <a:buChar char="•"/>
            </a:pPr>
            <a:r>
              <a:rPr lang="en-US" dirty="0"/>
              <a:t>develop individual and societal strategies that promote positive sleep habits</a:t>
            </a:r>
          </a:p>
          <a:p>
            <a:pPr>
              <a:lnSpc>
                <a:spcPts val="2800"/>
              </a:lnSpc>
            </a:pPr>
            <a:endParaRPr lang="en-US" dirty="0"/>
          </a:p>
        </p:txBody>
      </p:sp>
    </p:spTree>
    <p:extLst>
      <p:ext uri="{BB962C8B-B14F-4D97-AF65-F5344CB8AC3E}">
        <p14:creationId xmlns:p14="http://schemas.microsoft.com/office/powerpoint/2010/main" val="402095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B4CDFE-E689-A536-61A5-915DDBE37E99}"/>
              </a:ext>
            </a:extLst>
          </p:cNvPr>
          <p:cNvSpPr>
            <a:spLocks noGrp="1"/>
          </p:cNvSpPr>
          <p:nvPr>
            <p:ph sz="half" idx="12"/>
          </p:nvPr>
        </p:nvSpPr>
        <p:spPr>
          <a:xfrm>
            <a:off x="5018405" y="1215083"/>
            <a:ext cx="4557395" cy="4573593"/>
          </a:xfrm>
        </p:spPr>
        <p:txBody>
          <a:bodyPr/>
          <a:lstStyle/>
          <a:p>
            <a:pPr marL="126000" indent="-126000">
              <a:buFont typeface="Arial" panose="020B0604020202020204" pitchFamily="34" charset="0"/>
              <a:buChar char="•"/>
            </a:pPr>
            <a:r>
              <a:rPr lang="en-US" dirty="0"/>
              <a:t>Box or envelope for questions </a:t>
            </a:r>
          </a:p>
          <a:p>
            <a:pPr marL="126000" indent="-126000">
              <a:buFont typeface="Arial" panose="020B0604020202020204" pitchFamily="34" charset="0"/>
              <a:buChar char="•"/>
            </a:pPr>
            <a:r>
              <a:rPr lang="en-US" dirty="0"/>
              <a:t>Resource 1: Sleep habits for work </a:t>
            </a:r>
            <a:br>
              <a:rPr lang="en-US" dirty="0"/>
            </a:br>
            <a:r>
              <a:rPr lang="en-US" dirty="0"/>
              <a:t>(one per small group)</a:t>
            </a:r>
          </a:p>
          <a:p>
            <a:pPr marL="126000" indent="-126000">
              <a:buFont typeface="Arial" panose="020B0604020202020204" pitchFamily="34" charset="0"/>
              <a:buChar char="•"/>
            </a:pPr>
            <a:r>
              <a:rPr lang="en-US" dirty="0"/>
              <a:t>Resource 1a: Sleep habits for work </a:t>
            </a:r>
            <a:br>
              <a:rPr lang="en-US" dirty="0"/>
            </a:br>
            <a:r>
              <a:rPr lang="en-US" dirty="0"/>
              <a:t>(teacher support) </a:t>
            </a:r>
          </a:p>
          <a:p>
            <a:pPr marL="126000" indent="-126000">
              <a:buFont typeface="Arial" panose="020B0604020202020204" pitchFamily="34" charset="0"/>
              <a:buChar char="•"/>
            </a:pPr>
            <a:r>
              <a:rPr lang="en-US" dirty="0"/>
              <a:t>Resource 2: Case studies </a:t>
            </a:r>
            <a:br>
              <a:rPr lang="en-US" dirty="0"/>
            </a:br>
            <a:r>
              <a:rPr lang="en-US" dirty="0"/>
              <a:t>(one of the two case studies per student)</a:t>
            </a:r>
          </a:p>
          <a:p>
            <a:pPr marL="126000" indent="-126000">
              <a:buFont typeface="Arial" panose="020B0604020202020204" pitchFamily="34" charset="0"/>
              <a:buChar char="•"/>
            </a:pPr>
            <a:r>
              <a:rPr lang="en-US" dirty="0"/>
              <a:t>Resource 2a: Sleep challenges </a:t>
            </a:r>
            <a:br>
              <a:rPr lang="en-US" dirty="0"/>
            </a:br>
            <a:r>
              <a:rPr lang="en-US" dirty="0"/>
              <a:t>(support option, as required) </a:t>
            </a:r>
          </a:p>
          <a:p>
            <a:pPr marL="126000" indent="-126000">
              <a:buFont typeface="Arial" panose="020B0604020202020204" pitchFamily="34" charset="0"/>
              <a:buChar char="•"/>
            </a:pPr>
            <a:r>
              <a:rPr lang="en-US" dirty="0"/>
              <a:t>Resource 2b: Case studies </a:t>
            </a:r>
            <a:br>
              <a:rPr lang="en-US" dirty="0"/>
            </a:br>
            <a:r>
              <a:rPr lang="en-US" dirty="0"/>
              <a:t>(teacher support) </a:t>
            </a:r>
          </a:p>
          <a:p>
            <a:pPr marL="126000" indent="-1260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93419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graphicFrame>
        <p:nvGraphicFramePr>
          <p:cNvPr id="3" name="Table 2">
            <a:extLst>
              <a:ext uri="{FF2B5EF4-FFF2-40B4-BE49-F238E27FC236}">
                <a16:creationId xmlns:a16="http://schemas.microsoft.com/office/drawing/2014/main" id="{09D9BA57-D907-9617-004A-5DFDB57B9A36}"/>
              </a:ext>
            </a:extLst>
          </p:cNvPr>
          <p:cNvGraphicFramePr>
            <a:graphicFrameLocks noGrp="1"/>
          </p:cNvGraphicFramePr>
          <p:nvPr>
            <p:extLst>
              <p:ext uri="{D42A27DB-BD31-4B8C-83A1-F6EECF244321}">
                <p14:modId xmlns:p14="http://schemas.microsoft.com/office/powerpoint/2010/main" val="1562551233"/>
              </p:ext>
            </p:extLst>
          </p:nvPr>
        </p:nvGraphicFramePr>
        <p:xfrm>
          <a:off x="330200" y="1413646"/>
          <a:ext cx="9245600" cy="5114154"/>
        </p:xfrm>
        <a:graphic>
          <a:graphicData uri="http://schemas.openxmlformats.org/drawingml/2006/table">
            <a:tbl>
              <a:tblPr firstRow="1" bandRow="1">
                <a:tableStyleId>{F5AB1C69-6EDB-4FF4-983F-18BD219EF322}</a:tableStyleId>
              </a:tblPr>
              <a:tblGrid>
                <a:gridCol w="1283808">
                  <a:extLst>
                    <a:ext uri="{9D8B030D-6E8A-4147-A177-3AD203B41FA5}">
                      <a16:colId xmlns:a16="http://schemas.microsoft.com/office/drawing/2014/main" val="2495411842"/>
                    </a:ext>
                  </a:extLst>
                </a:gridCol>
                <a:gridCol w="7003500">
                  <a:extLst>
                    <a:ext uri="{9D8B030D-6E8A-4147-A177-3AD203B41FA5}">
                      <a16:colId xmlns:a16="http://schemas.microsoft.com/office/drawing/2014/main" val="3888252853"/>
                    </a:ext>
                  </a:extLst>
                </a:gridCol>
                <a:gridCol w="958292">
                  <a:extLst>
                    <a:ext uri="{9D8B030D-6E8A-4147-A177-3AD203B41FA5}">
                      <a16:colId xmlns:a16="http://schemas.microsoft.com/office/drawing/2014/main" val="1961446416"/>
                    </a:ext>
                  </a:extLst>
                </a:gridCol>
              </a:tblGrid>
              <a:tr h="416129">
                <a:tc>
                  <a:txBody>
                    <a:bodyPr/>
                    <a:lstStyle/>
                    <a:p>
                      <a:pPr marL="0" indent="0" algn="l">
                        <a:buFont typeface="Arial" panose="020B0604020202020204" pitchFamily="34" charset="0"/>
                        <a:buNone/>
                      </a:pPr>
                      <a:r>
                        <a:rPr lang="en-GB" sz="1400" dirty="0">
                          <a:solidFill>
                            <a:schemeClr val="accent2"/>
                          </a:solidFill>
                          <a:latin typeface="Century Gothic" panose="020B0502020202020204" pitchFamily="34" charset="0"/>
                        </a:rPr>
                        <a:t>Activity</a:t>
                      </a:r>
                    </a:p>
                  </a:txBody>
                  <a:tcPr marL="72000" marR="72000" marT="72000" marB="72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accent2"/>
                          </a:solidFill>
                          <a:latin typeface="Century Gothic" panose="020B0502020202020204" pitchFamily="34" charset="0"/>
                        </a:rPr>
                        <a:t>Description</a:t>
                      </a:r>
                    </a:p>
                  </a:txBody>
                  <a:tcPr marL="68400" marR="68400" marT="72000" marB="72000"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accent2"/>
                          </a:solidFill>
                          <a:latin typeface="Century Gothic" panose="020B0502020202020204" pitchFamily="34" charset="0"/>
                        </a:rPr>
                        <a:t>Timing</a:t>
                      </a:r>
                    </a:p>
                  </a:txBody>
                  <a:tcPr marL="72000" marR="72000" marT="72000" marB="7200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557676">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Introduction</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Introduce learning objective and outcomes, set up the question box and establish </a:t>
                      </a:r>
                      <a:b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ground rules.</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5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557676">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Baseline assessment</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Students respond to a quote, demonstrating their understanding of the impact of sleep in both personal and professional contexts.</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5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557676">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The bigger picture</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 groups, students complete a matching activity about the impact of sleep on the economy and workplace productivity.</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5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29276"/>
                  </a:ext>
                </a:extLst>
              </a:tr>
              <a:tr h="557676">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Sleep habits</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Students develop strategies to promote healthy sleep habits that can be applied in </a:t>
                      </a:r>
                      <a:b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the workplace.</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10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557676">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Case studies </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Students identify characters’ sleep related challenges, discuss consequences, and </a:t>
                      </a:r>
                      <a:b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offer advice.</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b="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15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557676">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Hot seating </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 pairs, students explore the benefits of changing sleep habits and potential barriers </a:t>
                      </a:r>
                      <a:b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to change.</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6700" algn="ctr">
                        <a:lnSpc>
                          <a:spcPts val="1600"/>
                        </a:lnSpc>
                        <a:spcBef>
                          <a:spcPts val="600"/>
                        </a:spcBef>
                        <a:spcAft>
                          <a:spcPts val="18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10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794293">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Reflection and endpoint assessment</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Students revisit the baseline activity and reflect on their own sleep habits.</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5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r h="557676">
                <a:tc>
                  <a:txBody>
                    <a:bodyPr/>
                    <a:lstStyle/>
                    <a:p>
                      <a:pPr marL="0" lvl="0" indent="0">
                        <a:lnSpc>
                          <a:spcPts val="1600"/>
                        </a:lnSpc>
                        <a:spcBef>
                          <a:spcPts val="600"/>
                        </a:spcBef>
                        <a:spcAft>
                          <a:spcPts val="1800"/>
                        </a:spcAft>
                        <a:buFontTx/>
                        <a:buNone/>
                        <a:tabLst>
                          <a:tab pos="767715" algn="l"/>
                        </a:tabLs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Signpost support</a:t>
                      </a: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Respond to student questions and signpost sources of support.</a:t>
                      </a:r>
                    </a:p>
                  </a:txBody>
                  <a:tcPr marL="68580" marR="68400" marT="17780" marB="71755">
                    <a:lnL w="12700" cmpd="sng">
                      <a:noFill/>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5 mins</a:t>
                      </a: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5340644"/>
                  </a:ext>
                </a:extLst>
              </a:tr>
            </a:tbl>
          </a:graphicData>
        </a:graphic>
      </p:graphicFrame>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146900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normAutofit fontScale="92500"/>
          </a:bodyPr>
          <a:lstStyle/>
          <a:p>
            <a:r>
              <a:rPr lang="en-US" dirty="0"/>
              <a:t>KS5 lesson </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232082" y="1344786"/>
            <a:ext cx="5151120" cy="1325563"/>
          </a:xfrm>
        </p:spPr>
        <p:txBody>
          <a:bodyPr>
            <a:normAutofit fontScale="90000"/>
          </a:bodyPr>
          <a:lstStyle/>
          <a:p>
            <a:r>
              <a:rPr lang="en-US" dirty="0"/>
              <a:t>Managing sleep independently</a:t>
            </a: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a:extLst>
              <a:ext uri="{FF2B5EF4-FFF2-40B4-BE49-F238E27FC236}">
                <a16:creationId xmlns:a16="http://schemas.microsoft.com/office/drawing/2014/main" id="{C76E84DE-4B9A-A101-368D-476FCEB433DE}"/>
              </a:ext>
            </a:extLst>
          </p:cNvPr>
          <p:cNvPicPr>
            <a:picLocks noChangeAspect="1"/>
          </p:cNvPicPr>
          <p:nvPr/>
        </p:nvPicPr>
        <p:blipFill rotWithShape="1">
          <a:blip r:embed="rId2"/>
          <a:srcRect l="-191" r="27843"/>
          <a:stretch/>
        </p:blipFill>
        <p:spPr>
          <a:xfrm>
            <a:off x="5120640" y="1344786"/>
            <a:ext cx="4785360" cy="5513214"/>
          </a:xfrm>
          <a:prstGeom prst="rect">
            <a:avLst/>
          </a:prstGeom>
        </p:spPr>
      </p:pic>
    </p:spTree>
    <p:extLst>
      <p:ext uri="{BB962C8B-B14F-4D97-AF65-F5344CB8AC3E}">
        <p14:creationId xmlns:p14="http://schemas.microsoft.com/office/powerpoint/2010/main" val="201715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2024</a:t>
            </a:r>
          </a:p>
        </p:txBody>
      </p:sp>
    </p:spTree>
    <p:extLst>
      <p:ext uri="{BB962C8B-B14F-4D97-AF65-F5344CB8AC3E}">
        <p14:creationId xmlns:p14="http://schemas.microsoft.com/office/powerpoint/2010/main" val="2552904084"/>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f9c89a-407a-49b7-9ca1-7578c3d06dfc" xsi:nil="true"/>
    <lcf76f155ced4ddcb4097134ff3c332f xmlns="6ded5182-507a-430e-922d-50a9575e5a4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8" ma:contentTypeDescription="Create a new document." ma:contentTypeScope="" ma:versionID="e06c6bcb223fcddc8567383f75746fa2">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ef8efee9fcfbd5aa4f0db65f2e9e8e16"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C0E2A9-F3BF-405C-BD8F-B8D7E62A97F4}">
  <ds:schemaRefs>
    <ds:schemaRef ds:uri="http://purl.org/dc/elements/1.1/"/>
    <ds:schemaRef ds:uri="http://schemas.microsoft.com/office/2006/metadata/properties"/>
    <ds:schemaRef ds:uri="http://purl.org/dc/dcmitype/"/>
    <ds:schemaRef ds:uri="6ded5182-507a-430e-922d-50a9575e5a4a"/>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88f9c89a-407a-49b7-9ca1-7578c3d06dfc"/>
  </ds:schemaRefs>
</ds:datastoreItem>
</file>

<file path=customXml/itemProps2.xml><?xml version="1.0" encoding="utf-8"?>
<ds:datastoreItem xmlns:ds="http://schemas.openxmlformats.org/officeDocument/2006/customXml" ds:itemID="{F81FF09C-B338-4454-B05C-2286D59A6A7B}"/>
</file>

<file path=customXml/itemProps3.xml><?xml version="1.0" encoding="utf-8"?>
<ds:datastoreItem xmlns:ds="http://schemas.openxmlformats.org/officeDocument/2006/customXml" ds:itemID="{832DD3E0-FF10-4F7A-B115-FBEC4D6275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32</TotalTime>
  <Words>3653</Words>
  <Application>Microsoft Macintosh PowerPoint</Application>
  <PresentationFormat>A4 Paper (210x297 mm)</PresentationFormat>
  <Paragraphs>322</Paragraphs>
  <Slides>27</Slides>
  <Notes>20</Notes>
  <HiddenSlides>7</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Century Gothic</vt:lpstr>
      <vt:lpstr>Segoe UI</vt:lpstr>
      <vt:lpstr>Slack-Lato</vt:lpstr>
      <vt:lpstr>Symbol</vt:lpstr>
      <vt:lpstr>Teacher slides</vt:lpstr>
      <vt:lpstr>Pupil slides </vt:lpstr>
      <vt:lpstr>The sleep factor</vt:lpstr>
      <vt:lpstr>Using this PowerPoint</vt:lpstr>
      <vt:lpstr>Support and challenge</vt:lpstr>
      <vt:lpstr>Context</vt:lpstr>
      <vt:lpstr>PowerPoint Presentation</vt:lpstr>
      <vt:lpstr>PowerPoint Presentation</vt:lpstr>
      <vt:lpstr>Lesson summary</vt:lpstr>
      <vt:lpstr>Managing sleep independently</vt:lpstr>
      <vt:lpstr>PowerPoint Presentation</vt:lpstr>
      <vt:lpstr>PowerPoint Presentation</vt:lpstr>
      <vt:lpstr>Initial ideas </vt:lpstr>
      <vt:lpstr>PowerPoint Presentation</vt:lpstr>
      <vt:lpstr>The bigger picture</vt:lpstr>
      <vt:lpstr>The bigger picture</vt:lpstr>
      <vt:lpstr>The bigger picture</vt:lpstr>
      <vt:lpstr>The bigger picture</vt:lpstr>
      <vt:lpstr>The bigger picture</vt:lpstr>
      <vt:lpstr>The bigger picture</vt:lpstr>
      <vt:lpstr>The bigger picture</vt:lpstr>
      <vt:lpstr>Sleep habits</vt:lpstr>
      <vt:lpstr>Case studies</vt:lpstr>
      <vt:lpstr>Hot seating</vt:lpstr>
      <vt:lpstr>Final thoughts</vt:lpstr>
      <vt:lpstr>Reflection</vt:lpstr>
      <vt:lpstr>Sources of support</vt:lpstr>
      <vt:lpstr>Sources of support</vt:lpstr>
      <vt:lpstr>More activities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Together Studio</cp:lastModifiedBy>
  <cp:revision>38</cp:revision>
  <dcterms:created xsi:type="dcterms:W3CDTF">2023-05-19T09:34:20Z</dcterms:created>
  <dcterms:modified xsi:type="dcterms:W3CDTF">2024-07-15T14:11:40Z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