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Lst>
  <p:notesMasterIdLst>
    <p:notesMasterId r:id="rId34"/>
  </p:notesMasterIdLst>
  <p:handoutMasterIdLst>
    <p:handoutMasterId r:id="rId35"/>
  </p:handoutMasterIdLst>
  <p:sldIdLst>
    <p:sldId id="257" r:id="rId6"/>
    <p:sldId id="258" r:id="rId7"/>
    <p:sldId id="270" r:id="rId8"/>
    <p:sldId id="260" r:id="rId9"/>
    <p:sldId id="261" r:id="rId10"/>
    <p:sldId id="256" r:id="rId11"/>
    <p:sldId id="263" r:id="rId12"/>
    <p:sldId id="264" r:id="rId13"/>
    <p:sldId id="271" r:id="rId14"/>
    <p:sldId id="265" r:id="rId15"/>
    <p:sldId id="275" r:id="rId16"/>
    <p:sldId id="276" r:id="rId17"/>
    <p:sldId id="277" r:id="rId18"/>
    <p:sldId id="293" r:id="rId19"/>
    <p:sldId id="278" r:id="rId20"/>
    <p:sldId id="279" r:id="rId21"/>
    <p:sldId id="280" r:id="rId22"/>
    <p:sldId id="290" r:id="rId23"/>
    <p:sldId id="291" r:id="rId24"/>
    <p:sldId id="281" r:id="rId25"/>
    <p:sldId id="282" r:id="rId26"/>
    <p:sldId id="283" r:id="rId27"/>
    <p:sldId id="286" r:id="rId28"/>
    <p:sldId id="287" r:id="rId29"/>
    <p:sldId id="268" r:id="rId30"/>
    <p:sldId id="292" r:id="rId31"/>
    <p:sldId id="288" r:id="rId32"/>
    <p:sldId id="289" r:id="rId3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054E604B-5DE3-6240-A5CB-269D62CB8131}">
          <p14:sldIdLst>
            <p14:sldId id="257"/>
            <p14:sldId id="258"/>
            <p14:sldId id="270"/>
            <p14:sldId id="260"/>
            <p14:sldId id="261"/>
            <p14:sldId id="256"/>
          </p14:sldIdLst>
        </p14:section>
        <p14:section name="Pupil Slides" id="{938DD7AC-2297-1F48-B25E-0B0BFFE37CBE}">
          <p14:sldIdLst>
            <p14:sldId id="263"/>
            <p14:sldId id="264"/>
            <p14:sldId id="271"/>
            <p14:sldId id="265"/>
            <p14:sldId id="275"/>
            <p14:sldId id="276"/>
            <p14:sldId id="277"/>
            <p14:sldId id="293"/>
            <p14:sldId id="278"/>
            <p14:sldId id="279"/>
            <p14:sldId id="280"/>
            <p14:sldId id="290"/>
            <p14:sldId id="291"/>
            <p14:sldId id="281"/>
            <p14:sldId id="282"/>
            <p14:sldId id="283"/>
            <p14:sldId id="286"/>
            <p14:sldId id="287"/>
            <p14:sldId id="268"/>
            <p14:sldId id="292"/>
            <p14:sldId id="288"/>
            <p14:sldId id="289"/>
          </p14:sldIdLst>
        </p14:section>
      </p14:sectionLst>
    </p:ext>
    <p:ext uri="{EFAFB233-063F-42B5-8137-9DF3F51BA10A}">
      <p15:sldGuideLst xmlns:p15="http://schemas.microsoft.com/office/powerpoint/2012/main">
        <p15:guide id="2" pos="3120" userDrawn="1">
          <p15:clr>
            <a:srgbClr val="A4A3A4"/>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C12B08-0C65-70E1-06A9-EC6ECC22BC65}" name="Sarah Gabbett" initials="SG" userId="S::sarah.gabbett@pshe-association.org.uk::12008655-cbfd-44ed-a381-1f290a29d2b3" providerId="AD"/>
  <p188:author id="{A585043F-A66D-640D-13ED-CBB00BA6FCE7}" name="Florence Ackland" initials="FA" userId="S::florence@pshe-association.org.uk::4fb6b414-8ee9-4dd4-af5a-4d2d97910631" providerId="AD"/>
  <p188:author id="{ECE9A068-C919-A02A-25B8-2F5A9A3AA73E}" name="Jenny Barksfield" initials="JB" userId="S::jenny@pshe-association.org.uk::e146badb-6d45-41de-81bb-9480fcad5801" providerId="AD"/>
  <p188:author id="{A615D0C0-0528-1829-B6EF-3E91335F7BD5}" name="Elizabeth Laming" initials="EL" userId="S::Elizabeth@pshe-association.org.uk::9efb028c-33ba-4adf-b3e0-6fd4460b302f" providerId="AD"/>
  <p188:author id="{AA2E18D1-4FC5-395A-56DD-E95ACD173C45}" name="Jenny Fox" initials="JF" userId="S::Jenny.Fox@pshe-association.org.uk::2a9d483f-3ac6-4911-84ca-318615ef2ea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m Harvey" initials="SH" lastIdx="1" clrIdx="0">
    <p:extLst>
      <p:ext uri="{19B8F6BF-5375-455C-9EA6-DF929625EA0E}">
        <p15:presenceInfo xmlns:p15="http://schemas.microsoft.com/office/powerpoint/2012/main" userId="S-1-12-1-320596639-1112559647-2345866923-550952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A099"/>
    <a:srgbClr val="ED69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EB2DA1-F931-7AB8-C1D0-25871917244E}" v="9" dt="2024-11-14T09:16:58.916"/>
    <p1510:client id="{82DC31FB-8F1D-E965-9863-54E228EF0089}" v="4" dt="2024-11-13T10:00:58.898"/>
    <p1510:client id="{985408A3-B14B-413D-B60C-39CFF598395C}" v="1" dt="2024-11-12T17:50:41.007"/>
    <p1510:client id="{CDFB0E67-BE29-0D2A-6475-49E83DD0F0AA}" v="2" dt="2024-11-14T09:31:21.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595" autoAdjust="0"/>
  </p:normalViewPr>
  <p:slideViewPr>
    <p:cSldViewPr snapToGrid="0">
      <p:cViewPr varScale="1">
        <p:scale>
          <a:sx n="47" d="100"/>
          <a:sy n="47" d="100"/>
        </p:scale>
        <p:origin x="1728" y="44"/>
      </p:cViewPr>
      <p:guideLst>
        <p:guide pos="3120"/>
        <p:guide orient="horz" pos="218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Fox" userId="2a9d483f-3ac6-4911-84ca-318615ef2ea8" providerId="ADAL" clId="{BB39F7E8-BA70-4153-8B37-EFC7559308CA}"/>
    <pc:docChg chg="custSel modSld">
      <pc:chgData name="Jenny Fox" userId="2a9d483f-3ac6-4911-84ca-318615ef2ea8" providerId="ADAL" clId="{BB39F7E8-BA70-4153-8B37-EFC7559308CA}" dt="2024-11-12T15:41:19.661" v="11" actId="20577"/>
      <pc:docMkLst>
        <pc:docMk/>
      </pc:docMkLst>
      <pc:sldChg chg="delSp mod">
        <pc:chgData name="Jenny Fox" userId="2a9d483f-3ac6-4911-84ca-318615ef2ea8" providerId="ADAL" clId="{BB39F7E8-BA70-4153-8B37-EFC7559308CA}" dt="2024-11-12T15:37:44.314" v="0" actId="478"/>
        <pc:sldMkLst>
          <pc:docMk/>
          <pc:sldMk cId="2260120029" sldId="257"/>
        </pc:sldMkLst>
        <pc:spChg chg="del">
          <ac:chgData name="Jenny Fox" userId="2a9d483f-3ac6-4911-84ca-318615ef2ea8" providerId="ADAL" clId="{BB39F7E8-BA70-4153-8B37-EFC7559308CA}" dt="2024-11-12T15:37:44.314" v="0" actId="478"/>
          <ac:spMkLst>
            <pc:docMk/>
            <pc:sldMk cId="2260120029" sldId="257"/>
            <ac:spMk id="4" creationId="{4985693E-E910-AE87-171D-E6CE51AD2C7D}"/>
          </ac:spMkLst>
        </pc:spChg>
      </pc:sldChg>
      <pc:sldChg chg="modNotesTx">
        <pc:chgData name="Jenny Fox" userId="2a9d483f-3ac6-4911-84ca-318615ef2ea8" providerId="ADAL" clId="{BB39F7E8-BA70-4153-8B37-EFC7559308CA}" dt="2024-11-12T15:40:12.262" v="6"/>
        <pc:sldMkLst>
          <pc:docMk/>
          <pc:sldMk cId="311392615" sldId="279"/>
        </pc:sldMkLst>
      </pc:sldChg>
      <pc:sldChg chg="modNotesTx">
        <pc:chgData name="Jenny Fox" userId="2a9d483f-3ac6-4911-84ca-318615ef2ea8" providerId="ADAL" clId="{BB39F7E8-BA70-4153-8B37-EFC7559308CA}" dt="2024-11-12T15:41:19.661" v="11" actId="20577"/>
        <pc:sldMkLst>
          <pc:docMk/>
          <pc:sldMk cId="930114039" sldId="282"/>
        </pc:sldMkLst>
      </pc:sldChg>
      <pc:sldChg chg="modNotesTx">
        <pc:chgData name="Jenny Fox" userId="2a9d483f-3ac6-4911-84ca-318615ef2ea8" providerId="ADAL" clId="{BB39F7E8-BA70-4153-8B37-EFC7559308CA}" dt="2024-11-12T15:39:45.733" v="5"/>
        <pc:sldMkLst>
          <pc:docMk/>
          <pc:sldMk cId="3125499671" sldId="293"/>
        </pc:sldMkLst>
      </pc:sldChg>
    </pc:docChg>
  </pc:docChgLst>
  <pc:docChgLst>
    <pc:chgData name="Alex Krook" userId="S::akrook@turing.ac.uk::0e81e7a3-8818-46cf-8826-39cd2d37bade" providerId="AD" clId="Web-{09EB2DA1-F931-7AB8-C1D0-25871917244E}"/>
    <pc:docChg chg="modSld">
      <pc:chgData name="Alex Krook" userId="S::akrook@turing.ac.uk::0e81e7a3-8818-46cf-8826-39cd2d37bade" providerId="AD" clId="Web-{09EB2DA1-F931-7AB8-C1D0-25871917244E}" dt="2024-11-14T09:16:58.916" v="8" actId="1076"/>
      <pc:docMkLst>
        <pc:docMk/>
      </pc:docMkLst>
      <pc:sldChg chg="addSp delSp modSp">
        <pc:chgData name="Alex Krook" userId="S::akrook@turing.ac.uk::0e81e7a3-8818-46cf-8826-39cd2d37bade" providerId="AD" clId="Web-{09EB2DA1-F931-7AB8-C1D0-25871917244E}" dt="2024-11-14T09:16:58.916" v="8" actId="1076"/>
        <pc:sldMkLst>
          <pc:docMk/>
          <pc:sldMk cId="2260120029" sldId="257"/>
        </pc:sldMkLst>
        <pc:picChg chg="add del mod">
          <ac:chgData name="Alex Krook" userId="S::akrook@turing.ac.uk::0e81e7a3-8818-46cf-8826-39cd2d37bade" providerId="AD" clId="Web-{09EB2DA1-F931-7AB8-C1D0-25871917244E}" dt="2024-11-14T09:16:14.321" v="1"/>
          <ac:picMkLst>
            <pc:docMk/>
            <pc:sldMk cId="2260120029" sldId="257"/>
            <ac:picMk id="4" creationId="{49342F00-B316-4BBA-F790-CA86C3008B2C}"/>
          </ac:picMkLst>
        </pc:picChg>
        <pc:picChg chg="add mod">
          <ac:chgData name="Alex Krook" userId="S::akrook@turing.ac.uk::0e81e7a3-8818-46cf-8826-39cd2d37bade" providerId="AD" clId="Web-{09EB2DA1-F931-7AB8-C1D0-25871917244E}" dt="2024-11-14T09:16:58.916" v="8" actId="1076"/>
          <ac:picMkLst>
            <pc:docMk/>
            <pc:sldMk cId="2260120029" sldId="257"/>
            <ac:picMk id="6" creationId="{545BA581-9744-8955-D056-C6085DBF349A}"/>
          </ac:picMkLst>
        </pc:picChg>
      </pc:sldChg>
    </pc:docChg>
  </pc:docChgLst>
  <pc:docChgLst>
    <pc:chgData name="Alex Krook" userId="S::akrook@turing.ac.uk::0e81e7a3-8818-46cf-8826-39cd2d37bade" providerId="AD" clId="Web-{CDFB0E67-BE29-0D2A-6475-49E83DD0F0AA}"/>
    <pc:docChg chg="modSld">
      <pc:chgData name="Alex Krook" userId="S::akrook@turing.ac.uk::0e81e7a3-8818-46cf-8826-39cd2d37bade" providerId="AD" clId="Web-{CDFB0E67-BE29-0D2A-6475-49E83DD0F0AA}" dt="2024-11-14T09:31:18.405" v="0" actId="20577"/>
      <pc:docMkLst>
        <pc:docMk/>
      </pc:docMkLst>
      <pc:sldChg chg="modSp">
        <pc:chgData name="Alex Krook" userId="S::akrook@turing.ac.uk::0e81e7a3-8818-46cf-8826-39cd2d37bade" providerId="AD" clId="Web-{CDFB0E67-BE29-0D2A-6475-49E83DD0F0AA}" dt="2024-11-14T09:31:18.405" v="0" actId="20577"/>
        <pc:sldMkLst>
          <pc:docMk/>
          <pc:sldMk cId="2453988485" sldId="260"/>
        </pc:sldMkLst>
        <pc:spChg chg="mod">
          <ac:chgData name="Alex Krook" userId="S::akrook@turing.ac.uk::0e81e7a3-8818-46cf-8826-39cd2d37bade" providerId="AD" clId="Web-{CDFB0E67-BE29-0D2A-6475-49E83DD0F0AA}" dt="2024-11-14T09:31:18.405" v="0" actId="20577"/>
          <ac:spMkLst>
            <pc:docMk/>
            <pc:sldMk cId="2453988485" sldId="260"/>
            <ac:spMk id="10" creationId="{B8AD5F36-49C1-6FB1-287B-8204BA271278}"/>
          </ac:spMkLst>
        </pc:spChg>
      </pc:sldChg>
    </pc:docChg>
  </pc:docChgLst>
  <pc:docChgLst>
    <pc:chgData name="Florence Ackland" userId="4fb6b414-8ee9-4dd4-af5a-4d2d97910631" providerId="ADAL" clId="{985408A3-B14B-413D-B60C-39CFF598395C}"/>
    <pc:docChg chg="custSel modSld">
      <pc:chgData name="Florence Ackland" userId="4fb6b414-8ee9-4dd4-af5a-4d2d97910631" providerId="ADAL" clId="{985408A3-B14B-413D-B60C-39CFF598395C}" dt="2024-11-12T17:50:57.116" v="8" actId="1076"/>
      <pc:docMkLst>
        <pc:docMk/>
      </pc:docMkLst>
      <pc:sldChg chg="addSp delSp modSp mod">
        <pc:chgData name="Florence Ackland" userId="4fb6b414-8ee9-4dd4-af5a-4d2d97910631" providerId="ADAL" clId="{985408A3-B14B-413D-B60C-39CFF598395C}" dt="2024-11-12T17:50:57.116" v="8" actId="1076"/>
        <pc:sldMkLst>
          <pc:docMk/>
          <pc:sldMk cId="2819977397" sldId="289"/>
        </pc:sldMkLst>
        <pc:spChg chg="mod">
          <ac:chgData name="Florence Ackland" userId="4fb6b414-8ee9-4dd4-af5a-4d2d97910631" providerId="ADAL" clId="{985408A3-B14B-413D-B60C-39CFF598395C}" dt="2024-11-12T17:50:54.663" v="7" actId="20577"/>
          <ac:spMkLst>
            <pc:docMk/>
            <pc:sldMk cId="2819977397" sldId="289"/>
            <ac:spMk id="8" creationId="{9C4F1066-727F-66BD-C233-30F24392C403}"/>
          </ac:spMkLst>
        </pc:spChg>
        <pc:picChg chg="del">
          <ac:chgData name="Florence Ackland" userId="4fb6b414-8ee9-4dd4-af5a-4d2d97910631" providerId="ADAL" clId="{985408A3-B14B-413D-B60C-39CFF598395C}" dt="2024-11-12T17:50:51.046" v="5" actId="478"/>
          <ac:picMkLst>
            <pc:docMk/>
            <pc:sldMk cId="2819977397" sldId="289"/>
            <ac:picMk id="5" creationId="{B42A5223-3691-FE2D-D7AE-2DD6CA60A2BA}"/>
          </ac:picMkLst>
        </pc:picChg>
        <pc:picChg chg="add mod">
          <ac:chgData name="Florence Ackland" userId="4fb6b414-8ee9-4dd4-af5a-4d2d97910631" providerId="ADAL" clId="{985408A3-B14B-413D-B60C-39CFF598395C}" dt="2024-11-12T17:50:57.116" v="8" actId="1076"/>
          <ac:picMkLst>
            <pc:docMk/>
            <pc:sldMk cId="2819977397" sldId="289"/>
            <ac:picMk id="10" creationId="{29A99535-65A2-C06A-135A-8D59C13D2B37}"/>
          </ac:picMkLst>
        </pc:picChg>
      </pc:sldChg>
    </pc:docChg>
  </pc:docChgLst>
  <pc:docChgLst>
    <pc:chgData name="Morgan Briggs" userId="S::mbriggs@turing.ac.uk::c23101ee-8d9d-4bf9-b768-5c24e0f669d3" providerId="AD" clId="Web-{82DC31FB-8F1D-E965-9863-54E228EF0089}"/>
    <pc:docChg chg="modSld">
      <pc:chgData name="Morgan Briggs" userId="S::mbriggs@turing.ac.uk::c23101ee-8d9d-4bf9-b768-5c24e0f669d3" providerId="AD" clId="Web-{82DC31FB-8F1D-E965-9863-54E228EF0089}" dt="2024-11-13T10:00:58.898" v="3"/>
      <pc:docMkLst>
        <pc:docMk/>
      </pc:docMkLst>
      <pc:sldChg chg="addSp delSp">
        <pc:chgData name="Morgan Briggs" userId="S::mbriggs@turing.ac.uk::c23101ee-8d9d-4bf9-b768-5c24e0f669d3" providerId="AD" clId="Web-{82DC31FB-8F1D-E965-9863-54E228EF0089}" dt="2024-11-13T10:00:58.898" v="3"/>
        <pc:sldMkLst>
          <pc:docMk/>
          <pc:sldMk cId="3135252043" sldId="286"/>
        </pc:sldMkLst>
        <pc:picChg chg="del">
          <ac:chgData name="Morgan Briggs" userId="S::mbriggs@turing.ac.uk::c23101ee-8d9d-4bf9-b768-5c24e0f669d3" providerId="AD" clId="Web-{82DC31FB-8F1D-E965-9863-54E228EF0089}" dt="2024-11-13T10:00:58.289" v="2"/>
          <ac:picMkLst>
            <pc:docMk/>
            <pc:sldMk cId="3135252043" sldId="286"/>
            <ac:picMk id="4" creationId="{8F27D203-592C-08FE-6CB3-E3E3779CAE4C}"/>
          </ac:picMkLst>
        </pc:picChg>
        <pc:picChg chg="add">
          <ac:chgData name="Morgan Briggs" userId="S::mbriggs@turing.ac.uk::c23101ee-8d9d-4bf9-b768-5c24e0f669d3" providerId="AD" clId="Web-{82DC31FB-8F1D-E965-9863-54E228EF0089}" dt="2024-11-13T10:00:58.898" v="3"/>
          <ac:picMkLst>
            <pc:docMk/>
            <pc:sldMk cId="3135252043" sldId="286"/>
            <ac:picMk id="7" creationId="{7C441BFF-4635-9345-3D8D-BDEB65160B4F}"/>
          </ac:picMkLst>
        </pc:picChg>
      </pc:sldChg>
      <pc:sldChg chg="addSp delSp">
        <pc:chgData name="Morgan Briggs" userId="S::mbriggs@turing.ac.uk::c23101ee-8d9d-4bf9-b768-5c24e0f669d3" providerId="AD" clId="Web-{82DC31FB-8F1D-E965-9863-54E228EF0089}" dt="2024-11-13T10:00:10.444" v="1"/>
        <pc:sldMkLst>
          <pc:docMk/>
          <pc:sldMk cId="2610861491" sldId="287"/>
        </pc:sldMkLst>
        <pc:picChg chg="del">
          <ac:chgData name="Morgan Briggs" userId="S::mbriggs@turing.ac.uk::c23101ee-8d9d-4bf9-b768-5c24e0f669d3" providerId="AD" clId="Web-{82DC31FB-8F1D-E965-9863-54E228EF0089}" dt="2024-11-13T10:00:09.335" v="0"/>
          <ac:picMkLst>
            <pc:docMk/>
            <pc:sldMk cId="2610861491" sldId="287"/>
            <ac:picMk id="5" creationId="{B42A5223-3691-FE2D-D7AE-2DD6CA60A2BA}"/>
          </ac:picMkLst>
        </pc:picChg>
        <pc:picChg chg="add">
          <ac:chgData name="Morgan Briggs" userId="S::mbriggs@turing.ac.uk::c23101ee-8d9d-4bf9-b768-5c24e0f669d3" providerId="AD" clId="Web-{82DC31FB-8F1D-E965-9863-54E228EF0089}" dt="2024-11-13T10:00:10.444" v="1"/>
          <ac:picMkLst>
            <pc:docMk/>
            <pc:sldMk cId="2610861491" sldId="287"/>
            <ac:picMk id="10" creationId="{6C6DCC8D-17AA-7F46-72F8-DCA3C5E8EE9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889083309030831E-2"/>
          <c:y val="4.8446272317017466E-2"/>
          <c:w val="0.87395042286380864"/>
          <c:h val="0.52501941079726278"/>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football</c:v>
                </c:pt>
                <c:pt idx="1">
                  <c:v>basketball</c:v>
                </c:pt>
                <c:pt idx="2">
                  <c:v>nature walk</c:v>
                </c:pt>
                <c:pt idx="3">
                  <c:v>climbing frame</c:v>
                </c:pt>
              </c:strCache>
            </c:strRef>
          </c:cat>
          <c:val>
            <c:numRef>
              <c:f>Sheet1!$B$2:$B$5</c:f>
              <c:numCache>
                <c:formatCode>0</c:formatCode>
                <c:ptCount val="4"/>
                <c:pt idx="0">
                  <c:v>2978</c:v>
                </c:pt>
                <c:pt idx="1">
                  <c:v>1860</c:v>
                </c:pt>
                <c:pt idx="2">
                  <c:v>500</c:v>
                </c:pt>
                <c:pt idx="3">
                  <c:v>2100</c:v>
                </c:pt>
              </c:numCache>
            </c:numRef>
          </c:val>
          <c:extLst>
            <c:ext xmlns:c16="http://schemas.microsoft.com/office/drawing/2014/chart" uri="{C3380CC4-5D6E-409C-BE32-E72D297353CC}">
              <c16:uniqueId val="{00000000-9A52-4882-8075-E9C067E3F5AE}"/>
            </c:ext>
          </c:extLst>
        </c:ser>
        <c:dLbls>
          <c:showLegendKey val="0"/>
          <c:showVal val="0"/>
          <c:showCatName val="0"/>
          <c:showSerName val="0"/>
          <c:showPercent val="0"/>
          <c:showBubbleSize val="0"/>
        </c:dLbls>
        <c:gapWidth val="219"/>
        <c:overlap val="-27"/>
        <c:axId val="1609777040"/>
        <c:axId val="1609777520"/>
      </c:barChart>
      <c:catAx>
        <c:axId val="160977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609777520"/>
        <c:crosses val="autoZero"/>
        <c:auto val="1"/>
        <c:lblAlgn val="ctr"/>
        <c:lblOffset val="100"/>
        <c:noMultiLvlLbl val="0"/>
      </c:catAx>
      <c:valAx>
        <c:axId val="1609777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609777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9.8889083309030831E-2"/>
          <c:y val="4.8446272317017466E-2"/>
          <c:w val="0.87395042286380864"/>
          <c:h val="0.52501941079726278"/>
        </c:manualLayout>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cat>
            <c:strRef>
              <c:f>Sheet1!$A$2:$A$5</c:f>
              <c:strCache>
                <c:ptCount val="4"/>
                <c:pt idx="0">
                  <c:v>beef burger</c:v>
                </c:pt>
                <c:pt idx="1">
                  <c:v>veggie hot dog</c:v>
                </c:pt>
                <c:pt idx="2">
                  <c:v>pasta</c:v>
                </c:pt>
                <c:pt idx="3">
                  <c:v>fish and chips</c:v>
                </c:pt>
              </c:strCache>
            </c:strRef>
          </c:cat>
          <c:val>
            <c:numRef>
              <c:f>Sheet1!$B$2:$B$5</c:f>
              <c:numCache>
                <c:formatCode>0</c:formatCode>
                <c:ptCount val="4"/>
                <c:pt idx="0">
                  <c:v>3180</c:v>
                </c:pt>
                <c:pt idx="1">
                  <c:v>1350</c:v>
                </c:pt>
                <c:pt idx="2">
                  <c:v>2590</c:v>
                </c:pt>
                <c:pt idx="3">
                  <c:v>2080</c:v>
                </c:pt>
              </c:numCache>
            </c:numRef>
          </c:val>
          <c:extLst>
            <c:ext xmlns:c16="http://schemas.microsoft.com/office/drawing/2014/chart" uri="{C3380CC4-5D6E-409C-BE32-E72D297353CC}">
              <c16:uniqueId val="{00000000-9A52-4882-8075-E9C067E3F5AE}"/>
            </c:ext>
          </c:extLst>
        </c:ser>
        <c:dLbls>
          <c:showLegendKey val="0"/>
          <c:showVal val="0"/>
          <c:showCatName val="0"/>
          <c:showSerName val="0"/>
          <c:showPercent val="0"/>
          <c:showBubbleSize val="0"/>
        </c:dLbls>
        <c:gapWidth val="219"/>
        <c:overlap val="-27"/>
        <c:axId val="1609777040"/>
        <c:axId val="1609777520"/>
      </c:barChart>
      <c:catAx>
        <c:axId val="160977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609777520"/>
        <c:crosses val="autoZero"/>
        <c:auto val="1"/>
        <c:lblAlgn val="ctr"/>
        <c:lblOffset val="100"/>
        <c:noMultiLvlLbl val="0"/>
      </c:catAx>
      <c:valAx>
        <c:axId val="1609777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609777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889083309030831E-2"/>
          <c:y val="4.8446272317017466E-2"/>
          <c:w val="0.87395042286380864"/>
          <c:h val="0.52501941079726278"/>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French</c:v>
                </c:pt>
                <c:pt idx="1">
                  <c:v>maths</c:v>
                </c:pt>
                <c:pt idx="2">
                  <c:v>art</c:v>
                </c:pt>
                <c:pt idx="3">
                  <c:v>history</c:v>
                </c:pt>
              </c:strCache>
            </c:strRef>
          </c:cat>
          <c:val>
            <c:numRef>
              <c:f>Sheet1!$B$2:$B$5</c:f>
              <c:numCache>
                <c:formatCode>0</c:formatCode>
                <c:ptCount val="4"/>
                <c:pt idx="0">
                  <c:v>750</c:v>
                </c:pt>
                <c:pt idx="1">
                  <c:v>2000</c:v>
                </c:pt>
                <c:pt idx="2">
                  <c:v>900</c:v>
                </c:pt>
                <c:pt idx="3">
                  <c:v>1450</c:v>
                </c:pt>
              </c:numCache>
            </c:numRef>
          </c:val>
          <c:extLst>
            <c:ext xmlns:c16="http://schemas.microsoft.com/office/drawing/2014/chart" uri="{C3380CC4-5D6E-409C-BE32-E72D297353CC}">
              <c16:uniqueId val="{00000000-9A52-4882-8075-E9C067E3F5AE}"/>
            </c:ext>
          </c:extLst>
        </c:ser>
        <c:dLbls>
          <c:showLegendKey val="0"/>
          <c:showVal val="0"/>
          <c:showCatName val="0"/>
          <c:showSerName val="0"/>
          <c:showPercent val="0"/>
          <c:showBubbleSize val="0"/>
        </c:dLbls>
        <c:gapWidth val="219"/>
        <c:overlap val="-27"/>
        <c:axId val="1609777040"/>
        <c:axId val="1609777520"/>
      </c:barChart>
      <c:catAx>
        <c:axId val="160977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609777520"/>
        <c:crosses val="autoZero"/>
        <c:auto val="1"/>
        <c:lblAlgn val="ctr"/>
        <c:lblOffset val="100"/>
        <c:noMultiLvlLbl val="0"/>
      </c:catAx>
      <c:valAx>
        <c:axId val="1609777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609777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8B9088-BAF2-4383-A178-E575732CF6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9CB5D46-D5A2-46C7-8A1B-72ADDB29D2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A91F5-2AB9-47F7-A3B9-5DD75AEB376D}" type="datetimeFigureOut">
              <a:rPr lang="en-GB" smtClean="0"/>
              <a:t>14/11/2024</a:t>
            </a:fld>
            <a:endParaRPr lang="en-GB"/>
          </a:p>
        </p:txBody>
      </p:sp>
      <p:sp>
        <p:nvSpPr>
          <p:cNvPr id="4" name="Footer Placeholder 3">
            <a:extLst>
              <a:ext uri="{FF2B5EF4-FFF2-40B4-BE49-F238E27FC236}">
                <a16:creationId xmlns:a16="http://schemas.microsoft.com/office/drawing/2014/main" id="{E99CB244-1F0C-4A1A-961E-4D50507FBC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AE8DF69-99F8-479C-84B9-BA1991B72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3773F4-4BFC-43A3-ABBC-3E050505F238}" type="slidenum">
              <a:rPr lang="en-GB" smtClean="0"/>
              <a:t>‹#›</a:t>
            </a:fld>
            <a:endParaRPr lang="en-GB"/>
          </a:p>
        </p:txBody>
      </p:sp>
    </p:spTree>
    <p:extLst>
      <p:ext uri="{BB962C8B-B14F-4D97-AF65-F5344CB8AC3E}">
        <p14:creationId xmlns:p14="http://schemas.microsoft.com/office/powerpoint/2010/main" val="294303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2EAD3-7812-2E4F-B4D3-7C238458E569}" type="datetimeFigureOut">
              <a:rPr lang="en-US" smtClean="0"/>
              <a:t>11/14/2024</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8E58B-C9BC-F047-AC61-EC49AB3E98B5}" type="slidenum">
              <a:rPr lang="en-US" smtClean="0"/>
              <a:t>‹#›</a:t>
            </a:fld>
            <a:endParaRPr lang="en-US"/>
          </a:p>
        </p:txBody>
      </p:sp>
    </p:spTree>
    <p:extLst>
      <p:ext uri="{BB962C8B-B14F-4D97-AF65-F5344CB8AC3E}">
        <p14:creationId xmlns:p14="http://schemas.microsoft.com/office/powerpoint/2010/main" val="428672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url.uk.m.mimecastprotect.com/s/3KSGCEP61H6yOziNfJF70d7t?domain=eventsforce.net" TargetMode="External"/><Relationship Id="rId5" Type="http://schemas.openxmlformats.org/officeDocument/2006/relationships/hyperlink" Target="http://www.ceopeducation.co.uk/11_18" TargetMode="External"/><Relationship Id="rId4" Type="http://schemas.openxmlformats.org/officeDocument/2006/relationships/hyperlink" Target="http://www.ceopeducation.co.uk/8_1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eventsforce.net/turingevents/389/170339"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3</a:t>
            </a:fld>
            <a:endParaRPr lang="en-US"/>
          </a:p>
        </p:txBody>
      </p:sp>
    </p:spTree>
    <p:extLst>
      <p:ext uri="{BB962C8B-B14F-4D97-AF65-F5344CB8AC3E}">
        <p14:creationId xmlns:p14="http://schemas.microsoft.com/office/powerpoint/2010/main" val="189588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How does AI work? (10 mins, slides 16-20)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Ask pupils to imagine that an AI system that makes recommendations is going to be used to help design a new school. (Emphasise that making recommendations is just one of the things AI can do – and other AI systems might do different things, as discussed in the introduction). Explain that this AI research tool has been trained on data about what currently happens in schools all over the United Kingdom. The AI system will use this existing data to output a series of recommendations.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16</a:t>
            </a:fld>
            <a:endParaRPr lang="en-US"/>
          </a:p>
        </p:txBody>
      </p:sp>
    </p:spTree>
    <p:extLst>
      <p:ext uri="{BB962C8B-B14F-4D97-AF65-F5344CB8AC3E}">
        <p14:creationId xmlns:p14="http://schemas.microsoft.com/office/powerpoint/2010/main" val="842639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How does AI work? (10 mins, slides 16-20)</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Show the slide and ask, </a:t>
            </a:r>
            <a:r>
              <a:rPr lang="en-GB" sz="1800" b="1" dirty="0">
                <a:solidFill>
                  <a:srgbClr val="3B3838"/>
                </a:solidFill>
                <a:effectLst/>
                <a:latin typeface="Outfit"/>
                <a:ea typeface="Calibri" panose="020F0502020204030204" pitchFamily="34" charset="0"/>
                <a:cs typeface="Times New Roman" panose="02020603050405020304" pitchFamily="18" charset="0"/>
              </a:rPr>
              <a:t>“What should be in the playground?”</a:t>
            </a:r>
            <a:r>
              <a:rPr lang="en-GB" sz="1800" dirty="0">
                <a:solidFill>
                  <a:srgbClr val="3B3838"/>
                </a:solidFill>
                <a:effectLst/>
                <a:latin typeface="Outfit"/>
                <a:ea typeface="Calibri" panose="020F0502020204030204" pitchFamily="34" charset="0"/>
                <a:cs typeface="Times New Roman" panose="02020603050405020304" pitchFamily="18" charset="0"/>
              </a:rPr>
              <a:t> give pupils a minute to discuss in pairs which of the options they would like the most. </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Then click to reveal the data that AI has gathered and ask, “What will the AI system most likely recommend for the playground based on the data?” </a:t>
            </a:r>
            <a:r>
              <a:rPr lang="en-GB" sz="1800" i="1" dirty="0">
                <a:solidFill>
                  <a:srgbClr val="3B3838"/>
                </a:solidFill>
                <a:effectLst/>
                <a:latin typeface="Outfit"/>
                <a:ea typeface="Calibri" panose="020F0502020204030204" pitchFamily="34" charset="0"/>
                <a:cs typeface="Times New Roman" panose="02020603050405020304" pitchFamily="18" charset="0"/>
              </a:rPr>
              <a:t>(pupils should identify this will be a football pitch).</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17</a:t>
            </a:fld>
            <a:endParaRPr lang="en-US"/>
          </a:p>
        </p:txBody>
      </p:sp>
    </p:spTree>
    <p:extLst>
      <p:ext uri="{BB962C8B-B14F-4D97-AF65-F5344CB8AC3E}">
        <p14:creationId xmlns:p14="http://schemas.microsoft.com/office/powerpoint/2010/main" val="93745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How does AI work? (10 mins, slides 16-20)</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Show the slide and ask, </a:t>
            </a:r>
            <a:r>
              <a:rPr lang="en-GB" sz="1800" b="1" dirty="0">
                <a:solidFill>
                  <a:srgbClr val="3B3838"/>
                </a:solidFill>
                <a:effectLst/>
                <a:latin typeface="Outfit"/>
                <a:ea typeface="Calibri" panose="020F0502020204030204" pitchFamily="34" charset="0"/>
                <a:cs typeface="Times New Roman" panose="02020603050405020304" pitchFamily="18" charset="0"/>
              </a:rPr>
              <a:t>“What will be served for lunch in the new school?”</a:t>
            </a:r>
            <a:r>
              <a:rPr lang="en-GB" sz="1800" dirty="0">
                <a:solidFill>
                  <a:srgbClr val="3B3838"/>
                </a:solidFill>
                <a:effectLst/>
                <a:latin typeface="Outfit"/>
                <a:ea typeface="Calibri" panose="020F0502020204030204" pitchFamily="34" charset="0"/>
                <a:cs typeface="Times New Roman" panose="02020603050405020304" pitchFamily="18" charset="0"/>
              </a:rPr>
              <a:t> give pupils a minute to discuss in pairs which of the options they would like the most. </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r>
              <a:rPr lang="en-GB" sz="1800" dirty="0">
                <a:solidFill>
                  <a:srgbClr val="3B3838"/>
                </a:solidFill>
                <a:effectLst/>
                <a:latin typeface="Outfit"/>
                <a:ea typeface="Calibri" panose="020F0502020204030204" pitchFamily="34" charset="0"/>
                <a:cs typeface="Times New Roman" panose="02020603050405020304" pitchFamily="18" charset="0"/>
              </a:rPr>
              <a:t>Then click to reveal the data that AI has gathered and ask, “What will the AI system most likely recommend for lunch based on the data?” </a:t>
            </a:r>
            <a:r>
              <a:rPr lang="en-GB" sz="1800" i="1" dirty="0">
                <a:solidFill>
                  <a:srgbClr val="3B3838"/>
                </a:solidFill>
                <a:effectLst/>
                <a:latin typeface="Outfit"/>
                <a:ea typeface="Calibri" panose="020F0502020204030204" pitchFamily="34" charset="0"/>
                <a:cs typeface="Times New Roman" panose="02020603050405020304" pitchFamily="18" charset="0"/>
              </a:rPr>
              <a:t>(pupils should identify that this will be beef burgers).</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18</a:t>
            </a:fld>
            <a:endParaRPr lang="en-US"/>
          </a:p>
        </p:txBody>
      </p:sp>
    </p:spTree>
    <p:extLst>
      <p:ext uri="{BB962C8B-B14F-4D97-AF65-F5344CB8AC3E}">
        <p14:creationId xmlns:p14="http://schemas.microsoft.com/office/powerpoint/2010/main" val="4143903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How does AI work? (10 mins, slides 16-20)</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Show the slide and ask, </a:t>
            </a:r>
            <a:r>
              <a:rPr lang="en-GB" sz="1800" b="1" dirty="0">
                <a:solidFill>
                  <a:srgbClr val="3B3838"/>
                </a:solidFill>
                <a:effectLst/>
                <a:latin typeface="Outfit"/>
                <a:ea typeface="Calibri" panose="020F0502020204030204" pitchFamily="34" charset="0"/>
                <a:cs typeface="Times New Roman" panose="02020603050405020304" pitchFamily="18" charset="0"/>
              </a:rPr>
              <a:t>“What lesson should be taught the most?”</a:t>
            </a:r>
            <a:r>
              <a:rPr lang="en-GB" sz="1800" dirty="0">
                <a:solidFill>
                  <a:srgbClr val="3B3838"/>
                </a:solidFill>
                <a:effectLst/>
                <a:latin typeface="Outfit"/>
                <a:ea typeface="Calibri" panose="020F0502020204030204" pitchFamily="34" charset="0"/>
                <a:cs typeface="Times New Roman" panose="02020603050405020304" pitchFamily="18" charset="0"/>
              </a:rPr>
              <a:t> give pupils a minute to discuss in pairs which of the options they would like the most. </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Then click to reveal the data that AI has gathered and ask, “What will the AI system most likely recommend for lessons based on the data?” </a:t>
            </a:r>
            <a:r>
              <a:rPr lang="en-GB" sz="1800" i="1" dirty="0">
                <a:solidFill>
                  <a:srgbClr val="3B3838"/>
                </a:solidFill>
                <a:effectLst/>
                <a:latin typeface="Outfit"/>
                <a:ea typeface="Calibri" panose="020F0502020204030204" pitchFamily="34" charset="0"/>
                <a:cs typeface="Times New Roman" panose="02020603050405020304" pitchFamily="18" charset="0"/>
              </a:rPr>
              <a:t>(pupils should identify this will be maths).</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19</a:t>
            </a:fld>
            <a:endParaRPr lang="en-US"/>
          </a:p>
        </p:txBody>
      </p:sp>
    </p:spTree>
    <p:extLst>
      <p:ext uri="{BB962C8B-B14F-4D97-AF65-F5344CB8AC3E}">
        <p14:creationId xmlns:p14="http://schemas.microsoft.com/office/powerpoint/2010/main" val="3307064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How does AI work? (10 mins, slides 16-20)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Ask pupils to reflect on this activity using the questions on the slide. This discussion should start to highlight that sometimes AI recommendations may not seem fair, or suit everyone, and are only based on data rather than human thinking, so may not always lead to the best result. For example, in recommending a lunch option the AI system did not take into account that pupils might have different dietary requirements, for instance because of their religion, or if they are vegetarian.</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20</a:t>
            </a:fld>
            <a:endParaRPr lang="en-US"/>
          </a:p>
        </p:txBody>
      </p:sp>
    </p:spTree>
    <p:extLst>
      <p:ext uri="{BB962C8B-B14F-4D97-AF65-F5344CB8AC3E}">
        <p14:creationId xmlns:p14="http://schemas.microsoft.com/office/powerpoint/2010/main" val="2765792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What are the benefits and challenges? (10 mins, slides 21-22)</a:t>
            </a:r>
            <a:endParaRPr lang="en-GB" dirty="0"/>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Building on the previous activity and still working in their pairs, tell pupils they have three minutes to list as many benefits and challenges of using AI as they can think of. These can be drawn from the previous activity, or any benefits and challenges they are aware of from their own knowledge of AI. </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After three minutes, invite feedback from pairs and create a class list. Pupils might suggest:</a:t>
            </a:r>
          </a:p>
          <a:p>
            <a:pPr marL="342900" lvl="0" indent="-342900">
              <a:lnSpc>
                <a:spcPts val="1550"/>
              </a:lnSpc>
              <a:buFont typeface="Symbol" panose="05050102010706020507" pitchFamily="18" charset="2"/>
              <a:buChar char=""/>
            </a:pPr>
            <a:r>
              <a:rPr lang="en-GB" sz="1800" b="1" i="1" dirty="0">
                <a:solidFill>
                  <a:srgbClr val="3B3838"/>
                </a:solidFill>
                <a:effectLst/>
                <a:latin typeface="Outfit"/>
                <a:ea typeface="Calibri" panose="020F0502020204030204" pitchFamily="34" charset="0"/>
                <a:cs typeface="Times New Roman" panose="02020603050405020304" pitchFamily="18" charset="0"/>
              </a:rPr>
              <a:t>Challenges:</a:t>
            </a:r>
            <a:r>
              <a:rPr lang="en-GB" sz="1800" i="1" dirty="0">
                <a:solidFill>
                  <a:srgbClr val="3B3838"/>
                </a:solidFill>
                <a:effectLst/>
                <a:latin typeface="Outfit"/>
                <a:ea typeface="Calibri" panose="020F0502020204030204" pitchFamily="34" charset="0"/>
                <a:cs typeface="Times New Roman" panose="02020603050405020304" pitchFamily="18" charset="0"/>
              </a:rPr>
              <a:t> AI might be biased or make suggestions that aren’t always fair, it might take people’s jobs, it can make being online more confusing or hard to know what’s real, it can make human communication more challenging, it is sometimes based on bad information, it still needs humans to check the suggestions, AI collects lots of information about what people do online – and this can create issues around privacy, the technology used to power AI can use up lots of energy and cause harm to the environment. </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spcAft>
                <a:spcPts val="700"/>
              </a:spcAft>
              <a:buFont typeface="Symbol" panose="05050102010706020507" pitchFamily="18" charset="2"/>
              <a:buChar char=""/>
            </a:pPr>
            <a:r>
              <a:rPr lang="en-GB" sz="1800" b="1" i="1" dirty="0">
                <a:solidFill>
                  <a:srgbClr val="3B3838"/>
                </a:solidFill>
                <a:effectLst/>
                <a:latin typeface="Outfit"/>
                <a:ea typeface="Calibri" panose="020F0502020204030204" pitchFamily="34" charset="0"/>
                <a:cs typeface="Times New Roman" panose="02020603050405020304" pitchFamily="18" charset="0"/>
              </a:rPr>
              <a:t>Benefits:</a:t>
            </a:r>
            <a:r>
              <a:rPr lang="en-GB" sz="1800" i="1" dirty="0">
                <a:solidFill>
                  <a:srgbClr val="3B3838"/>
                </a:solidFill>
                <a:effectLst/>
                <a:latin typeface="Outfit"/>
                <a:ea typeface="Calibri" panose="020F0502020204030204" pitchFamily="34" charset="0"/>
                <a:cs typeface="Times New Roman" panose="02020603050405020304" pitchFamily="18" charset="0"/>
              </a:rPr>
              <a:t> AI can make some work easier, it can help humans to think in new ways, it can summarise lots of information quickly, it can make online experiences more fun, it’s recommendations can </a:t>
            </a:r>
            <a:r>
              <a:rPr lang="en-GB" sz="1800" i="1">
                <a:solidFill>
                  <a:srgbClr val="3B3838"/>
                </a:solidFill>
                <a:effectLst/>
                <a:latin typeface="Outfit"/>
                <a:ea typeface="Calibri" panose="020F0502020204030204" pitchFamily="34" charset="0"/>
                <a:cs typeface="Times New Roman" panose="02020603050405020304" pitchFamily="18" charset="0"/>
              </a:rPr>
              <a:t>be helpful, </a:t>
            </a:r>
            <a:r>
              <a:rPr lang="en-GB" sz="1800" i="1" dirty="0">
                <a:solidFill>
                  <a:srgbClr val="3B3838"/>
                </a:solidFill>
                <a:effectLst/>
                <a:latin typeface="Outfit"/>
                <a:ea typeface="Calibri" panose="020F0502020204030204" pitchFamily="34" charset="0"/>
                <a:cs typeface="Times New Roman" panose="02020603050405020304" pitchFamily="18" charset="0"/>
              </a:rPr>
              <a:t>it can be used to help with important issues like healthcare, education and the environment.</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21</a:t>
            </a:fld>
            <a:endParaRPr lang="en-US"/>
          </a:p>
        </p:txBody>
      </p:sp>
    </p:spTree>
    <p:extLst>
      <p:ext uri="{BB962C8B-B14F-4D97-AF65-F5344CB8AC3E}">
        <p14:creationId xmlns:p14="http://schemas.microsoft.com/office/powerpoint/2010/main" val="2962991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What are the benefits and challenges? (10 mins, slides 21-22)</a:t>
            </a:r>
            <a:endParaRPr lang="en-GB" dirty="0"/>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Join pairs back into groups of four and give them </a:t>
            </a:r>
            <a:r>
              <a:rPr lang="en-GB" sz="1800" b="1" dirty="0">
                <a:solidFill>
                  <a:srgbClr val="3B3838"/>
                </a:solidFill>
                <a:effectLst/>
                <a:latin typeface="Outfit"/>
                <a:ea typeface="Calibri" panose="020F0502020204030204" pitchFamily="34" charset="0"/>
                <a:cs typeface="Times New Roman" panose="02020603050405020304" pitchFamily="18" charset="0"/>
              </a:rPr>
              <a:t>Resource 2: Challenges card sort</a:t>
            </a:r>
            <a:r>
              <a:rPr lang="en-GB" sz="1800" dirty="0">
                <a:solidFill>
                  <a:srgbClr val="3B3838"/>
                </a:solidFill>
                <a:effectLst/>
                <a:latin typeface="Outfit"/>
                <a:ea typeface="Calibri" panose="020F0502020204030204" pitchFamily="34" charset="0"/>
                <a:cs typeface="Times New Roman" panose="02020603050405020304" pitchFamily="18" charset="0"/>
              </a:rPr>
              <a:t>. Ask pupils to prioritise the cards into a Diamond 5, placing the challenge they think is the most important at the top, three challenges of mid-concern in the middle row, and the challenge they think is the least important at the bottom. </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Circulate between groups as they complete this activity and take note of which challenges groups are most concerned about. </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ts val="1550"/>
              </a:lnSpc>
              <a:spcBef>
                <a:spcPts val="0"/>
              </a:spcBef>
              <a:spcAft>
                <a:spcPts val="700"/>
              </a:spcAft>
              <a:buClrTx/>
              <a:buSzTx/>
              <a:buFontTx/>
              <a:buNone/>
              <a:tabLst/>
              <a:defRPr/>
            </a:pPr>
            <a:r>
              <a:rPr lang="en-GB" sz="1800" b="1" dirty="0">
                <a:solidFill>
                  <a:srgbClr val="A73679"/>
                </a:solidFill>
                <a:effectLst/>
                <a:latin typeface="Outfit"/>
                <a:ea typeface="Calibri" panose="020F0502020204030204" pitchFamily="34" charset="0"/>
                <a:cs typeface="Times New Roman" panose="02020603050405020304" pitchFamily="18" charset="0"/>
              </a:rPr>
              <a:t>Challenge:</a:t>
            </a:r>
            <a:r>
              <a:rPr lang="en-GB" sz="1800" dirty="0">
                <a:solidFill>
                  <a:srgbClr val="A73679"/>
                </a:solidFill>
                <a:effectLst/>
                <a:latin typeface="Outfit"/>
                <a:ea typeface="Calibri" panose="020F0502020204030204" pitchFamily="34" charset="0"/>
                <a:cs typeface="Times New Roman" panose="02020603050405020304" pitchFamily="18" charset="0"/>
              </a:rPr>
              <a:t> </a:t>
            </a:r>
            <a:r>
              <a:rPr lang="en-GB" sz="1800" dirty="0">
                <a:solidFill>
                  <a:srgbClr val="3B3838"/>
                </a:solidFill>
                <a:effectLst/>
                <a:latin typeface="Outfit"/>
                <a:ea typeface="Calibri" panose="020F0502020204030204" pitchFamily="34" charset="0"/>
                <a:cs typeface="Times New Roman" panose="02020603050405020304" pitchFamily="18" charset="0"/>
              </a:rPr>
              <a:t>Give groups </a:t>
            </a:r>
            <a:r>
              <a:rPr lang="en-GB" sz="1800" b="1" dirty="0">
                <a:solidFill>
                  <a:srgbClr val="3B3838"/>
                </a:solidFill>
                <a:effectLst/>
                <a:latin typeface="Outfit"/>
                <a:ea typeface="Calibri" panose="020F0502020204030204" pitchFamily="34" charset="0"/>
                <a:cs typeface="Times New Roman" panose="02020603050405020304" pitchFamily="18" charset="0"/>
              </a:rPr>
              <a:t>Resource 2a: Benefits card sort</a:t>
            </a:r>
            <a:r>
              <a:rPr lang="en-GB" sz="1800" dirty="0">
                <a:solidFill>
                  <a:srgbClr val="3B3838"/>
                </a:solidFill>
                <a:effectLst/>
                <a:latin typeface="Outfit"/>
                <a:ea typeface="Calibri" panose="020F0502020204030204" pitchFamily="34" charset="0"/>
                <a:cs typeface="Times New Roman" panose="02020603050405020304" pitchFamily="18" charset="0"/>
              </a:rPr>
              <a:t> and ask them to also prioritise five key benefits of AI, based on which they think are most helpful to society.</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22</a:t>
            </a:fld>
            <a:endParaRPr lang="en-US"/>
          </a:p>
        </p:txBody>
      </p:sp>
    </p:spTree>
    <p:extLst>
      <p:ext uri="{BB962C8B-B14F-4D97-AF65-F5344CB8AC3E}">
        <p14:creationId xmlns:p14="http://schemas.microsoft.com/office/powerpoint/2010/main" val="785635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Competition introduction (5 mins, slides 23-24)</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Use the slide to introduce the Children’s AI summit, explaining to pupils what it is and why it is needed. Explain that the first ever Children’s summit on the issue of AI will be held in February 2025, and they have a chance to be there!</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23</a:t>
            </a:fld>
            <a:endParaRPr lang="en-US"/>
          </a:p>
        </p:txBody>
      </p:sp>
    </p:spTree>
    <p:extLst>
      <p:ext uri="{BB962C8B-B14F-4D97-AF65-F5344CB8AC3E}">
        <p14:creationId xmlns:p14="http://schemas.microsoft.com/office/powerpoint/2010/main" val="1327737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Competition introduction (5 mins, slides 23-24)</a:t>
            </a:r>
            <a:endParaRPr lang="en-GB" dirty="0"/>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Children and young people across the UK have a chance to win tickets to present their own ideas about AI at the summit, and this lesson has been helping them to think about what AI means to them. Show slide 24 and explain that, to enter the competition, children are being invited to create:  </a:t>
            </a:r>
          </a:p>
          <a:p>
            <a:pPr marL="342900" indent="-342900">
              <a:lnSpc>
                <a:spcPts val="1550"/>
              </a:lnSpc>
              <a:spcAft>
                <a:spcPts val="700"/>
              </a:spcAft>
              <a:buFont typeface="+mj-lt"/>
              <a:buAutoNum type="arabicPeriod"/>
            </a:pPr>
            <a:r>
              <a:rPr lang="en-GB" sz="1800" b="1" dirty="0">
                <a:solidFill>
                  <a:srgbClr val="3B3838"/>
                </a:solidFill>
                <a:effectLst/>
                <a:latin typeface="Outfit"/>
                <a:ea typeface="Calibri" panose="020F0502020204030204" pitchFamily="34" charset="0"/>
                <a:cs typeface="Times New Roman" panose="02020603050405020304" pitchFamily="18" charset="0"/>
              </a:rPr>
              <a:t>A message for world leaders: </a:t>
            </a:r>
            <a:r>
              <a:rPr lang="en-GB" sz="1800" dirty="0">
                <a:solidFill>
                  <a:srgbClr val="3B3838"/>
                </a:solidFill>
                <a:effectLst/>
                <a:latin typeface="Outfit"/>
                <a:ea typeface="Calibri" panose="020F0502020204030204" pitchFamily="34" charset="0"/>
                <a:cs typeface="Times New Roman" panose="02020603050405020304" pitchFamily="18" charset="0"/>
              </a:rPr>
              <a:t>submit a letter or a short video/audio recording addressed to world leaders to let them know what they should do to make sure that AI is good for children. You can also share your idea of what world leaders need to discuss at the Paris AI Action Summit.</a:t>
            </a:r>
          </a:p>
          <a:p>
            <a:pPr marL="342900" lvl="0" indent="-342900">
              <a:lnSpc>
                <a:spcPts val="1550"/>
              </a:lnSpc>
              <a:buFont typeface="+mj-lt"/>
              <a:buAutoNum type="arabicPeriod"/>
            </a:pPr>
            <a:r>
              <a:rPr lang="en-GB" sz="1800" b="1" dirty="0">
                <a:solidFill>
                  <a:srgbClr val="3B3838"/>
                </a:solidFill>
                <a:effectLst/>
                <a:latin typeface="Outfit"/>
                <a:ea typeface="Calibri" panose="020F0502020204030204" pitchFamily="34" charset="0"/>
                <a:cs typeface="Times New Roman" panose="02020603050405020304" pitchFamily="18" charset="0"/>
              </a:rPr>
              <a:t>A video or audio pitch</a:t>
            </a:r>
            <a:r>
              <a:rPr lang="en-GB" sz="1800" dirty="0">
                <a:solidFill>
                  <a:srgbClr val="3B3838"/>
                </a:solidFill>
                <a:effectLst/>
                <a:latin typeface="Outfit"/>
                <a:ea typeface="Calibri" panose="020F0502020204030204" pitchFamily="34" charset="0"/>
                <a:cs typeface="Times New Roman" panose="02020603050405020304" pitchFamily="18" charset="0"/>
              </a:rPr>
              <a:t>: send a short video/audio recording sharing your idea of how AI could be used to do something great. </a:t>
            </a:r>
          </a:p>
          <a:p>
            <a:pPr marL="342900" lvl="0" indent="-342900">
              <a:lnSpc>
                <a:spcPts val="1550"/>
              </a:lnSpc>
              <a:spcAft>
                <a:spcPts val="700"/>
              </a:spcAft>
              <a:buFont typeface="+mj-lt"/>
              <a:buAutoNum type="arabicPeriod"/>
            </a:pPr>
            <a:r>
              <a:rPr lang="en-GB" sz="1800" b="1" dirty="0">
                <a:solidFill>
                  <a:srgbClr val="3B3838"/>
                </a:solidFill>
                <a:effectLst/>
                <a:latin typeface="Outfit"/>
                <a:ea typeface="Calibri" panose="020F0502020204030204" pitchFamily="34" charset="0"/>
                <a:cs typeface="Times New Roman" panose="02020603050405020304" pitchFamily="18" charset="0"/>
              </a:rPr>
              <a:t>An artwork: </a:t>
            </a:r>
            <a:r>
              <a:rPr lang="en-GB" sz="1800" dirty="0">
                <a:solidFill>
                  <a:srgbClr val="3B3838"/>
                </a:solidFill>
                <a:effectLst/>
                <a:latin typeface="Outfit"/>
                <a:ea typeface="Calibri" panose="020F0502020204030204" pitchFamily="34" charset="0"/>
                <a:cs typeface="Times New Roman" panose="02020603050405020304" pitchFamily="18" charset="0"/>
              </a:rPr>
              <a:t>create a piece of art showing what AI means to you, or how you want to see AI developed in the future.</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Winning entries will be asked to present or showcase their ideas at the summit. </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Give pupils a few minutes to think about which option they would like to enter, and to plan out their initial ideas of what they might say, thinking about everything they have learnt in the lesson. Explain they will have an opportunity to complete their entry as an extension / homework activity.</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24</a:t>
            </a:fld>
            <a:endParaRPr lang="en-US"/>
          </a:p>
        </p:txBody>
      </p:sp>
    </p:spTree>
    <p:extLst>
      <p:ext uri="{BB962C8B-B14F-4D97-AF65-F5344CB8AC3E}">
        <p14:creationId xmlns:p14="http://schemas.microsoft.com/office/powerpoint/2010/main" val="176103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Signposting support (2 mins)</a:t>
            </a:r>
          </a:p>
          <a:p>
            <a:pPr>
              <a:lnSpc>
                <a:spcPts val="1800"/>
              </a:lnSpc>
              <a:spcBef>
                <a:spcPts val="3000"/>
              </a:spcBef>
            </a:pPr>
            <a:r>
              <a:rPr lang="en-GB" sz="1800" b="0" dirty="0">
                <a:solidFill>
                  <a:srgbClr val="3B3838"/>
                </a:solidFill>
                <a:effectLst/>
                <a:latin typeface="Outfit"/>
                <a:ea typeface="Times New Roman" panose="02020603050405020304" pitchFamily="18" charset="0"/>
                <a:cs typeface="Times New Roman" panose="02020603050405020304" pitchFamily="18" charset="0"/>
              </a:rPr>
              <a:t>Remind pupils that if they have any concerns about AI systems, or anything else they have encountered online, they can speak to a trusted adult, such as a parent or carer.</a:t>
            </a:r>
          </a:p>
          <a:p>
            <a:pPr>
              <a:lnSpc>
                <a:spcPts val="1800"/>
              </a:lnSpc>
              <a:spcBef>
                <a:spcPts val="3000"/>
              </a:spcBef>
            </a:pPr>
            <a:endParaRPr lang="en-GB" sz="1800" b="1" dirty="0">
              <a:solidFill>
                <a:srgbClr val="12A19B"/>
              </a:solidFill>
              <a:effectLst/>
              <a:latin typeface="Outfit SemiBold"/>
              <a:ea typeface="Times New Roman" panose="02020603050405020304" pitchFamily="18" charset="0"/>
              <a:cs typeface="Times New Roman" panose="02020603050405020304" pitchFamily="18" charset="0"/>
            </a:endParaRPr>
          </a:p>
          <a:p>
            <a:pPr>
              <a:lnSpc>
                <a:spcPts val="1800"/>
              </a:lnSpc>
              <a:spcBef>
                <a:spcPts val="3000"/>
              </a:spcBef>
            </a:pPr>
            <a:r>
              <a:rPr lang="en-GB" sz="1800" b="0" dirty="0">
                <a:solidFill>
                  <a:srgbClr val="3B3838"/>
                </a:solidFill>
                <a:effectLst/>
                <a:latin typeface="Outfit"/>
                <a:ea typeface="Times New Roman" panose="02020603050405020304" pitchFamily="18" charset="0"/>
                <a:cs typeface="Times New Roman" panose="02020603050405020304" pitchFamily="18" charset="0"/>
              </a:rPr>
              <a:t>You can also direct pupils to the following websites for more advice and support:</a:t>
            </a:r>
            <a:endParaRPr lang="en-GB" sz="1800" b="1" dirty="0">
              <a:solidFill>
                <a:srgbClr val="12A19B"/>
              </a:solidFill>
              <a:effectLst/>
              <a:latin typeface="Outfit SemiBold"/>
              <a:ea typeface="Times New Roman" panose="02020603050405020304" pitchFamily="18" charset="0"/>
              <a:cs typeface="Times New Roman" panose="02020603050405020304" pitchFamily="18" charset="0"/>
            </a:endParaRPr>
          </a:p>
          <a:p>
            <a:pPr lvl="0">
              <a:lnSpc>
                <a:spcPts val="1800"/>
              </a:lnSpc>
              <a:spcBef>
                <a:spcPts val="3000"/>
              </a:spcBef>
            </a:pPr>
            <a:r>
              <a:rPr lang="en-GB" sz="1800" b="0" u="sng" dirty="0">
                <a:solidFill>
                  <a:srgbClr val="12A19B"/>
                </a:solidFill>
                <a:effectLst/>
                <a:latin typeface="Outfit"/>
                <a:ea typeface="Times New Roman" panose="02020603050405020304" pitchFamily="18" charset="0"/>
                <a:cs typeface="Times New Roman" panose="02020603050405020304" pitchFamily="18" charset="0"/>
                <a:hlinkClick r:id="rId3"/>
              </a:rPr>
              <a:t>www.childline.org.uk</a:t>
            </a:r>
            <a:r>
              <a:rPr lang="en-GB" sz="1800" b="0" dirty="0">
                <a:solidFill>
                  <a:srgbClr val="3B3838"/>
                </a:solidFill>
                <a:effectLst/>
                <a:latin typeface="Outfit"/>
                <a:ea typeface="Times New Roman" panose="02020603050405020304" pitchFamily="18" charset="0"/>
                <a:cs typeface="Times New Roman" panose="02020603050405020304" pitchFamily="18" charset="0"/>
              </a:rPr>
              <a:t> </a:t>
            </a:r>
            <a:endParaRPr lang="en-GB" sz="1800" b="1" dirty="0">
              <a:solidFill>
                <a:srgbClr val="12A19B"/>
              </a:solidFill>
              <a:effectLst/>
              <a:latin typeface="Outfit SemiBold"/>
              <a:ea typeface="Times New Roman" panose="02020603050405020304" pitchFamily="18" charset="0"/>
              <a:cs typeface="Times New Roman" panose="02020603050405020304" pitchFamily="18" charset="0"/>
            </a:endParaRPr>
          </a:p>
          <a:p>
            <a:pPr lvl="0">
              <a:lnSpc>
                <a:spcPts val="1550"/>
              </a:lnSpc>
              <a:spcAft>
                <a:spcPts val="700"/>
              </a:spcAft>
            </a:pPr>
            <a:r>
              <a:rPr lang="en-GB" sz="1800" u="sng" dirty="0">
                <a:solidFill>
                  <a:srgbClr val="3B3838"/>
                </a:solidFill>
                <a:effectLst/>
                <a:latin typeface="Outfit"/>
                <a:ea typeface="Calibri" panose="020F0502020204030204" pitchFamily="34" charset="0"/>
                <a:cs typeface="Times New Roman" panose="02020603050405020304" pitchFamily="18" charset="0"/>
                <a:hlinkClick r:id="rId4"/>
              </a:rPr>
              <a:t>www.ceopeducation.co.uk/8_10</a:t>
            </a:r>
            <a:r>
              <a:rPr lang="en-GB" sz="1800" dirty="0">
                <a:solidFill>
                  <a:srgbClr val="3B3838"/>
                </a:solidFill>
                <a:effectLst/>
                <a:latin typeface="Outfit"/>
                <a:ea typeface="Calibri" panose="020F0502020204030204" pitchFamily="34" charset="0"/>
                <a:cs typeface="Times New Roman" panose="02020603050405020304" pitchFamily="18" charset="0"/>
              </a:rPr>
              <a:t> - for pupils in KS2</a:t>
            </a:r>
          </a:p>
          <a:p>
            <a:pPr lvl="0">
              <a:lnSpc>
                <a:spcPts val="1550"/>
              </a:lnSpc>
              <a:spcAft>
                <a:spcPts val="700"/>
              </a:spcAft>
            </a:pPr>
            <a:r>
              <a:rPr lang="en-GB" sz="1800" u="sng" dirty="0">
                <a:solidFill>
                  <a:srgbClr val="3B3838"/>
                </a:solidFill>
                <a:effectLst/>
                <a:latin typeface="Outfit"/>
                <a:ea typeface="Calibri" panose="020F0502020204030204" pitchFamily="34" charset="0"/>
                <a:cs typeface="Times New Roman" panose="02020603050405020304" pitchFamily="18" charset="0"/>
                <a:hlinkClick r:id="rId5"/>
              </a:rPr>
              <a:t>www.ceopeducation.co.uk/11_18</a:t>
            </a:r>
            <a:r>
              <a:rPr lang="en-GB" sz="1800" dirty="0">
                <a:solidFill>
                  <a:srgbClr val="3B3838"/>
                </a:solidFill>
                <a:effectLst/>
                <a:latin typeface="Outfit"/>
                <a:ea typeface="Calibri" panose="020F0502020204030204" pitchFamily="34" charset="0"/>
                <a:cs typeface="Times New Roman" panose="02020603050405020304" pitchFamily="18" charset="0"/>
              </a:rPr>
              <a:t> - for pupils in KS3</a:t>
            </a:r>
          </a:p>
          <a:p>
            <a:pPr lvl="1">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Also highlight where details about the competition and the Children’s AI summit can be found, here: </a:t>
            </a:r>
            <a:r>
              <a:rPr lang="en-GB"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6"/>
              </a:rPr>
              <a:t>www.eventsforce.net/turingevents/389/170339</a:t>
            </a:r>
            <a:endParaRPr lang="en-GB" dirty="0"/>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25</a:t>
            </a:fld>
            <a:endParaRPr lang="en-US"/>
          </a:p>
        </p:txBody>
      </p:sp>
    </p:spTree>
    <p:extLst>
      <p:ext uri="{BB962C8B-B14F-4D97-AF65-F5344CB8AC3E}">
        <p14:creationId xmlns:p14="http://schemas.microsoft.com/office/powerpoint/2010/main" val="152764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Baseline assessment activity (10 mins, slides 8-9)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Revisit or establish ground rules with the class. Remind pupils of the question box, and that they can submit questions at any time throughout the lesson, either anonymously or with their name.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dirty="0">
              <a:solidFill>
                <a:srgbClr val="1D1C1D"/>
              </a:solidFill>
              <a:effectLst/>
              <a:latin typeface="Slack-Lato"/>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8</a:t>
            </a:fld>
            <a:endParaRPr lang="en-US"/>
          </a:p>
        </p:txBody>
      </p:sp>
    </p:spTree>
    <p:extLst>
      <p:ext uri="{BB962C8B-B14F-4D97-AF65-F5344CB8AC3E}">
        <p14:creationId xmlns:p14="http://schemas.microsoft.com/office/powerpoint/2010/main" val="1738531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Personal reflection (3 mins)</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Show slide 26 and invite pupils to quietly reflect on the question: How do you think AI could be used to help people and improve their lives?</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 this is a personal reflection question, they do not need to share their ideas with anyone else.</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26</a:t>
            </a:fld>
            <a:endParaRPr lang="en-US"/>
          </a:p>
        </p:txBody>
      </p:sp>
    </p:spTree>
    <p:extLst>
      <p:ext uri="{BB962C8B-B14F-4D97-AF65-F5344CB8AC3E}">
        <p14:creationId xmlns:p14="http://schemas.microsoft.com/office/powerpoint/2010/main" val="1471517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rgbClr val="1D1C1D"/>
                </a:solidFill>
                <a:effectLst/>
                <a:latin typeface="Slack-Lato"/>
              </a:rPr>
              <a:t>Teacher notes – Endpoint assessment (5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3B3838"/>
                </a:solidFill>
                <a:effectLst/>
                <a:latin typeface="Outfit"/>
                <a:ea typeface="Times New Roman" panose="02020603050405020304" pitchFamily="18" charset="0"/>
                <a:cs typeface="Times New Roman" panose="02020603050405020304" pitchFamily="18" charset="0"/>
              </a:rPr>
              <a:t>To demonstrate progress and their learning in this lesson, ask pupils to revisit </a:t>
            </a:r>
            <a:r>
              <a:rPr lang="en-GB" sz="1800" b="1" dirty="0">
                <a:solidFill>
                  <a:srgbClr val="3B3838"/>
                </a:solidFill>
                <a:effectLst/>
                <a:latin typeface="Outfit"/>
                <a:ea typeface="Times New Roman" panose="02020603050405020304" pitchFamily="18" charset="0"/>
                <a:cs typeface="Times New Roman" panose="02020603050405020304" pitchFamily="18" charset="0"/>
              </a:rPr>
              <a:t>Resource 1: Overheard conversation</a:t>
            </a:r>
            <a:r>
              <a:rPr lang="en-GB" sz="1800" b="0" dirty="0">
                <a:solidFill>
                  <a:srgbClr val="3B3838"/>
                </a:solidFill>
                <a:effectLst/>
                <a:latin typeface="Outfit"/>
                <a:ea typeface="Times New Roman" panose="02020603050405020304" pitchFamily="18" charset="0"/>
                <a:cs typeface="Times New Roman" panose="02020603050405020304" pitchFamily="18" charset="0"/>
              </a:rPr>
              <a:t> from the start of the lesson. Ask them if they can add to or amend any of their initial ideas about the children’s views. Finally ask them to add their own sentence, in the final bubble, to summarise what AI is based on their understanding from today’s lesson. </a:t>
            </a:r>
            <a:endParaRPr lang="en-GB" sz="1800" b="1" dirty="0">
              <a:solidFill>
                <a:srgbClr val="12A19B"/>
              </a:solidFill>
              <a:effectLst/>
              <a:latin typeface="Outfit SemiBold"/>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dirty="0">
              <a:solidFill>
                <a:srgbClr val="1D1C1D"/>
              </a:solidFill>
              <a:effectLst/>
              <a:latin typeface="Slack-La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3B3838"/>
              </a:solidFill>
              <a:effectLst/>
              <a:latin typeface="Outfi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27</a:t>
            </a:fld>
            <a:endParaRPr lang="en-US"/>
          </a:p>
        </p:txBody>
      </p:sp>
    </p:spTree>
    <p:extLst>
      <p:ext uri="{BB962C8B-B14F-4D97-AF65-F5344CB8AC3E}">
        <p14:creationId xmlns:p14="http://schemas.microsoft.com/office/powerpoint/2010/main" val="1826384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Extension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Encourage pupils to complete their creative activity and submit it for a chance to win entry tickets to the first ever Children’s AI summit! Details of how to submit entries can be found in the teacher guidance, and also online </a:t>
            </a:r>
            <a:r>
              <a:rPr lang="en-GB" sz="1800" u="sng" dirty="0">
                <a:solidFill>
                  <a:srgbClr val="3B3838"/>
                </a:solidFill>
                <a:effectLst/>
                <a:latin typeface="Outfit"/>
                <a:ea typeface="Calibri" panose="020F0502020204030204" pitchFamily="34" charset="0"/>
                <a:cs typeface="Times New Roman" panose="02020603050405020304" pitchFamily="18" charset="0"/>
                <a:hlinkClick r:id="rId3"/>
              </a:rPr>
              <a:t>here</a:t>
            </a:r>
            <a:r>
              <a:rPr lang="en-GB" sz="1800" dirty="0">
                <a:solidFill>
                  <a:srgbClr val="3B3838"/>
                </a:solidFill>
                <a:effectLst/>
                <a:latin typeface="Outfit"/>
                <a:ea typeface="Calibri" panose="020F0502020204030204" pitchFamily="34" charset="0"/>
                <a:cs typeface="Times New Roman" panose="02020603050405020304" pitchFamily="18" charset="0"/>
              </a:rPr>
              <a:t>.</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28</a:t>
            </a:fld>
            <a:endParaRPr lang="en-US"/>
          </a:p>
        </p:txBody>
      </p:sp>
    </p:spTree>
    <p:extLst>
      <p:ext uri="{BB962C8B-B14F-4D97-AF65-F5344CB8AC3E}">
        <p14:creationId xmlns:p14="http://schemas.microsoft.com/office/powerpoint/2010/main" val="336077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rgbClr val="1D1C1D"/>
                </a:solidFill>
                <a:effectLst/>
                <a:latin typeface="Slack-Lato"/>
              </a:rPr>
              <a:t>Teacher notes – Baseline assessment activity (10 mins, slides 8-9)</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Explain that some children are talking about AI, and what they think AI means. Give pairs </a:t>
            </a:r>
            <a:r>
              <a:rPr lang="en-GB" sz="1800" b="1" dirty="0">
                <a:solidFill>
                  <a:srgbClr val="3B3838"/>
                </a:solidFill>
                <a:effectLst/>
                <a:latin typeface="Outfit"/>
                <a:ea typeface="Calibri" panose="020F0502020204030204" pitchFamily="34" charset="0"/>
                <a:cs typeface="Times New Roman" panose="02020603050405020304" pitchFamily="18" charset="0"/>
              </a:rPr>
              <a:t>Resource 1: Overheard conversation</a:t>
            </a:r>
            <a:r>
              <a:rPr lang="en-GB" sz="1800" dirty="0">
                <a:solidFill>
                  <a:srgbClr val="3B3838"/>
                </a:solidFill>
                <a:effectLst/>
                <a:latin typeface="Outfit"/>
                <a:ea typeface="Calibri" panose="020F0502020204030204" pitchFamily="34" charset="0"/>
                <a:cs typeface="Times New Roman" panose="02020603050405020304" pitchFamily="18" charset="0"/>
              </a:rPr>
              <a:t> and ask them to read the children’s different ideas. Together, they should discuss: </a:t>
            </a:r>
          </a:p>
          <a:p>
            <a:pPr marL="342900" lvl="0" indent="-342900">
              <a:lnSpc>
                <a:spcPts val="155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Do you agree with what any of the children are saying?</a:t>
            </a:r>
          </a:p>
          <a:p>
            <a:pPr marL="342900" lvl="0" indent="-342900">
              <a:lnSpc>
                <a:spcPts val="155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Have any of the children made a mistake?</a:t>
            </a:r>
          </a:p>
          <a:p>
            <a:pPr marL="342900" lvl="0" indent="-342900">
              <a:lnSpc>
                <a:spcPts val="1550"/>
              </a:lnSpc>
              <a:spcAft>
                <a:spcPts val="7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What is AI and where is it used in our daily lives?</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Ask them to leave the final bubble empty for now (as they will come back to this at the end of the lesson). Take feedback from pairs, noting existing knowledge and any gaps in understanding. Plan to address these throughout the lesson, for example by spending more time on specific activities or through tailored questioning.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3B3838"/>
              </a:solidFill>
              <a:effectLst/>
              <a:latin typeface="Outfi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9</a:t>
            </a:fld>
            <a:endParaRPr lang="en-US"/>
          </a:p>
        </p:txBody>
      </p:sp>
    </p:spTree>
    <p:extLst>
      <p:ext uri="{BB962C8B-B14F-4D97-AF65-F5344CB8AC3E}">
        <p14:creationId xmlns:p14="http://schemas.microsoft.com/office/powerpoint/2010/main" val="4047567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Introduction (5 mins, slides 10-13)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Introduce the learning objective and outcomes. Explain that today’s lesson will help them understand what AI is, how it is used in our daily lives, and what this means for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dirty="0">
              <a:solidFill>
                <a:srgbClr val="1D1C1D"/>
              </a:solidFill>
              <a:effectLst/>
              <a:latin typeface="Slack-Lato"/>
            </a:endParaRPr>
          </a:p>
          <a:p>
            <a:br>
              <a:rPr lang="en-US" dirty="0"/>
            </a:b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10</a:t>
            </a:fld>
            <a:endParaRPr lang="en-US"/>
          </a:p>
        </p:txBody>
      </p:sp>
    </p:spTree>
    <p:extLst>
      <p:ext uri="{BB962C8B-B14F-4D97-AF65-F5344CB8AC3E}">
        <p14:creationId xmlns:p14="http://schemas.microsoft.com/office/powerpoint/2010/main" val="3830850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Introduction (5 mins, slides 10-13)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this slide to </a:t>
            </a:r>
            <a:r>
              <a:rPr lang="en-GB" sz="1800" dirty="0">
                <a:solidFill>
                  <a:srgbClr val="3B3838"/>
                </a:solidFill>
                <a:effectLst/>
                <a:latin typeface="Outfit"/>
                <a:ea typeface="Calibri" panose="020F0502020204030204" pitchFamily="34" charset="0"/>
                <a:cs typeface="Times New Roman" panose="02020603050405020304" pitchFamily="18" charset="0"/>
              </a:rPr>
              <a:t>give a brief definition of artificial intelligence (AI). Explain that Artificial Intelligence allows computer systems to be trained on data and predict patterns. For example, AI systems could be trained on data about how many people visit certain shops each month. By finding patterns in this data, AI can predict which shops and areas will be busy. Emphasise that though AI does stand for ‘Artificial Intelligence’, the word intelligence is a bit misleading because AI does not think for itself. </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11</a:t>
            </a:fld>
            <a:endParaRPr lang="en-US"/>
          </a:p>
        </p:txBody>
      </p:sp>
    </p:spTree>
    <p:extLst>
      <p:ext uri="{BB962C8B-B14F-4D97-AF65-F5344CB8AC3E}">
        <p14:creationId xmlns:p14="http://schemas.microsoft.com/office/powerpoint/2010/main" val="950115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Introduction (5 mins, slides 10-13)</a:t>
            </a:r>
          </a:p>
          <a:p>
            <a:r>
              <a:rPr lang="en-GB" sz="1800" dirty="0">
                <a:solidFill>
                  <a:srgbClr val="3B3838"/>
                </a:solidFill>
                <a:effectLst/>
                <a:latin typeface="Outfit"/>
                <a:ea typeface="Calibri" panose="020F0502020204030204" pitchFamily="34" charset="0"/>
                <a:cs typeface="Times New Roman" panose="02020603050405020304" pitchFamily="18" charset="0"/>
              </a:rPr>
              <a:t>Explain that AI needs data in order to work. Emphasise that some data is personal – this means it can be used to identify an individual (for example, name, date of birth or photograph). </a:t>
            </a: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12</a:t>
            </a:fld>
            <a:endParaRPr lang="en-US"/>
          </a:p>
        </p:txBody>
      </p:sp>
    </p:spTree>
    <p:extLst>
      <p:ext uri="{BB962C8B-B14F-4D97-AF65-F5344CB8AC3E}">
        <p14:creationId xmlns:p14="http://schemas.microsoft.com/office/powerpoint/2010/main" val="2310259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Introduction (5 mins, slides 10-13)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Briefly highlight some of the things that AI can do. </a:t>
            </a:r>
            <a:endParaRPr lang="en-GB"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entury Gothic" panose="020B0502020202020204" pitchFamily="34" charset="0"/>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13</a:t>
            </a:fld>
            <a:endParaRPr lang="en-US"/>
          </a:p>
        </p:txBody>
      </p:sp>
    </p:spTree>
    <p:extLst>
      <p:ext uri="{BB962C8B-B14F-4D97-AF65-F5344CB8AC3E}">
        <p14:creationId xmlns:p14="http://schemas.microsoft.com/office/powerpoint/2010/main" val="1258852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D10AC-1479-3032-88BC-EB1FB09C0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7EF51-52C0-4FE4-8BE4-F059822A6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1EF748-D964-9F13-20B7-2B92CAA0EC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Where is AI? (10 mins, slides 14-15)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In groups of four, ask pupils to mind-map examples of where AI is used in our daily lives. Challenge groups to try to name up to 10 different ways they might encounter AI. They could also try to identify different types of AI tools (for example, AI that makes predictions, classifications, generative AI etc).</a:t>
            </a:r>
          </a:p>
          <a:p>
            <a:endParaRPr lang="en-GB" dirty="0"/>
          </a:p>
          <a:p>
            <a:pPr>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Take feedback, identifying some of the common ways or places where AI might be encountered by children and young people, for example:</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Film recommendations when viewing online (e.g. “If you watched this, you might like…”). Streaming services recommend what people might be interested in watching based on what they have viewed already</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When using search engines on the internet – AI can answer questions and find information people search for</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Chatbots on some websites or social media apps </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Smart devices at home (e.g. a smart fridge, heating solutions or voice-automated assistants)</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Autocorrect and predictive text programmes on phones or tablets</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Some computer games, where AI might be used to make realistic characters and backgrounds</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spcAft>
                <a:spcPts val="700"/>
              </a:spcAft>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Facial recognition technology is a type of AI that is sometimes used for security to access a phone, device or app </a:t>
            </a:r>
          </a:p>
          <a:p>
            <a:pPr marL="342900" lvl="0" indent="-342900">
              <a:lnSpc>
                <a:spcPts val="1550"/>
              </a:lnSpc>
              <a:spcAft>
                <a:spcPts val="700"/>
              </a:spcAft>
              <a:buFont typeface="Symbol" panose="05050102010706020507" pitchFamily="18" charset="2"/>
              <a:buChar char=""/>
            </a:pPr>
            <a:endParaRPr lang="en-GB" sz="1800" i="1" dirty="0">
              <a:solidFill>
                <a:srgbClr val="3B3838"/>
              </a:solidFill>
              <a:effectLst/>
              <a:latin typeface="Outfi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ts val="1550"/>
              </a:lnSpc>
              <a:spcBef>
                <a:spcPts val="0"/>
              </a:spcBef>
              <a:spcAft>
                <a:spcPts val="700"/>
              </a:spcAft>
              <a:buClrTx/>
              <a:buSzTx/>
              <a:buFont typeface="Symbol" panose="05050102010706020507" pitchFamily="18" charset="2"/>
              <a:buNone/>
              <a:tabLst/>
              <a:defRPr/>
            </a:pPr>
            <a:r>
              <a:rPr lang="en-GB" sz="1800" i="1" dirty="0">
                <a:solidFill>
                  <a:srgbClr val="3B3838"/>
                </a:solidFill>
                <a:effectLst/>
                <a:latin typeface="Outfit"/>
                <a:ea typeface="Calibri" panose="020F0502020204030204" pitchFamily="34" charset="0"/>
                <a:cs typeface="Times New Roman" panose="02020603050405020304" pitchFamily="18" charset="0"/>
              </a:rPr>
              <a:t>Make sure you take this opportunity challenge any misconceptions that pupils share on what AI is. However, be sure not to introduce these misconceptions and let them arise from pupils themselves. For example, pupils should recognise that AI is not just robots, and it is not the wires, hardware or tangible parts of a computer system. Some pupils may think that anything automated is AI - for example, ticket barriers at train stations - but automated technology is also not the same as AI.</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0" lvl="0" indent="0">
              <a:lnSpc>
                <a:spcPts val="1550"/>
              </a:lnSpc>
              <a:spcAft>
                <a:spcPts val="700"/>
              </a:spcAft>
              <a:buFont typeface="Symbol" panose="05050102010706020507" pitchFamily="18" charset="2"/>
              <a:buNone/>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endParaRPr lang="en-GB" dirty="0"/>
          </a:p>
          <a:p>
            <a:pPr>
              <a:lnSpc>
                <a:spcPts val="1550"/>
              </a:lnSpc>
              <a:spcAft>
                <a:spcPts val="700"/>
              </a:spcAft>
            </a:pPr>
            <a:r>
              <a:rPr lang="en-GB" sz="1800" b="1" dirty="0">
                <a:solidFill>
                  <a:srgbClr val="A73679"/>
                </a:solidFill>
                <a:effectLst/>
                <a:latin typeface="Outfit"/>
                <a:ea typeface="Calibri" panose="020F0502020204030204" pitchFamily="34" charset="0"/>
                <a:cs typeface="Times New Roman" panose="02020603050405020304" pitchFamily="18" charset="0"/>
              </a:rPr>
              <a:t>Support: </a:t>
            </a:r>
            <a:r>
              <a:rPr lang="en-GB" sz="1800" dirty="0">
                <a:solidFill>
                  <a:srgbClr val="000000"/>
                </a:solidFill>
                <a:effectLst/>
                <a:latin typeface="Outfit"/>
                <a:ea typeface="Calibri" panose="020F0502020204030204" pitchFamily="34" charset="0"/>
                <a:cs typeface="Times New Roman" panose="02020603050405020304" pitchFamily="18" charset="0"/>
              </a:rPr>
              <a:t>If groups are struggling to identify examples, click to show the animations on this slide, which give visual prompts of different places where children might experience AI.</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br>
              <a:rPr lang="en-GB" dirty="0">
                <a:effectLst/>
              </a:rPr>
            </a:br>
            <a:r>
              <a:rPr lang="en-GB" sz="1800" b="1" dirty="0">
                <a:solidFill>
                  <a:srgbClr val="A73679"/>
                </a:solidFill>
                <a:effectLst/>
                <a:latin typeface="Outfit"/>
                <a:ea typeface="Calibri" panose="020F0502020204030204" pitchFamily="34" charset="0"/>
                <a:cs typeface="Times New Roman" panose="02020603050405020304" pitchFamily="18" charset="0"/>
              </a:rPr>
              <a:t>Challenge: </a:t>
            </a:r>
            <a:r>
              <a:rPr lang="en-GB" sz="1800" dirty="0">
                <a:solidFill>
                  <a:srgbClr val="000000"/>
                </a:solidFill>
                <a:effectLst/>
                <a:latin typeface="Outfit"/>
                <a:ea typeface="Calibri" panose="020F0502020204030204" pitchFamily="34" charset="0"/>
                <a:cs typeface="Times New Roman" panose="02020603050405020304" pitchFamily="18" charset="0"/>
              </a:rPr>
              <a:t>Encourage pupils to think about why AI has become part of our daily lives.</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i="1" dirty="0">
                <a:solidFill>
                  <a:srgbClr val="000000"/>
                </a:solidFill>
                <a:effectLst/>
                <a:latin typeface="Outfit"/>
                <a:ea typeface="Calibri" panose="020F0502020204030204" pitchFamily="34" charset="0"/>
                <a:cs typeface="Times New Roman" panose="02020603050405020304" pitchFamily="18" charset="0"/>
              </a:rPr>
              <a:t>For example, pupils might say: it makes life easier, for fun, it saves humans time and effort, it makes technology function better.</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a:extLst>
              <a:ext uri="{FF2B5EF4-FFF2-40B4-BE49-F238E27FC236}">
                <a16:creationId xmlns:a16="http://schemas.microsoft.com/office/drawing/2014/main" id="{150E109E-C272-AFA9-08A6-21598DD362C1}"/>
              </a:ext>
            </a:extLst>
          </p:cNvPr>
          <p:cNvSpPr>
            <a:spLocks noGrp="1"/>
          </p:cNvSpPr>
          <p:nvPr>
            <p:ph type="sldNum" sz="quarter" idx="5"/>
          </p:nvPr>
        </p:nvSpPr>
        <p:spPr/>
        <p:txBody>
          <a:bodyPr/>
          <a:lstStyle/>
          <a:p>
            <a:fld id="{4AB8E58B-C9BC-F047-AC61-EC49AB3E98B5}" type="slidenum">
              <a:rPr lang="en-US" smtClean="0"/>
              <a:t>14</a:t>
            </a:fld>
            <a:endParaRPr lang="en-US"/>
          </a:p>
        </p:txBody>
      </p:sp>
    </p:spTree>
    <p:extLst>
      <p:ext uri="{BB962C8B-B14F-4D97-AF65-F5344CB8AC3E}">
        <p14:creationId xmlns:p14="http://schemas.microsoft.com/office/powerpoint/2010/main" val="583171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Where is AI? (10 mins, slides 14-15)</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Next, use this slide to share some wider uses of AI. For example:</a:t>
            </a:r>
          </a:p>
          <a:p>
            <a:pPr marL="342900" lvl="0" indent="-342900">
              <a:lnSpc>
                <a:spcPts val="155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in health care – AI can be used to look at lots of information about different illnesses and find patterns to help understand why people become ill and what treatment might help them</a:t>
            </a:r>
          </a:p>
          <a:p>
            <a:pPr marL="342900" lvl="0" indent="-342900">
              <a:lnSpc>
                <a:spcPts val="1550"/>
              </a:lnSpc>
              <a:spcAft>
                <a:spcPts val="7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in the environment – AI is being used to help monitor endangered species and predict extreme weather events</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15</a:t>
            </a:fld>
            <a:endParaRPr lang="en-US"/>
          </a:p>
        </p:txBody>
      </p:sp>
    </p:spTree>
    <p:extLst>
      <p:ext uri="{BB962C8B-B14F-4D97-AF65-F5344CB8AC3E}">
        <p14:creationId xmlns:p14="http://schemas.microsoft.com/office/powerpoint/2010/main" val="984481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pshe-association.org.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F -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719" y="1059578"/>
            <a:ext cx="5151120" cy="1325563"/>
          </a:xfrm>
        </p:spPr>
        <p:txBody>
          <a:bodyPr>
            <a:normAutofit/>
          </a:bodyPr>
          <a:lstStyle>
            <a:lvl1pPr>
              <a:defRPr sz="5200"/>
            </a:lvl1pPr>
          </a:lstStyle>
          <a:p>
            <a:r>
              <a:rPr lang="en-GB"/>
              <a:t>Slide Title </a:t>
            </a:r>
            <a:endParaRPr lang="en-US"/>
          </a:p>
        </p:txBody>
      </p:sp>
      <p:sp>
        <p:nvSpPr>
          <p:cNvPr id="6" name="Subtitle 2">
            <a:extLst>
              <a:ext uri="{FF2B5EF4-FFF2-40B4-BE49-F238E27FC236}">
                <a16:creationId xmlns:a16="http://schemas.microsoft.com/office/drawing/2014/main" id="{66181232-5898-06A3-F90E-AB82BC063773}"/>
              </a:ext>
            </a:extLst>
          </p:cNvPr>
          <p:cNvSpPr>
            <a:spLocks noGrp="1"/>
          </p:cNvSpPr>
          <p:nvPr>
            <p:ph type="subTitle" idx="1" hasCustomPrompt="1"/>
          </p:nvPr>
        </p:nvSpPr>
        <p:spPr>
          <a:xfrm>
            <a:off x="228318" y="3497342"/>
            <a:ext cx="5071113" cy="582035"/>
          </a:xfrm>
        </p:spPr>
        <p:txBody>
          <a:bodyPr>
            <a:noAutofit/>
          </a:bodyPr>
          <a:lstStyle>
            <a:lvl1pPr marL="0" indent="0" algn="l">
              <a:lnSpc>
                <a:spcPts val="3200"/>
              </a:lnSpc>
              <a:spcBef>
                <a:spcPts val="0"/>
              </a:spcBef>
              <a:buNone/>
              <a:defRPr sz="2400">
                <a:solidFill>
                  <a:schemeClr val="accent2"/>
                </a:solidFill>
                <a:latin typeface="Century Gothic" panose="020B0502020202020204" pitchFamily="34" charset="0"/>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en-US"/>
              <a:t>Lower line subtitle – same line length as above</a:t>
            </a:r>
            <a:endParaRPr lang="en-GB"/>
          </a:p>
        </p:txBody>
      </p:sp>
      <p:cxnSp>
        <p:nvCxnSpPr>
          <p:cNvPr id="7" name="Straight Connector 6">
            <a:extLst>
              <a:ext uri="{FF2B5EF4-FFF2-40B4-BE49-F238E27FC236}">
                <a16:creationId xmlns:a16="http://schemas.microsoft.com/office/drawing/2014/main" id="{EB5E4C66-939E-CEF4-6653-710ED4836EDF}"/>
              </a:ext>
            </a:extLst>
          </p:cNvPr>
          <p:cNvCxnSpPr>
            <a:cxnSpLocks/>
          </p:cNvCxnSpPr>
          <p:nvPr userDrawn="1"/>
        </p:nvCxnSpPr>
        <p:spPr>
          <a:xfrm>
            <a:off x="337349" y="3429000"/>
            <a:ext cx="8147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C55472E-498F-C7CE-F296-3CBEC8267D06}"/>
              </a:ext>
            </a:extLst>
          </p:cNvPr>
          <p:cNvPicPr>
            <a:picLocks noChangeAspect="1"/>
          </p:cNvPicPr>
          <p:nvPr userDrawn="1"/>
        </p:nvPicPr>
        <p:blipFill>
          <a:blip r:embed="rId2">
            <a:biLevel thresh="25000"/>
            <a:alphaModFix amt="20000"/>
          </a:blip>
          <a:srcRect/>
          <a:stretch/>
        </p:blipFill>
        <p:spPr>
          <a:xfrm>
            <a:off x="6441065" y="358385"/>
            <a:ext cx="3116442" cy="5803030"/>
          </a:xfrm>
          <a:prstGeom prst="rect">
            <a:avLst/>
          </a:prstGeom>
        </p:spPr>
      </p:pic>
      <p:sp>
        <p:nvSpPr>
          <p:cNvPr id="12" name="Picture Placeholder 12">
            <a:extLst>
              <a:ext uri="{FF2B5EF4-FFF2-40B4-BE49-F238E27FC236}">
                <a16:creationId xmlns:a16="http://schemas.microsoft.com/office/drawing/2014/main" id="{705C4EAE-994C-521D-5273-D5152B07171D}"/>
              </a:ext>
            </a:extLst>
          </p:cNvPr>
          <p:cNvSpPr>
            <a:spLocks noGrp="1"/>
          </p:cNvSpPr>
          <p:nvPr>
            <p:ph type="pic" sz="quarter" idx="10" hasCustomPrompt="1"/>
          </p:nvPr>
        </p:nvSpPr>
        <p:spPr>
          <a:xfrm>
            <a:off x="6748780" y="1412875"/>
            <a:ext cx="2452375" cy="3382670"/>
          </a:xfrm>
        </p:spPr>
        <p:txBody>
          <a:bodyPr/>
          <a:lstStyle>
            <a:lvl1pPr marL="0" indent="0">
              <a:buNone/>
              <a:defRPr>
                <a:solidFill>
                  <a:schemeClr val="bg1"/>
                </a:solidFill>
              </a:defRPr>
            </a:lvl1pPr>
          </a:lstStyle>
          <a:p>
            <a:r>
              <a:rPr lang="en-US"/>
              <a:t>Teaching resource</a:t>
            </a:r>
          </a:p>
        </p:txBody>
      </p:sp>
      <p:sp>
        <p:nvSpPr>
          <p:cNvPr id="5" name="Slide Number Placeholder 5">
            <a:extLst>
              <a:ext uri="{FF2B5EF4-FFF2-40B4-BE49-F238E27FC236}">
                <a16:creationId xmlns:a16="http://schemas.microsoft.com/office/drawing/2014/main" id="{9C20B273-416A-06DD-4C65-3914F8FA6F1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9" name="Picture 8">
            <a:extLst>
              <a:ext uri="{FF2B5EF4-FFF2-40B4-BE49-F238E27FC236}">
                <a16:creationId xmlns:a16="http://schemas.microsoft.com/office/drawing/2014/main" id="{29043529-49E4-697C-49EF-83C1C5283615}"/>
              </a:ext>
            </a:extLst>
          </p:cNvPr>
          <p:cNvPicPr>
            <a:picLocks noChangeAspect="1"/>
          </p:cNvPicPr>
          <p:nvPr userDrawn="1"/>
        </p:nvPicPr>
        <p:blipFill>
          <a:blip r:embed="rId3"/>
          <a:stretch>
            <a:fillRect/>
          </a:stretch>
        </p:blipFill>
        <p:spPr>
          <a:xfrm>
            <a:off x="310726" y="333603"/>
            <a:ext cx="1948181" cy="397493"/>
          </a:xfrm>
          <a:prstGeom prst="rect">
            <a:avLst/>
          </a:prstGeom>
        </p:spPr>
      </p:pic>
      <p:sp>
        <p:nvSpPr>
          <p:cNvPr id="10" name="TextBox 9">
            <a:extLst>
              <a:ext uri="{FF2B5EF4-FFF2-40B4-BE49-F238E27FC236}">
                <a16:creationId xmlns:a16="http://schemas.microsoft.com/office/drawing/2014/main" id="{E537EE96-68DC-7DCB-BE97-F42076F8849B}"/>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 *Ensure you have read the teacher guidance before teaching the lesson </a:t>
            </a:r>
          </a:p>
        </p:txBody>
      </p:sp>
    </p:spTree>
    <p:extLst>
      <p:ext uri="{BB962C8B-B14F-4D97-AF65-F5344CB8AC3E}">
        <p14:creationId xmlns:p14="http://schemas.microsoft.com/office/powerpoint/2010/main" val="38424982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SF - Lesson title_2">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8" name="Title 1">
            <a:extLst>
              <a:ext uri="{FF2B5EF4-FFF2-40B4-BE49-F238E27FC236}">
                <a16:creationId xmlns:a16="http://schemas.microsoft.com/office/drawing/2014/main" id="{217A6F38-A5F3-27CD-4D23-50A3880CDB1B}"/>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EF3B30C-E22F-4063-F7BF-073F75C3A3AC}"/>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3" name="Picture 2" descr="A close-up of a logo&#10;&#10;Description automatically generated">
            <a:extLst>
              <a:ext uri="{FF2B5EF4-FFF2-40B4-BE49-F238E27FC236}">
                <a16:creationId xmlns:a16="http://schemas.microsoft.com/office/drawing/2014/main" id="{3BB20A47-2D05-9E94-3F2C-C7C018E6CF1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9B7BF923-9AAE-F089-67B0-51A0A0D10AC6}"/>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Lesson X</a:t>
            </a:r>
            <a:endParaRPr lang="en-GB"/>
          </a:p>
        </p:txBody>
      </p:sp>
    </p:spTree>
    <p:extLst>
      <p:ext uri="{BB962C8B-B14F-4D97-AF65-F5344CB8AC3E}">
        <p14:creationId xmlns:p14="http://schemas.microsoft.com/office/powerpoint/2010/main" val="258976334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F - Lesson title_3">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0" name="Title 1">
            <a:extLst>
              <a:ext uri="{FF2B5EF4-FFF2-40B4-BE49-F238E27FC236}">
                <a16:creationId xmlns:a16="http://schemas.microsoft.com/office/drawing/2014/main" id="{1B46D4F5-3B18-8123-47EA-6CA344E6A765}"/>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0063F2E-1376-1F9C-49B7-D6C52C65DC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3" name="Picture 2" descr="A close-up of a logo&#10;&#10;Description automatically generated">
            <a:extLst>
              <a:ext uri="{FF2B5EF4-FFF2-40B4-BE49-F238E27FC236}">
                <a16:creationId xmlns:a16="http://schemas.microsoft.com/office/drawing/2014/main" id="{B0BEE3D7-DA76-9A93-D552-8DE27E9CFD0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ACFF54B5-12DF-D7EE-3C73-F4CCE641505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Lesson X</a:t>
            </a:r>
            <a:endParaRPr lang="en-GB"/>
          </a:p>
        </p:txBody>
      </p:sp>
    </p:spTree>
    <p:extLst>
      <p:ext uri="{BB962C8B-B14F-4D97-AF65-F5344CB8AC3E}">
        <p14:creationId xmlns:p14="http://schemas.microsoft.com/office/powerpoint/2010/main" val="211750448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SF - Lesson title_4">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BC5F16BD-A0A4-11D0-762C-96F997BA2698}"/>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94053E0-8A8C-E37C-E690-BFB97F3A70FF}"/>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3" name="Picture 2" descr="A close-up of a logo&#10;&#10;Description automatically generated">
            <a:extLst>
              <a:ext uri="{FF2B5EF4-FFF2-40B4-BE49-F238E27FC236}">
                <a16:creationId xmlns:a16="http://schemas.microsoft.com/office/drawing/2014/main" id="{F0140D33-7B6E-F04C-D902-220737508632}"/>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EC79DEB7-EAC6-3A7A-F835-B91CA84147F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Lesson X</a:t>
            </a:r>
            <a:endParaRPr lang="en-GB"/>
          </a:p>
        </p:txBody>
      </p:sp>
    </p:spTree>
    <p:extLst>
      <p:ext uri="{BB962C8B-B14F-4D97-AF65-F5344CB8AC3E}">
        <p14:creationId xmlns:p14="http://schemas.microsoft.com/office/powerpoint/2010/main" val="365393509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SF - Ground rules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F5027-69B8-3CE7-BF04-1328760B92BB}"/>
              </a:ext>
            </a:extLst>
          </p:cNvPr>
          <p:cNvSpPr txBox="1"/>
          <p:nvPr userDrawn="1"/>
        </p:nvSpPr>
        <p:spPr>
          <a:xfrm>
            <a:off x="323850" y="1031895"/>
            <a:ext cx="9256713" cy="4414263"/>
          </a:xfrm>
          <a:prstGeom prst="roundRect">
            <a:avLst>
              <a:gd name="adj" fmla="val 3270"/>
            </a:avLst>
          </a:prstGeom>
          <a:noFill/>
          <a:ln w="28575">
            <a:solidFill>
              <a:srgbClr val="0BC6F0"/>
            </a:solidFill>
          </a:ln>
        </p:spPr>
        <p:txBody>
          <a:bodyPr wrap="square" rtlCol="0">
            <a:spAutoFit/>
          </a:bodyPr>
          <a:lstStyle/>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GB" sz="1463"/>
          </a:p>
          <a:p>
            <a:r>
              <a:rPr lang="en-GB" sz="1463"/>
              <a:t> </a:t>
            </a:r>
          </a:p>
        </p:txBody>
      </p:sp>
      <p:sp>
        <p:nvSpPr>
          <p:cNvPr id="3" name="Title 2">
            <a:extLst>
              <a:ext uri="{FF2B5EF4-FFF2-40B4-BE49-F238E27FC236}">
                <a16:creationId xmlns:a16="http://schemas.microsoft.com/office/drawing/2014/main" id="{3CFC9EAF-664B-F433-22EF-6FC41729B9E5}"/>
              </a:ext>
            </a:extLst>
          </p:cNvPr>
          <p:cNvSpPr txBox="1">
            <a:spLocks/>
          </p:cNvSpPr>
          <p:nvPr userDrawn="1"/>
        </p:nvSpPr>
        <p:spPr>
          <a:xfrm>
            <a:off x="247684" y="579959"/>
            <a:ext cx="2581203" cy="564394"/>
          </a:xfrm>
          <a:prstGeom prst="rect">
            <a:avLst/>
          </a:prstGeom>
          <a:solidFill>
            <a:schemeClr val="bg1"/>
          </a:solidFill>
        </p:spPr>
        <p:txBody>
          <a:bodyPr vert="horz" lIns="74295" tIns="37148" rIns="74295" bIns="37148" rtlCol="0" anchor="b" anchorCtr="0">
            <a:noAutofit/>
          </a:bodyPr>
          <a:lstStyle>
            <a:lvl1pPr algn="l" defTabSz="914400" rtl="0" eaLnBrk="1" latinLnBrk="0" hangingPunct="1">
              <a:lnSpc>
                <a:spcPct val="90000"/>
              </a:lnSpc>
              <a:spcBef>
                <a:spcPct val="0"/>
              </a:spcBef>
              <a:buNone/>
              <a:defRPr sz="4400" kern="1200">
                <a:solidFill>
                  <a:schemeClr val="tx1"/>
                </a:solidFill>
                <a:latin typeface="Nunito" panose="00000500000000000000" pitchFamily="2" charset="0"/>
                <a:ea typeface="+mj-ea"/>
                <a:cs typeface="+mj-cs"/>
              </a:defRPr>
            </a:lvl1pPr>
          </a:lstStyle>
          <a:p>
            <a:r>
              <a:rPr lang="en-GB" sz="2400" b="1">
                <a:solidFill>
                  <a:srgbClr val="95519E"/>
                </a:solidFill>
                <a:latin typeface="Century Gothic" panose="020B0502020202020204" pitchFamily="34" charset="0"/>
              </a:rPr>
              <a:t>Ground rules    </a:t>
            </a:r>
          </a:p>
        </p:txBody>
      </p:sp>
      <p:pic>
        <p:nvPicPr>
          <p:cNvPr id="12" name="Picture 11">
            <a:extLst>
              <a:ext uri="{FF2B5EF4-FFF2-40B4-BE49-F238E27FC236}">
                <a16:creationId xmlns:a16="http://schemas.microsoft.com/office/drawing/2014/main" id="{BFCEE68F-D421-CB69-BAD6-D495071701EB}"/>
              </a:ext>
            </a:extLst>
          </p:cNvPr>
          <p:cNvPicPr>
            <a:picLocks noChangeAspect="1"/>
          </p:cNvPicPr>
          <p:nvPr userDrawn="1"/>
        </p:nvPicPr>
        <p:blipFill>
          <a:blip r:embed="rId2"/>
          <a:stretch>
            <a:fillRect/>
          </a:stretch>
        </p:blipFill>
        <p:spPr>
          <a:xfrm>
            <a:off x="2418120" y="519507"/>
            <a:ext cx="410767" cy="523038"/>
          </a:xfrm>
          <a:prstGeom prst="rect">
            <a:avLst/>
          </a:prstGeom>
        </p:spPr>
      </p:pic>
      <p:sp>
        <p:nvSpPr>
          <p:cNvPr id="13" name="Content Placeholder 2">
            <a:extLst>
              <a:ext uri="{FF2B5EF4-FFF2-40B4-BE49-F238E27FC236}">
                <a16:creationId xmlns:a16="http://schemas.microsoft.com/office/drawing/2014/main" id="{1282AA1E-25B3-703D-CB9A-A04C0F91FF60}"/>
              </a:ext>
            </a:extLst>
          </p:cNvPr>
          <p:cNvSpPr>
            <a:spLocks noGrp="1"/>
          </p:cNvSpPr>
          <p:nvPr>
            <p:ph idx="1" hasCustomPrompt="1"/>
          </p:nvPr>
        </p:nvSpPr>
        <p:spPr>
          <a:xfrm>
            <a:off x="575290" y="1286953"/>
            <a:ext cx="8706362" cy="3904480"/>
          </a:xfrm>
        </p:spPr>
        <p:txBody>
          <a:bodyPr>
            <a:noAutofit/>
          </a:bodyPr>
          <a:lstStyle>
            <a:lvl1pPr marL="0" indent="0">
              <a:lnSpc>
                <a:spcPts val="2600"/>
              </a:lnSpc>
              <a:spcBef>
                <a:spcPts val="900"/>
              </a:spcBef>
              <a:spcAft>
                <a:spcPts val="0"/>
              </a:spcAft>
              <a:buFont typeface="Arial" panose="020B0604020202020204" pitchFamily="34" charset="0"/>
              <a:buChar char="•"/>
              <a:defRPr sz="1800">
                <a:solidFill>
                  <a:srgbClr val="551C59"/>
                </a:solidFill>
                <a:latin typeface="Century Gothic" panose="020B0502020202020204" pitchFamily="34" charset="0"/>
              </a:defRPr>
            </a:lvl1pPr>
            <a:lvl2pPr marL="292500" indent="-184448">
              <a:lnSpc>
                <a:spcPts val="2113"/>
              </a:lnSpc>
              <a:spcBef>
                <a:spcPts val="325"/>
              </a:spcBef>
              <a:spcAft>
                <a:spcPts val="163"/>
              </a:spcAft>
              <a:tabLst/>
              <a:defRPr sz="1625">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marL="285750" indent="-285750">
              <a:buFont typeface="Arial" panose="020B0604020202020204" pitchFamily="34" charset="0"/>
              <a:buChar char="•"/>
            </a:pPr>
            <a:r>
              <a:rPr lang="en-GB"/>
              <a:t>[Add your class rules here]</a:t>
            </a:r>
          </a:p>
        </p:txBody>
      </p:sp>
      <p:sp>
        <p:nvSpPr>
          <p:cNvPr id="5" name="Slide Number Placeholder 5">
            <a:extLst>
              <a:ext uri="{FF2B5EF4-FFF2-40B4-BE49-F238E27FC236}">
                <a16:creationId xmlns:a16="http://schemas.microsoft.com/office/drawing/2014/main" id="{B6BB1D26-D3AF-7491-8D13-B9AD64745A12}"/>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a:t>© PSHE Association 2024</a:t>
            </a:r>
          </a:p>
        </p:txBody>
      </p:sp>
      <p:pic>
        <p:nvPicPr>
          <p:cNvPr id="6" name="Google Shape;109;p36">
            <a:extLst>
              <a:ext uri="{FF2B5EF4-FFF2-40B4-BE49-F238E27FC236}">
                <a16:creationId xmlns:a16="http://schemas.microsoft.com/office/drawing/2014/main" id="{D76B4B07-66EB-7308-1331-A8B06BC2B327}"/>
              </a:ext>
            </a:extLst>
          </p:cNvPr>
          <p:cNvPicPr preferRelativeResize="0"/>
          <p:nvPr userDrawn="1"/>
        </p:nvPicPr>
        <p:blipFill rotWithShape="1">
          <a:blip r:embed="rId3">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0270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SF - Objectives and outcomes ">
    <p:bg>
      <p:bgRef idx="1001">
        <a:schemeClr val="bg2"/>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41373D1-67E0-7E09-6110-518E660E22D5}"/>
              </a:ext>
            </a:extLst>
          </p:cNvPr>
          <p:cNvPicPr>
            <a:picLocks noChangeAspect="1"/>
          </p:cNvPicPr>
          <p:nvPr userDrawn="1"/>
        </p:nvPicPr>
        <p:blipFill rotWithShape="1">
          <a:blip r:embed="rId2"/>
          <a:srcRect l="17442" t="13602" r="6854"/>
          <a:stretch/>
        </p:blipFill>
        <p:spPr>
          <a:xfrm rot="10800000">
            <a:off x="3878580" y="0"/>
            <a:ext cx="6027420" cy="6858000"/>
          </a:xfrm>
          <a:prstGeom prst="rect">
            <a:avLst/>
          </a:prstGeom>
        </p:spPr>
      </p:pic>
      <p:sp>
        <p:nvSpPr>
          <p:cNvPr id="14" name="Slide Number Placeholder 5">
            <a:extLst>
              <a:ext uri="{FF2B5EF4-FFF2-40B4-BE49-F238E27FC236}">
                <a16:creationId xmlns:a16="http://schemas.microsoft.com/office/drawing/2014/main" id="{978A8162-CAE9-6B16-425D-89B6E47EF32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15" name="Picture 14" descr="A close-up of a logo&#10;&#10;Description automatically generated">
            <a:extLst>
              <a:ext uri="{FF2B5EF4-FFF2-40B4-BE49-F238E27FC236}">
                <a16:creationId xmlns:a16="http://schemas.microsoft.com/office/drawing/2014/main" id="{2CAEF1E6-2A7E-14DC-6CC9-F651A3B8AB0A}"/>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2" name="Title 1">
            <a:extLst>
              <a:ext uri="{FF2B5EF4-FFF2-40B4-BE49-F238E27FC236}">
                <a16:creationId xmlns:a16="http://schemas.microsoft.com/office/drawing/2014/main" id="{F472AB25-35D9-5A8A-2B0E-717E942F186E}"/>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a:solidFill>
                  <a:schemeClr val="tx1"/>
                </a:solidFill>
              </a:rPr>
              <a:t>Learning outcomes  </a:t>
            </a:r>
            <a:endParaRPr lang="en-US" sz="2400">
              <a:solidFill>
                <a:schemeClr val="tx1"/>
              </a:solidFill>
            </a:endParaRPr>
          </a:p>
        </p:txBody>
      </p:sp>
      <p:sp>
        <p:nvSpPr>
          <p:cNvPr id="5" name="Title 1">
            <a:extLst>
              <a:ext uri="{FF2B5EF4-FFF2-40B4-BE49-F238E27FC236}">
                <a16:creationId xmlns:a16="http://schemas.microsoft.com/office/drawing/2014/main" id="{B9BA6DD5-D4D4-914D-A34D-9484E49EE4E7}"/>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a:solidFill>
                  <a:schemeClr val="tx1"/>
                </a:solidFill>
              </a:rPr>
              <a:t>Learning objective  </a:t>
            </a:r>
            <a:endParaRPr lang="en-US" sz="2400">
              <a:solidFill>
                <a:schemeClr val="tx1"/>
              </a:solidFill>
            </a:endParaRPr>
          </a:p>
        </p:txBody>
      </p:sp>
      <p:sp>
        <p:nvSpPr>
          <p:cNvPr id="12" name="Content Placeholder 2">
            <a:extLst>
              <a:ext uri="{FF2B5EF4-FFF2-40B4-BE49-F238E27FC236}">
                <a16:creationId xmlns:a16="http://schemas.microsoft.com/office/drawing/2014/main" id="{E0ECD032-0172-1D9C-F7F4-5CAF061252B3}"/>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a:p>
        </p:txBody>
      </p:sp>
      <p:sp>
        <p:nvSpPr>
          <p:cNvPr id="13" name="Content Placeholder 2">
            <a:extLst>
              <a:ext uri="{FF2B5EF4-FFF2-40B4-BE49-F238E27FC236}">
                <a16:creationId xmlns:a16="http://schemas.microsoft.com/office/drawing/2014/main" id="{280098A2-7D2D-EBD2-5734-A3C3E72C09F8}"/>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a:p>
        </p:txBody>
      </p:sp>
    </p:spTree>
    <p:extLst>
      <p:ext uri="{BB962C8B-B14F-4D97-AF65-F5344CB8AC3E}">
        <p14:creationId xmlns:p14="http://schemas.microsoft.com/office/powerpoint/2010/main" val="144175147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SF - large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03E9132-87C2-F358-AE39-5813EA738D1C}"/>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02627F3-4E2A-05E0-BA32-326D042612F7}"/>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E9F3651-BC40-E162-5BD5-97E387A358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5" name="Picture 4" descr="A close-up of a logo&#10;&#10;Description automatically generated">
            <a:extLst>
              <a:ext uri="{FF2B5EF4-FFF2-40B4-BE49-F238E27FC236}">
                <a16:creationId xmlns:a16="http://schemas.microsoft.com/office/drawing/2014/main" id="{7E469B3B-4E93-775F-08D9-E46DFE2186A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02802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SF - large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19E38187-F988-B257-0790-60AD2F251879}"/>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D0354F72-16C4-DCB2-BB18-9AF5DDB9FEC5}"/>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2" name="Slide Number Placeholder 5">
            <a:extLst>
              <a:ext uri="{FF2B5EF4-FFF2-40B4-BE49-F238E27FC236}">
                <a16:creationId xmlns:a16="http://schemas.microsoft.com/office/drawing/2014/main" id="{FA9CC9BC-3705-2843-A066-3187D7FEBEB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13" name="Picture 12" descr="A close-up of a logo&#10;&#10;Description automatically generated">
            <a:extLst>
              <a:ext uri="{FF2B5EF4-FFF2-40B4-BE49-F238E27FC236}">
                <a16:creationId xmlns:a16="http://schemas.microsoft.com/office/drawing/2014/main" id="{632A2CD2-468F-B415-3A42-1BE0D5CE0B9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4067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SF - large image_3">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1" name="Slide Number Placeholder 5">
            <a:extLst>
              <a:ext uri="{FF2B5EF4-FFF2-40B4-BE49-F238E27FC236}">
                <a16:creationId xmlns:a16="http://schemas.microsoft.com/office/drawing/2014/main" id="{D2492A16-FC63-E25F-885F-06D4DFA19B4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12" name="Picture 11" descr="A close-up of a logo&#10;&#10;Description automatically generated">
            <a:extLst>
              <a:ext uri="{FF2B5EF4-FFF2-40B4-BE49-F238E27FC236}">
                <a16:creationId xmlns:a16="http://schemas.microsoft.com/office/drawing/2014/main" id="{4E79E2A7-4A1D-851D-B035-7FEC0A3209CF}"/>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02328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SF - large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7556696-F17A-D6D9-C557-41C5D10153D8}"/>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3" name="Title 1">
            <a:extLst>
              <a:ext uri="{FF2B5EF4-FFF2-40B4-BE49-F238E27FC236}">
                <a16:creationId xmlns:a16="http://schemas.microsoft.com/office/drawing/2014/main" id="{804383EF-9BD4-9548-677E-0957F43E774A}"/>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0893429-94AF-8377-A7F1-64FB8B8C1B5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5" name="Picture 4" descr="A close-up of a logo&#10;&#10;Description automatically generated">
            <a:extLst>
              <a:ext uri="{FF2B5EF4-FFF2-40B4-BE49-F238E27FC236}">
                <a16:creationId xmlns:a16="http://schemas.microsoft.com/office/drawing/2014/main" id="{F2CD5144-78F2-0A4E-3197-5AAE9B75BF5E}"/>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51164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SF - Small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E58AFF2-8EF3-2315-275C-9C8A5EE39BD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2" name="Title 1">
            <a:extLst>
              <a:ext uri="{FF2B5EF4-FFF2-40B4-BE49-F238E27FC236}">
                <a16:creationId xmlns:a16="http://schemas.microsoft.com/office/drawing/2014/main" id="{337E3D66-CECE-C8A9-A053-2BDF639253C5}"/>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9112B95F-5377-873D-6033-4DC8E5E05E3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4" name="Picture 3" descr="A close-up of a logo&#10;&#10;Description automatically generated">
            <a:extLst>
              <a:ext uri="{FF2B5EF4-FFF2-40B4-BE49-F238E27FC236}">
                <a16:creationId xmlns:a16="http://schemas.microsoft.com/office/drawing/2014/main" id="{4B6F21CC-B7BC-D951-7D70-9BD198057AF4}"/>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65994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 One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7217"/>
            <a:ext cx="7498822" cy="694054"/>
          </a:xfrm>
        </p:spPr>
        <p:txBody>
          <a:bodyPr>
            <a:noAutofit/>
          </a:bodyPr>
          <a:lstStyle>
            <a:lvl1pPr>
              <a:defRPr sz="3600">
                <a:solidFill>
                  <a:schemeClr val="accent2"/>
                </a:solidFill>
              </a:defRPr>
            </a:lvl1pPr>
          </a:lstStyle>
          <a:p>
            <a:r>
              <a:rPr lang="en-GB"/>
              <a:t>Slide Title </a:t>
            </a:r>
            <a:endParaRPr lang="en-US"/>
          </a:p>
        </p:txBody>
      </p:sp>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4315" y="1333463"/>
            <a:ext cx="7498822" cy="4566366"/>
          </a:xfrm>
        </p:spPr>
        <p:txBody>
          <a:bodyPr>
            <a:noAutofit/>
          </a:bodyPr>
          <a:lstStyle>
            <a:lvl1pPr marL="0" indent="0">
              <a:lnSpc>
                <a:spcPts val="2500"/>
              </a:lnSpc>
              <a:spcBef>
                <a:spcPts val="1000"/>
              </a:spcBef>
              <a:spcAft>
                <a:spcPts val="1600"/>
              </a:spcAft>
              <a:buNone/>
              <a:defRPr sz="2000"/>
            </a:lvl1pPr>
          </a:lstStyle>
          <a:p>
            <a:pPr lvl="0"/>
            <a:endParaRPr lang="en-US"/>
          </a:p>
        </p:txBody>
      </p:sp>
      <p:sp>
        <p:nvSpPr>
          <p:cNvPr id="4" name="Slide Number Placeholder 5">
            <a:extLst>
              <a:ext uri="{FF2B5EF4-FFF2-40B4-BE49-F238E27FC236}">
                <a16:creationId xmlns:a16="http://schemas.microsoft.com/office/drawing/2014/main" id="{99A55454-B8C9-7D9C-48B5-DA62B1D29280}"/>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5" name="Picture 4" descr="A close-up of a logo&#10;&#10;Description automatically generated">
            <a:extLst>
              <a:ext uri="{FF2B5EF4-FFF2-40B4-BE49-F238E27FC236}">
                <a16:creationId xmlns:a16="http://schemas.microsoft.com/office/drawing/2014/main" id="{2EB9AC0A-5AE9-EEAF-AD9D-A39200D460D7}"/>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608E3D86-F1AB-6460-29AD-2C5308F31193}"/>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45439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SF - Small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1C3CA8D-D1D6-830C-D217-1BA8153E797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484E4F93-0363-D3C1-9553-957BAC524411}"/>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6CDAF316-358C-E609-D4AF-1CF2DC76D8E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5" name="Picture 4" descr="A close-up of a logo&#10;&#10;Description automatically generated">
            <a:extLst>
              <a:ext uri="{FF2B5EF4-FFF2-40B4-BE49-F238E27FC236}">
                <a16:creationId xmlns:a16="http://schemas.microsoft.com/office/drawing/2014/main" id="{F81FFC03-C698-02B0-DB90-322D38C0921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88681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SF - Small imag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A5F36CA1-5DB8-5192-E833-842D777B2B41}"/>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391F98AD-3FB4-FDB7-1191-47D8D3CE3AFA}"/>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312133B-76F0-F95D-37C6-DB08CFE2ED5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5" name="Picture 4" descr="A close-up of a logo&#10;&#10;Description automatically generated">
            <a:extLst>
              <a:ext uri="{FF2B5EF4-FFF2-40B4-BE49-F238E27FC236}">
                <a16:creationId xmlns:a16="http://schemas.microsoft.com/office/drawing/2014/main" id="{38FF35D3-2910-63F3-1C7F-2E0934561B9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92511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SF - Small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B40DFD04-0846-6310-4677-2B47BA63E7D4}"/>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B84146D-AE50-94EE-3961-9BE701B15893}"/>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44A80987-8B8F-26FA-4EF0-3AD4D47B95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5" name="Picture 4" descr="A close-up of a logo&#10;&#10;Description automatically generated">
            <a:extLst>
              <a:ext uri="{FF2B5EF4-FFF2-40B4-BE49-F238E27FC236}">
                <a16:creationId xmlns:a16="http://schemas.microsoft.com/office/drawing/2014/main" id="{ABCE6084-F1AD-8B7A-B19F-E721B818B24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6432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SF - full colour_1">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228F97-7E30-304E-B8DE-DCC8945502FF}"/>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a:t>Slide Title </a:t>
            </a:r>
            <a:endParaRPr lang="en-US"/>
          </a:p>
        </p:txBody>
      </p:sp>
      <p:sp>
        <p:nvSpPr>
          <p:cNvPr id="11" name="Content Placeholder 2">
            <a:extLst>
              <a:ext uri="{FF2B5EF4-FFF2-40B4-BE49-F238E27FC236}">
                <a16:creationId xmlns:a16="http://schemas.microsoft.com/office/drawing/2014/main" id="{9D93470B-D612-FC0F-ED66-E111F28D9AC9}"/>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a:p>
        </p:txBody>
      </p:sp>
      <p:sp>
        <p:nvSpPr>
          <p:cNvPr id="2" name="Slide Number Placeholder 5">
            <a:extLst>
              <a:ext uri="{FF2B5EF4-FFF2-40B4-BE49-F238E27FC236}">
                <a16:creationId xmlns:a16="http://schemas.microsoft.com/office/drawing/2014/main" id="{74E02EE9-ED3B-F43A-BDBA-734B1C223BC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3" name="Picture 2" descr="A close-up of a logo&#10;&#10;Description automatically generated">
            <a:extLst>
              <a:ext uri="{FF2B5EF4-FFF2-40B4-BE49-F238E27FC236}">
                <a16:creationId xmlns:a16="http://schemas.microsoft.com/office/drawing/2014/main" id="{80756DD1-9CFB-9D15-EF16-670CF001579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4009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SF - full colour_2">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EB195-DBFD-2F97-04E9-860404B9BAEB}"/>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a:p>
        </p:txBody>
      </p:sp>
      <p:sp>
        <p:nvSpPr>
          <p:cNvPr id="10" name="Title 1">
            <a:extLst>
              <a:ext uri="{FF2B5EF4-FFF2-40B4-BE49-F238E27FC236}">
                <a16:creationId xmlns:a16="http://schemas.microsoft.com/office/drawing/2014/main" id="{D1384F7F-1A1B-613B-9E69-FBE28ADF19F4}"/>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1528D44-40B4-9833-4D76-920741A078C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4" name="Picture 3" descr="A close-up of a logo&#10;&#10;Description automatically generated">
            <a:extLst>
              <a:ext uri="{FF2B5EF4-FFF2-40B4-BE49-F238E27FC236}">
                <a16:creationId xmlns:a16="http://schemas.microsoft.com/office/drawing/2014/main" id="{E591D9C2-75E5-3352-5241-FD528E6B367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69603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SF - full colour_3">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1B39B-DE01-9F78-CC71-E41807E8D49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E8717BBB-D13C-90F0-4C98-31953F3A980D}"/>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195353F-CADC-CF40-73D4-BD796694069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4" name="Picture 3" descr="A close-up of a logo&#10;&#10;Description automatically generated">
            <a:extLst>
              <a:ext uri="{FF2B5EF4-FFF2-40B4-BE49-F238E27FC236}">
                <a16:creationId xmlns:a16="http://schemas.microsoft.com/office/drawing/2014/main" id="{BCD8EF13-9D5E-8139-122F-BBFF1C87592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77496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SF - full colour_4">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A7040-942A-80AB-88E8-55F2BA5DAA95}"/>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B5450C8C-1608-E58A-A1BC-4FC4D6E7EA2C}"/>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077F33D3-5CA6-818E-0A86-33AB9753A6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4" name="Picture 3" descr="A close-up of a logo&#10;&#10;Description automatically generated">
            <a:extLst>
              <a:ext uri="{FF2B5EF4-FFF2-40B4-BE49-F238E27FC236}">
                <a16:creationId xmlns:a16="http://schemas.microsoft.com/office/drawing/2014/main" id="{0E0E0E95-35E5-12F9-827A-2C4421996880}"/>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07030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SF - Split colour_1">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204D9B99-16A1-1439-229D-65551CC0B7E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6" name="Picture 5" descr="A close-up of a logo&#10;&#10;Description automatically generated">
            <a:extLst>
              <a:ext uri="{FF2B5EF4-FFF2-40B4-BE49-F238E27FC236}">
                <a16:creationId xmlns:a16="http://schemas.microsoft.com/office/drawing/2014/main" id="{7ACA3B22-4942-ACF7-0619-C7AEE199A7EB}"/>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22867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SF - Split colour_2">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5812DDA2-600D-39EF-8908-5F862280EB9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6" name="Picture 5" descr="A close-up of a logo&#10;&#10;Description automatically generated">
            <a:extLst>
              <a:ext uri="{FF2B5EF4-FFF2-40B4-BE49-F238E27FC236}">
                <a16:creationId xmlns:a16="http://schemas.microsoft.com/office/drawing/2014/main" id="{175C2B04-A6F0-20FB-6395-8F3F5F392CD7}"/>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162535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SF - Split colour_3">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5DB4AB5C-EF20-8850-EB82-8781670242C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6" name="Picture 5" descr="A close-up of a logo&#10;&#10;Description automatically generated">
            <a:extLst>
              <a:ext uri="{FF2B5EF4-FFF2-40B4-BE49-F238E27FC236}">
                <a16:creationId xmlns:a16="http://schemas.microsoft.com/office/drawing/2014/main" id="{B17B6D2A-E18E-5FBE-7417-6D406670400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22265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F - 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A921C7-92B9-0BC1-711C-79266BA87B97}"/>
              </a:ext>
            </a:extLst>
          </p:cNvPr>
          <p:cNvSpPr>
            <a:spLocks noGrp="1"/>
          </p:cNvSpPr>
          <p:nvPr>
            <p:ph type="title" hasCustomPrompt="1"/>
          </p:nvPr>
        </p:nvSpPr>
        <p:spPr>
          <a:xfrm>
            <a:off x="224154" y="587217"/>
            <a:ext cx="7764145" cy="694054"/>
          </a:xfrm>
        </p:spPr>
        <p:txBody>
          <a:bodyPr>
            <a:noAutofit/>
          </a:bodyPr>
          <a:lstStyle>
            <a:lvl1pPr>
              <a:defRPr sz="3600">
                <a:solidFill>
                  <a:schemeClr val="accent2"/>
                </a:solidFill>
              </a:defRPr>
            </a:lvl1pPr>
          </a:lstStyle>
          <a:p>
            <a:r>
              <a:rPr lang="en-GB"/>
              <a:t>Slide Title </a:t>
            </a:r>
            <a:endParaRPr lang="en-US"/>
          </a:p>
        </p:txBody>
      </p:sp>
      <p:sp>
        <p:nvSpPr>
          <p:cNvPr id="5" name="Slide Number Placeholder 5">
            <a:extLst>
              <a:ext uri="{FF2B5EF4-FFF2-40B4-BE49-F238E27FC236}">
                <a16:creationId xmlns:a16="http://schemas.microsoft.com/office/drawing/2014/main" id="{11E814DC-1E0D-B3C4-E921-FD6C48AD1CA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6" name="Picture 5" descr="A close-up of a logo&#10;&#10;Description automatically generated">
            <a:extLst>
              <a:ext uri="{FF2B5EF4-FFF2-40B4-BE49-F238E27FC236}">
                <a16:creationId xmlns:a16="http://schemas.microsoft.com/office/drawing/2014/main" id="{B3417A30-B4D9-92DB-F5A3-C9925D8271AA}"/>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CA21E51A-7D15-AE01-90B6-B6735F141750}"/>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
        <p:nvSpPr>
          <p:cNvPr id="7" name="Content Placeholder 2">
            <a:extLst>
              <a:ext uri="{FF2B5EF4-FFF2-40B4-BE49-F238E27FC236}">
                <a16:creationId xmlns:a16="http://schemas.microsoft.com/office/drawing/2014/main" id="{7661C6D7-480C-736D-C569-E580895EDC0A}"/>
              </a:ext>
            </a:extLst>
          </p:cNvPr>
          <p:cNvSpPr>
            <a:spLocks noGrp="1"/>
          </p:cNvSpPr>
          <p:nvPr>
            <p:ph sz="half" idx="12"/>
          </p:nvPr>
        </p:nvSpPr>
        <p:spPr>
          <a:xfrm>
            <a:off x="23431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a:p>
        </p:txBody>
      </p:sp>
      <p:sp>
        <p:nvSpPr>
          <p:cNvPr id="11" name="Content Placeholder 2">
            <a:extLst>
              <a:ext uri="{FF2B5EF4-FFF2-40B4-BE49-F238E27FC236}">
                <a16:creationId xmlns:a16="http://schemas.microsoft.com/office/drawing/2014/main" id="{E2B39478-AF5F-125E-D828-29CBB65F0DEB}"/>
              </a:ext>
            </a:extLst>
          </p:cNvPr>
          <p:cNvSpPr>
            <a:spLocks noGrp="1"/>
          </p:cNvSpPr>
          <p:nvPr>
            <p:ph sz="half" idx="13"/>
          </p:nvPr>
        </p:nvSpPr>
        <p:spPr>
          <a:xfrm>
            <a:off x="423989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a:p>
        </p:txBody>
      </p:sp>
    </p:spTree>
    <p:extLst>
      <p:ext uri="{BB962C8B-B14F-4D97-AF65-F5344CB8AC3E}">
        <p14:creationId xmlns:p14="http://schemas.microsoft.com/office/powerpoint/2010/main" val="1004867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SF - Split colour_4">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9AAF77CA-0003-CF44-BA5C-74BD95180D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6" name="Picture 5" descr="A close-up of a logo&#10;&#10;Description automatically generated">
            <a:extLst>
              <a:ext uri="{FF2B5EF4-FFF2-40B4-BE49-F238E27FC236}">
                <a16:creationId xmlns:a16="http://schemas.microsoft.com/office/drawing/2014/main" id="{F5EB55A8-4926-E157-7375-23FDF913A4C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044062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SF - Signposting-support">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6179126" y="0"/>
            <a:ext cx="3726873"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DBC81B4D-ABA1-715B-52EE-40D32F09B96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a:t>© PSHE Association 2024</a:t>
            </a:r>
          </a:p>
        </p:txBody>
      </p:sp>
      <p:pic>
        <p:nvPicPr>
          <p:cNvPr id="6" name="Picture 5" descr="A close-up of a logo&#10;&#10;Description automatically generated">
            <a:extLst>
              <a:ext uri="{FF2B5EF4-FFF2-40B4-BE49-F238E27FC236}">
                <a16:creationId xmlns:a16="http://schemas.microsoft.com/office/drawing/2014/main" id="{4A65BD89-9C36-683A-1339-04B2639CB30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513639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SF - plain whit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8D52-B310-B426-CA75-DA7EB0182F1B}"/>
              </a:ext>
            </a:extLst>
          </p:cNvPr>
          <p:cNvSpPr>
            <a:spLocks noGrp="1"/>
          </p:cNvSpPr>
          <p:nvPr>
            <p:ph type="title" hasCustomPrompt="1"/>
          </p:nvPr>
        </p:nvSpPr>
        <p:spPr>
          <a:xfrm>
            <a:off x="233592" y="543878"/>
            <a:ext cx="7749945"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5" name="Slide Number Placeholder 5">
            <a:extLst>
              <a:ext uri="{FF2B5EF4-FFF2-40B4-BE49-F238E27FC236}">
                <a16:creationId xmlns:a16="http://schemas.microsoft.com/office/drawing/2014/main" id="{958A4896-A8F8-0D7A-AE31-BEA33E1F14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a:t>© PSHE Association 2024</a:t>
            </a:r>
          </a:p>
        </p:txBody>
      </p:sp>
      <p:pic>
        <p:nvPicPr>
          <p:cNvPr id="6" name="Google Shape;109;p36">
            <a:extLst>
              <a:ext uri="{FF2B5EF4-FFF2-40B4-BE49-F238E27FC236}">
                <a16:creationId xmlns:a16="http://schemas.microsoft.com/office/drawing/2014/main" id="{E401EC68-85B4-3C77-2F17-799936FA93CA}"/>
              </a:ext>
            </a:extLst>
          </p:cNvPr>
          <p:cNvPicPr preferRelativeResize="0"/>
          <p:nvPr userDrawn="1"/>
        </p:nvPicPr>
        <p:blipFill rotWithShape="1">
          <a:blip r:embed="rId2">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18554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 Objectives and outcomes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20D2D3-8DD0-D76F-BFCE-2417C10F4D87}"/>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outcomes  </a:t>
            </a:r>
            <a:endParaRPr lang="en-US" sz="2400" dirty="0">
              <a:solidFill>
                <a:schemeClr val="accent2"/>
              </a:solidFill>
            </a:endParaRPr>
          </a:p>
        </p:txBody>
      </p:sp>
      <p:sp>
        <p:nvSpPr>
          <p:cNvPr id="4" name="Title 1">
            <a:extLst>
              <a:ext uri="{FF2B5EF4-FFF2-40B4-BE49-F238E27FC236}">
                <a16:creationId xmlns:a16="http://schemas.microsoft.com/office/drawing/2014/main" id="{A51FCE47-53E5-07EF-4FA1-81F7FF144F70}"/>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objective  </a:t>
            </a:r>
            <a:endParaRPr lang="en-US" sz="2400" dirty="0">
              <a:solidFill>
                <a:schemeClr val="accent2"/>
              </a:solidFill>
            </a:endParaRPr>
          </a:p>
        </p:txBody>
      </p:sp>
      <p:cxnSp>
        <p:nvCxnSpPr>
          <p:cNvPr id="12" name="Straight Connector 11">
            <a:extLst>
              <a:ext uri="{FF2B5EF4-FFF2-40B4-BE49-F238E27FC236}">
                <a16:creationId xmlns:a16="http://schemas.microsoft.com/office/drawing/2014/main" id="{56F37032-E1C3-E0DE-071E-9FCF250FC0E6}"/>
              </a:ext>
            </a:extLst>
          </p:cNvPr>
          <p:cNvCxnSpPr>
            <a:cxnSpLocks/>
          </p:cNvCxnSpPr>
          <p:nvPr userDrawn="1"/>
        </p:nvCxnSpPr>
        <p:spPr>
          <a:xfrm>
            <a:off x="3878580" y="833120"/>
            <a:ext cx="15240" cy="515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4E170FC3-5D8D-2B8A-AF24-4AE2FCA38D8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5" name="Picture 4" descr="A close-up of a logo&#10;&#10;Description automatically generated">
            <a:extLst>
              <a:ext uri="{FF2B5EF4-FFF2-40B4-BE49-F238E27FC236}">
                <a16:creationId xmlns:a16="http://schemas.microsoft.com/office/drawing/2014/main" id="{E89A8514-0B3D-0DC7-CDC1-808BBA75285B}"/>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5B05C901-90D1-FED7-EA87-46C6A27A6E9A}"/>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
        <p:nvSpPr>
          <p:cNvPr id="11" name="Content Placeholder 2">
            <a:extLst>
              <a:ext uri="{FF2B5EF4-FFF2-40B4-BE49-F238E27FC236}">
                <a16:creationId xmlns:a16="http://schemas.microsoft.com/office/drawing/2014/main" id="{80F89E4D-8605-8B87-FBD0-B8AC80F2EE36}"/>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a:p>
        </p:txBody>
      </p:sp>
      <p:sp>
        <p:nvSpPr>
          <p:cNvPr id="13" name="Content Placeholder 2">
            <a:extLst>
              <a:ext uri="{FF2B5EF4-FFF2-40B4-BE49-F238E27FC236}">
                <a16:creationId xmlns:a16="http://schemas.microsoft.com/office/drawing/2014/main" id="{53C17DA9-0604-BD71-1867-C143F529086C}"/>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a:p>
        </p:txBody>
      </p:sp>
    </p:spTree>
    <p:extLst>
      <p:ext uri="{BB962C8B-B14F-4D97-AF65-F5344CB8AC3E}">
        <p14:creationId xmlns:p14="http://schemas.microsoft.com/office/powerpoint/2010/main" val="228673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F - Climate for learning + see notes ">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639172"/>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br>
              <a:rPr lang="en-US" sz="160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(See notes below)</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ABD669F8-39F9-206C-9BFE-CC90DDBCD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3" name="Picture 2" descr="A close-up of a logo&#10;&#10;Description automatically generated">
            <a:extLst>
              <a:ext uri="{FF2B5EF4-FFF2-40B4-BE49-F238E27FC236}">
                <a16:creationId xmlns:a16="http://schemas.microsoft.com/office/drawing/2014/main" id="{24C3B23D-8584-0BE9-6A03-02F9C5C12404}"/>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D0C19F99-03CC-F20A-7E2F-B98AAC20156B}"/>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40679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C296A01-0566-BA45-97D1-F56C64466DC7}"/>
              </a:ext>
            </a:extLst>
          </p:cNvPr>
          <p:cNvSpPr>
            <a:spLocks noGrp="1"/>
          </p:cNvSpPr>
          <p:nvPr>
            <p:ph sz="half" idx="12"/>
          </p:nvPr>
        </p:nvSpPr>
        <p:spPr>
          <a:xfrm>
            <a:off x="5025821" y="2496123"/>
            <a:ext cx="4554742" cy="3904677"/>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8" name="TextBox 7">
            <a:extLst>
              <a:ext uri="{FF2B5EF4-FFF2-40B4-BE49-F238E27FC236}">
                <a16:creationId xmlns:a16="http://schemas.microsoft.com/office/drawing/2014/main" id="{CC531C46-C32B-8326-245D-74305762D335}"/>
              </a:ext>
            </a:extLst>
          </p:cNvPr>
          <p:cNvSpPr txBox="1"/>
          <p:nvPr userDrawn="1"/>
        </p:nvSpPr>
        <p:spPr>
          <a:xfrm>
            <a:off x="5008889" y="1993407"/>
            <a:ext cx="4959626" cy="461665"/>
          </a:xfrm>
          <a:prstGeom prst="rect">
            <a:avLst/>
          </a:prstGeom>
          <a:noFill/>
        </p:spPr>
        <p:txBody>
          <a:bodyPr wrap="square">
            <a:spAutoFit/>
          </a:bodyPr>
          <a:lstStyle/>
          <a:p>
            <a:pPr>
              <a:spcAft>
                <a:spcPts val="800"/>
              </a:spcAft>
            </a:pPr>
            <a:r>
              <a:rPr lang="en-US" sz="2400" b="1">
                <a:solidFill>
                  <a:srgbClr val="EC694A"/>
                </a:solidFill>
                <a:latin typeface="Century Gothic" panose="020B0502020202020204" pitchFamily="34" charset="0"/>
              </a:rPr>
              <a:t>Resources required </a:t>
            </a:r>
          </a:p>
        </p:txBody>
      </p:sp>
      <p:sp>
        <p:nvSpPr>
          <p:cNvPr id="10" name="TextBox 9">
            <a:extLst>
              <a:ext uri="{FF2B5EF4-FFF2-40B4-BE49-F238E27FC236}">
                <a16:creationId xmlns:a16="http://schemas.microsoft.com/office/drawing/2014/main" id="{B60255D6-F7D5-BE51-319F-3AF82F0820EF}"/>
              </a:ext>
            </a:extLst>
          </p:cNvPr>
          <p:cNvSpPr txBox="1"/>
          <p:nvPr userDrawn="1"/>
        </p:nvSpPr>
        <p:spPr>
          <a:xfrm>
            <a:off x="5008889" y="744975"/>
            <a:ext cx="4518025" cy="1176476"/>
          </a:xfrm>
          <a:prstGeom prst="rect">
            <a:avLst/>
          </a:prstGeom>
          <a:noFill/>
        </p:spPr>
        <p:txBody>
          <a:bodyPr wrap="square" rtlCol="0">
            <a:spAutoFit/>
          </a:bodyPr>
          <a:lstStyle/>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a:solidFill>
                  <a:srgbClr val="EC694A"/>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This has been designed to be taught as a </a:t>
            </a:r>
            <a:br>
              <a:rPr lang="en-US" sz="1600" b="0">
                <a:solidFill>
                  <a:schemeClr val="tx1"/>
                </a:solidFill>
                <a:latin typeface="Century Gothic" panose="020B0502020202020204" pitchFamily="34" charset="0"/>
              </a:rPr>
            </a:br>
            <a:r>
              <a:rPr lang="en-US" sz="1600" b="1">
                <a:solidFill>
                  <a:schemeClr val="tx1"/>
                </a:solidFill>
                <a:latin typeface="Century Gothic" panose="020B0502020202020204" pitchFamily="34" charset="0"/>
              </a:rPr>
              <a:t>60 minute </a:t>
            </a:r>
            <a:r>
              <a:rPr lang="en-US" sz="1600" b="0">
                <a:solidFill>
                  <a:schemeClr val="tx1"/>
                </a:solidFill>
                <a:latin typeface="Century Gothic" panose="020B0502020202020204" pitchFamily="34" charset="0"/>
              </a:rPr>
              <a:t>PSHE education lesson.</a:t>
            </a:r>
          </a:p>
        </p:txBody>
      </p:sp>
      <p:sp>
        <p:nvSpPr>
          <p:cNvPr id="2" name="Slide Number Placeholder 5">
            <a:extLst>
              <a:ext uri="{FF2B5EF4-FFF2-40B4-BE49-F238E27FC236}">
                <a16:creationId xmlns:a16="http://schemas.microsoft.com/office/drawing/2014/main" id="{4DB59F04-F5AA-0801-0B13-214D0E13054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4" name="Picture 3" descr="A close-up of a logo&#10;&#10;Description automatically generated">
            <a:extLst>
              <a:ext uri="{FF2B5EF4-FFF2-40B4-BE49-F238E27FC236}">
                <a16:creationId xmlns:a16="http://schemas.microsoft.com/office/drawing/2014/main" id="{976FB27C-E708-05AF-A072-0521FC5BEB55}"/>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6" name="TextBox 5">
            <a:extLst>
              <a:ext uri="{FF2B5EF4-FFF2-40B4-BE49-F238E27FC236}">
                <a16:creationId xmlns:a16="http://schemas.microsoft.com/office/drawing/2014/main" id="{CA738623-8B52-321A-67FF-8DF5CB2FE394}"/>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
        <p:nvSpPr>
          <p:cNvPr id="9" name="TextBox 8">
            <a:extLst>
              <a:ext uri="{FF2B5EF4-FFF2-40B4-BE49-F238E27FC236}">
                <a16:creationId xmlns:a16="http://schemas.microsoft.com/office/drawing/2014/main" id="{D7E42CF0-927F-365D-7773-76DA83AB4CFC}"/>
              </a:ext>
            </a:extLst>
          </p:cNvPr>
          <p:cNvSpPr txBox="1"/>
          <p:nvPr userDrawn="1"/>
        </p:nvSpPr>
        <p:spPr>
          <a:xfrm>
            <a:off x="222307" y="742917"/>
            <a:ext cx="4518025" cy="5241756"/>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dirty="0">
                <a:solidFill>
                  <a:schemeClr val="tx1"/>
                </a:solidFill>
                <a:latin typeface="Century Gothic" panose="020B0502020202020204" pitchFamily="34" charset="0"/>
              </a:rPr>
              <a:t>Make sure you have read the accompanying teacher guidance notes before teaching this lesson. These include relevant subject knowledge and guidance on establishing a safe classroom environment, including sharing ground rules, the limits of confidentiality, approaching the topic sensitively and handling questions effectively. </a:t>
            </a:r>
          </a:p>
          <a:p>
            <a:pPr marL="0" marR="0" lvl="0" indent="0" algn="l" defTabSz="457200" rtl="0" eaLnBrk="1" fontAlgn="auto" latinLnBrk="0" hangingPunct="1">
              <a:lnSpc>
                <a:spcPts val="24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3"/>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2400"/>
              </a:lnSpc>
              <a:spcBef>
                <a:spcPts val="700"/>
              </a:spcBef>
              <a:spcAft>
                <a:spcPts val="0"/>
              </a:spcAft>
              <a:buClrTx/>
              <a:buSzTx/>
              <a:buFontTx/>
              <a:buNone/>
              <a:tabLst/>
              <a:defRPr/>
            </a:pPr>
            <a:endParaRPr lang="en-US" sz="1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6038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V2">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164747"/>
          </a:xfrm>
          <a:prstGeom prst="rect">
            <a:avLst/>
          </a:prstGeom>
          <a:noFill/>
        </p:spPr>
        <p:txBody>
          <a:bodyPr wrap="square" rtlCol="0">
            <a:spAutoFit/>
          </a:bodyPr>
          <a:lstStyle/>
          <a:p>
            <a:pPr>
              <a:lnSpc>
                <a:spcPts val="3200"/>
              </a:lnSpc>
              <a:spcBef>
                <a:spcPts val="1500"/>
              </a:spcBef>
              <a:spcAft>
                <a:spcPts val="0"/>
              </a:spcAft>
            </a:pPr>
            <a:r>
              <a:rPr lang="en-US" sz="2400" b="1">
                <a:solidFill>
                  <a:schemeClr val="accent2"/>
                </a:solidFill>
                <a:latin typeface="Century Gothic" panose="020B0502020202020204" pitchFamily="34" charset="0"/>
              </a:rPr>
              <a:t>Climate for learning</a:t>
            </a:r>
          </a:p>
          <a:p>
            <a:pPr>
              <a:lnSpc>
                <a:spcPts val="2300"/>
              </a:lnSpc>
            </a:pPr>
            <a:r>
              <a:rPr lang="en-GB" sz="1600" b="0" kern="120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Members of the PSHE Association can access our website for further guidance </a:t>
            </a:r>
            <a:br>
              <a:rPr lang="en-US" sz="1600" b="0">
                <a:solidFill>
                  <a:schemeClr val="tx1"/>
                </a:solidFill>
                <a:latin typeface="Century Gothic" panose="020B0502020202020204" pitchFamily="34" charset="0"/>
              </a:rPr>
            </a:br>
            <a:r>
              <a:rPr lang="en-US" sz="1600" b="0">
                <a:solidFill>
                  <a:schemeClr val="tx1"/>
                </a:solidFill>
                <a:latin typeface="Century Gothic" panose="020B0502020202020204" pitchFamily="34" charset="0"/>
                <a:hlinkClick r:id="rId2"/>
              </a:rPr>
              <a:t>www.pshe-association.org.uk/</a:t>
            </a:r>
            <a:endParaRPr lang="en-US" sz="1600" b="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a:solidFill>
                  <a:schemeClr val="tx1"/>
                </a:solidFill>
                <a:latin typeface="Century Gothic" panose="020B0502020202020204" pitchFamily="34" charset="0"/>
              </a:rPr>
              <a:t>This has been designed to be taught as a </a:t>
            </a:r>
            <a:br>
              <a:rPr lang="en-US" sz="1600" b="0">
                <a:solidFill>
                  <a:schemeClr val="tx1"/>
                </a:solidFill>
                <a:latin typeface="Century Gothic" panose="020B0502020202020204" pitchFamily="34" charset="0"/>
              </a:rPr>
            </a:br>
            <a:r>
              <a:rPr lang="en-US" sz="1600" b="1">
                <a:solidFill>
                  <a:schemeClr val="tx1"/>
                </a:solidFill>
                <a:latin typeface="Century Gothic" panose="020B0502020202020204" pitchFamily="34" charset="0"/>
              </a:rPr>
              <a:t>60 minute </a:t>
            </a:r>
            <a:r>
              <a:rPr lang="en-US" sz="1600" b="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5EA43B49-578E-7273-9BED-0859E6813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3" name="Picture 2" descr="A close-up of a logo&#10;&#10;Description automatically generated">
            <a:extLst>
              <a:ext uri="{FF2B5EF4-FFF2-40B4-BE49-F238E27FC236}">
                <a16:creationId xmlns:a16="http://schemas.microsoft.com/office/drawing/2014/main" id="{890094DA-0C3A-95C9-412D-7EF35C99FA16}"/>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54846773-2F9B-03A7-B8D3-0C81B4CCFDD5}"/>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24903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F - blank ">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2276"/>
            <a:ext cx="7498822" cy="694054"/>
          </a:xfrm>
        </p:spPr>
        <p:txBody>
          <a:bodyPr>
            <a:noAutofit/>
          </a:bodyPr>
          <a:lstStyle>
            <a:lvl1pPr>
              <a:defRPr sz="3600">
                <a:solidFill>
                  <a:schemeClr val="accent2"/>
                </a:solidFill>
              </a:defRPr>
            </a:lvl1pPr>
          </a:lstStyle>
          <a:p>
            <a:r>
              <a:rPr lang="en-GB"/>
              <a:t>Slide Title </a:t>
            </a:r>
            <a:endParaRPr lang="en-US"/>
          </a:p>
        </p:txBody>
      </p:sp>
      <p:sp>
        <p:nvSpPr>
          <p:cNvPr id="6" name="Slide Number Placeholder 5">
            <a:extLst>
              <a:ext uri="{FF2B5EF4-FFF2-40B4-BE49-F238E27FC236}">
                <a16:creationId xmlns:a16="http://schemas.microsoft.com/office/drawing/2014/main" id="{094BB503-8807-82A5-14DF-4F12CC984B5E}"/>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7" name="Picture 6" descr="A close-up of a logo&#10;&#10;Description automatically generated">
            <a:extLst>
              <a:ext uri="{FF2B5EF4-FFF2-40B4-BE49-F238E27FC236}">
                <a16:creationId xmlns:a16="http://schemas.microsoft.com/office/drawing/2014/main" id="{8B3FB9FE-20B6-D2A7-0CA0-B53FFE1AD36F}"/>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F98F271E-351A-C0DA-5ED1-7A9B87676B6A}"/>
              </a:ext>
            </a:extLst>
          </p:cNvPr>
          <p:cNvSpPr txBox="1"/>
          <p:nvPr userDrawn="1"/>
        </p:nvSpPr>
        <p:spPr>
          <a:xfrm>
            <a:off x="239605" y="6450755"/>
            <a:ext cx="6195917" cy="261610"/>
          </a:xfrm>
          <a:prstGeom prst="rect">
            <a:avLst/>
          </a:prstGeom>
          <a:noFill/>
        </p:spPr>
        <p:txBody>
          <a:bodyPr wrap="square" rtlCol="0">
            <a:spAutoFit/>
          </a:bodyPr>
          <a:lstStyle/>
          <a:p>
            <a:r>
              <a:rPr lang="en-US" sz="105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02725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SF - Lesson title_1">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5" name="Text Placeholder 5">
            <a:extLst>
              <a:ext uri="{FF2B5EF4-FFF2-40B4-BE49-F238E27FC236}">
                <a16:creationId xmlns:a16="http://schemas.microsoft.com/office/drawing/2014/main" id="{84F77F2C-B8A7-2180-E207-341DA2C9E1FC}"/>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Lesson X</a:t>
            </a:r>
            <a:endParaRPr lang="en-GB"/>
          </a:p>
        </p:txBody>
      </p:sp>
      <p:sp>
        <p:nvSpPr>
          <p:cNvPr id="3" name="Title 1">
            <a:extLst>
              <a:ext uri="{FF2B5EF4-FFF2-40B4-BE49-F238E27FC236}">
                <a16:creationId xmlns:a16="http://schemas.microsoft.com/office/drawing/2014/main" id="{A9C42C64-A2AE-AE48-5B4D-DDEC501BADCC}"/>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a:t>Slide Title </a:t>
            </a:r>
            <a:endParaRPr lang="en-US"/>
          </a:p>
        </p:txBody>
      </p:sp>
      <p:sp>
        <p:nvSpPr>
          <p:cNvPr id="6" name="Slide Number Placeholder 5">
            <a:extLst>
              <a:ext uri="{FF2B5EF4-FFF2-40B4-BE49-F238E27FC236}">
                <a16:creationId xmlns:a16="http://schemas.microsoft.com/office/drawing/2014/main" id="{1751FA22-7FFF-D15C-9949-B592D645673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9" name="Picture 8" descr="A close-up of a logo&#10;&#10;Description automatically generated">
            <a:extLst>
              <a:ext uri="{FF2B5EF4-FFF2-40B4-BE49-F238E27FC236}">
                <a16:creationId xmlns:a16="http://schemas.microsoft.com/office/drawing/2014/main" id="{1A57D409-EC48-0997-B0C8-838FC922D3B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102073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5" name="Slide Number Placeholder 5">
            <a:extLst>
              <a:ext uri="{FF2B5EF4-FFF2-40B4-BE49-F238E27FC236}">
                <a16:creationId xmlns:a16="http://schemas.microsoft.com/office/drawing/2014/main" id="{D734BCF7-9077-EC02-0FF2-D789ECF9339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spTree>
    <p:extLst>
      <p:ext uri="{BB962C8B-B14F-4D97-AF65-F5344CB8AC3E}">
        <p14:creationId xmlns:p14="http://schemas.microsoft.com/office/powerpoint/2010/main" val="100273752"/>
      </p:ext>
    </p:extLst>
  </p:cSld>
  <p:clrMap bg1="dk1" tx1="lt1" bg2="dk2" tx2="lt2" accent1="accent1" accent2="accent2" accent3="accent3" accent4="accent4" accent5="accent5" accent6="accent6" hlink="hlink" folHlink="folHlink"/>
  <p:sldLayoutIdLst>
    <p:sldLayoutId id="2147483666" r:id="rId1"/>
    <p:sldLayoutId id="2147483664" r:id="rId2"/>
    <p:sldLayoutId id="2147483667" r:id="rId3"/>
    <p:sldLayoutId id="2147483668" r:id="rId4"/>
    <p:sldLayoutId id="2147483669" r:id="rId5"/>
    <p:sldLayoutId id="2147483703" r:id="rId6"/>
    <p:sldLayoutId id="2147483702" r:id="rId7"/>
    <p:sldLayoutId id="2147483670" r:id="rId8"/>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8" userDrawn="1">
          <p15:clr>
            <a:srgbClr val="F26B43"/>
          </p15:clr>
        </p15:guide>
        <p15:guide id="4" pos="1008" userDrawn="1">
          <p15:clr>
            <a:srgbClr val="F26B43"/>
          </p15:clr>
        </p15:guide>
        <p15:guide id="5" pos="1208" userDrawn="1">
          <p15:clr>
            <a:srgbClr val="F26B43"/>
          </p15:clr>
        </p15:guide>
        <p15:guide id="6" pos="2008" userDrawn="1">
          <p15:clr>
            <a:srgbClr val="F26B43"/>
          </p15:clr>
        </p15:guide>
        <p15:guide id="7" pos="2216" userDrawn="1">
          <p15:clr>
            <a:srgbClr val="F26B43"/>
          </p15:clr>
        </p15:guide>
        <p15:guide id="8" pos="3016" userDrawn="1">
          <p15:clr>
            <a:srgbClr val="F26B43"/>
          </p15:clr>
        </p15:guide>
        <p15:guide id="9" pos="3224" userDrawn="1">
          <p15:clr>
            <a:srgbClr val="F26B43"/>
          </p15:clr>
        </p15:guide>
        <p15:guide id="10" pos="4024" userDrawn="1">
          <p15:clr>
            <a:srgbClr val="F26B43"/>
          </p15:clr>
        </p15:guide>
        <p15:guide id="11" pos="4232" userDrawn="1">
          <p15:clr>
            <a:srgbClr val="F26B43"/>
          </p15:clr>
        </p15:guide>
        <p15:guide id="12" pos="5032" userDrawn="1">
          <p15:clr>
            <a:srgbClr val="F26B43"/>
          </p15:clr>
        </p15:guide>
        <p15:guide id="13" pos="5232" userDrawn="1">
          <p15:clr>
            <a:srgbClr val="F26B43"/>
          </p15:clr>
        </p15:guide>
        <p15:guide id="14" pos="6032" userDrawn="1">
          <p15:clr>
            <a:srgbClr val="F26B43"/>
          </p15:clr>
        </p15:guide>
        <p15:guide id="15" orient="horz" userDrawn="1">
          <p15:clr>
            <a:srgbClr val="F26B43"/>
          </p15:clr>
        </p15:guide>
        <p15:guide id="16" orient="horz" pos="4320" userDrawn="1">
          <p15:clr>
            <a:srgbClr val="F26B43"/>
          </p15:clr>
        </p15:guide>
        <p15:guide id="17" orient="horz" pos="208" userDrawn="1">
          <p15:clr>
            <a:srgbClr val="F26B43"/>
          </p15:clr>
        </p15:guide>
        <p15:guide id="18" orient="horz" pos="688" userDrawn="1">
          <p15:clr>
            <a:srgbClr val="F26B43"/>
          </p15:clr>
        </p15:guide>
        <p15:guide id="19" orient="horz" pos="888" userDrawn="1">
          <p15:clr>
            <a:srgbClr val="F26B43"/>
          </p15:clr>
        </p15:guide>
        <p15:guide id="20" orient="horz" pos="1368" userDrawn="1">
          <p15:clr>
            <a:srgbClr val="F26B43"/>
          </p15:clr>
        </p15:guide>
        <p15:guide id="21" orient="horz" pos="1576" userDrawn="1">
          <p15:clr>
            <a:srgbClr val="F26B43"/>
          </p15:clr>
        </p15:guide>
        <p15:guide id="22" orient="horz" pos="2056" userDrawn="1">
          <p15:clr>
            <a:srgbClr val="F26B43"/>
          </p15:clr>
        </p15:guide>
        <p15:guide id="23" orient="horz" pos="2264" userDrawn="1">
          <p15:clr>
            <a:srgbClr val="F26B43"/>
          </p15:clr>
        </p15:guide>
        <p15:guide id="24" orient="horz" pos="2744" userDrawn="1">
          <p15:clr>
            <a:srgbClr val="F26B43"/>
          </p15:clr>
        </p15:guide>
        <p15:guide id="25" orient="horz" pos="2952" userDrawn="1">
          <p15:clr>
            <a:srgbClr val="F26B43"/>
          </p15:clr>
        </p15:guide>
        <p15:guide id="26" orient="horz" pos="3432" userDrawn="1">
          <p15:clr>
            <a:srgbClr val="F26B43"/>
          </p15:clr>
        </p15:guide>
        <p15:guide id="27" orient="horz" pos="3632" userDrawn="1">
          <p15:clr>
            <a:srgbClr val="F26B43"/>
          </p15:clr>
        </p15:guide>
        <p15:guide id="28" orient="horz" pos="41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6" name="Slide Number Placeholder 5"/>
          <p:cNvSpPr>
            <a:spLocks noGrp="1"/>
          </p:cNvSpPr>
          <p:nvPr>
            <p:ph type="sldNum" sz="quarter" idx="4"/>
          </p:nvPr>
        </p:nvSpPr>
        <p:spPr>
          <a:xfrm>
            <a:off x="7247890" y="6356352"/>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spTree>
    <p:extLst>
      <p:ext uri="{BB962C8B-B14F-4D97-AF65-F5344CB8AC3E}">
        <p14:creationId xmlns:p14="http://schemas.microsoft.com/office/powerpoint/2010/main" val="3162068689"/>
      </p:ext>
    </p:extLst>
  </p:cSld>
  <p:clrMap bg1="lt1" tx1="dk1" bg2="lt2" tx2="dk2" accent1="accent1" accent2="accent2" accent3="accent3" accent4="accent4" accent5="accent5" accent6="accent6" hlink="hlink" folHlink="folHlink"/>
  <p:sldLayoutIdLst>
    <p:sldLayoutId id="2147483672" r:id="rId1"/>
    <p:sldLayoutId id="2147483700" r:id="rId2"/>
    <p:sldLayoutId id="2147483699" r:id="rId3"/>
    <p:sldLayoutId id="2147483698" r:id="rId4"/>
    <p:sldLayoutId id="2147483678" r:id="rId5"/>
    <p:sldLayoutId id="2147483685" r:id="rId6"/>
    <p:sldLayoutId id="2147483687" r:id="rId7"/>
    <p:sldLayoutId id="2147483688" r:id="rId8"/>
    <p:sldLayoutId id="2147483680" r:id="rId9"/>
    <p:sldLayoutId id="2147483686" r:id="rId10"/>
    <p:sldLayoutId id="2147483694" r:id="rId11"/>
    <p:sldLayoutId id="2147483696" r:id="rId12"/>
    <p:sldLayoutId id="2147483693" r:id="rId13"/>
    <p:sldLayoutId id="2147483695" r:id="rId14"/>
    <p:sldLayoutId id="2147483691" r:id="rId15"/>
    <p:sldLayoutId id="2147483682" r:id="rId16"/>
    <p:sldLayoutId id="2147483689" r:id="rId17"/>
    <p:sldLayoutId id="2147483690" r:id="rId18"/>
    <p:sldLayoutId id="2147483704" r:id="rId19"/>
    <p:sldLayoutId id="2147483706" r:id="rId20"/>
    <p:sldLayoutId id="2147483705" r:id="rId21"/>
    <p:sldLayoutId id="2147483708" r:id="rId22"/>
    <p:sldLayoutId id="2147483701" r:id="rId23"/>
    <p:sldLayoutId id="2147483677" r:id="rId24"/>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4" userDrawn="1">
          <p15:clr>
            <a:srgbClr val="F26B43"/>
          </p15:clr>
        </p15:guide>
        <p15:guide id="4" pos="1005" userDrawn="1">
          <p15:clr>
            <a:srgbClr val="F26B43"/>
          </p15:clr>
        </p15:guide>
        <p15:guide id="5" pos="1210" userDrawn="1">
          <p15:clr>
            <a:srgbClr val="F26B43"/>
          </p15:clr>
        </p15:guide>
        <p15:guide id="6" pos="2011" userDrawn="1">
          <p15:clr>
            <a:srgbClr val="F26B43"/>
          </p15:clr>
        </p15:guide>
        <p15:guide id="7" pos="2216" userDrawn="1">
          <p15:clr>
            <a:srgbClr val="F26B43"/>
          </p15:clr>
        </p15:guide>
        <p15:guide id="8" pos="3017" userDrawn="1">
          <p15:clr>
            <a:srgbClr val="F26B43"/>
          </p15:clr>
        </p15:guide>
        <p15:guide id="9" pos="3222" userDrawn="1">
          <p15:clr>
            <a:srgbClr val="F26B43"/>
          </p15:clr>
        </p15:guide>
        <p15:guide id="10" pos="4023" userDrawn="1">
          <p15:clr>
            <a:srgbClr val="F26B43"/>
          </p15:clr>
        </p15:guide>
        <p15:guide id="11" pos="4228" userDrawn="1">
          <p15:clr>
            <a:srgbClr val="F26B43"/>
          </p15:clr>
        </p15:guide>
        <p15:guide id="12" pos="5029" userDrawn="1">
          <p15:clr>
            <a:srgbClr val="F26B43"/>
          </p15:clr>
        </p15:guide>
        <p15:guide id="13" pos="5234" userDrawn="1">
          <p15:clr>
            <a:srgbClr val="F26B43"/>
          </p15:clr>
        </p15:guide>
        <p15:guide id="14" pos="6035" userDrawn="1">
          <p15:clr>
            <a:srgbClr val="F26B43"/>
          </p15:clr>
        </p15:guide>
        <p15:guide id="15" orient="horz" userDrawn="1">
          <p15:clr>
            <a:srgbClr val="F26B43"/>
          </p15:clr>
        </p15:guide>
        <p15:guide id="16" orient="horz" pos="4320" userDrawn="1">
          <p15:clr>
            <a:srgbClr val="F26B43"/>
          </p15:clr>
        </p15:guide>
        <p15:guide id="17" orient="horz" pos="204" userDrawn="1">
          <p15:clr>
            <a:srgbClr val="F26B43"/>
          </p15:clr>
        </p15:guide>
        <p15:guide id="18" orient="horz" pos="685" userDrawn="1">
          <p15:clr>
            <a:srgbClr val="F26B43"/>
          </p15:clr>
        </p15:guide>
        <p15:guide id="19" orient="horz" pos="890" userDrawn="1">
          <p15:clr>
            <a:srgbClr val="F26B43"/>
          </p15:clr>
        </p15:guide>
        <p15:guide id="20" orient="horz" pos="1371" userDrawn="1">
          <p15:clr>
            <a:srgbClr val="F26B43"/>
          </p15:clr>
        </p15:guide>
        <p15:guide id="21" orient="horz" pos="1576" userDrawn="1">
          <p15:clr>
            <a:srgbClr val="F26B43"/>
          </p15:clr>
        </p15:guide>
        <p15:guide id="22" orient="horz" pos="2057" userDrawn="1">
          <p15:clr>
            <a:srgbClr val="F26B43"/>
          </p15:clr>
        </p15:guide>
        <p15:guide id="23" orient="horz" pos="2262" userDrawn="1">
          <p15:clr>
            <a:srgbClr val="F26B43"/>
          </p15:clr>
        </p15:guide>
        <p15:guide id="24" orient="horz" pos="2743" userDrawn="1">
          <p15:clr>
            <a:srgbClr val="F26B43"/>
          </p15:clr>
        </p15:guide>
        <p15:guide id="25" orient="horz" pos="2948" userDrawn="1">
          <p15:clr>
            <a:srgbClr val="F26B43"/>
          </p15:clr>
        </p15:guide>
        <p15:guide id="26" orient="horz" pos="3429" userDrawn="1">
          <p15:clr>
            <a:srgbClr val="F26B43"/>
          </p15:clr>
        </p15:guide>
        <p15:guide id="27" orient="horz" pos="3634" userDrawn="1">
          <p15:clr>
            <a:srgbClr val="F26B43"/>
          </p15:clr>
        </p15:guide>
        <p15:guide id="28" orient="horz" pos="41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hyperlink" Target="http://www.chidline.org.uk/" TargetMode="External"/><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1.xml"/><Relationship Id="rId6" Type="http://schemas.openxmlformats.org/officeDocument/2006/relationships/image" Target="../media/image28.png"/><Relationship Id="rId5" Type="http://schemas.openxmlformats.org/officeDocument/2006/relationships/hyperlink" Target="http://www.eventsforce.net/turingevents/389/170339" TargetMode="External"/><Relationship Id="rId4" Type="http://schemas.openxmlformats.org/officeDocument/2006/relationships/hyperlink" Target="http://www.ceopeducation.co.uk/"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2.xm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800C-B306-18E7-D605-B2295BCDC299}"/>
              </a:ext>
            </a:extLst>
          </p:cNvPr>
          <p:cNvSpPr>
            <a:spLocks noGrp="1"/>
          </p:cNvSpPr>
          <p:nvPr>
            <p:ph type="title"/>
          </p:nvPr>
        </p:nvSpPr>
        <p:spPr>
          <a:xfrm>
            <a:off x="230719" y="1059578"/>
            <a:ext cx="6340202" cy="1325563"/>
          </a:xfrm>
        </p:spPr>
        <p:txBody>
          <a:bodyPr>
            <a:normAutofit/>
          </a:bodyPr>
          <a:lstStyle/>
          <a:p>
            <a:r>
              <a:rPr lang="en-US"/>
              <a:t>What is AI?</a:t>
            </a:r>
          </a:p>
        </p:txBody>
      </p:sp>
      <p:sp>
        <p:nvSpPr>
          <p:cNvPr id="3" name="Subtitle 2">
            <a:extLst>
              <a:ext uri="{FF2B5EF4-FFF2-40B4-BE49-F238E27FC236}">
                <a16:creationId xmlns:a16="http://schemas.microsoft.com/office/drawing/2014/main" id="{F1231D9D-8A18-B483-FE64-1B1B1B96683A}"/>
              </a:ext>
            </a:extLst>
          </p:cNvPr>
          <p:cNvSpPr>
            <a:spLocks noGrp="1"/>
          </p:cNvSpPr>
          <p:nvPr>
            <p:ph type="subTitle" idx="1"/>
          </p:nvPr>
        </p:nvSpPr>
        <p:spPr>
          <a:xfrm>
            <a:off x="239606" y="3483582"/>
            <a:ext cx="5071113" cy="582035"/>
          </a:xfrm>
        </p:spPr>
        <p:txBody>
          <a:bodyPr/>
          <a:lstStyle/>
          <a:p>
            <a:pPr>
              <a:lnSpc>
                <a:spcPts val="3200"/>
              </a:lnSpc>
              <a:spcBef>
                <a:spcPts val="0"/>
              </a:spcBef>
            </a:pPr>
            <a:r>
              <a:rPr lang="en-US" sz="2400"/>
              <a:t>Introducing Artificial Intelligence</a:t>
            </a:r>
          </a:p>
          <a:p>
            <a:pPr>
              <a:lnSpc>
                <a:spcPts val="3200"/>
              </a:lnSpc>
              <a:spcBef>
                <a:spcPts val="0"/>
              </a:spcBef>
            </a:pPr>
            <a:r>
              <a:rPr lang="en-US"/>
              <a:t>Key stages 2-3</a:t>
            </a:r>
            <a:endParaRPr lang="en-US" sz="2400"/>
          </a:p>
        </p:txBody>
      </p:sp>
      <p:sp>
        <p:nvSpPr>
          <p:cNvPr id="5" name="Slide Number Placeholder 5">
            <a:extLst>
              <a:ext uri="{FF2B5EF4-FFF2-40B4-BE49-F238E27FC236}">
                <a16:creationId xmlns:a16="http://schemas.microsoft.com/office/drawing/2014/main" id="{B3DDE530-D9CF-7586-D2F5-BC12A61F377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6" name="Picture 5">
            <a:extLst>
              <a:ext uri="{FF2B5EF4-FFF2-40B4-BE49-F238E27FC236}">
                <a16:creationId xmlns:a16="http://schemas.microsoft.com/office/drawing/2014/main" id="{545BA581-9744-8955-D056-C6085DBF349A}"/>
              </a:ext>
            </a:extLst>
          </p:cNvPr>
          <p:cNvPicPr>
            <a:picLocks noChangeAspect="1"/>
          </p:cNvPicPr>
          <p:nvPr/>
        </p:nvPicPr>
        <p:blipFill>
          <a:blip r:embed="rId2"/>
          <a:stretch>
            <a:fillRect/>
          </a:stretch>
        </p:blipFill>
        <p:spPr>
          <a:xfrm>
            <a:off x="2743012" y="316514"/>
            <a:ext cx="1312414" cy="556401"/>
          </a:xfrm>
          <a:prstGeom prst="rect">
            <a:avLst/>
          </a:prstGeom>
        </p:spPr>
      </p:pic>
    </p:spTree>
    <p:extLst>
      <p:ext uri="{BB962C8B-B14F-4D97-AF65-F5344CB8AC3E}">
        <p14:creationId xmlns:p14="http://schemas.microsoft.com/office/powerpoint/2010/main" val="226012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0745C9D-E4FC-ED65-A944-0DB4FAEFB885}"/>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sp>
        <p:nvSpPr>
          <p:cNvPr id="5" name="Content Placeholder 4">
            <a:extLst>
              <a:ext uri="{FF2B5EF4-FFF2-40B4-BE49-F238E27FC236}">
                <a16:creationId xmlns:a16="http://schemas.microsoft.com/office/drawing/2014/main" id="{D1B41380-CE5F-737D-911C-2826BEA3C027}"/>
              </a:ext>
            </a:extLst>
          </p:cNvPr>
          <p:cNvSpPr>
            <a:spLocks noGrp="1"/>
          </p:cNvSpPr>
          <p:nvPr>
            <p:ph sz="half" idx="12"/>
          </p:nvPr>
        </p:nvSpPr>
        <p:spPr/>
        <p:txBody>
          <a:bodyPr/>
          <a:lstStyle/>
          <a:p>
            <a:r>
              <a:rPr lang="en-GB"/>
              <a:t>To learn about what artificial intelligence (AI) is and how it is used in our daily lives.</a:t>
            </a:r>
            <a:endParaRPr lang="en-US"/>
          </a:p>
        </p:txBody>
      </p:sp>
      <p:sp>
        <p:nvSpPr>
          <p:cNvPr id="6" name="Content Placeholder 5">
            <a:extLst>
              <a:ext uri="{FF2B5EF4-FFF2-40B4-BE49-F238E27FC236}">
                <a16:creationId xmlns:a16="http://schemas.microsoft.com/office/drawing/2014/main" id="{E476D276-A037-8F3F-2293-303A10A6A3C8}"/>
              </a:ext>
            </a:extLst>
          </p:cNvPr>
          <p:cNvSpPr>
            <a:spLocks noGrp="1"/>
          </p:cNvSpPr>
          <p:nvPr>
            <p:ph sz="half" idx="13"/>
          </p:nvPr>
        </p:nvSpPr>
        <p:spPr>
          <a:xfrm>
            <a:off x="4067944" y="1333463"/>
            <a:ext cx="4060056" cy="4650224"/>
          </a:xfrm>
        </p:spPr>
        <p:txBody>
          <a:bodyPr/>
          <a:lstStyle/>
          <a:p>
            <a:r>
              <a:rPr lang="en-GB" dirty="0"/>
              <a:t>Pupils will be able to: </a:t>
            </a:r>
          </a:p>
          <a:p>
            <a:pPr marL="342900" indent="-342900">
              <a:buFont typeface="Arial" panose="020B0604020202020204" pitchFamily="34" charset="0"/>
              <a:buChar char="•"/>
            </a:pPr>
            <a:r>
              <a:rPr lang="en-GB" dirty="0"/>
              <a:t>identify what AI is and how it is used in daily life</a:t>
            </a:r>
          </a:p>
          <a:p>
            <a:pPr marL="342900" indent="-342900">
              <a:buFont typeface="Arial" panose="020B0604020202020204" pitchFamily="34" charset="0"/>
              <a:buChar char="•"/>
            </a:pPr>
            <a:r>
              <a:rPr lang="en-GB" dirty="0"/>
              <a:t>explain how AI systems work and affect people’s lives</a:t>
            </a:r>
          </a:p>
          <a:p>
            <a:pPr marL="342900" indent="-342900">
              <a:buFont typeface="Arial" panose="020B0604020202020204" pitchFamily="34" charset="0"/>
              <a:buChar char="•"/>
            </a:pPr>
            <a:r>
              <a:rPr lang="en-GB" dirty="0"/>
              <a:t>evaluate potential challenges of AI becoming part of daily life</a:t>
            </a:r>
          </a:p>
          <a:p>
            <a:endParaRPr lang="en-US" dirty="0"/>
          </a:p>
        </p:txBody>
      </p:sp>
    </p:spTree>
    <p:extLst>
      <p:ext uri="{BB962C8B-B14F-4D97-AF65-F5344CB8AC3E}">
        <p14:creationId xmlns:p14="http://schemas.microsoft.com/office/powerpoint/2010/main" val="3757565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BD8ED3-4818-71BF-3159-5BF520AB0E1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1012062"/>
            <a:ext cx="1663700" cy="4890630"/>
          </a:xfrm>
          <a:prstGeom prst="rect">
            <a:avLst/>
          </a:prstGeom>
          <a:noFill/>
          <a:ln>
            <a:noFill/>
          </a:ln>
        </p:spPr>
      </p:pic>
      <p:sp>
        <p:nvSpPr>
          <p:cNvPr id="2" name="Content Placeholder 1">
            <a:extLst>
              <a:ext uri="{FF2B5EF4-FFF2-40B4-BE49-F238E27FC236}">
                <a16:creationId xmlns:a16="http://schemas.microsoft.com/office/drawing/2014/main" id="{46FA298A-45A1-7F44-5440-565DF34DED40}"/>
              </a:ext>
            </a:extLst>
          </p:cNvPr>
          <p:cNvSpPr>
            <a:spLocks noGrp="1"/>
          </p:cNvSpPr>
          <p:nvPr>
            <p:ph sz="half" idx="10"/>
          </p:nvPr>
        </p:nvSpPr>
        <p:spPr>
          <a:xfrm>
            <a:off x="232915" y="1303304"/>
            <a:ext cx="4882010" cy="5338796"/>
          </a:xfrm>
        </p:spPr>
        <p:txBody>
          <a:bodyPr>
            <a:normAutofit/>
          </a:bodyPr>
          <a:lstStyle/>
          <a:p>
            <a:r>
              <a:rPr lang="en-GB" sz="2400" dirty="0">
                <a:latin typeface="Century Gothic" panose="020B0502020202020204" pitchFamily="34" charset="0"/>
              </a:rPr>
              <a:t>AI stands for ‘</a:t>
            </a:r>
            <a:r>
              <a:rPr lang="en-GB" sz="2400" b="1" dirty="0">
                <a:latin typeface="Century Gothic" panose="020B0502020202020204" pitchFamily="34" charset="0"/>
              </a:rPr>
              <a:t>A</a:t>
            </a:r>
            <a:r>
              <a:rPr lang="en-GB" sz="2400" dirty="0">
                <a:latin typeface="Century Gothic" panose="020B0502020202020204" pitchFamily="34" charset="0"/>
              </a:rPr>
              <a:t>rtificial </a:t>
            </a:r>
            <a:r>
              <a:rPr lang="en-GB" sz="2400" b="1" dirty="0">
                <a:latin typeface="Century Gothic" panose="020B0502020202020204" pitchFamily="34" charset="0"/>
              </a:rPr>
              <a:t>I</a:t>
            </a:r>
            <a:r>
              <a:rPr lang="en-GB" sz="2400" dirty="0">
                <a:latin typeface="Century Gothic" panose="020B0502020202020204" pitchFamily="34" charset="0"/>
              </a:rPr>
              <a:t>ntelligence’.</a:t>
            </a:r>
          </a:p>
          <a:p>
            <a:r>
              <a:rPr lang="en-GB" sz="2400" dirty="0"/>
              <a:t>AI involves c</a:t>
            </a:r>
            <a:r>
              <a:rPr lang="en-GB" sz="2400" dirty="0">
                <a:latin typeface="Century Gothic" panose="020B0502020202020204" pitchFamily="34" charset="0"/>
              </a:rPr>
              <a:t>omputers using information to do things that, in the past, only humans have been able to do. </a:t>
            </a:r>
          </a:p>
          <a:p>
            <a:r>
              <a:rPr lang="en-GB" sz="2400" dirty="0"/>
              <a:t>For example, AI allows computer systems to be trained on data and predict patterns.</a:t>
            </a:r>
          </a:p>
          <a:p>
            <a:r>
              <a:rPr lang="en-GB" sz="2400" dirty="0">
                <a:latin typeface="Century Gothic" panose="020B0502020202020204" pitchFamily="34" charset="0"/>
              </a:rPr>
              <a:t>The word ‘intelligence’ is a bit misleading though, because AI doesn’t think for itself. </a:t>
            </a:r>
          </a:p>
          <a:p>
            <a:endParaRPr lang="en-GB" dirty="0"/>
          </a:p>
        </p:txBody>
      </p:sp>
      <p:sp>
        <p:nvSpPr>
          <p:cNvPr id="3" name="Title 2">
            <a:extLst>
              <a:ext uri="{FF2B5EF4-FFF2-40B4-BE49-F238E27FC236}">
                <a16:creationId xmlns:a16="http://schemas.microsoft.com/office/drawing/2014/main" id="{149B84EC-2A6F-8C9C-91D8-D2DD01D587D5}"/>
              </a:ext>
            </a:extLst>
          </p:cNvPr>
          <p:cNvSpPr>
            <a:spLocks noGrp="1"/>
          </p:cNvSpPr>
          <p:nvPr>
            <p:ph type="title"/>
          </p:nvPr>
        </p:nvSpPr>
        <p:spPr/>
        <p:txBody>
          <a:bodyPr/>
          <a:lstStyle/>
          <a:p>
            <a:r>
              <a:rPr lang="en-GB"/>
              <a:t>What is AI?</a:t>
            </a:r>
          </a:p>
        </p:txBody>
      </p:sp>
      <p:sp>
        <p:nvSpPr>
          <p:cNvPr id="4" name="Slide Number Placeholder 3">
            <a:extLst>
              <a:ext uri="{FF2B5EF4-FFF2-40B4-BE49-F238E27FC236}">
                <a16:creationId xmlns:a16="http://schemas.microsoft.com/office/drawing/2014/main" id="{186F27BC-A7E0-FADC-BDD3-D0FF82D5B27B}"/>
              </a:ext>
            </a:extLst>
          </p:cNvPr>
          <p:cNvSpPr>
            <a:spLocks noGrp="1"/>
          </p:cNvSpPr>
          <p:nvPr>
            <p:ph type="sldNum" sz="quarter" idx="4"/>
          </p:nvPr>
        </p:nvSpPr>
        <p:spPr/>
        <p:txBody>
          <a:bodyPr/>
          <a:lstStyle/>
          <a:p>
            <a:r>
              <a:rPr lang="en-GB"/>
              <a:t>© PSHE Association 2024</a:t>
            </a:r>
          </a:p>
        </p:txBody>
      </p:sp>
      <p:sp>
        <p:nvSpPr>
          <p:cNvPr id="6" name="Rectangle: Rounded Corners 5">
            <a:extLst>
              <a:ext uri="{FF2B5EF4-FFF2-40B4-BE49-F238E27FC236}">
                <a16:creationId xmlns:a16="http://schemas.microsoft.com/office/drawing/2014/main" id="{390E3654-C9F1-83BB-8F83-811460E1C9FE}"/>
              </a:ext>
            </a:extLst>
          </p:cNvPr>
          <p:cNvSpPr/>
          <p:nvPr/>
        </p:nvSpPr>
        <p:spPr>
          <a:xfrm>
            <a:off x="5999284" y="4430639"/>
            <a:ext cx="3667652" cy="1739900"/>
          </a:xfrm>
          <a:prstGeom prst="roundRect">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Century Gothic" panose="020B0502020202020204" pitchFamily="34" charset="0"/>
              </a:rPr>
              <a:t>Did you know?</a:t>
            </a:r>
          </a:p>
          <a:p>
            <a:r>
              <a:rPr lang="en-GB" sz="2400" dirty="0">
                <a:solidFill>
                  <a:schemeClr val="tx1"/>
                </a:solidFill>
                <a:latin typeface="Century Gothic" panose="020B0502020202020204" pitchFamily="34" charset="0"/>
              </a:rPr>
              <a:t>AI is already a part of many technologies we use everyday.</a:t>
            </a:r>
            <a:endParaRPr lang="en-GB" sz="2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37017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534F643-0E72-4B43-5681-678267BCC3AC}"/>
              </a:ext>
            </a:extLst>
          </p:cNvPr>
          <p:cNvSpPr/>
          <p:nvPr/>
        </p:nvSpPr>
        <p:spPr>
          <a:xfrm>
            <a:off x="4588110" y="4850694"/>
            <a:ext cx="1905000" cy="164171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A59A830C-B93B-68B0-B4D0-483A4D73A224}"/>
              </a:ext>
            </a:extLst>
          </p:cNvPr>
          <p:cNvSpPr/>
          <p:nvPr/>
        </p:nvSpPr>
        <p:spPr>
          <a:xfrm>
            <a:off x="4592755" y="2852186"/>
            <a:ext cx="1905000" cy="164171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2BF98A33-62C3-C5DC-DBD4-926558CBC564}"/>
              </a:ext>
            </a:extLst>
          </p:cNvPr>
          <p:cNvSpPr/>
          <p:nvPr/>
        </p:nvSpPr>
        <p:spPr>
          <a:xfrm>
            <a:off x="4533900" y="840105"/>
            <a:ext cx="1905000" cy="164171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B4AFFF5E-0E34-2BED-5E06-262DF38C2ED6}"/>
              </a:ext>
            </a:extLst>
          </p:cNvPr>
          <p:cNvSpPr>
            <a:spLocks noGrp="1"/>
          </p:cNvSpPr>
          <p:nvPr>
            <p:ph sz="half" idx="10"/>
          </p:nvPr>
        </p:nvSpPr>
        <p:spPr/>
        <p:txBody>
          <a:bodyPr>
            <a:normAutofit/>
          </a:bodyPr>
          <a:lstStyle/>
          <a:p>
            <a:r>
              <a:rPr lang="en-GB" sz="2400" dirty="0"/>
              <a:t>This data could be lots of different types of information. </a:t>
            </a:r>
          </a:p>
          <a:p>
            <a:r>
              <a:rPr lang="en-GB" sz="2400" dirty="0"/>
              <a:t>For example:</a:t>
            </a:r>
          </a:p>
          <a:p>
            <a:endParaRPr lang="en-GB" sz="2400" dirty="0"/>
          </a:p>
          <a:p>
            <a:endParaRPr lang="en-GB" sz="2400" dirty="0"/>
          </a:p>
        </p:txBody>
      </p:sp>
      <p:sp>
        <p:nvSpPr>
          <p:cNvPr id="3" name="Title 2">
            <a:extLst>
              <a:ext uri="{FF2B5EF4-FFF2-40B4-BE49-F238E27FC236}">
                <a16:creationId xmlns:a16="http://schemas.microsoft.com/office/drawing/2014/main" id="{D075F32F-5512-E6F4-3AD1-70ECAEAC30F5}"/>
              </a:ext>
            </a:extLst>
          </p:cNvPr>
          <p:cNvSpPr>
            <a:spLocks noGrp="1"/>
          </p:cNvSpPr>
          <p:nvPr>
            <p:ph type="title"/>
          </p:nvPr>
        </p:nvSpPr>
        <p:spPr/>
        <p:txBody>
          <a:bodyPr/>
          <a:lstStyle/>
          <a:p>
            <a:r>
              <a:rPr lang="en-GB"/>
              <a:t>AI needs data</a:t>
            </a:r>
          </a:p>
        </p:txBody>
      </p:sp>
      <p:sp>
        <p:nvSpPr>
          <p:cNvPr id="4" name="Slide Number Placeholder 3">
            <a:extLst>
              <a:ext uri="{FF2B5EF4-FFF2-40B4-BE49-F238E27FC236}">
                <a16:creationId xmlns:a16="http://schemas.microsoft.com/office/drawing/2014/main" id="{4D3B7F9A-73DB-7EB7-5911-0BEBEE970BC0}"/>
              </a:ext>
            </a:extLst>
          </p:cNvPr>
          <p:cNvSpPr>
            <a:spLocks noGrp="1"/>
          </p:cNvSpPr>
          <p:nvPr>
            <p:ph type="sldNum" sz="quarter" idx="4"/>
          </p:nvPr>
        </p:nvSpPr>
        <p:spPr/>
        <p:txBody>
          <a:bodyPr/>
          <a:lstStyle/>
          <a:p>
            <a:r>
              <a:rPr lang="en-GB"/>
              <a:t>© PSHE Association 2024</a:t>
            </a:r>
          </a:p>
        </p:txBody>
      </p:sp>
      <p:pic>
        <p:nvPicPr>
          <p:cNvPr id="5" name="Picture 4">
            <a:extLst>
              <a:ext uri="{FF2B5EF4-FFF2-40B4-BE49-F238E27FC236}">
                <a16:creationId xmlns:a16="http://schemas.microsoft.com/office/drawing/2014/main" id="{897EAB83-111E-F9B4-DB75-0EE20E9B37B7}"/>
              </a:ext>
            </a:extLst>
          </p:cNvPr>
          <p:cNvPicPr>
            <a:picLocks noChangeAspect="1"/>
          </p:cNvPicPr>
          <p:nvPr/>
        </p:nvPicPr>
        <p:blipFill>
          <a:blip r:embed="rId3"/>
          <a:stretch>
            <a:fillRect/>
          </a:stretch>
        </p:blipFill>
        <p:spPr>
          <a:xfrm>
            <a:off x="4724400" y="840105"/>
            <a:ext cx="1524000" cy="1524000"/>
          </a:xfrm>
          <a:prstGeom prst="rect">
            <a:avLst/>
          </a:prstGeom>
        </p:spPr>
      </p:pic>
      <p:pic>
        <p:nvPicPr>
          <p:cNvPr id="6" name="Picture 5">
            <a:extLst>
              <a:ext uri="{FF2B5EF4-FFF2-40B4-BE49-F238E27FC236}">
                <a16:creationId xmlns:a16="http://schemas.microsoft.com/office/drawing/2014/main" id="{8C7468A8-AC72-E597-525B-76999E709424}"/>
              </a:ext>
            </a:extLst>
          </p:cNvPr>
          <p:cNvPicPr>
            <a:picLocks noChangeAspect="1"/>
          </p:cNvPicPr>
          <p:nvPr/>
        </p:nvPicPr>
        <p:blipFill>
          <a:blip r:embed="rId4"/>
          <a:stretch>
            <a:fillRect/>
          </a:stretch>
        </p:blipFill>
        <p:spPr>
          <a:xfrm>
            <a:off x="4724400" y="2852186"/>
            <a:ext cx="1641710" cy="1641710"/>
          </a:xfrm>
          <a:prstGeom prst="rect">
            <a:avLst/>
          </a:prstGeom>
        </p:spPr>
      </p:pic>
      <p:pic>
        <p:nvPicPr>
          <p:cNvPr id="10" name="Picture 9">
            <a:extLst>
              <a:ext uri="{FF2B5EF4-FFF2-40B4-BE49-F238E27FC236}">
                <a16:creationId xmlns:a16="http://schemas.microsoft.com/office/drawing/2014/main" id="{8D9766E3-C9DB-82A2-2A09-7B623BC1DE51}"/>
              </a:ext>
            </a:extLst>
          </p:cNvPr>
          <p:cNvPicPr>
            <a:picLocks noChangeAspect="1"/>
          </p:cNvPicPr>
          <p:nvPr/>
        </p:nvPicPr>
        <p:blipFill>
          <a:blip r:embed="rId5"/>
          <a:stretch>
            <a:fillRect/>
          </a:stretch>
        </p:blipFill>
        <p:spPr>
          <a:xfrm>
            <a:off x="4793416" y="4978566"/>
            <a:ext cx="1385967" cy="1385967"/>
          </a:xfrm>
          <a:prstGeom prst="rect">
            <a:avLst/>
          </a:prstGeom>
        </p:spPr>
      </p:pic>
      <p:sp>
        <p:nvSpPr>
          <p:cNvPr id="12" name="Rectangle: Rounded Corners 11">
            <a:extLst>
              <a:ext uri="{FF2B5EF4-FFF2-40B4-BE49-F238E27FC236}">
                <a16:creationId xmlns:a16="http://schemas.microsoft.com/office/drawing/2014/main" id="{018ED240-A42E-5DF0-13B8-FBD1F52CC5ED}"/>
              </a:ext>
            </a:extLst>
          </p:cNvPr>
          <p:cNvSpPr/>
          <p:nvPr/>
        </p:nvSpPr>
        <p:spPr>
          <a:xfrm>
            <a:off x="232915" y="4076700"/>
            <a:ext cx="3667652" cy="2237422"/>
          </a:xfrm>
          <a:prstGeom prst="roundRect">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Century Gothic" panose="020B0502020202020204" pitchFamily="34" charset="0"/>
              </a:rPr>
              <a:t>Did you know?</a:t>
            </a:r>
          </a:p>
          <a:p>
            <a:r>
              <a:rPr lang="en-GB" sz="2400" dirty="0">
                <a:solidFill>
                  <a:schemeClr val="tx1"/>
                </a:solidFill>
                <a:latin typeface="Century Gothic" panose="020B0502020202020204" pitchFamily="34" charset="0"/>
              </a:rPr>
              <a:t>A collection of data that can be used in an AI system is called a </a:t>
            </a:r>
            <a:r>
              <a:rPr lang="en-GB" sz="2400" b="1" dirty="0">
                <a:solidFill>
                  <a:schemeClr val="tx1"/>
                </a:solidFill>
                <a:latin typeface="Century Gothic" panose="020B0502020202020204" pitchFamily="34" charset="0"/>
              </a:rPr>
              <a:t>dataset!</a:t>
            </a:r>
          </a:p>
        </p:txBody>
      </p:sp>
      <p:sp>
        <p:nvSpPr>
          <p:cNvPr id="14" name="TextBox 13">
            <a:extLst>
              <a:ext uri="{FF2B5EF4-FFF2-40B4-BE49-F238E27FC236}">
                <a16:creationId xmlns:a16="http://schemas.microsoft.com/office/drawing/2014/main" id="{887CFE99-F58D-4340-1633-2F7FA9EC98F6}"/>
              </a:ext>
            </a:extLst>
          </p:cNvPr>
          <p:cNvSpPr txBox="1"/>
          <p:nvPr/>
        </p:nvSpPr>
        <p:spPr>
          <a:xfrm>
            <a:off x="6493110" y="1158813"/>
            <a:ext cx="2538333" cy="1200329"/>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Numerical </a:t>
            </a:r>
          </a:p>
          <a:p>
            <a:r>
              <a:rPr lang="en-GB" sz="2400" dirty="0">
                <a:solidFill>
                  <a:schemeClr val="bg1"/>
                </a:solidFill>
                <a:latin typeface="Century Gothic" panose="020B0502020202020204" pitchFamily="34" charset="0"/>
              </a:rPr>
              <a:t>(e.g. numbers and statistics)</a:t>
            </a:r>
          </a:p>
        </p:txBody>
      </p:sp>
      <p:sp>
        <p:nvSpPr>
          <p:cNvPr id="15" name="TextBox 14">
            <a:extLst>
              <a:ext uri="{FF2B5EF4-FFF2-40B4-BE49-F238E27FC236}">
                <a16:creationId xmlns:a16="http://schemas.microsoft.com/office/drawing/2014/main" id="{3BA25ED5-83EA-D0AB-240E-8E9261D18665}"/>
              </a:ext>
            </a:extLst>
          </p:cNvPr>
          <p:cNvSpPr txBox="1"/>
          <p:nvPr/>
        </p:nvSpPr>
        <p:spPr>
          <a:xfrm>
            <a:off x="6565900" y="2924236"/>
            <a:ext cx="2844800" cy="1569660"/>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Visual </a:t>
            </a:r>
          </a:p>
          <a:p>
            <a:r>
              <a:rPr lang="en-GB" sz="2400" dirty="0">
                <a:solidFill>
                  <a:schemeClr val="bg1"/>
                </a:solidFill>
                <a:latin typeface="Century Gothic" panose="020B0502020202020204" pitchFamily="34" charset="0"/>
              </a:rPr>
              <a:t>(e.g. images, photographs</a:t>
            </a:r>
          </a:p>
          <a:p>
            <a:r>
              <a:rPr lang="en-GB" sz="2400" dirty="0">
                <a:solidFill>
                  <a:schemeClr val="bg1"/>
                </a:solidFill>
                <a:latin typeface="Century Gothic" panose="020B0502020202020204" pitchFamily="34" charset="0"/>
              </a:rPr>
              <a:t>or videos)</a:t>
            </a:r>
          </a:p>
        </p:txBody>
      </p:sp>
      <p:sp>
        <p:nvSpPr>
          <p:cNvPr id="16" name="TextBox 15">
            <a:extLst>
              <a:ext uri="{FF2B5EF4-FFF2-40B4-BE49-F238E27FC236}">
                <a16:creationId xmlns:a16="http://schemas.microsoft.com/office/drawing/2014/main" id="{3C934109-8369-AB07-346C-234B61DB683D}"/>
              </a:ext>
            </a:extLst>
          </p:cNvPr>
          <p:cNvSpPr txBox="1"/>
          <p:nvPr/>
        </p:nvSpPr>
        <p:spPr>
          <a:xfrm>
            <a:off x="6629400" y="4978566"/>
            <a:ext cx="2959100" cy="1200329"/>
          </a:xfrm>
          <a:prstGeom prst="rect">
            <a:avLst/>
          </a:prstGeom>
          <a:noFill/>
        </p:spPr>
        <p:txBody>
          <a:bodyPr wrap="square" rtlCol="0">
            <a:spAutoFit/>
          </a:bodyPr>
          <a:lstStyle/>
          <a:p>
            <a:r>
              <a:rPr lang="en-GB" sz="2400">
                <a:solidFill>
                  <a:schemeClr val="bg1"/>
                </a:solidFill>
                <a:latin typeface="Century Gothic" panose="020B0502020202020204" pitchFamily="34" charset="0"/>
              </a:rPr>
              <a:t>Audio </a:t>
            </a:r>
          </a:p>
          <a:p>
            <a:r>
              <a:rPr lang="en-GB" sz="2400">
                <a:solidFill>
                  <a:schemeClr val="bg1"/>
                </a:solidFill>
                <a:latin typeface="Century Gothic" panose="020B0502020202020204" pitchFamily="34" charset="0"/>
              </a:rPr>
              <a:t>(e.g. audio clips or call recordings)</a:t>
            </a:r>
          </a:p>
        </p:txBody>
      </p:sp>
    </p:spTree>
    <p:extLst>
      <p:ext uri="{BB962C8B-B14F-4D97-AF65-F5344CB8AC3E}">
        <p14:creationId xmlns:p14="http://schemas.microsoft.com/office/powerpoint/2010/main" val="420261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7" grpId="0" animBg="1"/>
      <p:bldP spid="12" grpId="0" animBg="1"/>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99D93-E8A4-EDA2-6994-007D87FF4C2D}"/>
              </a:ext>
            </a:extLst>
          </p:cNvPr>
          <p:cNvSpPr>
            <a:spLocks noGrp="1"/>
          </p:cNvSpPr>
          <p:nvPr>
            <p:ph type="title"/>
          </p:nvPr>
        </p:nvSpPr>
        <p:spPr/>
        <p:txBody>
          <a:bodyPr/>
          <a:lstStyle/>
          <a:p>
            <a:r>
              <a:rPr lang="en-GB" dirty="0"/>
              <a:t>What can AI do?</a:t>
            </a:r>
          </a:p>
        </p:txBody>
      </p:sp>
      <p:sp>
        <p:nvSpPr>
          <p:cNvPr id="3" name="Slide Number Placeholder 2">
            <a:extLst>
              <a:ext uri="{FF2B5EF4-FFF2-40B4-BE49-F238E27FC236}">
                <a16:creationId xmlns:a16="http://schemas.microsoft.com/office/drawing/2014/main" id="{EB78B4C0-EDCD-5433-E11E-157704C9D4FE}"/>
              </a:ext>
            </a:extLst>
          </p:cNvPr>
          <p:cNvSpPr>
            <a:spLocks noGrp="1"/>
          </p:cNvSpPr>
          <p:nvPr>
            <p:ph type="sldNum" sz="quarter" idx="4"/>
          </p:nvPr>
        </p:nvSpPr>
        <p:spPr/>
        <p:txBody>
          <a:bodyPr/>
          <a:lstStyle/>
          <a:p>
            <a:r>
              <a:rPr lang="en-GB"/>
              <a:t>© PSHE Association 2024</a:t>
            </a:r>
          </a:p>
        </p:txBody>
      </p:sp>
      <p:sp>
        <p:nvSpPr>
          <p:cNvPr id="4" name="Content Placeholder 1">
            <a:extLst>
              <a:ext uri="{FF2B5EF4-FFF2-40B4-BE49-F238E27FC236}">
                <a16:creationId xmlns:a16="http://schemas.microsoft.com/office/drawing/2014/main" id="{5E41B0F3-B0AF-910F-2058-32A423836C51}"/>
              </a:ext>
            </a:extLst>
          </p:cNvPr>
          <p:cNvSpPr txBox="1">
            <a:spLocks/>
          </p:cNvSpPr>
          <p:nvPr/>
        </p:nvSpPr>
        <p:spPr>
          <a:xfrm>
            <a:off x="232914" y="1303304"/>
            <a:ext cx="9266685" cy="1096996"/>
          </a:xfrm>
          <a:prstGeom prst="rect">
            <a:avLst/>
          </a:prstGeom>
        </p:spPr>
        <p:txBody>
          <a:bodyPr>
            <a:normAutofit/>
          </a:bodyPr>
          <a:lst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0" indent="0">
              <a:buNone/>
            </a:pPr>
            <a:endParaRPr lang="en-GB" sz="2400"/>
          </a:p>
        </p:txBody>
      </p:sp>
      <p:grpSp>
        <p:nvGrpSpPr>
          <p:cNvPr id="10" name="Group 9">
            <a:extLst>
              <a:ext uri="{FF2B5EF4-FFF2-40B4-BE49-F238E27FC236}">
                <a16:creationId xmlns:a16="http://schemas.microsoft.com/office/drawing/2014/main" id="{8B5FD809-0EC1-7937-70DB-5CD596DA004A}"/>
              </a:ext>
            </a:extLst>
          </p:cNvPr>
          <p:cNvGrpSpPr/>
          <p:nvPr/>
        </p:nvGrpSpPr>
        <p:grpSpPr>
          <a:xfrm>
            <a:off x="109640" y="1581855"/>
            <a:ext cx="4483765" cy="2405318"/>
            <a:chOff x="109640" y="1581855"/>
            <a:chExt cx="4483765" cy="2405318"/>
          </a:xfrm>
        </p:grpSpPr>
        <p:sp>
          <p:nvSpPr>
            <p:cNvPr id="14" name="TextBox 13">
              <a:extLst>
                <a:ext uri="{FF2B5EF4-FFF2-40B4-BE49-F238E27FC236}">
                  <a16:creationId xmlns:a16="http://schemas.microsoft.com/office/drawing/2014/main" id="{2B4EB46B-E9ED-A208-6EBA-8B65B42131A5}"/>
                </a:ext>
              </a:extLst>
            </p:cNvPr>
            <p:cNvSpPr txBox="1"/>
            <p:nvPr/>
          </p:nvSpPr>
          <p:spPr>
            <a:xfrm>
              <a:off x="205005" y="1863515"/>
              <a:ext cx="4388400" cy="2123658"/>
            </a:xfrm>
            <a:prstGeom prst="rect">
              <a:avLst/>
            </a:prstGeom>
            <a:noFill/>
          </p:spPr>
          <p:txBody>
            <a:bodyPr wrap="square" rtlCol="0">
              <a:spAutoFit/>
            </a:bodyPr>
            <a:lstStyle/>
            <a:p>
              <a:r>
                <a:rPr lang="en-GB" sz="2200" b="1" dirty="0">
                  <a:latin typeface="Century Gothic" panose="020B0502020202020204" pitchFamily="34" charset="0"/>
                </a:rPr>
                <a:t>Prediction</a:t>
              </a:r>
            </a:p>
            <a:p>
              <a:r>
                <a:rPr lang="en-GB" sz="2200" dirty="0">
                  <a:latin typeface="Century Gothic" panose="020B0502020202020204" pitchFamily="34" charset="0"/>
                </a:rPr>
                <a:t>AI can process lots of data and find patterns in it, to predict what might happen   in future.</a:t>
              </a:r>
            </a:p>
            <a:p>
              <a:endParaRPr lang="en-GB" sz="2200" dirty="0">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7AEA95ED-F5AA-6C71-6853-BCA7550C0617}"/>
                </a:ext>
              </a:extLst>
            </p:cNvPr>
            <p:cNvSpPr/>
            <p:nvPr/>
          </p:nvSpPr>
          <p:spPr>
            <a:xfrm>
              <a:off x="109640" y="1581855"/>
              <a:ext cx="4332582" cy="2237422"/>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400" b="1" dirty="0">
                <a:noFill/>
                <a:latin typeface="Century Gothic" panose="020B0502020202020204" pitchFamily="34" charset="0"/>
              </a:endParaRPr>
            </a:p>
          </p:txBody>
        </p:sp>
      </p:grpSp>
      <p:grpSp>
        <p:nvGrpSpPr>
          <p:cNvPr id="12" name="Group 11">
            <a:extLst>
              <a:ext uri="{FF2B5EF4-FFF2-40B4-BE49-F238E27FC236}">
                <a16:creationId xmlns:a16="http://schemas.microsoft.com/office/drawing/2014/main" id="{A536978B-B1B1-A14B-73B2-9F8B8A367AD8}"/>
              </a:ext>
            </a:extLst>
          </p:cNvPr>
          <p:cNvGrpSpPr/>
          <p:nvPr/>
        </p:nvGrpSpPr>
        <p:grpSpPr>
          <a:xfrm>
            <a:off x="4776723" y="1548963"/>
            <a:ext cx="4515900" cy="2270314"/>
            <a:chOff x="4776723" y="1576352"/>
            <a:chExt cx="4515900" cy="2270314"/>
          </a:xfrm>
        </p:grpSpPr>
        <p:sp>
          <p:nvSpPr>
            <p:cNvPr id="19" name="TextBox 18">
              <a:extLst>
                <a:ext uri="{FF2B5EF4-FFF2-40B4-BE49-F238E27FC236}">
                  <a16:creationId xmlns:a16="http://schemas.microsoft.com/office/drawing/2014/main" id="{08BD4B4A-880A-1207-AC63-560DA99F7025}"/>
                </a:ext>
              </a:extLst>
            </p:cNvPr>
            <p:cNvSpPr txBox="1"/>
            <p:nvPr/>
          </p:nvSpPr>
          <p:spPr>
            <a:xfrm>
              <a:off x="4903081" y="1723008"/>
              <a:ext cx="4389542" cy="2123658"/>
            </a:xfrm>
            <a:prstGeom prst="rect">
              <a:avLst/>
            </a:prstGeom>
            <a:noFill/>
          </p:spPr>
          <p:txBody>
            <a:bodyPr wrap="square" rtlCol="0">
              <a:spAutoFit/>
            </a:bodyPr>
            <a:lstStyle/>
            <a:p>
              <a:r>
                <a:rPr lang="en-GB" sz="2200" b="1" dirty="0">
                  <a:latin typeface="Century Gothic" panose="020B0502020202020204" pitchFamily="34" charset="0"/>
                </a:rPr>
                <a:t>Classification</a:t>
              </a:r>
            </a:p>
            <a:p>
              <a:r>
                <a:rPr lang="en-GB" sz="2200" dirty="0">
                  <a:latin typeface="Century Gothic" panose="020B0502020202020204" pitchFamily="34" charset="0"/>
                </a:rPr>
                <a:t>AI can be trained to find groups in information and to label things as belonging to different categories.  </a:t>
              </a:r>
            </a:p>
            <a:p>
              <a:endParaRPr lang="en-GB" sz="2200" b="1" dirty="0">
                <a:latin typeface="Century Gothic" panose="020B0502020202020204" pitchFamily="34" charset="0"/>
              </a:endParaRPr>
            </a:p>
          </p:txBody>
        </p:sp>
        <p:sp>
          <p:nvSpPr>
            <p:cNvPr id="11" name="Rectangle: Rounded Corners 10">
              <a:extLst>
                <a:ext uri="{FF2B5EF4-FFF2-40B4-BE49-F238E27FC236}">
                  <a16:creationId xmlns:a16="http://schemas.microsoft.com/office/drawing/2014/main" id="{A9D381A1-B60B-0CB9-8C1F-98752F920930}"/>
                </a:ext>
              </a:extLst>
            </p:cNvPr>
            <p:cNvSpPr/>
            <p:nvPr/>
          </p:nvSpPr>
          <p:spPr>
            <a:xfrm>
              <a:off x="4776723" y="1576352"/>
              <a:ext cx="4332582" cy="2237422"/>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400" b="1" dirty="0">
                <a:noFill/>
                <a:latin typeface="Century Gothic" panose="020B0502020202020204" pitchFamily="34" charset="0"/>
              </a:endParaRPr>
            </a:p>
          </p:txBody>
        </p:sp>
      </p:grpSp>
      <p:grpSp>
        <p:nvGrpSpPr>
          <p:cNvPr id="15" name="Group 14">
            <a:extLst>
              <a:ext uri="{FF2B5EF4-FFF2-40B4-BE49-F238E27FC236}">
                <a16:creationId xmlns:a16="http://schemas.microsoft.com/office/drawing/2014/main" id="{23D1FCCC-7F73-372D-4906-4CEEFFB970E0}"/>
              </a:ext>
            </a:extLst>
          </p:cNvPr>
          <p:cNvGrpSpPr/>
          <p:nvPr/>
        </p:nvGrpSpPr>
        <p:grpSpPr>
          <a:xfrm>
            <a:off x="109640" y="4076700"/>
            <a:ext cx="4455856" cy="2548713"/>
            <a:chOff x="109640" y="4076700"/>
            <a:chExt cx="4455856" cy="2548713"/>
          </a:xfrm>
        </p:grpSpPr>
        <p:sp>
          <p:nvSpPr>
            <p:cNvPr id="6" name="TextBox 5">
              <a:extLst>
                <a:ext uri="{FF2B5EF4-FFF2-40B4-BE49-F238E27FC236}">
                  <a16:creationId xmlns:a16="http://schemas.microsoft.com/office/drawing/2014/main" id="{10EAEF4F-F3B6-C028-4E1F-B335C88C9259}"/>
                </a:ext>
              </a:extLst>
            </p:cNvPr>
            <p:cNvSpPr txBox="1"/>
            <p:nvPr/>
          </p:nvSpPr>
          <p:spPr>
            <a:xfrm>
              <a:off x="232914" y="4163200"/>
              <a:ext cx="4332582" cy="2462213"/>
            </a:xfrm>
            <a:prstGeom prst="rect">
              <a:avLst/>
            </a:prstGeom>
            <a:noFill/>
          </p:spPr>
          <p:txBody>
            <a:bodyPr wrap="square" rtlCol="0">
              <a:spAutoFit/>
            </a:bodyPr>
            <a:lstStyle/>
            <a:p>
              <a:r>
                <a:rPr lang="en-GB" sz="2200" b="1" dirty="0">
                  <a:latin typeface="Century Gothic" panose="020B0502020202020204" pitchFamily="34" charset="0"/>
                </a:rPr>
                <a:t>Generation</a:t>
              </a:r>
            </a:p>
            <a:p>
              <a:r>
                <a:rPr lang="en-GB" sz="2200" dirty="0">
                  <a:latin typeface="Century Gothic" panose="020B0502020202020204" pitchFamily="34" charset="0"/>
                </a:rPr>
                <a:t>These types of AI models can be used to generate (or create) new content, using existing data. They are sometimes known as ‘GenAI’. </a:t>
              </a:r>
            </a:p>
            <a:p>
              <a:endParaRPr lang="en-GB" sz="2200" b="1" dirty="0">
                <a:latin typeface="Century Gothic" panose="020B0502020202020204" pitchFamily="34" charset="0"/>
              </a:endParaRPr>
            </a:p>
          </p:txBody>
        </p:sp>
        <p:sp>
          <p:nvSpPr>
            <p:cNvPr id="13" name="Rectangle: Rounded Corners 12">
              <a:extLst>
                <a:ext uri="{FF2B5EF4-FFF2-40B4-BE49-F238E27FC236}">
                  <a16:creationId xmlns:a16="http://schemas.microsoft.com/office/drawing/2014/main" id="{0A47F9F4-C726-948C-8B28-80C4704BE891}"/>
                </a:ext>
              </a:extLst>
            </p:cNvPr>
            <p:cNvSpPr/>
            <p:nvPr/>
          </p:nvSpPr>
          <p:spPr>
            <a:xfrm>
              <a:off x="109640" y="4076700"/>
              <a:ext cx="4332582" cy="2237422"/>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400" b="1" dirty="0">
                <a:noFill/>
                <a:latin typeface="Century Gothic" panose="020B0502020202020204" pitchFamily="34" charset="0"/>
              </a:endParaRPr>
            </a:p>
          </p:txBody>
        </p:sp>
      </p:grpSp>
      <p:grpSp>
        <p:nvGrpSpPr>
          <p:cNvPr id="20" name="Group 19">
            <a:extLst>
              <a:ext uri="{FF2B5EF4-FFF2-40B4-BE49-F238E27FC236}">
                <a16:creationId xmlns:a16="http://schemas.microsoft.com/office/drawing/2014/main" id="{CC221A79-B523-3E89-BDDB-DD05A8AAB304}"/>
              </a:ext>
            </a:extLst>
          </p:cNvPr>
          <p:cNvGrpSpPr/>
          <p:nvPr/>
        </p:nvGrpSpPr>
        <p:grpSpPr>
          <a:xfrm>
            <a:off x="4776723" y="4062514"/>
            <a:ext cx="4332582" cy="2578399"/>
            <a:chOff x="4776723" y="3987173"/>
            <a:chExt cx="4332582" cy="2578399"/>
          </a:xfrm>
        </p:grpSpPr>
        <p:sp>
          <p:nvSpPr>
            <p:cNvPr id="5" name="TextBox 4">
              <a:extLst>
                <a:ext uri="{FF2B5EF4-FFF2-40B4-BE49-F238E27FC236}">
                  <a16:creationId xmlns:a16="http://schemas.microsoft.com/office/drawing/2014/main" id="{3B6FC294-BBDD-0701-FE52-E567BE796C6F}"/>
                </a:ext>
              </a:extLst>
            </p:cNvPr>
            <p:cNvSpPr txBox="1"/>
            <p:nvPr/>
          </p:nvSpPr>
          <p:spPr>
            <a:xfrm>
              <a:off x="4953000" y="4103359"/>
              <a:ext cx="3916633" cy="2462213"/>
            </a:xfrm>
            <a:prstGeom prst="rect">
              <a:avLst/>
            </a:prstGeom>
            <a:noFill/>
          </p:spPr>
          <p:txBody>
            <a:bodyPr wrap="square" rtlCol="0">
              <a:spAutoFit/>
            </a:bodyPr>
            <a:lstStyle/>
            <a:p>
              <a:r>
                <a:rPr lang="en-GB" sz="2200" b="1" dirty="0">
                  <a:latin typeface="Century Gothic" panose="020B0502020202020204" pitchFamily="34" charset="0"/>
                </a:rPr>
                <a:t>Recommendation</a:t>
              </a:r>
            </a:p>
            <a:p>
              <a:r>
                <a:rPr lang="en-GB" sz="2200" dirty="0">
                  <a:latin typeface="Century Gothic" panose="020B0502020202020204" pitchFamily="34" charset="0"/>
                </a:rPr>
                <a:t>AI can process data about people’s behaviours, likes and interests – and make recommendations based on this data.  </a:t>
              </a:r>
            </a:p>
            <a:p>
              <a:endParaRPr lang="en-GB" sz="2200" dirty="0">
                <a:latin typeface="Century Gothic" panose="020B0502020202020204" pitchFamily="34" charset="0"/>
              </a:endParaRPr>
            </a:p>
          </p:txBody>
        </p:sp>
        <p:sp>
          <p:nvSpPr>
            <p:cNvPr id="18" name="Rectangle: Rounded Corners 17">
              <a:extLst>
                <a:ext uri="{FF2B5EF4-FFF2-40B4-BE49-F238E27FC236}">
                  <a16:creationId xmlns:a16="http://schemas.microsoft.com/office/drawing/2014/main" id="{4C981BEF-0F75-2491-EB0F-4532887ACE43}"/>
                </a:ext>
              </a:extLst>
            </p:cNvPr>
            <p:cNvSpPr/>
            <p:nvPr/>
          </p:nvSpPr>
          <p:spPr>
            <a:xfrm>
              <a:off x="4776723" y="3987173"/>
              <a:ext cx="4332582" cy="2237422"/>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400" b="1" dirty="0">
                <a:noFill/>
                <a:latin typeface="Century Gothic" panose="020B0502020202020204" pitchFamily="34" charset="0"/>
              </a:endParaRPr>
            </a:p>
          </p:txBody>
        </p:sp>
      </p:grpSp>
    </p:spTree>
    <p:extLst>
      <p:ext uri="{BB962C8B-B14F-4D97-AF65-F5344CB8AC3E}">
        <p14:creationId xmlns:p14="http://schemas.microsoft.com/office/powerpoint/2010/main" val="429047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696A9-E138-E9E5-8980-8E457D360019}"/>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47C66027-06D8-8398-225F-DEA68AA31E03}"/>
              </a:ext>
            </a:extLst>
          </p:cNvPr>
          <p:cNvPicPr>
            <a:picLocks noChangeAspect="1"/>
          </p:cNvPicPr>
          <p:nvPr/>
        </p:nvPicPr>
        <p:blipFill>
          <a:blip r:embed="rId3"/>
          <a:stretch>
            <a:fillRect/>
          </a:stretch>
        </p:blipFill>
        <p:spPr>
          <a:xfrm>
            <a:off x="4421701" y="5024913"/>
            <a:ext cx="982894" cy="982894"/>
          </a:xfrm>
          <a:prstGeom prst="rect">
            <a:avLst/>
          </a:prstGeom>
        </p:spPr>
      </p:pic>
      <p:sp>
        <p:nvSpPr>
          <p:cNvPr id="2" name="Title 1">
            <a:extLst>
              <a:ext uri="{FF2B5EF4-FFF2-40B4-BE49-F238E27FC236}">
                <a16:creationId xmlns:a16="http://schemas.microsoft.com/office/drawing/2014/main" id="{EBCE7F18-298D-B4A0-37D6-79E73E56086B}"/>
              </a:ext>
            </a:extLst>
          </p:cNvPr>
          <p:cNvSpPr>
            <a:spLocks noGrp="1"/>
          </p:cNvSpPr>
          <p:nvPr>
            <p:ph type="title"/>
          </p:nvPr>
        </p:nvSpPr>
        <p:spPr/>
        <p:txBody>
          <a:bodyPr/>
          <a:lstStyle/>
          <a:p>
            <a:r>
              <a:rPr lang="en-GB"/>
              <a:t>Everyday examples of AI</a:t>
            </a:r>
          </a:p>
        </p:txBody>
      </p:sp>
      <p:sp>
        <p:nvSpPr>
          <p:cNvPr id="3" name="Slide Number Placeholder 2">
            <a:extLst>
              <a:ext uri="{FF2B5EF4-FFF2-40B4-BE49-F238E27FC236}">
                <a16:creationId xmlns:a16="http://schemas.microsoft.com/office/drawing/2014/main" id="{67EF9B19-7C71-5D86-DCE5-444BADB34886}"/>
              </a:ext>
            </a:extLst>
          </p:cNvPr>
          <p:cNvSpPr>
            <a:spLocks noGrp="1"/>
          </p:cNvSpPr>
          <p:nvPr>
            <p:ph type="sldNum" sz="quarter" idx="4"/>
          </p:nvPr>
        </p:nvSpPr>
        <p:spPr/>
        <p:txBody>
          <a:bodyPr/>
          <a:lstStyle/>
          <a:p>
            <a:r>
              <a:rPr lang="en-GB"/>
              <a:t>© PSHE Association 2024</a:t>
            </a:r>
          </a:p>
        </p:txBody>
      </p:sp>
      <p:sp>
        <p:nvSpPr>
          <p:cNvPr id="4" name="Content Placeholder 1">
            <a:extLst>
              <a:ext uri="{FF2B5EF4-FFF2-40B4-BE49-F238E27FC236}">
                <a16:creationId xmlns:a16="http://schemas.microsoft.com/office/drawing/2014/main" id="{B422BDF9-A2D6-BD2D-4534-AF51A3009EE7}"/>
              </a:ext>
            </a:extLst>
          </p:cNvPr>
          <p:cNvSpPr txBox="1">
            <a:spLocks/>
          </p:cNvSpPr>
          <p:nvPr/>
        </p:nvSpPr>
        <p:spPr>
          <a:xfrm>
            <a:off x="232914" y="1303304"/>
            <a:ext cx="9266685" cy="1096996"/>
          </a:xfrm>
          <a:prstGeom prst="rect">
            <a:avLst/>
          </a:prstGeom>
        </p:spPr>
        <p:txBody>
          <a:bodyPr>
            <a:normAutofit/>
          </a:bodyPr>
          <a:lst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0" indent="0">
              <a:buNone/>
            </a:pPr>
            <a:endParaRPr lang="en-GB" sz="2400"/>
          </a:p>
        </p:txBody>
      </p:sp>
      <p:sp>
        <p:nvSpPr>
          <p:cNvPr id="5" name="Cloud 4">
            <a:extLst>
              <a:ext uri="{FF2B5EF4-FFF2-40B4-BE49-F238E27FC236}">
                <a16:creationId xmlns:a16="http://schemas.microsoft.com/office/drawing/2014/main" id="{CC4A9C84-E4E1-2EE0-B118-BDA2207A2155}"/>
              </a:ext>
            </a:extLst>
          </p:cNvPr>
          <p:cNvSpPr/>
          <p:nvPr/>
        </p:nvSpPr>
        <p:spPr>
          <a:xfrm>
            <a:off x="3434037" y="3383194"/>
            <a:ext cx="2941363" cy="1290591"/>
          </a:xfrm>
          <a:prstGeom prst="cloud">
            <a:avLst/>
          </a:prstGeom>
          <a:solidFill>
            <a:schemeClr val="bg1"/>
          </a:solidFill>
          <a:ln w="28575">
            <a:solidFill>
              <a:srgbClr val="1EA0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Where </a:t>
            </a:r>
          </a:p>
          <a:p>
            <a:pPr algn="ctr"/>
            <a:r>
              <a:rPr lang="en-GB" sz="2800" b="1" dirty="0">
                <a:solidFill>
                  <a:schemeClr val="tx1"/>
                </a:solidFill>
                <a:latin typeface="Century Gothic" panose="020B0502020202020204" pitchFamily="34" charset="0"/>
              </a:rPr>
              <a:t>is AI?</a:t>
            </a:r>
          </a:p>
        </p:txBody>
      </p:sp>
      <p:pic>
        <p:nvPicPr>
          <p:cNvPr id="9" name="Picture 8">
            <a:extLst>
              <a:ext uri="{FF2B5EF4-FFF2-40B4-BE49-F238E27FC236}">
                <a16:creationId xmlns:a16="http://schemas.microsoft.com/office/drawing/2014/main" id="{B220AD7C-65DA-41A2-5715-4E41A8C658E3}"/>
              </a:ext>
            </a:extLst>
          </p:cNvPr>
          <p:cNvPicPr>
            <a:picLocks noChangeAspect="1"/>
          </p:cNvPicPr>
          <p:nvPr/>
        </p:nvPicPr>
        <p:blipFill>
          <a:blip r:embed="rId4"/>
          <a:stretch>
            <a:fillRect/>
          </a:stretch>
        </p:blipFill>
        <p:spPr>
          <a:xfrm>
            <a:off x="1161544" y="1429658"/>
            <a:ext cx="1392686" cy="1392686"/>
          </a:xfrm>
          <a:prstGeom prst="rect">
            <a:avLst/>
          </a:prstGeom>
        </p:spPr>
      </p:pic>
      <p:sp>
        <p:nvSpPr>
          <p:cNvPr id="14" name="TextBox 13">
            <a:extLst>
              <a:ext uri="{FF2B5EF4-FFF2-40B4-BE49-F238E27FC236}">
                <a16:creationId xmlns:a16="http://schemas.microsoft.com/office/drawing/2014/main" id="{643CC323-3FBD-7687-4AFF-CEAA8DD96FEA}"/>
              </a:ext>
            </a:extLst>
          </p:cNvPr>
          <p:cNvSpPr txBox="1"/>
          <p:nvPr/>
        </p:nvSpPr>
        <p:spPr>
          <a:xfrm>
            <a:off x="232914" y="2786642"/>
            <a:ext cx="3345606" cy="400110"/>
          </a:xfrm>
          <a:prstGeom prst="rect">
            <a:avLst/>
          </a:prstGeom>
          <a:noFill/>
        </p:spPr>
        <p:txBody>
          <a:bodyPr wrap="square" rtlCol="0">
            <a:spAutoFit/>
          </a:bodyPr>
          <a:lstStyle/>
          <a:p>
            <a:r>
              <a:rPr lang="en-GB" sz="2000">
                <a:latin typeface="Century Gothic" panose="020B0502020202020204" pitchFamily="34" charset="0"/>
              </a:rPr>
              <a:t>film recommendations</a:t>
            </a:r>
          </a:p>
        </p:txBody>
      </p:sp>
      <p:pic>
        <p:nvPicPr>
          <p:cNvPr id="11" name="Picture 10">
            <a:extLst>
              <a:ext uri="{FF2B5EF4-FFF2-40B4-BE49-F238E27FC236}">
                <a16:creationId xmlns:a16="http://schemas.microsoft.com/office/drawing/2014/main" id="{5CE2A234-1936-3271-87BF-1E2EC8B0E277}"/>
              </a:ext>
            </a:extLst>
          </p:cNvPr>
          <p:cNvPicPr>
            <a:picLocks noChangeAspect="1"/>
          </p:cNvPicPr>
          <p:nvPr/>
        </p:nvPicPr>
        <p:blipFill>
          <a:blip r:embed="rId5"/>
          <a:stretch>
            <a:fillRect/>
          </a:stretch>
        </p:blipFill>
        <p:spPr>
          <a:xfrm>
            <a:off x="4501970" y="1651747"/>
            <a:ext cx="1096996" cy="1096996"/>
          </a:xfrm>
          <a:prstGeom prst="rect">
            <a:avLst/>
          </a:prstGeom>
        </p:spPr>
      </p:pic>
      <p:sp>
        <p:nvSpPr>
          <p:cNvPr id="16" name="TextBox 15">
            <a:extLst>
              <a:ext uri="{FF2B5EF4-FFF2-40B4-BE49-F238E27FC236}">
                <a16:creationId xmlns:a16="http://schemas.microsoft.com/office/drawing/2014/main" id="{9C980A2C-1639-B148-33CF-47B08F8EED9F}"/>
              </a:ext>
            </a:extLst>
          </p:cNvPr>
          <p:cNvSpPr txBox="1"/>
          <p:nvPr/>
        </p:nvSpPr>
        <p:spPr>
          <a:xfrm>
            <a:off x="3992415" y="2748743"/>
            <a:ext cx="2228850" cy="400110"/>
          </a:xfrm>
          <a:prstGeom prst="rect">
            <a:avLst/>
          </a:prstGeom>
          <a:noFill/>
        </p:spPr>
        <p:txBody>
          <a:bodyPr wrap="square" rtlCol="0">
            <a:spAutoFit/>
          </a:bodyPr>
          <a:lstStyle/>
          <a:p>
            <a:r>
              <a:rPr lang="en-GB" sz="2000" dirty="0">
                <a:latin typeface="Century Gothic" panose="020B0502020202020204" pitchFamily="34" charset="0"/>
              </a:rPr>
              <a:t>search engines</a:t>
            </a:r>
          </a:p>
        </p:txBody>
      </p:sp>
      <p:pic>
        <p:nvPicPr>
          <p:cNvPr id="18" name="Picture 17">
            <a:extLst>
              <a:ext uri="{FF2B5EF4-FFF2-40B4-BE49-F238E27FC236}">
                <a16:creationId xmlns:a16="http://schemas.microsoft.com/office/drawing/2014/main" id="{AB3B0992-3CCC-F621-B4A0-3862DF51E0E9}"/>
              </a:ext>
            </a:extLst>
          </p:cNvPr>
          <p:cNvPicPr>
            <a:picLocks noChangeAspect="1"/>
          </p:cNvPicPr>
          <p:nvPr/>
        </p:nvPicPr>
        <p:blipFill>
          <a:blip r:embed="rId6"/>
          <a:stretch>
            <a:fillRect/>
          </a:stretch>
        </p:blipFill>
        <p:spPr>
          <a:xfrm>
            <a:off x="7741138" y="1335238"/>
            <a:ext cx="1329904" cy="1329904"/>
          </a:xfrm>
          <a:prstGeom prst="rect">
            <a:avLst/>
          </a:prstGeom>
        </p:spPr>
      </p:pic>
      <p:sp>
        <p:nvSpPr>
          <p:cNvPr id="19" name="TextBox 18">
            <a:extLst>
              <a:ext uri="{FF2B5EF4-FFF2-40B4-BE49-F238E27FC236}">
                <a16:creationId xmlns:a16="http://schemas.microsoft.com/office/drawing/2014/main" id="{BB3A984D-D7BE-BA05-00EF-51C992B5983A}"/>
              </a:ext>
            </a:extLst>
          </p:cNvPr>
          <p:cNvSpPr txBox="1"/>
          <p:nvPr/>
        </p:nvSpPr>
        <p:spPr>
          <a:xfrm>
            <a:off x="7498876" y="2665142"/>
            <a:ext cx="1590735" cy="400110"/>
          </a:xfrm>
          <a:prstGeom prst="rect">
            <a:avLst/>
          </a:prstGeom>
          <a:noFill/>
        </p:spPr>
        <p:txBody>
          <a:bodyPr wrap="square" rtlCol="0">
            <a:spAutoFit/>
          </a:bodyPr>
          <a:lstStyle/>
          <a:p>
            <a:r>
              <a:rPr lang="en-GB" sz="2000" dirty="0">
                <a:latin typeface="Century Gothic" panose="020B0502020202020204" pitchFamily="34" charset="0"/>
              </a:rPr>
              <a:t>chat bots</a:t>
            </a:r>
          </a:p>
        </p:txBody>
      </p:sp>
      <p:pic>
        <p:nvPicPr>
          <p:cNvPr id="13" name="Picture 12">
            <a:extLst>
              <a:ext uri="{FF2B5EF4-FFF2-40B4-BE49-F238E27FC236}">
                <a16:creationId xmlns:a16="http://schemas.microsoft.com/office/drawing/2014/main" id="{D7202B05-065D-5E8B-8623-3E6D39B1339F}"/>
              </a:ext>
            </a:extLst>
          </p:cNvPr>
          <p:cNvPicPr>
            <a:picLocks noChangeAspect="1"/>
          </p:cNvPicPr>
          <p:nvPr/>
        </p:nvPicPr>
        <p:blipFill>
          <a:blip r:embed="rId7"/>
          <a:stretch>
            <a:fillRect/>
          </a:stretch>
        </p:blipFill>
        <p:spPr>
          <a:xfrm>
            <a:off x="1357219" y="4329549"/>
            <a:ext cx="1096996" cy="1096996"/>
          </a:xfrm>
          <a:prstGeom prst="rect">
            <a:avLst/>
          </a:prstGeom>
        </p:spPr>
      </p:pic>
      <p:sp>
        <p:nvSpPr>
          <p:cNvPr id="22" name="TextBox 21">
            <a:extLst>
              <a:ext uri="{FF2B5EF4-FFF2-40B4-BE49-F238E27FC236}">
                <a16:creationId xmlns:a16="http://schemas.microsoft.com/office/drawing/2014/main" id="{434AC8BE-4308-E493-00FB-0F48602CB389}"/>
              </a:ext>
            </a:extLst>
          </p:cNvPr>
          <p:cNvSpPr txBox="1"/>
          <p:nvPr/>
        </p:nvSpPr>
        <p:spPr>
          <a:xfrm>
            <a:off x="232914" y="5426545"/>
            <a:ext cx="3345606" cy="400110"/>
          </a:xfrm>
          <a:prstGeom prst="rect">
            <a:avLst/>
          </a:prstGeom>
          <a:noFill/>
        </p:spPr>
        <p:txBody>
          <a:bodyPr wrap="square" rtlCol="0">
            <a:spAutoFit/>
          </a:bodyPr>
          <a:lstStyle/>
          <a:p>
            <a:pPr algn="ctr"/>
            <a:r>
              <a:rPr lang="en-GB" sz="2000" dirty="0">
                <a:latin typeface="Century Gothic" panose="020B0502020202020204" pitchFamily="34" charset="0"/>
              </a:rPr>
              <a:t>smart devices</a:t>
            </a:r>
          </a:p>
        </p:txBody>
      </p:sp>
      <p:sp>
        <p:nvSpPr>
          <p:cNvPr id="26" name="TextBox 25">
            <a:extLst>
              <a:ext uri="{FF2B5EF4-FFF2-40B4-BE49-F238E27FC236}">
                <a16:creationId xmlns:a16="http://schemas.microsoft.com/office/drawing/2014/main" id="{FD8B8A66-CF57-7348-5FC0-508FA867B239}"/>
              </a:ext>
            </a:extLst>
          </p:cNvPr>
          <p:cNvSpPr txBox="1"/>
          <p:nvPr/>
        </p:nvSpPr>
        <p:spPr>
          <a:xfrm>
            <a:off x="3203847" y="6007807"/>
            <a:ext cx="3345606" cy="400110"/>
          </a:xfrm>
          <a:prstGeom prst="rect">
            <a:avLst/>
          </a:prstGeom>
          <a:noFill/>
        </p:spPr>
        <p:txBody>
          <a:bodyPr wrap="square" rtlCol="0">
            <a:spAutoFit/>
          </a:bodyPr>
          <a:lstStyle/>
          <a:p>
            <a:pPr algn="ctr"/>
            <a:r>
              <a:rPr lang="en-GB" sz="2000" dirty="0">
                <a:latin typeface="Century Gothic" panose="020B0502020202020204" pitchFamily="34" charset="0"/>
              </a:rPr>
              <a:t>computer games</a:t>
            </a:r>
          </a:p>
        </p:txBody>
      </p:sp>
      <p:pic>
        <p:nvPicPr>
          <p:cNvPr id="28" name="Picture 27">
            <a:extLst>
              <a:ext uri="{FF2B5EF4-FFF2-40B4-BE49-F238E27FC236}">
                <a16:creationId xmlns:a16="http://schemas.microsoft.com/office/drawing/2014/main" id="{1AE3D1BB-6165-C4DB-30ED-F1BFC6A5D6FF}"/>
              </a:ext>
            </a:extLst>
          </p:cNvPr>
          <p:cNvPicPr>
            <a:picLocks noChangeAspect="1"/>
          </p:cNvPicPr>
          <p:nvPr/>
        </p:nvPicPr>
        <p:blipFill>
          <a:blip r:embed="rId8"/>
          <a:stretch>
            <a:fillRect/>
          </a:stretch>
        </p:blipFill>
        <p:spPr>
          <a:xfrm>
            <a:off x="7736408" y="4639437"/>
            <a:ext cx="959205" cy="959205"/>
          </a:xfrm>
          <a:prstGeom prst="rect">
            <a:avLst/>
          </a:prstGeom>
        </p:spPr>
      </p:pic>
      <p:sp>
        <p:nvSpPr>
          <p:cNvPr id="29" name="TextBox 28">
            <a:extLst>
              <a:ext uri="{FF2B5EF4-FFF2-40B4-BE49-F238E27FC236}">
                <a16:creationId xmlns:a16="http://schemas.microsoft.com/office/drawing/2014/main" id="{16C660A4-946C-5484-6F32-69A657D51B1E}"/>
              </a:ext>
            </a:extLst>
          </p:cNvPr>
          <p:cNvSpPr txBox="1"/>
          <p:nvPr/>
        </p:nvSpPr>
        <p:spPr>
          <a:xfrm>
            <a:off x="6375400" y="5754964"/>
            <a:ext cx="3345606" cy="400110"/>
          </a:xfrm>
          <a:prstGeom prst="rect">
            <a:avLst/>
          </a:prstGeom>
          <a:noFill/>
        </p:spPr>
        <p:txBody>
          <a:bodyPr wrap="square" rtlCol="0">
            <a:spAutoFit/>
          </a:bodyPr>
          <a:lstStyle/>
          <a:p>
            <a:pPr algn="ctr"/>
            <a:r>
              <a:rPr lang="en-GB" sz="2000" dirty="0">
                <a:latin typeface="Century Gothic" panose="020B0502020202020204" pitchFamily="34" charset="0"/>
              </a:rPr>
              <a:t>facial recognition</a:t>
            </a:r>
          </a:p>
        </p:txBody>
      </p:sp>
      <p:pic>
        <p:nvPicPr>
          <p:cNvPr id="30" name="Picture 29">
            <a:extLst>
              <a:ext uri="{FF2B5EF4-FFF2-40B4-BE49-F238E27FC236}">
                <a16:creationId xmlns:a16="http://schemas.microsoft.com/office/drawing/2014/main" id="{63B2CF50-CED9-FB4E-302C-FDCDB83594F7}"/>
              </a:ext>
            </a:extLst>
          </p:cNvPr>
          <p:cNvPicPr>
            <a:picLocks noChangeAspect="1"/>
          </p:cNvPicPr>
          <p:nvPr/>
        </p:nvPicPr>
        <p:blipFill rotWithShape="1">
          <a:blip r:embed="rId9" cstate="print">
            <a:duotone>
              <a:prstClr val="black"/>
              <a:srgbClr val="95519E">
                <a:tint val="45000"/>
                <a:satMod val="400000"/>
              </a:srgbClr>
            </a:duotone>
            <a:extLst>
              <a:ext uri="{28A0092B-C50C-407E-A947-70E740481C1C}">
                <a14:useLocalDpi xmlns:a14="http://schemas.microsoft.com/office/drawing/2010/main" val="0"/>
              </a:ext>
            </a:extLst>
          </a:blip>
          <a:srcRect l="59958" b="29919"/>
          <a:stretch/>
        </p:blipFill>
        <p:spPr>
          <a:xfrm>
            <a:off x="147473" y="6131404"/>
            <a:ext cx="366446" cy="403520"/>
          </a:xfrm>
          <a:prstGeom prst="rect">
            <a:avLst/>
          </a:prstGeom>
        </p:spPr>
      </p:pic>
      <p:pic>
        <p:nvPicPr>
          <p:cNvPr id="31" name="Picture 30">
            <a:extLst>
              <a:ext uri="{FF2B5EF4-FFF2-40B4-BE49-F238E27FC236}">
                <a16:creationId xmlns:a16="http://schemas.microsoft.com/office/drawing/2014/main" id="{BE77479F-E010-607A-05AB-F5705A2EF14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60697">
            <a:off x="624249" y="6014315"/>
            <a:ext cx="248086" cy="582959"/>
          </a:xfrm>
          <a:prstGeom prst="rect">
            <a:avLst/>
          </a:prstGeom>
        </p:spPr>
      </p:pic>
    </p:spTree>
    <p:extLst>
      <p:ext uri="{BB962C8B-B14F-4D97-AF65-F5344CB8AC3E}">
        <p14:creationId xmlns:p14="http://schemas.microsoft.com/office/powerpoint/2010/main" val="312549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9" grpId="0"/>
      <p:bldP spid="22" grpId="0"/>
      <p:bldP spid="26"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093068-9847-4B5B-2AA3-492219034CFF}"/>
              </a:ext>
            </a:extLst>
          </p:cNvPr>
          <p:cNvSpPr>
            <a:spLocks noGrp="1"/>
          </p:cNvSpPr>
          <p:nvPr>
            <p:ph sz="half" idx="10"/>
          </p:nvPr>
        </p:nvSpPr>
        <p:spPr>
          <a:xfrm>
            <a:off x="185010" y="1811304"/>
            <a:ext cx="5304285" cy="4368246"/>
          </a:xfrm>
        </p:spPr>
        <p:txBody>
          <a:bodyPr>
            <a:noAutofit/>
          </a:bodyPr>
          <a:lstStyle/>
          <a:p>
            <a:r>
              <a:rPr lang="en-GB" sz="2400" dirty="0"/>
              <a:t>For example:</a:t>
            </a:r>
          </a:p>
          <a:p>
            <a:pPr marL="342900" indent="-342900">
              <a:buFont typeface="Arial" panose="020B0604020202020204" pitchFamily="34" charset="0"/>
              <a:buChar char="•"/>
            </a:pPr>
            <a:r>
              <a:rPr lang="en-GB" sz="2400" dirty="0"/>
              <a:t>in healthcare – to find patterns in illnesses and to explore possible treatments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in the environment – AI is being used to monitor endangered species and predict extreme weather events</a:t>
            </a:r>
          </a:p>
        </p:txBody>
      </p:sp>
      <p:sp>
        <p:nvSpPr>
          <p:cNvPr id="3" name="Title 2">
            <a:extLst>
              <a:ext uri="{FF2B5EF4-FFF2-40B4-BE49-F238E27FC236}">
                <a16:creationId xmlns:a16="http://schemas.microsoft.com/office/drawing/2014/main" id="{9804666C-91F9-ED18-947E-F2A66FE04719}"/>
              </a:ext>
            </a:extLst>
          </p:cNvPr>
          <p:cNvSpPr>
            <a:spLocks noGrp="1"/>
          </p:cNvSpPr>
          <p:nvPr>
            <p:ph type="title"/>
          </p:nvPr>
        </p:nvSpPr>
        <p:spPr>
          <a:xfrm>
            <a:off x="233592" y="543878"/>
            <a:ext cx="5176607" cy="694054"/>
          </a:xfrm>
        </p:spPr>
        <p:txBody>
          <a:bodyPr/>
          <a:lstStyle/>
          <a:p>
            <a:r>
              <a:rPr lang="en-GB"/>
              <a:t>Where else is AI used?</a:t>
            </a:r>
          </a:p>
        </p:txBody>
      </p:sp>
      <p:sp>
        <p:nvSpPr>
          <p:cNvPr id="4" name="Slide Number Placeholder 3">
            <a:extLst>
              <a:ext uri="{FF2B5EF4-FFF2-40B4-BE49-F238E27FC236}">
                <a16:creationId xmlns:a16="http://schemas.microsoft.com/office/drawing/2014/main" id="{C2B3438E-AE64-FF63-AD5C-5CD1C5670742}"/>
              </a:ext>
            </a:extLst>
          </p:cNvPr>
          <p:cNvSpPr>
            <a:spLocks noGrp="1"/>
          </p:cNvSpPr>
          <p:nvPr>
            <p:ph type="sldNum" sz="quarter" idx="4"/>
          </p:nvPr>
        </p:nvSpPr>
        <p:spPr/>
        <p:txBody>
          <a:bodyPr/>
          <a:lstStyle/>
          <a:p>
            <a:r>
              <a:rPr lang="en-GB"/>
              <a:t>© PSHE Association 2024</a:t>
            </a:r>
          </a:p>
        </p:txBody>
      </p:sp>
      <p:pic>
        <p:nvPicPr>
          <p:cNvPr id="7" name="Picture 6" descr="A green and white truck&#10;&#10;Description automatically generated">
            <a:extLst>
              <a:ext uri="{FF2B5EF4-FFF2-40B4-BE49-F238E27FC236}">
                <a16:creationId xmlns:a16="http://schemas.microsoft.com/office/drawing/2014/main" id="{579A98F2-41E7-E13B-77D6-C5514F23CE20}"/>
              </a:ext>
            </a:extLst>
          </p:cNvPr>
          <p:cNvPicPr>
            <a:picLocks noChangeAspect="1"/>
          </p:cNvPicPr>
          <p:nvPr/>
        </p:nvPicPr>
        <p:blipFill>
          <a:blip r:embed="rId3"/>
          <a:stretch>
            <a:fillRect/>
          </a:stretch>
        </p:blipFill>
        <p:spPr>
          <a:xfrm>
            <a:off x="5911041" y="1658904"/>
            <a:ext cx="3994959" cy="2125696"/>
          </a:xfrm>
          <a:prstGeom prst="rect">
            <a:avLst/>
          </a:prstGeom>
        </p:spPr>
      </p:pic>
      <p:pic>
        <p:nvPicPr>
          <p:cNvPr id="6" name="Picture 5" descr="A screenshot of a weather forecast&#10;&#10;Description automatically generated">
            <a:extLst>
              <a:ext uri="{FF2B5EF4-FFF2-40B4-BE49-F238E27FC236}">
                <a16:creationId xmlns:a16="http://schemas.microsoft.com/office/drawing/2014/main" id="{A5BDA626-003B-AB20-9992-9EE0F1823951}"/>
              </a:ext>
            </a:extLst>
          </p:cNvPr>
          <p:cNvPicPr>
            <a:picLocks noChangeAspect="1"/>
          </p:cNvPicPr>
          <p:nvPr/>
        </p:nvPicPr>
        <p:blipFill>
          <a:blip r:embed="rId4"/>
          <a:srcRect t="38889" b="30115"/>
          <a:stretch/>
        </p:blipFill>
        <p:spPr>
          <a:xfrm>
            <a:off x="5817025" y="4140200"/>
            <a:ext cx="3923825" cy="1714500"/>
          </a:xfrm>
          <a:prstGeom prst="rect">
            <a:avLst/>
          </a:prstGeom>
        </p:spPr>
      </p:pic>
    </p:spTree>
    <p:extLst>
      <p:ext uri="{BB962C8B-B14F-4D97-AF65-F5344CB8AC3E}">
        <p14:creationId xmlns:p14="http://schemas.microsoft.com/office/powerpoint/2010/main" val="4120348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869AA8-F5C9-23B4-0CE0-DAC7507D4365}"/>
              </a:ext>
            </a:extLst>
          </p:cNvPr>
          <p:cNvSpPr>
            <a:spLocks noGrp="1"/>
          </p:cNvSpPr>
          <p:nvPr>
            <p:ph sz="half" idx="10"/>
          </p:nvPr>
        </p:nvSpPr>
        <p:spPr>
          <a:xfrm>
            <a:off x="359915" y="1608104"/>
            <a:ext cx="4882010" cy="4368246"/>
          </a:xfrm>
        </p:spPr>
        <p:txBody>
          <a:bodyPr>
            <a:normAutofit/>
          </a:bodyPr>
          <a:lstStyle/>
          <a:p>
            <a:r>
              <a:rPr lang="en-GB" sz="2400" dirty="0"/>
              <a:t>Imagine an AI system is being used to help design a new school. </a:t>
            </a:r>
          </a:p>
          <a:p>
            <a:r>
              <a:rPr lang="en-GB" sz="2400" dirty="0"/>
              <a:t>The AI system has been trained on data about what currently happens in schools all over the United Kingdom.</a:t>
            </a:r>
          </a:p>
          <a:p>
            <a:r>
              <a:rPr lang="en-GB" sz="2400" dirty="0"/>
              <a:t>The AI system will use this data to make some recommendations about the design of the new school.</a:t>
            </a:r>
          </a:p>
        </p:txBody>
      </p:sp>
      <p:sp>
        <p:nvSpPr>
          <p:cNvPr id="3" name="Title 2">
            <a:extLst>
              <a:ext uri="{FF2B5EF4-FFF2-40B4-BE49-F238E27FC236}">
                <a16:creationId xmlns:a16="http://schemas.microsoft.com/office/drawing/2014/main" id="{C671CD5D-26A2-31D0-E213-E334A760E07D}"/>
              </a:ext>
            </a:extLst>
          </p:cNvPr>
          <p:cNvSpPr>
            <a:spLocks noGrp="1"/>
          </p:cNvSpPr>
          <p:nvPr>
            <p:ph type="title"/>
          </p:nvPr>
        </p:nvSpPr>
        <p:spPr/>
        <p:txBody>
          <a:bodyPr/>
          <a:lstStyle/>
          <a:p>
            <a:r>
              <a:rPr lang="en-GB"/>
              <a:t>How does AI work?</a:t>
            </a:r>
          </a:p>
        </p:txBody>
      </p:sp>
      <p:sp>
        <p:nvSpPr>
          <p:cNvPr id="4" name="Slide Number Placeholder 3">
            <a:extLst>
              <a:ext uri="{FF2B5EF4-FFF2-40B4-BE49-F238E27FC236}">
                <a16:creationId xmlns:a16="http://schemas.microsoft.com/office/drawing/2014/main" id="{C1D32CEB-FD08-F538-EA59-A109FF436A83}"/>
              </a:ext>
            </a:extLst>
          </p:cNvPr>
          <p:cNvSpPr>
            <a:spLocks noGrp="1"/>
          </p:cNvSpPr>
          <p:nvPr>
            <p:ph type="sldNum" sz="quarter" idx="4"/>
          </p:nvPr>
        </p:nvSpPr>
        <p:spPr/>
        <p:txBody>
          <a:bodyPr/>
          <a:lstStyle/>
          <a:p>
            <a:r>
              <a:rPr lang="en-GB"/>
              <a:t>© PSHE Association 2024</a:t>
            </a:r>
          </a:p>
        </p:txBody>
      </p:sp>
      <p:pic>
        <p:nvPicPr>
          <p:cNvPr id="6" name="Picture 5" descr="A green building with a flag&#10;&#10;Description automatically generated">
            <a:extLst>
              <a:ext uri="{FF2B5EF4-FFF2-40B4-BE49-F238E27FC236}">
                <a16:creationId xmlns:a16="http://schemas.microsoft.com/office/drawing/2014/main" id="{4A55C96C-4991-7383-85CB-CDF6AB2EA97F}"/>
              </a:ext>
            </a:extLst>
          </p:cNvPr>
          <p:cNvPicPr>
            <a:picLocks noChangeAspect="1"/>
          </p:cNvPicPr>
          <p:nvPr/>
        </p:nvPicPr>
        <p:blipFill>
          <a:blip r:embed="rId3"/>
          <a:stretch>
            <a:fillRect/>
          </a:stretch>
        </p:blipFill>
        <p:spPr>
          <a:xfrm>
            <a:off x="5575300" y="1765300"/>
            <a:ext cx="4203700" cy="1858226"/>
          </a:xfrm>
          <a:prstGeom prst="rect">
            <a:avLst/>
          </a:prstGeom>
        </p:spPr>
      </p:pic>
    </p:spTree>
    <p:extLst>
      <p:ext uri="{BB962C8B-B14F-4D97-AF65-F5344CB8AC3E}">
        <p14:creationId xmlns:p14="http://schemas.microsoft.com/office/powerpoint/2010/main" val="311392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A72833-FCC6-4762-486C-40FCEB7DF445}"/>
              </a:ext>
            </a:extLst>
          </p:cNvPr>
          <p:cNvSpPr>
            <a:spLocks noGrp="1"/>
          </p:cNvSpPr>
          <p:nvPr>
            <p:ph sz="half" idx="10"/>
          </p:nvPr>
        </p:nvSpPr>
        <p:spPr>
          <a:xfrm>
            <a:off x="233593" y="1671604"/>
            <a:ext cx="5252807" cy="4368246"/>
          </a:xfrm>
        </p:spPr>
        <p:txBody>
          <a:bodyPr>
            <a:normAutofit/>
          </a:bodyPr>
          <a:lstStyle/>
          <a:p>
            <a:r>
              <a:rPr lang="en-GB" sz="2400" dirty="0"/>
              <a:t>What do you think?</a:t>
            </a:r>
          </a:p>
          <a:p>
            <a:r>
              <a:rPr lang="en-GB" sz="2400" dirty="0"/>
              <a:t>What will the AI system most likely recommend based on the data?</a:t>
            </a:r>
          </a:p>
        </p:txBody>
      </p:sp>
      <p:sp>
        <p:nvSpPr>
          <p:cNvPr id="3" name="Title 2">
            <a:extLst>
              <a:ext uri="{FF2B5EF4-FFF2-40B4-BE49-F238E27FC236}">
                <a16:creationId xmlns:a16="http://schemas.microsoft.com/office/drawing/2014/main" id="{4B44E5A2-FADB-BE9C-49FE-E1372E04D9B2}"/>
              </a:ext>
            </a:extLst>
          </p:cNvPr>
          <p:cNvSpPr>
            <a:spLocks noGrp="1"/>
          </p:cNvSpPr>
          <p:nvPr>
            <p:ph type="title"/>
          </p:nvPr>
        </p:nvSpPr>
        <p:spPr>
          <a:xfrm>
            <a:off x="233593" y="802407"/>
            <a:ext cx="4881332" cy="694054"/>
          </a:xfrm>
        </p:spPr>
        <p:txBody>
          <a:bodyPr/>
          <a:lstStyle/>
          <a:p>
            <a:r>
              <a:rPr lang="en-GB" dirty="0"/>
              <a:t>What should be in the playground?</a:t>
            </a:r>
          </a:p>
        </p:txBody>
      </p:sp>
      <p:sp>
        <p:nvSpPr>
          <p:cNvPr id="4" name="Slide Number Placeholder 3">
            <a:extLst>
              <a:ext uri="{FF2B5EF4-FFF2-40B4-BE49-F238E27FC236}">
                <a16:creationId xmlns:a16="http://schemas.microsoft.com/office/drawing/2014/main" id="{3586D805-9A7E-F4A5-A506-84F01F184953}"/>
              </a:ext>
            </a:extLst>
          </p:cNvPr>
          <p:cNvSpPr>
            <a:spLocks noGrp="1"/>
          </p:cNvSpPr>
          <p:nvPr>
            <p:ph type="sldNum" sz="quarter" idx="4"/>
          </p:nvPr>
        </p:nvSpPr>
        <p:spPr/>
        <p:txBody>
          <a:bodyPr/>
          <a:lstStyle/>
          <a:p>
            <a:r>
              <a:rPr lang="en-GB"/>
              <a:t>© PSHE Association 2024</a:t>
            </a:r>
          </a:p>
        </p:txBody>
      </p:sp>
      <p:pic>
        <p:nvPicPr>
          <p:cNvPr id="5" name="Picture 4" descr="A green building with a flag&#10;&#10;Description automatically generated">
            <a:extLst>
              <a:ext uri="{FF2B5EF4-FFF2-40B4-BE49-F238E27FC236}">
                <a16:creationId xmlns:a16="http://schemas.microsoft.com/office/drawing/2014/main" id="{B81608C9-3BD0-A694-3143-E35D2026438A}"/>
              </a:ext>
            </a:extLst>
          </p:cNvPr>
          <p:cNvPicPr>
            <a:picLocks noChangeAspect="1"/>
          </p:cNvPicPr>
          <p:nvPr/>
        </p:nvPicPr>
        <p:blipFill>
          <a:blip r:embed="rId3"/>
          <a:stretch>
            <a:fillRect/>
          </a:stretch>
        </p:blipFill>
        <p:spPr>
          <a:xfrm>
            <a:off x="5629275" y="543878"/>
            <a:ext cx="4203700" cy="1858226"/>
          </a:xfrm>
          <a:prstGeom prst="rect">
            <a:avLst/>
          </a:prstGeom>
        </p:spPr>
      </p:pic>
      <p:sp>
        <p:nvSpPr>
          <p:cNvPr id="6" name="Rectangle: Rounded Corners 5">
            <a:extLst>
              <a:ext uri="{FF2B5EF4-FFF2-40B4-BE49-F238E27FC236}">
                <a16:creationId xmlns:a16="http://schemas.microsoft.com/office/drawing/2014/main" id="{51EFDF30-ECE1-CF3A-0602-0DE466A7603E}"/>
              </a:ext>
            </a:extLst>
          </p:cNvPr>
          <p:cNvSpPr/>
          <p:nvPr/>
        </p:nvSpPr>
        <p:spPr>
          <a:xfrm>
            <a:off x="6064250" y="2657226"/>
            <a:ext cx="3333750" cy="736600"/>
          </a:xfrm>
          <a:prstGeom prst="roundRect">
            <a:avLst/>
          </a:prstGeom>
          <a:solidFill>
            <a:srgbClr val="ED694B"/>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football</a:t>
            </a:r>
          </a:p>
        </p:txBody>
      </p:sp>
      <p:sp>
        <p:nvSpPr>
          <p:cNvPr id="10" name="Rectangle: Rounded Corners 9">
            <a:extLst>
              <a:ext uri="{FF2B5EF4-FFF2-40B4-BE49-F238E27FC236}">
                <a16:creationId xmlns:a16="http://schemas.microsoft.com/office/drawing/2014/main" id="{0DAE0E45-E4BF-AEF4-8A59-4C8B00307DB5}"/>
              </a:ext>
            </a:extLst>
          </p:cNvPr>
          <p:cNvSpPr/>
          <p:nvPr/>
        </p:nvSpPr>
        <p:spPr>
          <a:xfrm>
            <a:off x="6064250" y="3524443"/>
            <a:ext cx="3333750" cy="736600"/>
          </a:xfrm>
          <a:prstGeom prst="roundRect">
            <a:avLst/>
          </a:prstGeom>
          <a:solidFill>
            <a:srgbClr val="ED694B"/>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basketball</a:t>
            </a:r>
          </a:p>
        </p:txBody>
      </p:sp>
      <p:sp>
        <p:nvSpPr>
          <p:cNvPr id="11" name="Rectangle: Rounded Corners 10">
            <a:extLst>
              <a:ext uri="{FF2B5EF4-FFF2-40B4-BE49-F238E27FC236}">
                <a16:creationId xmlns:a16="http://schemas.microsoft.com/office/drawing/2014/main" id="{7EC3D2A2-A0D4-5DFB-CF64-A6C92E21A318}"/>
              </a:ext>
            </a:extLst>
          </p:cNvPr>
          <p:cNvSpPr/>
          <p:nvPr/>
        </p:nvSpPr>
        <p:spPr>
          <a:xfrm>
            <a:off x="6064250" y="4394935"/>
            <a:ext cx="3333750" cy="736600"/>
          </a:xfrm>
          <a:prstGeom prst="roundRect">
            <a:avLst/>
          </a:prstGeom>
          <a:solidFill>
            <a:srgbClr val="ED694B"/>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nature walk</a:t>
            </a:r>
          </a:p>
        </p:txBody>
      </p:sp>
      <p:sp>
        <p:nvSpPr>
          <p:cNvPr id="12" name="Rectangle: Rounded Corners 11">
            <a:extLst>
              <a:ext uri="{FF2B5EF4-FFF2-40B4-BE49-F238E27FC236}">
                <a16:creationId xmlns:a16="http://schemas.microsoft.com/office/drawing/2014/main" id="{DF82C180-093E-8A71-3CC8-C607ADEA1DA0}"/>
              </a:ext>
            </a:extLst>
          </p:cNvPr>
          <p:cNvSpPr/>
          <p:nvPr/>
        </p:nvSpPr>
        <p:spPr>
          <a:xfrm>
            <a:off x="6064250" y="5303250"/>
            <a:ext cx="3333750" cy="736600"/>
          </a:xfrm>
          <a:prstGeom prst="roundRect">
            <a:avLst/>
          </a:prstGeom>
          <a:solidFill>
            <a:srgbClr val="ED694B"/>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climbing frame </a:t>
            </a:r>
          </a:p>
        </p:txBody>
      </p:sp>
      <p:graphicFrame>
        <p:nvGraphicFramePr>
          <p:cNvPr id="15" name="Chart 14">
            <a:extLst>
              <a:ext uri="{FF2B5EF4-FFF2-40B4-BE49-F238E27FC236}">
                <a16:creationId xmlns:a16="http://schemas.microsoft.com/office/drawing/2014/main" id="{C685371B-A34A-94CD-A218-4099628E38AB}"/>
              </a:ext>
            </a:extLst>
          </p:cNvPr>
          <p:cNvGraphicFramePr/>
          <p:nvPr>
            <p:extLst>
              <p:ext uri="{D42A27DB-BD31-4B8C-83A1-F6EECF244321}">
                <p14:modId xmlns:p14="http://schemas.microsoft.com/office/powerpoint/2010/main" val="3491480872"/>
              </p:ext>
            </p:extLst>
          </p:nvPr>
        </p:nvGraphicFramePr>
        <p:xfrm>
          <a:off x="102509" y="3153876"/>
          <a:ext cx="5143500" cy="37041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4397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A72833-FCC6-4762-486C-40FCEB7DF445}"/>
              </a:ext>
            </a:extLst>
          </p:cNvPr>
          <p:cNvSpPr>
            <a:spLocks noGrp="1"/>
          </p:cNvSpPr>
          <p:nvPr>
            <p:ph sz="half" idx="10"/>
          </p:nvPr>
        </p:nvSpPr>
        <p:spPr>
          <a:xfrm>
            <a:off x="233593" y="1676400"/>
            <a:ext cx="5143500" cy="4032166"/>
          </a:xfrm>
        </p:spPr>
        <p:txBody>
          <a:bodyPr>
            <a:normAutofit/>
          </a:bodyPr>
          <a:lstStyle/>
          <a:p>
            <a:r>
              <a:rPr lang="en-GB" sz="2400" dirty="0"/>
              <a:t>What do you think?</a:t>
            </a:r>
          </a:p>
          <a:p>
            <a:r>
              <a:rPr lang="en-GB" sz="2400" dirty="0"/>
              <a:t>What will the AI system most likely recommend based on the data?</a:t>
            </a:r>
          </a:p>
        </p:txBody>
      </p:sp>
      <p:sp>
        <p:nvSpPr>
          <p:cNvPr id="3" name="Title 2">
            <a:extLst>
              <a:ext uri="{FF2B5EF4-FFF2-40B4-BE49-F238E27FC236}">
                <a16:creationId xmlns:a16="http://schemas.microsoft.com/office/drawing/2014/main" id="{4B44E5A2-FADB-BE9C-49FE-E1372E04D9B2}"/>
              </a:ext>
            </a:extLst>
          </p:cNvPr>
          <p:cNvSpPr>
            <a:spLocks noGrp="1"/>
          </p:cNvSpPr>
          <p:nvPr>
            <p:ph type="title"/>
          </p:nvPr>
        </p:nvSpPr>
        <p:spPr>
          <a:xfrm>
            <a:off x="233593" y="543878"/>
            <a:ext cx="4881332" cy="916622"/>
          </a:xfrm>
        </p:spPr>
        <p:txBody>
          <a:bodyPr/>
          <a:lstStyle/>
          <a:p>
            <a:r>
              <a:rPr lang="en-GB" dirty="0"/>
              <a:t>What will be served for lunch?</a:t>
            </a:r>
          </a:p>
        </p:txBody>
      </p:sp>
      <p:sp>
        <p:nvSpPr>
          <p:cNvPr id="4" name="Slide Number Placeholder 3">
            <a:extLst>
              <a:ext uri="{FF2B5EF4-FFF2-40B4-BE49-F238E27FC236}">
                <a16:creationId xmlns:a16="http://schemas.microsoft.com/office/drawing/2014/main" id="{3586D805-9A7E-F4A5-A506-84F01F184953}"/>
              </a:ext>
            </a:extLst>
          </p:cNvPr>
          <p:cNvSpPr>
            <a:spLocks noGrp="1"/>
          </p:cNvSpPr>
          <p:nvPr>
            <p:ph type="sldNum" sz="quarter" idx="4"/>
          </p:nvPr>
        </p:nvSpPr>
        <p:spPr/>
        <p:txBody>
          <a:bodyPr/>
          <a:lstStyle/>
          <a:p>
            <a:r>
              <a:rPr lang="en-GB"/>
              <a:t>© PSHE Association 2024</a:t>
            </a:r>
          </a:p>
        </p:txBody>
      </p:sp>
      <p:pic>
        <p:nvPicPr>
          <p:cNvPr id="5" name="Picture 4" descr="A green building with a flag&#10;&#10;Description automatically generated">
            <a:extLst>
              <a:ext uri="{FF2B5EF4-FFF2-40B4-BE49-F238E27FC236}">
                <a16:creationId xmlns:a16="http://schemas.microsoft.com/office/drawing/2014/main" id="{B81608C9-3BD0-A694-3143-E35D2026438A}"/>
              </a:ext>
            </a:extLst>
          </p:cNvPr>
          <p:cNvPicPr>
            <a:picLocks noChangeAspect="1"/>
          </p:cNvPicPr>
          <p:nvPr/>
        </p:nvPicPr>
        <p:blipFill>
          <a:blip r:embed="rId3"/>
          <a:stretch>
            <a:fillRect/>
          </a:stretch>
        </p:blipFill>
        <p:spPr>
          <a:xfrm>
            <a:off x="5629275" y="543878"/>
            <a:ext cx="4203700" cy="1858226"/>
          </a:xfrm>
          <a:prstGeom prst="rect">
            <a:avLst/>
          </a:prstGeom>
        </p:spPr>
      </p:pic>
      <p:sp>
        <p:nvSpPr>
          <p:cNvPr id="6" name="Rectangle: Rounded Corners 5">
            <a:extLst>
              <a:ext uri="{FF2B5EF4-FFF2-40B4-BE49-F238E27FC236}">
                <a16:creationId xmlns:a16="http://schemas.microsoft.com/office/drawing/2014/main" id="{51EFDF30-ECE1-CF3A-0602-0DE466A7603E}"/>
              </a:ext>
            </a:extLst>
          </p:cNvPr>
          <p:cNvSpPr/>
          <p:nvPr/>
        </p:nvSpPr>
        <p:spPr>
          <a:xfrm>
            <a:off x="6064250" y="2657226"/>
            <a:ext cx="3333750" cy="736600"/>
          </a:xfrm>
          <a:prstGeom prst="roundRect">
            <a:avLst/>
          </a:prstGeom>
          <a:solidFill>
            <a:srgbClr val="ED694B"/>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beef burger</a:t>
            </a:r>
          </a:p>
        </p:txBody>
      </p:sp>
      <p:sp>
        <p:nvSpPr>
          <p:cNvPr id="10" name="Rectangle: Rounded Corners 9">
            <a:extLst>
              <a:ext uri="{FF2B5EF4-FFF2-40B4-BE49-F238E27FC236}">
                <a16:creationId xmlns:a16="http://schemas.microsoft.com/office/drawing/2014/main" id="{0DAE0E45-E4BF-AEF4-8A59-4C8B00307DB5}"/>
              </a:ext>
            </a:extLst>
          </p:cNvPr>
          <p:cNvSpPr/>
          <p:nvPr/>
        </p:nvSpPr>
        <p:spPr>
          <a:xfrm>
            <a:off x="6064250" y="3524443"/>
            <a:ext cx="3333750" cy="736600"/>
          </a:xfrm>
          <a:prstGeom prst="roundRect">
            <a:avLst/>
          </a:prstGeom>
          <a:solidFill>
            <a:srgbClr val="ED694B"/>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veggie hot dog</a:t>
            </a:r>
          </a:p>
        </p:txBody>
      </p:sp>
      <p:sp>
        <p:nvSpPr>
          <p:cNvPr id="11" name="Rectangle: Rounded Corners 10">
            <a:extLst>
              <a:ext uri="{FF2B5EF4-FFF2-40B4-BE49-F238E27FC236}">
                <a16:creationId xmlns:a16="http://schemas.microsoft.com/office/drawing/2014/main" id="{7EC3D2A2-A0D4-5DFB-CF64-A6C92E21A318}"/>
              </a:ext>
            </a:extLst>
          </p:cNvPr>
          <p:cNvSpPr/>
          <p:nvPr/>
        </p:nvSpPr>
        <p:spPr>
          <a:xfrm>
            <a:off x="6064250" y="4394935"/>
            <a:ext cx="3333750" cy="736600"/>
          </a:xfrm>
          <a:prstGeom prst="roundRect">
            <a:avLst/>
          </a:prstGeom>
          <a:solidFill>
            <a:srgbClr val="ED694B"/>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pasta</a:t>
            </a:r>
          </a:p>
        </p:txBody>
      </p:sp>
      <p:sp>
        <p:nvSpPr>
          <p:cNvPr id="12" name="Rectangle: Rounded Corners 11">
            <a:extLst>
              <a:ext uri="{FF2B5EF4-FFF2-40B4-BE49-F238E27FC236}">
                <a16:creationId xmlns:a16="http://schemas.microsoft.com/office/drawing/2014/main" id="{DF82C180-093E-8A71-3CC8-C607ADEA1DA0}"/>
              </a:ext>
            </a:extLst>
          </p:cNvPr>
          <p:cNvSpPr/>
          <p:nvPr/>
        </p:nvSpPr>
        <p:spPr>
          <a:xfrm>
            <a:off x="6064250" y="5303250"/>
            <a:ext cx="3333750" cy="736600"/>
          </a:xfrm>
          <a:prstGeom prst="roundRect">
            <a:avLst/>
          </a:prstGeom>
          <a:solidFill>
            <a:srgbClr val="ED694B"/>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fish and chips</a:t>
            </a:r>
          </a:p>
        </p:txBody>
      </p:sp>
      <p:graphicFrame>
        <p:nvGraphicFramePr>
          <p:cNvPr id="15" name="Chart 14">
            <a:extLst>
              <a:ext uri="{FF2B5EF4-FFF2-40B4-BE49-F238E27FC236}">
                <a16:creationId xmlns:a16="http://schemas.microsoft.com/office/drawing/2014/main" id="{C685371B-A34A-94CD-A218-4099628E38AB}"/>
              </a:ext>
            </a:extLst>
          </p:cNvPr>
          <p:cNvGraphicFramePr/>
          <p:nvPr>
            <p:extLst>
              <p:ext uri="{D42A27DB-BD31-4B8C-83A1-F6EECF244321}">
                <p14:modId xmlns:p14="http://schemas.microsoft.com/office/powerpoint/2010/main" val="1651038508"/>
              </p:ext>
            </p:extLst>
          </p:nvPr>
        </p:nvGraphicFramePr>
        <p:xfrm>
          <a:off x="102509" y="3524443"/>
          <a:ext cx="5143500" cy="37041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279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A72833-FCC6-4762-486C-40FCEB7DF445}"/>
              </a:ext>
            </a:extLst>
          </p:cNvPr>
          <p:cNvSpPr>
            <a:spLocks noGrp="1"/>
          </p:cNvSpPr>
          <p:nvPr>
            <p:ph sz="half" idx="10"/>
          </p:nvPr>
        </p:nvSpPr>
        <p:spPr>
          <a:xfrm>
            <a:off x="233593" y="1803400"/>
            <a:ext cx="5143500" cy="3905166"/>
          </a:xfrm>
        </p:spPr>
        <p:txBody>
          <a:bodyPr>
            <a:normAutofit/>
          </a:bodyPr>
          <a:lstStyle/>
          <a:p>
            <a:r>
              <a:rPr lang="en-GB" sz="2400" dirty="0"/>
              <a:t>What do you think?</a:t>
            </a:r>
          </a:p>
          <a:p>
            <a:r>
              <a:rPr lang="en-GB" sz="2400" dirty="0"/>
              <a:t>What will the AI system most likely recommend based on the data?</a:t>
            </a:r>
          </a:p>
          <a:p>
            <a:endParaRPr lang="en-GB" sz="2400" dirty="0"/>
          </a:p>
        </p:txBody>
      </p:sp>
      <p:sp>
        <p:nvSpPr>
          <p:cNvPr id="3" name="Title 2">
            <a:extLst>
              <a:ext uri="{FF2B5EF4-FFF2-40B4-BE49-F238E27FC236}">
                <a16:creationId xmlns:a16="http://schemas.microsoft.com/office/drawing/2014/main" id="{4B44E5A2-FADB-BE9C-49FE-E1372E04D9B2}"/>
              </a:ext>
            </a:extLst>
          </p:cNvPr>
          <p:cNvSpPr>
            <a:spLocks noGrp="1"/>
          </p:cNvSpPr>
          <p:nvPr>
            <p:ph type="title"/>
          </p:nvPr>
        </p:nvSpPr>
        <p:spPr>
          <a:xfrm>
            <a:off x="233593" y="543878"/>
            <a:ext cx="4881332" cy="916622"/>
          </a:xfrm>
        </p:spPr>
        <p:txBody>
          <a:bodyPr/>
          <a:lstStyle/>
          <a:p>
            <a:r>
              <a:rPr lang="en-GB" dirty="0"/>
              <a:t>What lesson should be taught most?</a:t>
            </a:r>
          </a:p>
        </p:txBody>
      </p:sp>
      <p:sp>
        <p:nvSpPr>
          <p:cNvPr id="4" name="Slide Number Placeholder 3">
            <a:extLst>
              <a:ext uri="{FF2B5EF4-FFF2-40B4-BE49-F238E27FC236}">
                <a16:creationId xmlns:a16="http://schemas.microsoft.com/office/drawing/2014/main" id="{3586D805-9A7E-F4A5-A506-84F01F184953}"/>
              </a:ext>
            </a:extLst>
          </p:cNvPr>
          <p:cNvSpPr>
            <a:spLocks noGrp="1"/>
          </p:cNvSpPr>
          <p:nvPr>
            <p:ph type="sldNum" sz="quarter" idx="4"/>
          </p:nvPr>
        </p:nvSpPr>
        <p:spPr/>
        <p:txBody>
          <a:bodyPr/>
          <a:lstStyle/>
          <a:p>
            <a:r>
              <a:rPr lang="en-GB"/>
              <a:t>© PSHE Association 2024</a:t>
            </a:r>
          </a:p>
        </p:txBody>
      </p:sp>
      <p:pic>
        <p:nvPicPr>
          <p:cNvPr id="5" name="Picture 4" descr="A green building with a flag&#10;&#10;Description automatically generated">
            <a:extLst>
              <a:ext uri="{FF2B5EF4-FFF2-40B4-BE49-F238E27FC236}">
                <a16:creationId xmlns:a16="http://schemas.microsoft.com/office/drawing/2014/main" id="{B81608C9-3BD0-A694-3143-E35D2026438A}"/>
              </a:ext>
            </a:extLst>
          </p:cNvPr>
          <p:cNvPicPr>
            <a:picLocks noChangeAspect="1"/>
          </p:cNvPicPr>
          <p:nvPr/>
        </p:nvPicPr>
        <p:blipFill>
          <a:blip r:embed="rId3"/>
          <a:stretch>
            <a:fillRect/>
          </a:stretch>
        </p:blipFill>
        <p:spPr>
          <a:xfrm>
            <a:off x="5629275" y="543878"/>
            <a:ext cx="4203700" cy="1858226"/>
          </a:xfrm>
          <a:prstGeom prst="rect">
            <a:avLst/>
          </a:prstGeom>
        </p:spPr>
      </p:pic>
      <p:sp>
        <p:nvSpPr>
          <p:cNvPr id="6" name="Rectangle: Rounded Corners 5">
            <a:extLst>
              <a:ext uri="{FF2B5EF4-FFF2-40B4-BE49-F238E27FC236}">
                <a16:creationId xmlns:a16="http://schemas.microsoft.com/office/drawing/2014/main" id="{51EFDF30-ECE1-CF3A-0602-0DE466A7603E}"/>
              </a:ext>
            </a:extLst>
          </p:cNvPr>
          <p:cNvSpPr/>
          <p:nvPr/>
        </p:nvSpPr>
        <p:spPr>
          <a:xfrm>
            <a:off x="6064250" y="2657226"/>
            <a:ext cx="3333750" cy="736600"/>
          </a:xfrm>
          <a:prstGeom prst="roundRect">
            <a:avLst/>
          </a:prstGeom>
          <a:solidFill>
            <a:srgbClr val="ED694B"/>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French</a:t>
            </a:r>
          </a:p>
        </p:txBody>
      </p:sp>
      <p:sp>
        <p:nvSpPr>
          <p:cNvPr id="10" name="Rectangle: Rounded Corners 9">
            <a:extLst>
              <a:ext uri="{FF2B5EF4-FFF2-40B4-BE49-F238E27FC236}">
                <a16:creationId xmlns:a16="http://schemas.microsoft.com/office/drawing/2014/main" id="{0DAE0E45-E4BF-AEF4-8A59-4C8B00307DB5}"/>
              </a:ext>
            </a:extLst>
          </p:cNvPr>
          <p:cNvSpPr/>
          <p:nvPr/>
        </p:nvSpPr>
        <p:spPr>
          <a:xfrm>
            <a:off x="6064250" y="3524443"/>
            <a:ext cx="3333750" cy="736600"/>
          </a:xfrm>
          <a:prstGeom prst="roundRect">
            <a:avLst/>
          </a:prstGeom>
          <a:solidFill>
            <a:srgbClr val="ED694B"/>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maths</a:t>
            </a:r>
          </a:p>
        </p:txBody>
      </p:sp>
      <p:sp>
        <p:nvSpPr>
          <p:cNvPr id="11" name="Rectangle: Rounded Corners 10">
            <a:extLst>
              <a:ext uri="{FF2B5EF4-FFF2-40B4-BE49-F238E27FC236}">
                <a16:creationId xmlns:a16="http://schemas.microsoft.com/office/drawing/2014/main" id="{7EC3D2A2-A0D4-5DFB-CF64-A6C92E21A318}"/>
              </a:ext>
            </a:extLst>
          </p:cNvPr>
          <p:cNvSpPr/>
          <p:nvPr/>
        </p:nvSpPr>
        <p:spPr>
          <a:xfrm>
            <a:off x="6064250" y="4394935"/>
            <a:ext cx="3333750" cy="736600"/>
          </a:xfrm>
          <a:prstGeom prst="roundRect">
            <a:avLst/>
          </a:prstGeom>
          <a:solidFill>
            <a:srgbClr val="ED694B"/>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art</a:t>
            </a:r>
          </a:p>
        </p:txBody>
      </p:sp>
      <p:sp>
        <p:nvSpPr>
          <p:cNvPr id="12" name="Rectangle: Rounded Corners 11">
            <a:extLst>
              <a:ext uri="{FF2B5EF4-FFF2-40B4-BE49-F238E27FC236}">
                <a16:creationId xmlns:a16="http://schemas.microsoft.com/office/drawing/2014/main" id="{DF82C180-093E-8A71-3CC8-C607ADEA1DA0}"/>
              </a:ext>
            </a:extLst>
          </p:cNvPr>
          <p:cNvSpPr/>
          <p:nvPr/>
        </p:nvSpPr>
        <p:spPr>
          <a:xfrm>
            <a:off x="6064250" y="5303250"/>
            <a:ext cx="3333750" cy="736600"/>
          </a:xfrm>
          <a:prstGeom prst="roundRect">
            <a:avLst/>
          </a:prstGeom>
          <a:solidFill>
            <a:srgbClr val="ED694B"/>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history</a:t>
            </a:r>
          </a:p>
        </p:txBody>
      </p:sp>
      <p:graphicFrame>
        <p:nvGraphicFramePr>
          <p:cNvPr id="15" name="Chart 14">
            <a:extLst>
              <a:ext uri="{FF2B5EF4-FFF2-40B4-BE49-F238E27FC236}">
                <a16:creationId xmlns:a16="http://schemas.microsoft.com/office/drawing/2014/main" id="{C685371B-A34A-94CD-A218-4099628E38AB}"/>
              </a:ext>
            </a:extLst>
          </p:cNvPr>
          <p:cNvGraphicFramePr/>
          <p:nvPr>
            <p:extLst>
              <p:ext uri="{D42A27DB-BD31-4B8C-83A1-F6EECF244321}">
                <p14:modId xmlns:p14="http://schemas.microsoft.com/office/powerpoint/2010/main" val="2906396657"/>
              </p:ext>
            </p:extLst>
          </p:nvPr>
        </p:nvGraphicFramePr>
        <p:xfrm>
          <a:off x="102509" y="3665618"/>
          <a:ext cx="5143500" cy="37041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9827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2ED3B-53CC-E1EA-B76E-90C960A3CAFB}"/>
              </a:ext>
            </a:extLst>
          </p:cNvPr>
          <p:cNvSpPr>
            <a:spLocks noGrp="1"/>
          </p:cNvSpPr>
          <p:nvPr>
            <p:ph type="title"/>
          </p:nvPr>
        </p:nvSpPr>
        <p:spPr>
          <a:xfrm>
            <a:off x="205987" y="587217"/>
            <a:ext cx="7498822" cy="694054"/>
          </a:xfrm>
        </p:spPr>
        <p:txBody>
          <a:bodyPr/>
          <a:lstStyle/>
          <a:p>
            <a:r>
              <a:rPr lang="en-US"/>
              <a:t>Using this PowerPoint</a:t>
            </a:r>
          </a:p>
        </p:txBody>
      </p:sp>
      <p:sp>
        <p:nvSpPr>
          <p:cNvPr id="3" name="Content Placeholder 2">
            <a:extLst>
              <a:ext uri="{FF2B5EF4-FFF2-40B4-BE49-F238E27FC236}">
                <a16:creationId xmlns:a16="http://schemas.microsoft.com/office/drawing/2014/main" id="{E2D841EA-ECB6-66AB-DC6B-895F0F8C5BD0}"/>
              </a:ext>
            </a:extLst>
          </p:cNvPr>
          <p:cNvSpPr>
            <a:spLocks noGrp="1"/>
          </p:cNvSpPr>
          <p:nvPr>
            <p:ph sz="half" idx="10"/>
          </p:nvPr>
        </p:nvSpPr>
        <p:spPr>
          <a:xfrm>
            <a:off x="246426" y="1291071"/>
            <a:ext cx="7866215" cy="4566366"/>
          </a:xfrm>
        </p:spPr>
        <p:txBody>
          <a:bodyPr/>
          <a:lstStyle/>
          <a:p>
            <a:pPr>
              <a:lnSpc>
                <a:spcPts val="2800"/>
              </a:lnSpc>
              <a:spcBef>
                <a:spcPts val="0"/>
              </a:spcBef>
              <a:spcAft>
                <a:spcPts val="0"/>
              </a:spcAft>
            </a:pPr>
            <a:r>
              <a:rPr lang="en-US"/>
              <a:t>The slides in this presentation are divided into two sections:</a:t>
            </a:r>
          </a:p>
          <a:p>
            <a:pPr marL="234000" indent="-234000">
              <a:lnSpc>
                <a:spcPts val="2800"/>
              </a:lnSpc>
              <a:spcBef>
                <a:spcPts val="1100"/>
              </a:spcBef>
              <a:spcAft>
                <a:spcPts val="0"/>
              </a:spcAft>
              <a:buFont typeface="+mj-lt"/>
              <a:buAutoNum type="romanLcPeriod"/>
            </a:pPr>
            <a:r>
              <a:rPr lang="en-US" b="1" i="1"/>
              <a:t>Teacher slides (purple) </a:t>
            </a:r>
            <a:r>
              <a:rPr lang="en-US"/>
              <a:t>– provide key information regarding lesson preparation.</a:t>
            </a:r>
          </a:p>
          <a:p>
            <a:pPr marL="234000" indent="-234000">
              <a:lnSpc>
                <a:spcPts val="2800"/>
              </a:lnSpc>
              <a:spcBef>
                <a:spcPts val="1100"/>
              </a:spcBef>
              <a:spcAft>
                <a:spcPts val="0"/>
              </a:spcAft>
              <a:buFont typeface="+mj-lt"/>
              <a:buAutoNum type="romanLcPeriod"/>
            </a:pPr>
            <a:r>
              <a:rPr lang="en-US" b="1" i="1"/>
              <a:t>Pupil slides </a:t>
            </a:r>
            <a:r>
              <a:rPr lang="en-US"/>
              <a:t>– provide a visual focus point for pupils during the lesson and delivery notes for teachers about the activities.  Click ‘notes’ to view these. </a:t>
            </a:r>
          </a:p>
          <a:p>
            <a:pPr>
              <a:lnSpc>
                <a:spcPts val="2800"/>
              </a:lnSpc>
              <a:spcBef>
                <a:spcPts val="1100"/>
              </a:spcBef>
              <a:spcAft>
                <a:spcPts val="0"/>
              </a:spcAft>
            </a:pPr>
            <a:r>
              <a:rPr lang="en-US"/>
              <a:t>Ensure that you select ‘Use Presenter View’ under the ‘Slide Show’ tab – this will allow you to preview the teaching notes on your monitor while the main presentation is displayed on a screen/smartboard.</a:t>
            </a:r>
          </a:p>
          <a:p>
            <a:endParaRPr lang="en-US"/>
          </a:p>
          <a:p>
            <a:endParaRPr lang="en-US"/>
          </a:p>
        </p:txBody>
      </p:sp>
      <p:sp>
        <p:nvSpPr>
          <p:cNvPr id="4" name="Slide Number Placeholder 5">
            <a:extLst>
              <a:ext uri="{FF2B5EF4-FFF2-40B4-BE49-F238E27FC236}">
                <a16:creationId xmlns:a16="http://schemas.microsoft.com/office/drawing/2014/main" id="{FAB90903-E62F-6F69-0EE1-B19ED81F26C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spTree>
    <p:extLst>
      <p:ext uri="{BB962C8B-B14F-4D97-AF65-F5344CB8AC3E}">
        <p14:creationId xmlns:p14="http://schemas.microsoft.com/office/powerpoint/2010/main" val="472255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FA298A-45A1-7F44-5440-565DF34DED40}"/>
              </a:ext>
            </a:extLst>
          </p:cNvPr>
          <p:cNvSpPr>
            <a:spLocks noGrp="1"/>
          </p:cNvSpPr>
          <p:nvPr>
            <p:ph sz="half" idx="10"/>
          </p:nvPr>
        </p:nvSpPr>
        <p:spPr>
          <a:xfrm>
            <a:off x="232915" y="1676400"/>
            <a:ext cx="4882010" cy="4965700"/>
          </a:xfrm>
        </p:spPr>
        <p:txBody>
          <a:bodyPr>
            <a:normAutofit/>
          </a:bodyPr>
          <a:lstStyle/>
          <a:p>
            <a:r>
              <a:rPr lang="en-GB" sz="2400" dirty="0">
                <a:latin typeface="Century Gothic" panose="020B0502020202020204" pitchFamily="34" charset="0"/>
              </a:rPr>
              <a:t>What do you think of the recommendations the AI tool made?</a:t>
            </a:r>
            <a:endParaRPr lang="en-GB" sz="2400" dirty="0"/>
          </a:p>
          <a:p>
            <a:endParaRPr lang="en-GB" sz="2400" dirty="0">
              <a:latin typeface="Century Gothic" panose="020B0502020202020204" pitchFamily="34" charset="0"/>
            </a:endParaRPr>
          </a:p>
          <a:p>
            <a:r>
              <a:rPr lang="en-GB" sz="2400" dirty="0"/>
              <a:t>Why did the tool make these recommendations?</a:t>
            </a:r>
          </a:p>
          <a:p>
            <a:endParaRPr lang="en-GB" sz="2400" dirty="0"/>
          </a:p>
          <a:p>
            <a:r>
              <a:rPr lang="en-GB" sz="2400" dirty="0"/>
              <a:t>Do you think the recommendations were fair?</a:t>
            </a:r>
          </a:p>
          <a:p>
            <a:endParaRPr lang="en-GB" sz="2400" dirty="0">
              <a:latin typeface="Century Gothic" panose="020B0502020202020204" pitchFamily="34" charset="0"/>
            </a:endParaRPr>
          </a:p>
          <a:p>
            <a:endParaRPr lang="en-GB" dirty="0"/>
          </a:p>
        </p:txBody>
      </p:sp>
      <p:sp>
        <p:nvSpPr>
          <p:cNvPr id="3" name="Title 2">
            <a:extLst>
              <a:ext uri="{FF2B5EF4-FFF2-40B4-BE49-F238E27FC236}">
                <a16:creationId xmlns:a16="http://schemas.microsoft.com/office/drawing/2014/main" id="{149B84EC-2A6F-8C9C-91D8-D2DD01D587D5}"/>
              </a:ext>
            </a:extLst>
          </p:cNvPr>
          <p:cNvSpPr>
            <a:spLocks noGrp="1"/>
          </p:cNvSpPr>
          <p:nvPr>
            <p:ph type="title"/>
          </p:nvPr>
        </p:nvSpPr>
        <p:spPr/>
        <p:txBody>
          <a:bodyPr/>
          <a:lstStyle/>
          <a:p>
            <a:r>
              <a:rPr lang="en-GB"/>
              <a:t>Let’s discuss</a:t>
            </a:r>
          </a:p>
        </p:txBody>
      </p:sp>
      <p:sp>
        <p:nvSpPr>
          <p:cNvPr id="4" name="Slide Number Placeholder 3">
            <a:extLst>
              <a:ext uri="{FF2B5EF4-FFF2-40B4-BE49-F238E27FC236}">
                <a16:creationId xmlns:a16="http://schemas.microsoft.com/office/drawing/2014/main" id="{186F27BC-A7E0-FADC-BDD3-D0FF82D5B27B}"/>
              </a:ext>
            </a:extLst>
          </p:cNvPr>
          <p:cNvSpPr>
            <a:spLocks noGrp="1"/>
          </p:cNvSpPr>
          <p:nvPr>
            <p:ph type="sldNum" sz="quarter" idx="4"/>
          </p:nvPr>
        </p:nvSpPr>
        <p:spPr/>
        <p:txBody>
          <a:bodyPr/>
          <a:lstStyle/>
          <a:p>
            <a:r>
              <a:rPr lang="en-GB"/>
              <a:t>© PSHE Association 2024</a:t>
            </a:r>
          </a:p>
        </p:txBody>
      </p:sp>
      <p:pic>
        <p:nvPicPr>
          <p:cNvPr id="5" name="Picture 4">
            <a:extLst>
              <a:ext uri="{FF2B5EF4-FFF2-40B4-BE49-F238E27FC236}">
                <a16:creationId xmlns:a16="http://schemas.microsoft.com/office/drawing/2014/main" id="{92471F38-DC33-0A8B-7500-DBC8A7F5CEC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3000" y="599860"/>
            <a:ext cx="1713243" cy="5658280"/>
          </a:xfrm>
          <a:prstGeom prst="rect">
            <a:avLst/>
          </a:prstGeom>
          <a:noFill/>
          <a:ln>
            <a:noFill/>
          </a:ln>
        </p:spPr>
      </p:pic>
    </p:spTree>
    <p:extLst>
      <p:ext uri="{BB962C8B-B14F-4D97-AF65-F5344CB8AC3E}">
        <p14:creationId xmlns:p14="http://schemas.microsoft.com/office/powerpoint/2010/main" val="1700688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5A0B11-F40F-69E7-9A0C-214FAF52E5F7}"/>
              </a:ext>
            </a:extLst>
          </p:cNvPr>
          <p:cNvSpPr>
            <a:spLocks noGrp="1"/>
          </p:cNvSpPr>
          <p:nvPr>
            <p:ph sz="half" idx="10"/>
          </p:nvPr>
        </p:nvSpPr>
        <p:spPr>
          <a:xfrm>
            <a:off x="233593" y="1856756"/>
            <a:ext cx="4881332" cy="4368246"/>
          </a:xfrm>
        </p:spPr>
        <p:txBody>
          <a:bodyPr/>
          <a:lstStyle/>
          <a:p>
            <a:pPr marL="342900" indent="-342900">
              <a:buFont typeface="Arial" panose="020B0604020202020204" pitchFamily="34" charset="0"/>
              <a:buChar char="•"/>
            </a:pPr>
            <a:r>
              <a:rPr lang="en-GB" sz="2400"/>
              <a:t>How many </a:t>
            </a:r>
            <a:r>
              <a:rPr lang="en-GB" sz="2400" b="1"/>
              <a:t>benefits</a:t>
            </a:r>
            <a:r>
              <a:rPr lang="en-GB" sz="2400"/>
              <a:t> of AI can you list?</a:t>
            </a:r>
          </a:p>
          <a:p>
            <a:pPr marL="342900" indent="-342900">
              <a:buFont typeface="Arial" panose="020B0604020202020204" pitchFamily="34" charset="0"/>
              <a:buChar char="•"/>
            </a:pPr>
            <a:r>
              <a:rPr lang="en-GB" sz="2400"/>
              <a:t>How many </a:t>
            </a:r>
            <a:r>
              <a:rPr lang="en-GB" sz="2400" b="1"/>
              <a:t>challenges</a:t>
            </a:r>
            <a:r>
              <a:rPr lang="en-GB" sz="2400"/>
              <a:t> of AI can you list?</a:t>
            </a:r>
          </a:p>
          <a:p>
            <a:endParaRPr lang="en-GB" sz="2400"/>
          </a:p>
          <a:p>
            <a:r>
              <a:rPr lang="en-GB" sz="2400"/>
              <a:t>These could be from the lesson, or from your prior knowledge.</a:t>
            </a:r>
          </a:p>
          <a:p>
            <a:endParaRPr lang="en-GB"/>
          </a:p>
        </p:txBody>
      </p:sp>
      <p:sp>
        <p:nvSpPr>
          <p:cNvPr id="3" name="Title 2">
            <a:extLst>
              <a:ext uri="{FF2B5EF4-FFF2-40B4-BE49-F238E27FC236}">
                <a16:creationId xmlns:a16="http://schemas.microsoft.com/office/drawing/2014/main" id="{7F763EF6-737D-D777-E367-CFA23D5A192F}"/>
              </a:ext>
            </a:extLst>
          </p:cNvPr>
          <p:cNvSpPr>
            <a:spLocks noGrp="1"/>
          </p:cNvSpPr>
          <p:nvPr>
            <p:ph type="title"/>
          </p:nvPr>
        </p:nvSpPr>
        <p:spPr>
          <a:xfrm>
            <a:off x="233593" y="872309"/>
            <a:ext cx="5300933" cy="694054"/>
          </a:xfrm>
        </p:spPr>
        <p:txBody>
          <a:bodyPr/>
          <a:lstStyle/>
          <a:p>
            <a:r>
              <a:rPr lang="en-GB"/>
              <a:t>Benefits and challenges</a:t>
            </a:r>
          </a:p>
        </p:txBody>
      </p:sp>
      <p:sp>
        <p:nvSpPr>
          <p:cNvPr id="4" name="Slide Number Placeholder 3">
            <a:extLst>
              <a:ext uri="{FF2B5EF4-FFF2-40B4-BE49-F238E27FC236}">
                <a16:creationId xmlns:a16="http://schemas.microsoft.com/office/drawing/2014/main" id="{7BFF29BF-D016-8EEE-50D2-9A4C2B1EC111}"/>
              </a:ext>
            </a:extLst>
          </p:cNvPr>
          <p:cNvSpPr>
            <a:spLocks noGrp="1"/>
          </p:cNvSpPr>
          <p:nvPr>
            <p:ph type="sldNum" sz="quarter" idx="4"/>
          </p:nvPr>
        </p:nvSpPr>
        <p:spPr/>
        <p:txBody>
          <a:bodyPr/>
          <a:lstStyle/>
          <a:p>
            <a:r>
              <a:rPr lang="en-GB"/>
              <a:t>© PSHE Association 2024</a:t>
            </a:r>
          </a:p>
        </p:txBody>
      </p:sp>
      <p:sp>
        <p:nvSpPr>
          <p:cNvPr id="7" name="Rectangle: Rounded Corners 6">
            <a:extLst>
              <a:ext uri="{FF2B5EF4-FFF2-40B4-BE49-F238E27FC236}">
                <a16:creationId xmlns:a16="http://schemas.microsoft.com/office/drawing/2014/main" id="{F8AD0A49-7C85-265F-13A6-ACA54144EE1E}"/>
              </a:ext>
            </a:extLst>
          </p:cNvPr>
          <p:cNvSpPr/>
          <p:nvPr/>
        </p:nvSpPr>
        <p:spPr>
          <a:xfrm>
            <a:off x="5999284" y="2861838"/>
            <a:ext cx="3667652" cy="1324981"/>
          </a:xfrm>
          <a:prstGeom prst="roundRect">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a:solidFill>
                  <a:schemeClr val="tx1"/>
                </a:solidFill>
                <a:latin typeface="Century Gothic" panose="020B0502020202020204" pitchFamily="34" charset="0"/>
              </a:rPr>
              <a:t>You will have just 3 minutes!</a:t>
            </a:r>
          </a:p>
        </p:txBody>
      </p:sp>
      <p:pic>
        <p:nvPicPr>
          <p:cNvPr id="6" name="Picture 5" descr="A clock with a black background&#10;&#10;Description automatically generated">
            <a:extLst>
              <a:ext uri="{FF2B5EF4-FFF2-40B4-BE49-F238E27FC236}">
                <a16:creationId xmlns:a16="http://schemas.microsoft.com/office/drawing/2014/main" id="{BE4E471D-C607-B524-0274-B7444EF73595}"/>
              </a:ext>
            </a:extLst>
          </p:cNvPr>
          <p:cNvPicPr>
            <a:picLocks noChangeAspect="1"/>
          </p:cNvPicPr>
          <p:nvPr/>
        </p:nvPicPr>
        <p:blipFill>
          <a:blip r:embed="rId3"/>
          <a:stretch>
            <a:fillRect/>
          </a:stretch>
        </p:blipFill>
        <p:spPr>
          <a:xfrm>
            <a:off x="6879366" y="1237932"/>
            <a:ext cx="1907487" cy="1907487"/>
          </a:xfrm>
          <a:prstGeom prst="rect">
            <a:avLst/>
          </a:prstGeom>
        </p:spPr>
      </p:pic>
    </p:spTree>
    <p:extLst>
      <p:ext uri="{BB962C8B-B14F-4D97-AF65-F5344CB8AC3E}">
        <p14:creationId xmlns:p14="http://schemas.microsoft.com/office/powerpoint/2010/main" val="930114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933BA3-2364-E435-27CE-9D361607EFD8}"/>
              </a:ext>
            </a:extLst>
          </p:cNvPr>
          <p:cNvSpPr>
            <a:spLocks noGrp="1"/>
          </p:cNvSpPr>
          <p:nvPr>
            <p:ph sz="half" idx="10"/>
          </p:nvPr>
        </p:nvSpPr>
        <p:spPr>
          <a:xfrm>
            <a:off x="233593" y="1720516"/>
            <a:ext cx="4882010" cy="4300470"/>
          </a:xfrm>
        </p:spPr>
        <p:txBody>
          <a:bodyPr>
            <a:normAutofit/>
          </a:bodyPr>
          <a:lstStyle/>
          <a:p>
            <a:r>
              <a:rPr lang="en-GB" sz="2400"/>
              <a:t>Can you prioritise the challenges into a Diamond 5? </a:t>
            </a:r>
          </a:p>
          <a:p>
            <a:endParaRPr lang="en-GB" sz="2400"/>
          </a:p>
          <a:p>
            <a:r>
              <a:rPr lang="en-GB" sz="2400"/>
              <a:t>The challenge you think is most important should be at the top, and the one you think is least important should be at the bottom.</a:t>
            </a:r>
          </a:p>
        </p:txBody>
      </p:sp>
      <p:sp>
        <p:nvSpPr>
          <p:cNvPr id="3" name="Title 2">
            <a:extLst>
              <a:ext uri="{FF2B5EF4-FFF2-40B4-BE49-F238E27FC236}">
                <a16:creationId xmlns:a16="http://schemas.microsoft.com/office/drawing/2014/main" id="{8F995BD0-1920-3FD3-E1FA-0E8784A873DF}"/>
              </a:ext>
            </a:extLst>
          </p:cNvPr>
          <p:cNvSpPr>
            <a:spLocks noGrp="1"/>
          </p:cNvSpPr>
          <p:nvPr>
            <p:ph type="title"/>
          </p:nvPr>
        </p:nvSpPr>
        <p:spPr>
          <a:xfrm>
            <a:off x="234271" y="627180"/>
            <a:ext cx="4881332" cy="911943"/>
          </a:xfrm>
        </p:spPr>
        <p:txBody>
          <a:bodyPr/>
          <a:lstStyle/>
          <a:p>
            <a:r>
              <a:rPr lang="en-GB"/>
              <a:t>Benefits and challenges</a:t>
            </a:r>
          </a:p>
        </p:txBody>
      </p:sp>
      <p:sp>
        <p:nvSpPr>
          <p:cNvPr id="4" name="Slide Number Placeholder 3">
            <a:extLst>
              <a:ext uri="{FF2B5EF4-FFF2-40B4-BE49-F238E27FC236}">
                <a16:creationId xmlns:a16="http://schemas.microsoft.com/office/drawing/2014/main" id="{C6C4F26E-CEDB-68A7-767A-D4226B36C7C4}"/>
              </a:ext>
            </a:extLst>
          </p:cNvPr>
          <p:cNvSpPr>
            <a:spLocks noGrp="1"/>
          </p:cNvSpPr>
          <p:nvPr>
            <p:ph type="sldNum" sz="quarter" idx="4"/>
          </p:nvPr>
        </p:nvSpPr>
        <p:spPr/>
        <p:txBody>
          <a:bodyPr/>
          <a:lstStyle/>
          <a:p>
            <a:r>
              <a:rPr lang="en-GB"/>
              <a:t>© PSHE Association 2024</a:t>
            </a:r>
          </a:p>
        </p:txBody>
      </p:sp>
      <p:pic>
        <p:nvPicPr>
          <p:cNvPr id="5" name="Picture 4">
            <a:extLst>
              <a:ext uri="{FF2B5EF4-FFF2-40B4-BE49-F238E27FC236}">
                <a16:creationId xmlns:a16="http://schemas.microsoft.com/office/drawing/2014/main" id="{DADC76B7-F8E6-6176-2A2D-0468CC7FC0A4}"/>
              </a:ext>
            </a:extLst>
          </p:cNvPr>
          <p:cNvPicPr>
            <a:picLocks noChangeAspect="1"/>
          </p:cNvPicPr>
          <p:nvPr/>
        </p:nvPicPr>
        <p:blipFill rotWithShape="1">
          <a:blip r:embed="rId3" cstate="print">
            <a:duotone>
              <a:prstClr val="black"/>
              <a:srgbClr val="95519E">
                <a:tint val="45000"/>
                <a:satMod val="400000"/>
              </a:srgbClr>
            </a:duotone>
            <a:extLst>
              <a:ext uri="{28A0092B-C50C-407E-A947-70E740481C1C}">
                <a14:useLocalDpi xmlns:a14="http://schemas.microsoft.com/office/drawing/2010/main" val="0"/>
              </a:ext>
            </a:extLst>
          </a:blip>
          <a:srcRect l="59958" b="29919"/>
          <a:stretch/>
        </p:blipFill>
        <p:spPr>
          <a:xfrm>
            <a:off x="147472" y="6095967"/>
            <a:ext cx="398627" cy="438957"/>
          </a:xfrm>
          <a:prstGeom prst="rect">
            <a:avLst/>
          </a:prstGeom>
        </p:spPr>
      </p:pic>
      <p:sp>
        <p:nvSpPr>
          <p:cNvPr id="6" name="Rectangle: Rounded Corners 5">
            <a:extLst>
              <a:ext uri="{FF2B5EF4-FFF2-40B4-BE49-F238E27FC236}">
                <a16:creationId xmlns:a16="http://schemas.microsoft.com/office/drawing/2014/main" id="{7914F186-72E5-0B49-CC8D-590BFF654F2E}"/>
              </a:ext>
            </a:extLst>
          </p:cNvPr>
          <p:cNvSpPr/>
          <p:nvPr/>
        </p:nvSpPr>
        <p:spPr>
          <a:xfrm>
            <a:off x="7064635" y="1876929"/>
            <a:ext cx="1212763" cy="742862"/>
          </a:xfrm>
          <a:prstGeom prst="roundRect">
            <a:avLst/>
          </a:prstGeom>
          <a:solidFill>
            <a:schemeClr val="accent4">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87CF5FEA-0DF9-10B4-E646-1F35F89CFF6E}"/>
              </a:ext>
            </a:extLst>
          </p:cNvPr>
          <p:cNvSpPr/>
          <p:nvPr/>
        </p:nvSpPr>
        <p:spPr>
          <a:xfrm>
            <a:off x="7070899" y="3913659"/>
            <a:ext cx="1212763" cy="742862"/>
          </a:xfrm>
          <a:prstGeom prst="roundRect">
            <a:avLst/>
          </a:prstGeom>
          <a:solidFill>
            <a:schemeClr val="accent4">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2119A11B-9C58-2516-4138-C91D84EBF583}"/>
              </a:ext>
            </a:extLst>
          </p:cNvPr>
          <p:cNvSpPr/>
          <p:nvPr/>
        </p:nvSpPr>
        <p:spPr>
          <a:xfrm>
            <a:off x="7070899" y="2895294"/>
            <a:ext cx="1212763" cy="742862"/>
          </a:xfrm>
          <a:prstGeom prst="roundRect">
            <a:avLst/>
          </a:prstGeom>
          <a:solidFill>
            <a:schemeClr val="accent4">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E97D3B0A-DF27-5D00-3B95-221178F76630}"/>
              </a:ext>
            </a:extLst>
          </p:cNvPr>
          <p:cNvSpPr/>
          <p:nvPr/>
        </p:nvSpPr>
        <p:spPr>
          <a:xfrm>
            <a:off x="8454173" y="2889097"/>
            <a:ext cx="1212763" cy="742862"/>
          </a:xfrm>
          <a:prstGeom prst="roundRect">
            <a:avLst/>
          </a:prstGeom>
          <a:solidFill>
            <a:schemeClr val="accent4">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2059B84E-1DFC-056C-9FB5-A9467DAA353C}"/>
              </a:ext>
            </a:extLst>
          </p:cNvPr>
          <p:cNvSpPr/>
          <p:nvPr/>
        </p:nvSpPr>
        <p:spPr>
          <a:xfrm>
            <a:off x="5687625" y="2910819"/>
            <a:ext cx="1212763" cy="742862"/>
          </a:xfrm>
          <a:prstGeom prst="roundRect">
            <a:avLst/>
          </a:prstGeom>
          <a:solidFill>
            <a:schemeClr val="accent4">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0883C83C-F6FC-5419-266A-9702C1CC7D94}"/>
              </a:ext>
            </a:extLst>
          </p:cNvPr>
          <p:cNvSpPr txBox="1"/>
          <p:nvPr/>
        </p:nvSpPr>
        <p:spPr>
          <a:xfrm>
            <a:off x="5880100" y="1339068"/>
            <a:ext cx="3875736" cy="400110"/>
          </a:xfrm>
          <a:prstGeom prst="rect">
            <a:avLst/>
          </a:prstGeom>
          <a:noFill/>
        </p:spPr>
        <p:txBody>
          <a:bodyPr wrap="square" rtlCol="0">
            <a:spAutoFit/>
          </a:bodyPr>
          <a:lstStyle/>
          <a:p>
            <a:r>
              <a:rPr lang="en-GB" sz="2000" dirty="0">
                <a:solidFill>
                  <a:schemeClr val="bg2"/>
                </a:solidFill>
                <a:latin typeface="Century Gothic" panose="020B0502020202020204" pitchFamily="34" charset="0"/>
              </a:rPr>
              <a:t>Most important challenge</a:t>
            </a:r>
          </a:p>
        </p:txBody>
      </p:sp>
      <p:sp>
        <p:nvSpPr>
          <p:cNvPr id="21" name="TextBox 20">
            <a:extLst>
              <a:ext uri="{FF2B5EF4-FFF2-40B4-BE49-F238E27FC236}">
                <a16:creationId xmlns:a16="http://schemas.microsoft.com/office/drawing/2014/main" id="{C65B8936-BD04-4C8F-D299-D89035BE7AEE}"/>
              </a:ext>
            </a:extLst>
          </p:cNvPr>
          <p:cNvSpPr txBox="1"/>
          <p:nvPr/>
        </p:nvSpPr>
        <p:spPr>
          <a:xfrm>
            <a:off x="6030264" y="4986638"/>
            <a:ext cx="3875736" cy="400110"/>
          </a:xfrm>
          <a:prstGeom prst="rect">
            <a:avLst/>
          </a:prstGeom>
          <a:noFill/>
        </p:spPr>
        <p:txBody>
          <a:bodyPr wrap="square" rtlCol="0">
            <a:spAutoFit/>
          </a:bodyPr>
          <a:lstStyle/>
          <a:p>
            <a:r>
              <a:rPr lang="en-GB" sz="2000" dirty="0">
                <a:solidFill>
                  <a:schemeClr val="bg2"/>
                </a:solidFill>
                <a:latin typeface="Century Gothic" panose="020B0502020202020204" pitchFamily="34" charset="0"/>
              </a:rPr>
              <a:t>Least important challenge</a:t>
            </a:r>
          </a:p>
        </p:txBody>
      </p:sp>
    </p:spTree>
    <p:extLst>
      <p:ext uri="{BB962C8B-B14F-4D97-AF65-F5344CB8AC3E}">
        <p14:creationId xmlns:p14="http://schemas.microsoft.com/office/powerpoint/2010/main" val="3959729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0E405-D793-685B-B470-9571BDDEC5D0}"/>
              </a:ext>
            </a:extLst>
          </p:cNvPr>
          <p:cNvSpPr>
            <a:spLocks noGrp="1"/>
          </p:cNvSpPr>
          <p:nvPr>
            <p:ph type="title"/>
          </p:nvPr>
        </p:nvSpPr>
        <p:spPr/>
        <p:txBody>
          <a:bodyPr/>
          <a:lstStyle/>
          <a:p>
            <a:r>
              <a:rPr lang="en-GB" dirty="0"/>
              <a:t>Competition time!</a:t>
            </a:r>
          </a:p>
        </p:txBody>
      </p:sp>
      <p:sp>
        <p:nvSpPr>
          <p:cNvPr id="3" name="Slide Number Placeholder 2">
            <a:extLst>
              <a:ext uri="{FF2B5EF4-FFF2-40B4-BE49-F238E27FC236}">
                <a16:creationId xmlns:a16="http://schemas.microsoft.com/office/drawing/2014/main" id="{12337371-9A2D-1373-DB44-F1BFCE803657}"/>
              </a:ext>
            </a:extLst>
          </p:cNvPr>
          <p:cNvSpPr>
            <a:spLocks noGrp="1"/>
          </p:cNvSpPr>
          <p:nvPr>
            <p:ph type="sldNum" sz="quarter" idx="4"/>
          </p:nvPr>
        </p:nvSpPr>
        <p:spPr/>
        <p:txBody>
          <a:bodyPr/>
          <a:lstStyle/>
          <a:p>
            <a:r>
              <a:rPr lang="en-GB"/>
              <a:t>© PSHE Association 2024</a:t>
            </a:r>
          </a:p>
        </p:txBody>
      </p:sp>
      <p:sp>
        <p:nvSpPr>
          <p:cNvPr id="6" name="Content Placeholder 1">
            <a:extLst>
              <a:ext uri="{FF2B5EF4-FFF2-40B4-BE49-F238E27FC236}">
                <a16:creationId xmlns:a16="http://schemas.microsoft.com/office/drawing/2014/main" id="{1B48703E-D9AD-F7F2-CB51-F3DF9EB9EA9F}"/>
              </a:ext>
            </a:extLst>
          </p:cNvPr>
          <p:cNvSpPr txBox="1">
            <a:spLocks/>
          </p:cNvSpPr>
          <p:nvPr/>
        </p:nvSpPr>
        <p:spPr>
          <a:xfrm>
            <a:off x="287907" y="1620804"/>
            <a:ext cx="9330186" cy="4368246"/>
          </a:xfrm>
          <a:prstGeom prst="rect">
            <a:avLst/>
          </a:prstGeom>
        </p:spPr>
        <p:txBody>
          <a:bodyPr>
            <a:normAutofit/>
          </a:bodyPr>
          <a:lst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0" indent="0">
              <a:buNone/>
            </a:pPr>
            <a:r>
              <a:rPr lang="en-GB" sz="2400" dirty="0"/>
              <a:t>The first ever Children’s summit on the issue of AI will be held in February 2025 – and you have a chance to be there!</a:t>
            </a:r>
          </a:p>
          <a:p>
            <a:pPr marL="0" indent="0">
              <a:buNone/>
            </a:pPr>
            <a:endParaRPr lang="en-GB" sz="2400" dirty="0"/>
          </a:p>
          <a:p>
            <a:pPr marL="0" indent="0">
              <a:buNone/>
            </a:pPr>
            <a:r>
              <a:rPr lang="en-GB" sz="2400" dirty="0"/>
              <a:t>Children and young people across the UK have a chance to win tickets to present their own ideas about AI at the summit. </a:t>
            </a:r>
          </a:p>
        </p:txBody>
      </p:sp>
      <p:pic>
        <p:nvPicPr>
          <p:cNvPr id="7" name="Picture 6" descr="A blue screen with white text&#10;&#10;Description automatically generated">
            <a:extLst>
              <a:ext uri="{FF2B5EF4-FFF2-40B4-BE49-F238E27FC236}">
                <a16:creationId xmlns:a16="http://schemas.microsoft.com/office/drawing/2014/main" id="{7C441BFF-4635-9345-3D8D-BDEB65160B4F}"/>
              </a:ext>
            </a:extLst>
          </p:cNvPr>
          <p:cNvPicPr>
            <a:picLocks noChangeAspect="1"/>
          </p:cNvPicPr>
          <p:nvPr/>
        </p:nvPicPr>
        <p:blipFill>
          <a:blip r:embed="rId3"/>
          <a:stretch>
            <a:fillRect/>
          </a:stretch>
        </p:blipFill>
        <p:spPr>
          <a:xfrm>
            <a:off x="0" y="4226127"/>
            <a:ext cx="9906000" cy="2127144"/>
          </a:xfrm>
          <a:prstGeom prst="rect">
            <a:avLst/>
          </a:prstGeom>
        </p:spPr>
      </p:pic>
    </p:spTree>
    <p:extLst>
      <p:ext uri="{BB962C8B-B14F-4D97-AF65-F5344CB8AC3E}">
        <p14:creationId xmlns:p14="http://schemas.microsoft.com/office/powerpoint/2010/main" val="3135252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0E405-D793-685B-B470-9571BDDEC5D0}"/>
              </a:ext>
            </a:extLst>
          </p:cNvPr>
          <p:cNvSpPr>
            <a:spLocks noGrp="1"/>
          </p:cNvSpPr>
          <p:nvPr>
            <p:ph type="title"/>
          </p:nvPr>
        </p:nvSpPr>
        <p:spPr>
          <a:xfrm>
            <a:off x="233592" y="480378"/>
            <a:ext cx="7749945" cy="694054"/>
          </a:xfrm>
        </p:spPr>
        <p:txBody>
          <a:bodyPr/>
          <a:lstStyle/>
          <a:p>
            <a:r>
              <a:rPr lang="en-GB" dirty="0"/>
              <a:t>What will you create?</a:t>
            </a:r>
          </a:p>
        </p:txBody>
      </p:sp>
      <p:sp>
        <p:nvSpPr>
          <p:cNvPr id="3" name="Slide Number Placeholder 2">
            <a:extLst>
              <a:ext uri="{FF2B5EF4-FFF2-40B4-BE49-F238E27FC236}">
                <a16:creationId xmlns:a16="http://schemas.microsoft.com/office/drawing/2014/main" id="{12337371-9A2D-1373-DB44-F1BFCE803657}"/>
              </a:ext>
            </a:extLst>
          </p:cNvPr>
          <p:cNvSpPr>
            <a:spLocks noGrp="1"/>
          </p:cNvSpPr>
          <p:nvPr>
            <p:ph type="sldNum" sz="quarter" idx="4"/>
          </p:nvPr>
        </p:nvSpPr>
        <p:spPr/>
        <p:txBody>
          <a:bodyPr/>
          <a:lstStyle/>
          <a:p>
            <a:r>
              <a:rPr lang="en-GB"/>
              <a:t>© PSHE Association 2024</a:t>
            </a:r>
          </a:p>
        </p:txBody>
      </p:sp>
      <p:sp>
        <p:nvSpPr>
          <p:cNvPr id="6" name="Content Placeholder 1">
            <a:extLst>
              <a:ext uri="{FF2B5EF4-FFF2-40B4-BE49-F238E27FC236}">
                <a16:creationId xmlns:a16="http://schemas.microsoft.com/office/drawing/2014/main" id="{1B48703E-D9AD-F7F2-CB51-F3DF9EB9EA9F}"/>
              </a:ext>
            </a:extLst>
          </p:cNvPr>
          <p:cNvSpPr txBox="1">
            <a:spLocks/>
          </p:cNvSpPr>
          <p:nvPr/>
        </p:nvSpPr>
        <p:spPr>
          <a:xfrm>
            <a:off x="232914" y="1303304"/>
            <a:ext cx="9330186" cy="4368246"/>
          </a:xfrm>
          <a:prstGeom prst="rect">
            <a:avLst/>
          </a:prstGeom>
        </p:spPr>
        <p:txBody>
          <a:bodyPr>
            <a:normAutofit/>
          </a:bodyPr>
          <a:lst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0" indent="0">
              <a:buNone/>
            </a:pPr>
            <a:r>
              <a:rPr lang="en-GB" sz="2400"/>
              <a:t> </a:t>
            </a:r>
          </a:p>
        </p:txBody>
      </p:sp>
      <p:sp>
        <p:nvSpPr>
          <p:cNvPr id="4" name="Rectangle: Rounded Corners 3">
            <a:extLst>
              <a:ext uri="{FF2B5EF4-FFF2-40B4-BE49-F238E27FC236}">
                <a16:creationId xmlns:a16="http://schemas.microsoft.com/office/drawing/2014/main" id="{B8694334-81A1-C8ED-AD67-3CC9643C7427}"/>
              </a:ext>
            </a:extLst>
          </p:cNvPr>
          <p:cNvSpPr/>
          <p:nvPr/>
        </p:nvSpPr>
        <p:spPr>
          <a:xfrm>
            <a:off x="154555" y="1400952"/>
            <a:ext cx="3094486" cy="2662155"/>
          </a:xfrm>
          <a:prstGeom prst="roundRect">
            <a:avLst/>
          </a:prstGeom>
          <a:solidFill>
            <a:schemeClr val="bg1"/>
          </a:solidFill>
          <a:ln w="28575">
            <a:solidFill>
              <a:srgbClr val="1EA0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200" b="1">
                <a:solidFill>
                  <a:schemeClr val="tx1"/>
                </a:solidFill>
                <a:latin typeface="Century Gothic" panose="020B0502020202020204" pitchFamily="34" charset="0"/>
              </a:rPr>
              <a:t>A message for world leaders</a:t>
            </a:r>
            <a:r>
              <a:rPr lang="en-GB" sz="2200" b="1"/>
              <a:t>.</a:t>
            </a:r>
          </a:p>
          <a:p>
            <a:r>
              <a:rPr lang="en-GB" sz="2200">
                <a:solidFill>
                  <a:schemeClr val="tx1"/>
                </a:solidFill>
                <a:latin typeface="Century Gothic" panose="020B0502020202020204" pitchFamily="34" charset="0"/>
              </a:rPr>
              <a:t>What do you want them to do to make sure AI is good for children?</a:t>
            </a:r>
          </a:p>
        </p:txBody>
      </p:sp>
      <p:sp>
        <p:nvSpPr>
          <p:cNvPr id="7" name="Rectangle: Rounded Corners 6">
            <a:extLst>
              <a:ext uri="{FF2B5EF4-FFF2-40B4-BE49-F238E27FC236}">
                <a16:creationId xmlns:a16="http://schemas.microsoft.com/office/drawing/2014/main" id="{A2E4AC63-17AD-DC64-6611-C7D8245439F6}"/>
              </a:ext>
            </a:extLst>
          </p:cNvPr>
          <p:cNvSpPr/>
          <p:nvPr/>
        </p:nvSpPr>
        <p:spPr>
          <a:xfrm>
            <a:off x="3405757" y="1400952"/>
            <a:ext cx="3094486" cy="2630340"/>
          </a:xfrm>
          <a:prstGeom prst="roundRect">
            <a:avLst/>
          </a:prstGeom>
          <a:solidFill>
            <a:schemeClr val="bg1"/>
          </a:solidFill>
          <a:ln w="28575">
            <a:solidFill>
              <a:srgbClr val="1EA0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200" b="1">
                <a:solidFill>
                  <a:schemeClr val="tx1"/>
                </a:solidFill>
                <a:latin typeface="Century Gothic" panose="020B0502020202020204" pitchFamily="34" charset="0"/>
              </a:rPr>
              <a:t>Video or audio pitch</a:t>
            </a:r>
            <a:r>
              <a:rPr lang="en-GB" sz="2200" b="1"/>
              <a:t>.</a:t>
            </a:r>
          </a:p>
          <a:p>
            <a:r>
              <a:rPr lang="en-GB" sz="2200">
                <a:solidFill>
                  <a:schemeClr val="tx1"/>
                </a:solidFill>
                <a:latin typeface="Century Gothic" panose="020B0502020202020204" pitchFamily="34" charset="0"/>
              </a:rPr>
              <a:t>What idea do you have for how AI could be used to do something truly amazing?</a:t>
            </a:r>
          </a:p>
        </p:txBody>
      </p:sp>
      <p:sp>
        <p:nvSpPr>
          <p:cNvPr id="8" name="Rectangle: Rounded Corners 7">
            <a:extLst>
              <a:ext uri="{FF2B5EF4-FFF2-40B4-BE49-F238E27FC236}">
                <a16:creationId xmlns:a16="http://schemas.microsoft.com/office/drawing/2014/main" id="{9C4F1066-727F-66BD-C233-30F24392C403}"/>
              </a:ext>
            </a:extLst>
          </p:cNvPr>
          <p:cNvSpPr/>
          <p:nvPr/>
        </p:nvSpPr>
        <p:spPr>
          <a:xfrm>
            <a:off x="6644536" y="1400952"/>
            <a:ext cx="3094486" cy="2630340"/>
          </a:xfrm>
          <a:prstGeom prst="roundRect">
            <a:avLst/>
          </a:prstGeom>
          <a:solidFill>
            <a:schemeClr val="bg1"/>
          </a:solidFill>
          <a:ln w="28575">
            <a:solidFill>
              <a:srgbClr val="1EA0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400" b="1">
              <a:solidFill>
                <a:schemeClr val="tx1"/>
              </a:solidFill>
              <a:latin typeface="Century Gothic" panose="020B0502020202020204" pitchFamily="34" charset="0"/>
            </a:endParaRPr>
          </a:p>
          <a:p>
            <a:endParaRPr lang="en-GB" sz="2400" b="1">
              <a:solidFill>
                <a:schemeClr val="tx1"/>
              </a:solidFill>
              <a:latin typeface="Century Gothic" panose="020B0502020202020204" pitchFamily="34" charset="0"/>
            </a:endParaRPr>
          </a:p>
          <a:p>
            <a:r>
              <a:rPr lang="en-GB" sz="2200" b="1">
                <a:solidFill>
                  <a:schemeClr val="tx1"/>
                </a:solidFill>
                <a:latin typeface="Century Gothic" panose="020B0502020202020204" pitchFamily="34" charset="0"/>
              </a:rPr>
              <a:t>An artwork</a:t>
            </a:r>
          </a:p>
          <a:p>
            <a:r>
              <a:rPr lang="en-GB" sz="2200">
                <a:solidFill>
                  <a:schemeClr val="tx1"/>
                </a:solidFill>
                <a:latin typeface="Century Gothic" panose="020B0502020202020204" pitchFamily="34" charset="0"/>
              </a:rPr>
              <a:t>Can you use art to show what AI means to you or how you want AI to develop in future?</a:t>
            </a:r>
          </a:p>
          <a:p>
            <a:pPr algn="ctr"/>
            <a:endParaRPr lang="en-GB" sz="2400" b="1"/>
          </a:p>
          <a:p>
            <a:pPr algn="ctr"/>
            <a:r>
              <a:rPr lang="en-GB" sz="2400">
                <a:solidFill>
                  <a:schemeClr val="tx1"/>
                </a:solidFill>
                <a:latin typeface="Century Gothic" panose="020B0502020202020204" pitchFamily="34" charset="0"/>
              </a:rPr>
              <a:t>!</a:t>
            </a:r>
          </a:p>
        </p:txBody>
      </p:sp>
      <p:pic>
        <p:nvPicPr>
          <p:cNvPr id="10" name="Picture 9" descr="A blue screen with white text&#10;&#10;Description automatically generated">
            <a:extLst>
              <a:ext uri="{FF2B5EF4-FFF2-40B4-BE49-F238E27FC236}">
                <a16:creationId xmlns:a16="http://schemas.microsoft.com/office/drawing/2014/main" id="{6C6DCC8D-17AA-7F46-72F8-DCA3C5E8EE9A}"/>
              </a:ext>
            </a:extLst>
          </p:cNvPr>
          <p:cNvPicPr>
            <a:picLocks noChangeAspect="1"/>
          </p:cNvPicPr>
          <p:nvPr/>
        </p:nvPicPr>
        <p:blipFill>
          <a:blip r:embed="rId3"/>
          <a:stretch>
            <a:fillRect/>
          </a:stretch>
        </p:blipFill>
        <p:spPr>
          <a:xfrm>
            <a:off x="0" y="4226127"/>
            <a:ext cx="9906000" cy="2127144"/>
          </a:xfrm>
          <a:prstGeom prst="rect">
            <a:avLst/>
          </a:prstGeom>
        </p:spPr>
      </p:pic>
    </p:spTree>
    <p:extLst>
      <p:ext uri="{BB962C8B-B14F-4D97-AF65-F5344CB8AC3E}">
        <p14:creationId xmlns:p14="http://schemas.microsoft.com/office/powerpoint/2010/main" val="2610861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8CC62-2EAF-02A1-84FC-A7EB9AF05F32}"/>
              </a:ext>
            </a:extLst>
          </p:cNvPr>
          <p:cNvSpPr>
            <a:spLocks noGrp="1"/>
          </p:cNvSpPr>
          <p:nvPr>
            <p:ph sz="half" idx="10"/>
          </p:nvPr>
        </p:nvSpPr>
        <p:spPr>
          <a:xfrm>
            <a:off x="239064" y="1049469"/>
            <a:ext cx="5918292" cy="5879399"/>
          </a:xfrm>
        </p:spPr>
        <p:txBody>
          <a:bodyPr>
            <a:normAutofit/>
          </a:bodyPr>
          <a:lstStyle/>
          <a:p>
            <a:r>
              <a:rPr lang="en-US" sz="2200" dirty="0"/>
              <a:t>If you have worries about AI, or anything else you have seen online, you can speak to a trusted adult, at home or at school. </a:t>
            </a:r>
          </a:p>
          <a:p>
            <a:r>
              <a:rPr lang="en-US" sz="2200" dirty="0"/>
              <a:t>There are also organisations that can help, such as:</a:t>
            </a:r>
          </a:p>
          <a:p>
            <a:pPr>
              <a:lnSpc>
                <a:spcPct val="100000"/>
              </a:lnSpc>
            </a:pPr>
            <a:r>
              <a:rPr lang="en-US" sz="2200" dirty="0"/>
              <a:t>Childline: </a:t>
            </a:r>
            <a:r>
              <a:rPr lang="en-US" sz="2200" dirty="0">
                <a:hlinkClick r:id="rId3"/>
              </a:rPr>
              <a:t>www.chidline.org.uk</a:t>
            </a:r>
            <a:r>
              <a:rPr lang="en-US" sz="2200" dirty="0"/>
              <a:t>  </a:t>
            </a:r>
          </a:p>
          <a:p>
            <a:r>
              <a:rPr lang="en-US" sz="2200" dirty="0"/>
              <a:t>CEOP: </a:t>
            </a:r>
            <a:r>
              <a:rPr lang="en-US" sz="2200" dirty="0">
                <a:hlinkClick r:id="rId4"/>
              </a:rPr>
              <a:t>www.ceopeducation.co.uk</a:t>
            </a:r>
            <a:endParaRPr lang="en-US" sz="2200" dirty="0"/>
          </a:p>
          <a:p>
            <a:endParaRPr lang="en-US" sz="2200" dirty="0"/>
          </a:p>
          <a:p>
            <a:r>
              <a:rPr lang="en-US" sz="2200" dirty="0"/>
              <a:t>Children’s AI Summit:</a:t>
            </a:r>
          </a:p>
          <a:p>
            <a:r>
              <a:rPr lang="en-GB" sz="1800" u="sng" dirty="0">
                <a:solidFill>
                  <a:srgbClr val="467886"/>
                </a:solidFill>
                <a:effectLst/>
                <a:ea typeface="Aptos" panose="020B0004020202020204" pitchFamily="34" charset="0"/>
                <a:cs typeface="Aptos" panose="020B0004020202020204" pitchFamily="34" charset="0"/>
                <a:hlinkClick r:id="rId5"/>
              </a:rPr>
              <a:t>www.eventsforce.net/turingevents/389/170339</a:t>
            </a:r>
            <a:r>
              <a:rPr lang="en-US" sz="2400" dirty="0"/>
              <a:t>  </a:t>
            </a:r>
          </a:p>
        </p:txBody>
      </p:sp>
      <p:sp>
        <p:nvSpPr>
          <p:cNvPr id="3" name="Title 2">
            <a:extLst>
              <a:ext uri="{FF2B5EF4-FFF2-40B4-BE49-F238E27FC236}">
                <a16:creationId xmlns:a16="http://schemas.microsoft.com/office/drawing/2014/main" id="{7A73A3C7-0CBD-C858-B903-7B19CCDDD8BB}"/>
              </a:ext>
            </a:extLst>
          </p:cNvPr>
          <p:cNvSpPr>
            <a:spLocks noGrp="1"/>
          </p:cNvSpPr>
          <p:nvPr>
            <p:ph type="title"/>
          </p:nvPr>
        </p:nvSpPr>
        <p:spPr>
          <a:xfrm>
            <a:off x="239064" y="175578"/>
            <a:ext cx="4555940" cy="694054"/>
          </a:xfrm>
        </p:spPr>
        <p:txBody>
          <a:bodyPr/>
          <a:lstStyle/>
          <a:p>
            <a:r>
              <a:rPr lang="en-US" dirty="0"/>
              <a:t>Sources of support</a:t>
            </a:r>
          </a:p>
        </p:txBody>
      </p:sp>
      <p:sp>
        <p:nvSpPr>
          <p:cNvPr id="10" name="Slide Number Placeholder 5">
            <a:extLst>
              <a:ext uri="{FF2B5EF4-FFF2-40B4-BE49-F238E27FC236}">
                <a16:creationId xmlns:a16="http://schemas.microsoft.com/office/drawing/2014/main" id="{10FF5ADA-4862-CB19-7B8C-52E4DC78B5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solidFill>
                  <a:schemeClr val="bg1"/>
                </a:solidFill>
              </a:rPr>
              <a:t>© PSHE Association 2024</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0887F6EA-5EDB-6084-C8F4-4BE559FEC38E}"/>
              </a:ext>
            </a:extLst>
          </p:cNvPr>
          <p:cNvPicPr>
            <a:picLocks noChangeAspect="1"/>
          </p:cNvPicPr>
          <p:nvPr/>
        </p:nvPicPr>
        <p:blipFill>
          <a:blip r:embed="rId6"/>
          <a:stretch>
            <a:fillRect/>
          </a:stretch>
        </p:blipFill>
        <p:spPr>
          <a:xfrm>
            <a:off x="6378574" y="2935534"/>
            <a:ext cx="3349853" cy="1497708"/>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7787CADB-D92B-F331-B3FE-8CF6142453E1}"/>
              </a:ext>
            </a:extLst>
          </p:cNvPr>
          <p:cNvPicPr>
            <a:picLocks noChangeAspect="1"/>
          </p:cNvPicPr>
          <p:nvPr/>
        </p:nvPicPr>
        <p:blipFill>
          <a:blip r:embed="rId7"/>
          <a:stretch>
            <a:fillRect/>
          </a:stretch>
        </p:blipFill>
        <p:spPr>
          <a:xfrm>
            <a:off x="6378574" y="4583699"/>
            <a:ext cx="3288361" cy="1691102"/>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AC6EE3D9-BC38-E9F7-087C-4080B76C24D4}"/>
              </a:ext>
            </a:extLst>
          </p:cNvPr>
          <p:cNvPicPr>
            <a:picLocks noChangeAspect="1"/>
          </p:cNvPicPr>
          <p:nvPr/>
        </p:nvPicPr>
        <p:blipFill>
          <a:blip r:embed="rId7"/>
          <a:stretch>
            <a:fillRect/>
          </a:stretch>
        </p:blipFill>
        <p:spPr>
          <a:xfrm>
            <a:off x="6378576" y="1049469"/>
            <a:ext cx="3189288" cy="1499450"/>
          </a:xfrm>
          <a:prstGeom prst="rect">
            <a:avLst/>
          </a:prstGeom>
        </p:spPr>
      </p:pic>
      <p:sp>
        <p:nvSpPr>
          <p:cNvPr id="14" name="Google Shape;436;p25">
            <a:extLst>
              <a:ext uri="{FF2B5EF4-FFF2-40B4-BE49-F238E27FC236}">
                <a16:creationId xmlns:a16="http://schemas.microsoft.com/office/drawing/2014/main" id="{70DDFCB0-0CBB-60C0-C032-D08117C3B726}"/>
              </a:ext>
            </a:extLst>
          </p:cNvPr>
          <p:cNvSpPr txBox="1"/>
          <p:nvPr/>
        </p:nvSpPr>
        <p:spPr>
          <a:xfrm>
            <a:off x="6508196" y="3088513"/>
            <a:ext cx="299901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Something's worrying me, can I talk to you?</a:t>
            </a:r>
            <a:endParaRPr sz="2000" dirty="0">
              <a:solidFill>
                <a:schemeClr val="tx1"/>
              </a:solidFill>
            </a:endParaRPr>
          </a:p>
        </p:txBody>
      </p:sp>
      <p:sp>
        <p:nvSpPr>
          <p:cNvPr id="15" name="Google Shape;437;p25">
            <a:extLst>
              <a:ext uri="{FF2B5EF4-FFF2-40B4-BE49-F238E27FC236}">
                <a16:creationId xmlns:a16="http://schemas.microsoft.com/office/drawing/2014/main" id="{3D072A1F-6997-8982-9865-1D296ECF839A}"/>
              </a:ext>
            </a:extLst>
          </p:cNvPr>
          <p:cNvSpPr txBox="1"/>
          <p:nvPr/>
        </p:nvSpPr>
        <p:spPr>
          <a:xfrm>
            <a:off x="6568521" y="1210594"/>
            <a:ext cx="2999342"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need your help with something . . . </a:t>
            </a:r>
            <a:endParaRPr sz="2000" dirty="0">
              <a:solidFill>
                <a:schemeClr val="tx1"/>
              </a:solidFill>
            </a:endParaRPr>
          </a:p>
        </p:txBody>
      </p:sp>
      <p:sp>
        <p:nvSpPr>
          <p:cNvPr id="16" name="Google Shape;438;p25">
            <a:extLst>
              <a:ext uri="{FF2B5EF4-FFF2-40B4-BE49-F238E27FC236}">
                <a16:creationId xmlns:a16="http://schemas.microsoft.com/office/drawing/2014/main" id="{84272AEE-F184-417B-8010-960FDFB7C03B}"/>
              </a:ext>
            </a:extLst>
          </p:cNvPr>
          <p:cNvSpPr txBox="1"/>
          <p:nvPr/>
        </p:nvSpPr>
        <p:spPr>
          <a:xfrm>
            <a:off x="6492921" y="4870811"/>
            <a:ext cx="3059665"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have something that’s bothering me. . .</a:t>
            </a:r>
            <a:endParaRPr sz="2000" dirty="0">
              <a:solidFill>
                <a:schemeClr val="tx1"/>
              </a:solidFill>
            </a:endParaRPr>
          </a:p>
        </p:txBody>
      </p:sp>
    </p:spTree>
    <p:extLst>
      <p:ext uri="{BB962C8B-B14F-4D97-AF65-F5344CB8AC3E}">
        <p14:creationId xmlns:p14="http://schemas.microsoft.com/office/powerpoint/2010/main" val="1145813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7D45A3-5DE4-9A37-2D9B-F80A8F3B5F1C}"/>
              </a:ext>
            </a:extLst>
          </p:cNvPr>
          <p:cNvSpPr>
            <a:spLocks noGrp="1"/>
          </p:cNvSpPr>
          <p:nvPr>
            <p:ph sz="half" idx="10"/>
          </p:nvPr>
        </p:nvSpPr>
        <p:spPr>
          <a:xfrm>
            <a:off x="334515" y="1684304"/>
            <a:ext cx="4882010" cy="4368246"/>
          </a:xfrm>
        </p:spPr>
        <p:txBody>
          <a:bodyPr/>
          <a:lstStyle/>
          <a:p>
            <a:r>
              <a:rPr lang="en-GB" sz="2400" dirty="0"/>
              <a:t>Without sharing, take a moment to consider: </a:t>
            </a:r>
          </a:p>
          <a:p>
            <a:r>
              <a:rPr lang="en-GB" sz="2400" dirty="0"/>
              <a:t>How do you think AI could be used to help people and improve their lives?</a:t>
            </a:r>
          </a:p>
          <a:p>
            <a:endParaRPr lang="en-GB" dirty="0"/>
          </a:p>
        </p:txBody>
      </p:sp>
      <p:sp>
        <p:nvSpPr>
          <p:cNvPr id="3" name="Title 2">
            <a:extLst>
              <a:ext uri="{FF2B5EF4-FFF2-40B4-BE49-F238E27FC236}">
                <a16:creationId xmlns:a16="http://schemas.microsoft.com/office/drawing/2014/main" id="{7D068625-7865-6A5B-B784-33194EAC5627}"/>
              </a:ext>
            </a:extLst>
          </p:cNvPr>
          <p:cNvSpPr>
            <a:spLocks noGrp="1"/>
          </p:cNvSpPr>
          <p:nvPr>
            <p:ph type="title"/>
          </p:nvPr>
        </p:nvSpPr>
        <p:spPr/>
        <p:txBody>
          <a:bodyPr/>
          <a:lstStyle/>
          <a:p>
            <a:r>
              <a:rPr lang="en-GB" dirty="0"/>
              <a:t>Time to reflect</a:t>
            </a:r>
          </a:p>
        </p:txBody>
      </p:sp>
      <p:sp>
        <p:nvSpPr>
          <p:cNvPr id="4" name="Slide Number Placeholder 3">
            <a:extLst>
              <a:ext uri="{FF2B5EF4-FFF2-40B4-BE49-F238E27FC236}">
                <a16:creationId xmlns:a16="http://schemas.microsoft.com/office/drawing/2014/main" id="{4F24B630-946D-B253-5B9C-9430B8D7A8F0}"/>
              </a:ext>
            </a:extLst>
          </p:cNvPr>
          <p:cNvSpPr>
            <a:spLocks noGrp="1"/>
          </p:cNvSpPr>
          <p:nvPr>
            <p:ph type="sldNum" sz="quarter" idx="4"/>
          </p:nvPr>
        </p:nvSpPr>
        <p:spPr/>
        <p:txBody>
          <a:bodyPr/>
          <a:lstStyle/>
          <a:p>
            <a:r>
              <a:rPr lang="en-GB"/>
              <a:t>© PSHE Association 2024</a:t>
            </a:r>
          </a:p>
        </p:txBody>
      </p:sp>
      <p:pic>
        <p:nvPicPr>
          <p:cNvPr id="8" name="Picture 7" descr="A person in a green shirt&#10;&#10;Description automatically generated">
            <a:extLst>
              <a:ext uri="{FF2B5EF4-FFF2-40B4-BE49-F238E27FC236}">
                <a16:creationId xmlns:a16="http://schemas.microsoft.com/office/drawing/2014/main" id="{98FBE28D-8D07-8A51-6BFE-EBCBB3F08999}"/>
              </a:ext>
            </a:extLst>
          </p:cNvPr>
          <p:cNvPicPr>
            <a:picLocks noChangeAspect="1"/>
          </p:cNvPicPr>
          <p:nvPr/>
        </p:nvPicPr>
        <p:blipFill>
          <a:blip r:embed="rId3"/>
          <a:stretch>
            <a:fillRect/>
          </a:stretch>
        </p:blipFill>
        <p:spPr>
          <a:xfrm>
            <a:off x="6151698" y="890905"/>
            <a:ext cx="1488294" cy="5320953"/>
          </a:xfrm>
          <a:prstGeom prst="rect">
            <a:avLst/>
          </a:prstGeom>
        </p:spPr>
      </p:pic>
    </p:spTree>
    <p:extLst>
      <p:ext uri="{BB962C8B-B14F-4D97-AF65-F5344CB8AC3E}">
        <p14:creationId xmlns:p14="http://schemas.microsoft.com/office/powerpoint/2010/main" val="2219295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CC9C1-5BCD-B4B1-2E70-B5FA4795779A}"/>
              </a:ext>
            </a:extLst>
          </p:cNvPr>
          <p:cNvSpPr>
            <a:spLocks noGrp="1"/>
          </p:cNvSpPr>
          <p:nvPr>
            <p:ph type="title"/>
          </p:nvPr>
        </p:nvSpPr>
        <p:spPr/>
        <p:txBody>
          <a:bodyPr/>
          <a:lstStyle/>
          <a:p>
            <a:r>
              <a:rPr lang="en-GB" dirty="0"/>
              <a:t>What have we learnt?  </a:t>
            </a:r>
          </a:p>
        </p:txBody>
      </p:sp>
      <p:sp>
        <p:nvSpPr>
          <p:cNvPr id="3" name="Slide Number Placeholder 2">
            <a:extLst>
              <a:ext uri="{FF2B5EF4-FFF2-40B4-BE49-F238E27FC236}">
                <a16:creationId xmlns:a16="http://schemas.microsoft.com/office/drawing/2014/main" id="{919044F7-D027-D4E9-DBB1-6F0415FF9714}"/>
              </a:ext>
            </a:extLst>
          </p:cNvPr>
          <p:cNvSpPr>
            <a:spLocks noGrp="1"/>
          </p:cNvSpPr>
          <p:nvPr>
            <p:ph type="sldNum" sz="quarter" idx="4"/>
          </p:nvPr>
        </p:nvSpPr>
        <p:spPr/>
        <p:txBody>
          <a:bodyPr/>
          <a:lstStyle/>
          <a:p>
            <a:r>
              <a:rPr lang="en-GB"/>
              <a:t>© PSHE Association 2024</a:t>
            </a:r>
          </a:p>
        </p:txBody>
      </p:sp>
      <p:grpSp>
        <p:nvGrpSpPr>
          <p:cNvPr id="4" name="Group 3">
            <a:extLst>
              <a:ext uri="{FF2B5EF4-FFF2-40B4-BE49-F238E27FC236}">
                <a16:creationId xmlns:a16="http://schemas.microsoft.com/office/drawing/2014/main" id="{D02A6024-F3E1-E492-EADC-25FEA1D7DA20}"/>
              </a:ext>
            </a:extLst>
          </p:cNvPr>
          <p:cNvGrpSpPr/>
          <p:nvPr/>
        </p:nvGrpSpPr>
        <p:grpSpPr>
          <a:xfrm>
            <a:off x="622300" y="2345831"/>
            <a:ext cx="8517102" cy="4430604"/>
            <a:chOff x="-395740" y="-153309"/>
            <a:chExt cx="8699698" cy="4619899"/>
          </a:xfrm>
        </p:grpSpPr>
        <p:sp>
          <p:nvSpPr>
            <p:cNvPr id="5" name="Speech Bubble: Oval 4">
              <a:extLst>
                <a:ext uri="{FF2B5EF4-FFF2-40B4-BE49-F238E27FC236}">
                  <a16:creationId xmlns:a16="http://schemas.microsoft.com/office/drawing/2014/main" id="{CD9EACDA-520B-6964-C600-770AC6DCC7A7}"/>
                </a:ext>
              </a:extLst>
            </p:cNvPr>
            <p:cNvSpPr/>
            <p:nvPr/>
          </p:nvSpPr>
          <p:spPr>
            <a:xfrm>
              <a:off x="-395740" y="65976"/>
              <a:ext cx="2774266" cy="2173605"/>
            </a:xfrm>
            <a:prstGeom prst="wedgeEllipseCallout">
              <a:avLst>
                <a:gd name="adj1" fmla="val 8778"/>
                <a:gd name="adj2" fmla="val 61801"/>
              </a:avLst>
            </a:prstGeom>
            <a:solidFill>
              <a:schemeClr val="bg1"/>
            </a:solidFill>
            <a:ln w="28575">
              <a:solidFill>
                <a:srgbClr val="1EA099"/>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kern="100" dirty="0">
                  <a:solidFill>
                    <a:srgbClr val="000000"/>
                  </a:solidFill>
                  <a:effectLst/>
                  <a:latin typeface="Century Gothic" panose="020B0502020202020204" pitchFamily="34" charset="0"/>
                  <a:ea typeface="Aptos" panose="020B0004020202020204" pitchFamily="34" charset="0"/>
                  <a:cs typeface="Times New Roman" panose="02020603050405020304" pitchFamily="18" charset="0"/>
                </a:rPr>
                <a:t>Is it something about social media and what you see online?</a:t>
              </a:r>
              <a:endParaRPr lang="en-GB" sz="2000" kern="100" dirty="0">
                <a:effectLst/>
                <a:latin typeface="Century Gothic" panose="020B0502020202020204" pitchFamily="34" charset="0"/>
                <a:ea typeface="Aptos" panose="020B0004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085CC548-AD3D-3448-8B34-6B2A4E311FF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6700" y="1587500"/>
              <a:ext cx="977900" cy="2874645"/>
            </a:xfrm>
            <a:prstGeom prst="rect">
              <a:avLst/>
            </a:prstGeom>
            <a:noFill/>
            <a:ln>
              <a:noFill/>
            </a:ln>
          </p:spPr>
        </p:pic>
        <p:sp>
          <p:nvSpPr>
            <p:cNvPr id="7" name="Speech Bubble: Oval 6">
              <a:extLst>
                <a:ext uri="{FF2B5EF4-FFF2-40B4-BE49-F238E27FC236}">
                  <a16:creationId xmlns:a16="http://schemas.microsoft.com/office/drawing/2014/main" id="{A158529D-D60B-D2BA-082A-26A20B89B4FE}"/>
                </a:ext>
              </a:extLst>
            </p:cNvPr>
            <p:cNvSpPr/>
            <p:nvPr/>
          </p:nvSpPr>
          <p:spPr>
            <a:xfrm>
              <a:off x="3228601" y="-153309"/>
              <a:ext cx="2132965" cy="1729106"/>
            </a:xfrm>
            <a:prstGeom prst="wedgeEllipseCallout">
              <a:avLst/>
            </a:prstGeom>
            <a:solidFill>
              <a:schemeClr val="bg1"/>
            </a:solidFill>
            <a:ln w="28575">
              <a:solidFill>
                <a:srgbClr val="1EA099"/>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kern="100">
                  <a:solidFill>
                    <a:srgbClr val="000000"/>
                  </a:solidFill>
                  <a:latin typeface="Century Gothic" panose="020B0502020202020204" pitchFamily="34" charset="0"/>
                  <a:cs typeface="Times New Roman" panose="02020603050405020304" pitchFamily="18" charset="0"/>
                </a:rPr>
                <a:t>I heard it’s all about robots, isn’t it?</a:t>
              </a:r>
            </a:p>
          </p:txBody>
        </p:sp>
        <p:pic>
          <p:nvPicPr>
            <p:cNvPr id="8" name="Picture 7">
              <a:extLst>
                <a:ext uri="{FF2B5EF4-FFF2-40B4-BE49-F238E27FC236}">
                  <a16:creationId xmlns:a16="http://schemas.microsoft.com/office/drawing/2014/main" id="{A9FA975C-92A9-0694-F0AF-29EA5486FD5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6100" y="1092200"/>
              <a:ext cx="1021715" cy="3374390"/>
            </a:xfrm>
            <a:prstGeom prst="rect">
              <a:avLst/>
            </a:prstGeom>
            <a:noFill/>
            <a:ln>
              <a:noFill/>
            </a:ln>
          </p:spPr>
        </p:pic>
        <p:pic>
          <p:nvPicPr>
            <p:cNvPr id="9" name="Picture 8">
              <a:extLst>
                <a:ext uri="{FF2B5EF4-FFF2-40B4-BE49-F238E27FC236}">
                  <a16:creationId xmlns:a16="http://schemas.microsoft.com/office/drawing/2014/main" id="{3180488D-16FA-8C7F-9350-142A43DC192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5100" y="1422400"/>
              <a:ext cx="850900" cy="3042285"/>
            </a:xfrm>
            <a:prstGeom prst="rect">
              <a:avLst/>
            </a:prstGeom>
            <a:noFill/>
            <a:ln>
              <a:noFill/>
            </a:ln>
          </p:spPr>
        </p:pic>
        <p:sp>
          <p:nvSpPr>
            <p:cNvPr id="10" name="Speech Bubble: Oval 9">
              <a:extLst>
                <a:ext uri="{FF2B5EF4-FFF2-40B4-BE49-F238E27FC236}">
                  <a16:creationId xmlns:a16="http://schemas.microsoft.com/office/drawing/2014/main" id="{829D7398-7B8F-B28E-FEA5-AB4FC44BAC79}"/>
                </a:ext>
              </a:extLst>
            </p:cNvPr>
            <p:cNvSpPr/>
            <p:nvPr/>
          </p:nvSpPr>
          <p:spPr>
            <a:xfrm>
              <a:off x="5478031" y="-149478"/>
              <a:ext cx="2825927" cy="1855644"/>
            </a:xfrm>
            <a:prstGeom prst="wedgeEllipseCallout">
              <a:avLst/>
            </a:prstGeom>
            <a:solidFill>
              <a:schemeClr val="bg1"/>
            </a:solidFill>
            <a:ln w="28575">
              <a:solidFill>
                <a:srgbClr val="1EA099"/>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kern="100">
                  <a:solidFill>
                    <a:srgbClr val="000000"/>
                  </a:solidFill>
                  <a:latin typeface="Century Gothic" panose="020B0502020202020204" pitchFamily="34" charset="0"/>
                  <a:cs typeface="Times New Roman" panose="02020603050405020304" pitchFamily="18" charset="0"/>
                </a:rPr>
                <a:t>I think it means computers can think like humans.</a:t>
              </a:r>
            </a:p>
          </p:txBody>
        </p:sp>
      </p:grpSp>
      <p:sp>
        <p:nvSpPr>
          <p:cNvPr id="12" name="TextBox 11">
            <a:extLst>
              <a:ext uri="{FF2B5EF4-FFF2-40B4-BE49-F238E27FC236}">
                <a16:creationId xmlns:a16="http://schemas.microsoft.com/office/drawing/2014/main" id="{D590A67D-CC93-48D7-A053-8F9ED44C1FB8}"/>
              </a:ext>
            </a:extLst>
          </p:cNvPr>
          <p:cNvSpPr txBox="1"/>
          <p:nvPr/>
        </p:nvSpPr>
        <p:spPr>
          <a:xfrm>
            <a:off x="233592" y="1389200"/>
            <a:ext cx="8839200" cy="1015663"/>
          </a:xfrm>
          <a:prstGeom prst="rect">
            <a:avLst/>
          </a:prstGeom>
          <a:noFill/>
        </p:spPr>
        <p:txBody>
          <a:bodyPr wrap="square" rtlCol="0">
            <a:spAutoFit/>
          </a:bodyPr>
          <a:lstStyle/>
          <a:p>
            <a:r>
              <a:rPr lang="en-GB" sz="2000" dirty="0">
                <a:latin typeface="Century Gothic" panose="020B0502020202020204" pitchFamily="34" charset="0"/>
              </a:rPr>
              <a:t>Think back to the pupils from the start of the lesson. </a:t>
            </a:r>
          </a:p>
          <a:p>
            <a:pPr marL="342900" indent="-342900">
              <a:buFont typeface="Arial" panose="020B0604020202020204" pitchFamily="34" charset="0"/>
              <a:buChar char="•"/>
            </a:pPr>
            <a:r>
              <a:rPr lang="en-GB" sz="2000" dirty="0">
                <a:latin typeface="Century Gothic" panose="020B0502020202020204" pitchFamily="34" charset="0"/>
              </a:rPr>
              <a:t>Do you want to add to, or change your ideas? </a:t>
            </a:r>
          </a:p>
          <a:p>
            <a:pPr marL="342900" indent="-342900">
              <a:buFont typeface="Arial" panose="020B0604020202020204" pitchFamily="34" charset="0"/>
              <a:buChar char="•"/>
            </a:pPr>
            <a:r>
              <a:rPr lang="en-GB" sz="2000" dirty="0">
                <a:latin typeface="Century Gothic" panose="020B0502020202020204" pitchFamily="34" charset="0"/>
              </a:rPr>
              <a:t>Can you summarise what AI is?</a:t>
            </a:r>
          </a:p>
        </p:txBody>
      </p:sp>
    </p:spTree>
    <p:extLst>
      <p:ext uri="{BB962C8B-B14F-4D97-AF65-F5344CB8AC3E}">
        <p14:creationId xmlns:p14="http://schemas.microsoft.com/office/powerpoint/2010/main" val="905369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0E405-D793-685B-B470-9571BDDEC5D0}"/>
              </a:ext>
            </a:extLst>
          </p:cNvPr>
          <p:cNvSpPr>
            <a:spLocks noGrp="1"/>
          </p:cNvSpPr>
          <p:nvPr>
            <p:ph type="title"/>
          </p:nvPr>
        </p:nvSpPr>
        <p:spPr/>
        <p:txBody>
          <a:bodyPr/>
          <a:lstStyle/>
          <a:p>
            <a:r>
              <a:rPr lang="en-GB"/>
              <a:t>Continue your creation!</a:t>
            </a:r>
          </a:p>
        </p:txBody>
      </p:sp>
      <p:sp>
        <p:nvSpPr>
          <p:cNvPr id="3" name="Slide Number Placeholder 2">
            <a:extLst>
              <a:ext uri="{FF2B5EF4-FFF2-40B4-BE49-F238E27FC236}">
                <a16:creationId xmlns:a16="http://schemas.microsoft.com/office/drawing/2014/main" id="{12337371-9A2D-1373-DB44-F1BFCE803657}"/>
              </a:ext>
            </a:extLst>
          </p:cNvPr>
          <p:cNvSpPr>
            <a:spLocks noGrp="1"/>
          </p:cNvSpPr>
          <p:nvPr>
            <p:ph type="sldNum" sz="quarter" idx="4"/>
          </p:nvPr>
        </p:nvSpPr>
        <p:spPr/>
        <p:txBody>
          <a:bodyPr/>
          <a:lstStyle/>
          <a:p>
            <a:r>
              <a:rPr lang="en-GB"/>
              <a:t>© PSHE Association 2024</a:t>
            </a:r>
          </a:p>
        </p:txBody>
      </p:sp>
      <p:sp>
        <p:nvSpPr>
          <p:cNvPr id="6" name="Content Placeholder 1">
            <a:extLst>
              <a:ext uri="{FF2B5EF4-FFF2-40B4-BE49-F238E27FC236}">
                <a16:creationId xmlns:a16="http://schemas.microsoft.com/office/drawing/2014/main" id="{1B48703E-D9AD-F7F2-CB51-F3DF9EB9EA9F}"/>
              </a:ext>
            </a:extLst>
          </p:cNvPr>
          <p:cNvSpPr txBox="1">
            <a:spLocks/>
          </p:cNvSpPr>
          <p:nvPr/>
        </p:nvSpPr>
        <p:spPr>
          <a:xfrm>
            <a:off x="232914" y="1303304"/>
            <a:ext cx="9330186" cy="4368246"/>
          </a:xfrm>
          <a:prstGeom prst="rect">
            <a:avLst/>
          </a:prstGeom>
        </p:spPr>
        <p:txBody>
          <a:bodyPr>
            <a:normAutofit/>
          </a:bodyPr>
          <a:lst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0" indent="0">
              <a:buNone/>
            </a:pPr>
            <a:r>
              <a:rPr lang="en-GB" sz="2400"/>
              <a:t> </a:t>
            </a:r>
          </a:p>
        </p:txBody>
      </p:sp>
      <p:sp>
        <p:nvSpPr>
          <p:cNvPr id="4" name="Rectangle: Rounded Corners 3">
            <a:extLst>
              <a:ext uri="{FF2B5EF4-FFF2-40B4-BE49-F238E27FC236}">
                <a16:creationId xmlns:a16="http://schemas.microsoft.com/office/drawing/2014/main" id="{B8694334-81A1-C8ED-AD67-3CC9643C7427}"/>
              </a:ext>
            </a:extLst>
          </p:cNvPr>
          <p:cNvSpPr/>
          <p:nvPr/>
        </p:nvSpPr>
        <p:spPr>
          <a:xfrm>
            <a:off x="154555" y="1400952"/>
            <a:ext cx="3094486" cy="2662155"/>
          </a:xfrm>
          <a:prstGeom prst="roundRect">
            <a:avLst/>
          </a:prstGeom>
          <a:solidFill>
            <a:schemeClr val="bg1"/>
          </a:solidFill>
          <a:ln w="28575">
            <a:solidFill>
              <a:srgbClr val="1EA0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200" b="1">
                <a:solidFill>
                  <a:schemeClr val="tx1"/>
                </a:solidFill>
                <a:latin typeface="Century Gothic" panose="020B0502020202020204" pitchFamily="34" charset="0"/>
              </a:rPr>
              <a:t>A message for world leaders</a:t>
            </a:r>
            <a:r>
              <a:rPr lang="en-GB" sz="2200" b="1"/>
              <a:t>.</a:t>
            </a:r>
          </a:p>
          <a:p>
            <a:r>
              <a:rPr lang="en-GB" sz="2200">
                <a:solidFill>
                  <a:schemeClr val="tx1"/>
                </a:solidFill>
                <a:latin typeface="Century Gothic" panose="020B0502020202020204" pitchFamily="34" charset="0"/>
              </a:rPr>
              <a:t>What do you want them to do to make sure AI is good for children?</a:t>
            </a:r>
          </a:p>
        </p:txBody>
      </p:sp>
      <p:sp>
        <p:nvSpPr>
          <p:cNvPr id="7" name="Rectangle: Rounded Corners 6">
            <a:extLst>
              <a:ext uri="{FF2B5EF4-FFF2-40B4-BE49-F238E27FC236}">
                <a16:creationId xmlns:a16="http://schemas.microsoft.com/office/drawing/2014/main" id="{A2E4AC63-17AD-DC64-6611-C7D8245439F6}"/>
              </a:ext>
            </a:extLst>
          </p:cNvPr>
          <p:cNvSpPr/>
          <p:nvPr/>
        </p:nvSpPr>
        <p:spPr>
          <a:xfrm>
            <a:off x="3405757" y="1400952"/>
            <a:ext cx="3094486" cy="2630340"/>
          </a:xfrm>
          <a:prstGeom prst="roundRect">
            <a:avLst/>
          </a:prstGeom>
          <a:solidFill>
            <a:schemeClr val="bg1"/>
          </a:solidFill>
          <a:ln w="28575">
            <a:solidFill>
              <a:srgbClr val="1EA0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200" b="1">
                <a:solidFill>
                  <a:schemeClr val="tx1"/>
                </a:solidFill>
                <a:latin typeface="Century Gothic" panose="020B0502020202020204" pitchFamily="34" charset="0"/>
              </a:rPr>
              <a:t>Video or audio pitch</a:t>
            </a:r>
            <a:r>
              <a:rPr lang="en-GB" sz="2200" b="1"/>
              <a:t>.</a:t>
            </a:r>
          </a:p>
          <a:p>
            <a:r>
              <a:rPr lang="en-GB" sz="2200">
                <a:solidFill>
                  <a:schemeClr val="tx1"/>
                </a:solidFill>
                <a:latin typeface="Century Gothic" panose="020B0502020202020204" pitchFamily="34" charset="0"/>
              </a:rPr>
              <a:t>What idea do you have for how AI could be used to do something truly amazing?</a:t>
            </a:r>
          </a:p>
        </p:txBody>
      </p:sp>
      <p:sp>
        <p:nvSpPr>
          <p:cNvPr id="8" name="Rectangle: Rounded Corners 7">
            <a:extLst>
              <a:ext uri="{FF2B5EF4-FFF2-40B4-BE49-F238E27FC236}">
                <a16:creationId xmlns:a16="http://schemas.microsoft.com/office/drawing/2014/main" id="{9C4F1066-727F-66BD-C233-30F24392C403}"/>
              </a:ext>
            </a:extLst>
          </p:cNvPr>
          <p:cNvSpPr/>
          <p:nvPr/>
        </p:nvSpPr>
        <p:spPr>
          <a:xfrm>
            <a:off x="6644536" y="1400952"/>
            <a:ext cx="3094486" cy="2630340"/>
          </a:xfrm>
          <a:prstGeom prst="roundRect">
            <a:avLst/>
          </a:prstGeom>
          <a:solidFill>
            <a:schemeClr val="bg1"/>
          </a:solidFill>
          <a:ln w="28575">
            <a:solidFill>
              <a:srgbClr val="1EA0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r>
              <a:rPr lang="en-GB" sz="2200" b="1" dirty="0">
                <a:solidFill>
                  <a:schemeClr val="tx1"/>
                </a:solidFill>
                <a:latin typeface="Century Gothic" panose="020B0502020202020204" pitchFamily="34" charset="0"/>
              </a:rPr>
              <a:t>An artwork</a:t>
            </a:r>
          </a:p>
          <a:p>
            <a:r>
              <a:rPr lang="en-GB" sz="2200" dirty="0">
                <a:solidFill>
                  <a:schemeClr val="tx1"/>
                </a:solidFill>
                <a:latin typeface="Century Gothic" panose="020B0502020202020204" pitchFamily="34" charset="0"/>
              </a:rPr>
              <a:t>Can you use art to show what AI means to you or how you want AI to develop in future?</a:t>
            </a:r>
          </a:p>
          <a:p>
            <a:pPr algn="ctr"/>
            <a:endParaRPr lang="en-GB" sz="2400" b="1" dirty="0"/>
          </a:p>
          <a:p>
            <a:pPr algn="ctr"/>
            <a:endParaRPr lang="en-GB" sz="2400" dirty="0">
              <a:solidFill>
                <a:schemeClr val="tx1"/>
              </a:solidFill>
              <a:latin typeface="Century Gothic" panose="020B0502020202020204" pitchFamily="34" charset="0"/>
            </a:endParaRPr>
          </a:p>
        </p:txBody>
      </p:sp>
      <p:pic>
        <p:nvPicPr>
          <p:cNvPr id="10" name="Picture 9" descr="A blue screen with white text&#10;&#10;Description automatically generated">
            <a:extLst>
              <a:ext uri="{FF2B5EF4-FFF2-40B4-BE49-F238E27FC236}">
                <a16:creationId xmlns:a16="http://schemas.microsoft.com/office/drawing/2014/main" id="{29A99535-65A2-C06A-135A-8D59C13D2B37}"/>
              </a:ext>
            </a:extLst>
          </p:cNvPr>
          <p:cNvPicPr>
            <a:picLocks noChangeAspect="1"/>
          </p:cNvPicPr>
          <p:nvPr/>
        </p:nvPicPr>
        <p:blipFill>
          <a:blip r:embed="rId3"/>
          <a:stretch>
            <a:fillRect/>
          </a:stretch>
        </p:blipFill>
        <p:spPr>
          <a:xfrm>
            <a:off x="0" y="4226127"/>
            <a:ext cx="9906000" cy="2127144"/>
          </a:xfrm>
          <a:prstGeom prst="rect">
            <a:avLst/>
          </a:prstGeom>
        </p:spPr>
      </p:pic>
    </p:spTree>
    <p:extLst>
      <p:ext uri="{BB962C8B-B14F-4D97-AF65-F5344CB8AC3E}">
        <p14:creationId xmlns:p14="http://schemas.microsoft.com/office/powerpoint/2010/main" val="2819977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DFB8DD-8EFF-7D86-477D-ABA544EDFF18}"/>
              </a:ext>
            </a:extLst>
          </p:cNvPr>
          <p:cNvSpPr>
            <a:spLocks noGrp="1"/>
          </p:cNvSpPr>
          <p:nvPr>
            <p:ph type="title"/>
          </p:nvPr>
        </p:nvSpPr>
        <p:spPr/>
        <p:txBody>
          <a:bodyPr/>
          <a:lstStyle/>
          <a:p>
            <a:r>
              <a:rPr lang="en-US"/>
              <a:t>Support and challenge</a:t>
            </a:r>
          </a:p>
        </p:txBody>
      </p:sp>
      <p:sp>
        <p:nvSpPr>
          <p:cNvPr id="5" name="Slide Number Placeholder 5">
            <a:extLst>
              <a:ext uri="{FF2B5EF4-FFF2-40B4-BE49-F238E27FC236}">
                <a16:creationId xmlns:a16="http://schemas.microsoft.com/office/drawing/2014/main" id="{D8FAFFB4-9251-B657-395C-DDE1AE6284F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pic>
        <p:nvPicPr>
          <p:cNvPr id="9" name="Picture 8">
            <a:extLst>
              <a:ext uri="{FF2B5EF4-FFF2-40B4-BE49-F238E27FC236}">
                <a16:creationId xmlns:a16="http://schemas.microsoft.com/office/drawing/2014/main" id="{FCBBBBF2-140F-5DAA-5A93-3A4AA8B1B7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20005" y="4750212"/>
            <a:ext cx="817747" cy="932045"/>
          </a:xfrm>
          <a:prstGeom prst="rect">
            <a:avLst/>
          </a:prstGeom>
        </p:spPr>
      </p:pic>
      <p:pic>
        <p:nvPicPr>
          <p:cNvPr id="10" name="Picture 9">
            <a:extLst>
              <a:ext uri="{FF2B5EF4-FFF2-40B4-BE49-F238E27FC236}">
                <a16:creationId xmlns:a16="http://schemas.microsoft.com/office/drawing/2014/main" id="{74D7163A-920B-F3D5-0FB3-F8E4FEBC10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82231">
            <a:off x="6821370" y="4979817"/>
            <a:ext cx="702439" cy="1404878"/>
          </a:xfrm>
          <a:prstGeom prst="rect">
            <a:avLst/>
          </a:prstGeom>
        </p:spPr>
      </p:pic>
      <p:sp>
        <p:nvSpPr>
          <p:cNvPr id="11" name="TextBox 10">
            <a:extLst>
              <a:ext uri="{FF2B5EF4-FFF2-40B4-BE49-F238E27FC236}">
                <a16:creationId xmlns:a16="http://schemas.microsoft.com/office/drawing/2014/main" id="{22C058CF-B1C6-AA5D-C792-ED99EBCAD116}"/>
              </a:ext>
            </a:extLst>
          </p:cNvPr>
          <p:cNvSpPr txBox="1"/>
          <p:nvPr/>
        </p:nvSpPr>
        <p:spPr>
          <a:xfrm>
            <a:off x="7773777" y="4207594"/>
            <a:ext cx="1386585" cy="375666"/>
          </a:xfrm>
          <a:prstGeom prst="rect">
            <a:avLst/>
          </a:prstGeom>
          <a:noFill/>
        </p:spPr>
        <p:txBody>
          <a:bodyPr wrap="square" rtlCol="0">
            <a:spAutoFit/>
          </a:bodyPr>
          <a:lstStyle/>
          <a:p>
            <a:pPr algn="ctr"/>
            <a:r>
              <a:rPr lang="en-GB" b="1">
                <a:latin typeface="Century Gothic" panose="020B0502020202020204" pitchFamily="34" charset="0"/>
              </a:rPr>
              <a:t>Challenge</a:t>
            </a:r>
          </a:p>
        </p:txBody>
      </p:sp>
      <p:sp>
        <p:nvSpPr>
          <p:cNvPr id="12" name="TextBox 11">
            <a:extLst>
              <a:ext uri="{FF2B5EF4-FFF2-40B4-BE49-F238E27FC236}">
                <a16:creationId xmlns:a16="http://schemas.microsoft.com/office/drawing/2014/main" id="{842AEAFA-2DC6-AF51-FD55-C1B8F0CCDC91}"/>
              </a:ext>
            </a:extLst>
          </p:cNvPr>
          <p:cNvSpPr txBox="1"/>
          <p:nvPr/>
        </p:nvSpPr>
        <p:spPr>
          <a:xfrm rot="20700000">
            <a:off x="6199828" y="4517940"/>
            <a:ext cx="1386585" cy="375666"/>
          </a:xfrm>
          <a:prstGeom prst="rect">
            <a:avLst/>
          </a:prstGeom>
          <a:noFill/>
        </p:spPr>
        <p:txBody>
          <a:bodyPr wrap="square" rtlCol="0">
            <a:spAutoFit/>
          </a:bodyPr>
          <a:lstStyle/>
          <a:p>
            <a:pPr algn="ctr"/>
            <a:r>
              <a:rPr lang="en-GB" b="1">
                <a:latin typeface="Century Gothic" panose="020B0502020202020204" pitchFamily="34" charset="0"/>
              </a:rPr>
              <a:t>Support</a:t>
            </a:r>
          </a:p>
        </p:txBody>
      </p:sp>
      <p:sp>
        <p:nvSpPr>
          <p:cNvPr id="13" name="Content Placeholder 12">
            <a:extLst>
              <a:ext uri="{FF2B5EF4-FFF2-40B4-BE49-F238E27FC236}">
                <a16:creationId xmlns:a16="http://schemas.microsoft.com/office/drawing/2014/main" id="{C6B0E203-A0FC-F97F-2F42-96FC644AE25E}"/>
              </a:ext>
            </a:extLst>
          </p:cNvPr>
          <p:cNvSpPr>
            <a:spLocks noGrp="1"/>
          </p:cNvSpPr>
          <p:nvPr>
            <p:ph sz="half" idx="13"/>
          </p:nvPr>
        </p:nvSpPr>
        <p:spPr>
          <a:xfrm>
            <a:off x="4239895" y="1333462"/>
            <a:ext cx="3748405" cy="4937321"/>
          </a:xfrm>
        </p:spPr>
        <p:txBody>
          <a:bodyPr/>
          <a:lstStyle/>
          <a:p>
            <a:r>
              <a:rPr lang="en-US" b="1" i="1"/>
              <a:t>Challenge activities </a:t>
            </a:r>
            <a:r>
              <a:rPr lang="en-US"/>
              <a:t>deepen and extend learning for those who need more challenge or who finish the activity quickly.</a:t>
            </a:r>
          </a:p>
          <a:p>
            <a:r>
              <a:rPr lang="en-US"/>
              <a:t>Look for these icons on the pupil slides. See delivery notes for details of the activities.</a:t>
            </a:r>
          </a:p>
          <a:p>
            <a:endParaRPr lang="en-US"/>
          </a:p>
          <a:p>
            <a:endParaRPr lang="en-US"/>
          </a:p>
          <a:p>
            <a:endParaRPr lang="en-US"/>
          </a:p>
          <a:p>
            <a:endParaRPr lang="en-US"/>
          </a:p>
        </p:txBody>
      </p:sp>
      <p:sp>
        <p:nvSpPr>
          <p:cNvPr id="15" name="Content Placeholder 14">
            <a:extLst>
              <a:ext uri="{FF2B5EF4-FFF2-40B4-BE49-F238E27FC236}">
                <a16:creationId xmlns:a16="http://schemas.microsoft.com/office/drawing/2014/main" id="{A5E62C91-E60B-0450-B4D6-480CD06CE927}"/>
              </a:ext>
            </a:extLst>
          </p:cNvPr>
          <p:cNvSpPr>
            <a:spLocks noGrp="1"/>
          </p:cNvSpPr>
          <p:nvPr>
            <p:ph sz="half" idx="12"/>
          </p:nvPr>
        </p:nvSpPr>
        <p:spPr/>
        <p:txBody>
          <a:bodyPr/>
          <a:lstStyle/>
          <a:p>
            <a:r>
              <a:rPr lang="en-US"/>
              <a:t>The lesson includes suggestions for challenge and support activities, to help you differentiate appropriately for your class.  </a:t>
            </a:r>
          </a:p>
          <a:p>
            <a:r>
              <a:rPr lang="en-US" b="1" i="1"/>
              <a:t>Support activities </a:t>
            </a:r>
            <a:r>
              <a:rPr lang="en-US"/>
              <a:t>are adapted to be more accessible for those who need it.</a:t>
            </a:r>
          </a:p>
          <a:p>
            <a:endParaRPr lang="en-US"/>
          </a:p>
          <a:p>
            <a:endParaRPr lang="en-US"/>
          </a:p>
          <a:p>
            <a:endParaRPr lang="en-US"/>
          </a:p>
          <a:p>
            <a:endParaRPr lang="en-US"/>
          </a:p>
        </p:txBody>
      </p:sp>
    </p:spTree>
    <p:extLst>
      <p:ext uri="{BB962C8B-B14F-4D97-AF65-F5344CB8AC3E}">
        <p14:creationId xmlns:p14="http://schemas.microsoft.com/office/powerpoint/2010/main" val="76275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a:xfrm>
            <a:off x="348615" y="1561678"/>
            <a:ext cx="7498822" cy="4566366"/>
          </a:xfrm>
        </p:spPr>
        <p:txBody>
          <a:bodyPr vert="horz" lIns="91440" tIns="45720" rIns="91440" bIns="45720" rtlCol="0" anchor="t">
            <a:noAutofit/>
          </a:bodyPr>
          <a:lstStyle/>
          <a:p>
            <a:r>
              <a:rPr lang="en-GB" dirty="0">
                <a:latin typeface="Century Gothic"/>
              </a:rPr>
              <a:t>This lesson, designed with The Alan Turing Institute, can be used with either upper key stage 2 pupils (in years 5-6) or key stage 3 students (in years 7-9). </a:t>
            </a:r>
          </a:p>
          <a:p>
            <a:r>
              <a:rPr lang="en-GB" dirty="0"/>
              <a:t>The lesson introduces learning about artificial intelligence (AI), how it is used in daily life, and some of the benefits and challenges of using AI.  The lesson includes stimuli for pupils to participate in a competition with the Alan Turing Institute, to win places for them and their peers at the first ever Children’s Summit on AI.</a:t>
            </a:r>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p:txBody>
          <a:bodyPr/>
          <a:lstStyle/>
          <a:p>
            <a:r>
              <a:rPr lang="en-GB"/>
              <a:t>Context</a:t>
            </a:r>
            <a:endParaRPr lang="en-US"/>
          </a:p>
        </p:txBody>
      </p:sp>
    </p:spTree>
    <p:extLst>
      <p:ext uri="{BB962C8B-B14F-4D97-AF65-F5344CB8AC3E}">
        <p14:creationId xmlns:p14="http://schemas.microsoft.com/office/powerpoint/2010/main" val="245398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CD801F7-CFF5-4CC1-BA0F-8495ACEE7B1C}"/>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sp>
        <p:nvSpPr>
          <p:cNvPr id="5" name="Content Placeholder 4">
            <a:extLst>
              <a:ext uri="{FF2B5EF4-FFF2-40B4-BE49-F238E27FC236}">
                <a16:creationId xmlns:a16="http://schemas.microsoft.com/office/drawing/2014/main" id="{F1FBCFA1-6283-9032-5858-B8C2F9781A65}"/>
              </a:ext>
            </a:extLst>
          </p:cNvPr>
          <p:cNvSpPr>
            <a:spLocks noGrp="1"/>
          </p:cNvSpPr>
          <p:nvPr>
            <p:ph sz="half" idx="12"/>
          </p:nvPr>
        </p:nvSpPr>
        <p:spPr/>
        <p:txBody>
          <a:bodyPr/>
          <a:lstStyle/>
          <a:p>
            <a:r>
              <a:rPr lang="en-GB" dirty="0"/>
              <a:t>To learn about what artificial intelligence (AI) is and how it is used in our daily lives.</a:t>
            </a:r>
            <a:endParaRPr lang="en-US" dirty="0"/>
          </a:p>
        </p:txBody>
      </p:sp>
      <p:sp>
        <p:nvSpPr>
          <p:cNvPr id="6" name="Content Placeholder 5">
            <a:extLst>
              <a:ext uri="{FF2B5EF4-FFF2-40B4-BE49-F238E27FC236}">
                <a16:creationId xmlns:a16="http://schemas.microsoft.com/office/drawing/2014/main" id="{E84B8912-EEB7-F52E-745A-3D184A1C6C25}"/>
              </a:ext>
            </a:extLst>
          </p:cNvPr>
          <p:cNvSpPr>
            <a:spLocks noGrp="1"/>
          </p:cNvSpPr>
          <p:nvPr>
            <p:ph sz="half" idx="13"/>
          </p:nvPr>
        </p:nvSpPr>
        <p:spPr>
          <a:xfrm>
            <a:off x="4067944" y="1333463"/>
            <a:ext cx="4470000" cy="4650224"/>
          </a:xfrm>
        </p:spPr>
        <p:txBody>
          <a:bodyPr/>
          <a:lstStyle/>
          <a:p>
            <a:r>
              <a:rPr lang="en-GB"/>
              <a:t>Pupils will be able to: </a:t>
            </a:r>
          </a:p>
          <a:p>
            <a:pPr marL="342900" indent="-342900">
              <a:buFont typeface="Arial" panose="020B0604020202020204" pitchFamily="34" charset="0"/>
              <a:buChar char="•"/>
            </a:pPr>
            <a:r>
              <a:rPr lang="en-GB"/>
              <a:t>identify what AI is and how it is used in daily life</a:t>
            </a:r>
          </a:p>
          <a:p>
            <a:pPr marL="342900" indent="-342900">
              <a:buFont typeface="Arial" panose="020B0604020202020204" pitchFamily="34" charset="0"/>
              <a:buChar char="•"/>
            </a:pPr>
            <a:r>
              <a:rPr lang="en-GB"/>
              <a:t>explain how AI systems work and affect people’s lives</a:t>
            </a:r>
          </a:p>
          <a:p>
            <a:pPr marL="342900" indent="-342900">
              <a:buFont typeface="Arial" panose="020B0604020202020204" pitchFamily="34" charset="0"/>
              <a:buChar char="•"/>
            </a:pPr>
            <a:r>
              <a:rPr lang="en-GB"/>
              <a:t>evaluate potential challenges of AI becoming part of daily life</a:t>
            </a:r>
          </a:p>
          <a:p>
            <a:endParaRPr lang="en-US"/>
          </a:p>
        </p:txBody>
      </p:sp>
    </p:spTree>
    <p:extLst>
      <p:ext uri="{BB962C8B-B14F-4D97-AF65-F5344CB8AC3E}">
        <p14:creationId xmlns:p14="http://schemas.microsoft.com/office/powerpoint/2010/main" val="4020953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AB4CDFE-E689-A536-61A5-915DDBE37E99}"/>
              </a:ext>
            </a:extLst>
          </p:cNvPr>
          <p:cNvSpPr>
            <a:spLocks noGrp="1"/>
          </p:cNvSpPr>
          <p:nvPr>
            <p:ph sz="half" idx="12"/>
          </p:nvPr>
        </p:nvSpPr>
        <p:spPr/>
        <p:txBody>
          <a:bodyPr/>
          <a:lstStyle/>
          <a:p>
            <a:pPr marL="285750" indent="-285750">
              <a:buFont typeface="Arial" panose="020B0604020202020204" pitchFamily="34" charset="0"/>
              <a:buChar char="•"/>
            </a:pPr>
            <a:r>
              <a:rPr lang="en-GB"/>
              <a:t>Box or envelope for questions </a:t>
            </a:r>
          </a:p>
          <a:p>
            <a:pPr marL="285750" indent="-285750">
              <a:buFont typeface="Arial" panose="020B0604020202020204" pitchFamily="34" charset="0"/>
              <a:buChar char="•"/>
            </a:pPr>
            <a:r>
              <a:rPr lang="en-GB"/>
              <a:t>Resource 1: </a:t>
            </a:r>
            <a:r>
              <a:rPr lang="en-GB" i="1"/>
              <a:t>Overheard conversation </a:t>
            </a:r>
            <a:r>
              <a:rPr lang="en-GB"/>
              <a:t>[1 per pair]</a:t>
            </a:r>
          </a:p>
          <a:p>
            <a:pPr marL="285750" indent="-285750">
              <a:buFont typeface="Arial" panose="020B0604020202020204" pitchFamily="34" charset="0"/>
              <a:buChar char="•"/>
            </a:pPr>
            <a:r>
              <a:rPr lang="en-GB"/>
              <a:t>Resource 2: </a:t>
            </a:r>
            <a:r>
              <a:rPr lang="en-GB" i="1"/>
              <a:t>Challenges card sort </a:t>
            </a:r>
            <a:r>
              <a:rPr lang="en-GB"/>
              <a:t>[1 per group]</a:t>
            </a:r>
          </a:p>
          <a:p>
            <a:pPr marL="285750" indent="-285750">
              <a:buFont typeface="Arial" panose="020B0604020202020204" pitchFamily="34" charset="0"/>
              <a:buChar char="•"/>
            </a:pPr>
            <a:r>
              <a:rPr lang="en-GB"/>
              <a:t>Resource 2a: </a:t>
            </a:r>
            <a:r>
              <a:rPr lang="en-GB" i="1"/>
              <a:t>Benefits card sort </a:t>
            </a:r>
            <a:r>
              <a:rPr lang="en-GB"/>
              <a:t>[as required, 1 per group]</a:t>
            </a:r>
          </a:p>
          <a:p>
            <a:endParaRPr lang="en-US"/>
          </a:p>
        </p:txBody>
      </p:sp>
      <p:sp>
        <p:nvSpPr>
          <p:cNvPr id="6" name="Slide Number Placeholder 5">
            <a:extLst>
              <a:ext uri="{FF2B5EF4-FFF2-40B4-BE49-F238E27FC236}">
                <a16:creationId xmlns:a16="http://schemas.microsoft.com/office/drawing/2014/main" id="{7DDEB449-AF80-3F40-DE9B-1645C56CA84F}"/>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spTree>
    <p:extLst>
      <p:ext uri="{BB962C8B-B14F-4D97-AF65-F5344CB8AC3E}">
        <p14:creationId xmlns:p14="http://schemas.microsoft.com/office/powerpoint/2010/main" val="93419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650CD0-9CB1-2FC6-EC31-BDC3DFC5DCDD}"/>
              </a:ext>
            </a:extLst>
          </p:cNvPr>
          <p:cNvSpPr>
            <a:spLocks noGrp="1"/>
          </p:cNvSpPr>
          <p:nvPr>
            <p:ph type="body" sz="quarter" idx="15"/>
          </p:nvPr>
        </p:nvSpPr>
        <p:spPr/>
        <p:txBody>
          <a:bodyPr/>
          <a:lstStyle/>
          <a:p>
            <a:r>
              <a:rPr lang="en-US"/>
              <a:t>Years 5-9</a:t>
            </a:r>
          </a:p>
        </p:txBody>
      </p:sp>
      <p:sp>
        <p:nvSpPr>
          <p:cNvPr id="5" name="Title 4">
            <a:extLst>
              <a:ext uri="{FF2B5EF4-FFF2-40B4-BE49-F238E27FC236}">
                <a16:creationId xmlns:a16="http://schemas.microsoft.com/office/drawing/2014/main" id="{B21B06BF-F8B1-0FF4-D78C-1659EA64500F}"/>
              </a:ext>
            </a:extLst>
          </p:cNvPr>
          <p:cNvSpPr>
            <a:spLocks noGrp="1"/>
          </p:cNvSpPr>
          <p:nvPr>
            <p:ph type="title"/>
          </p:nvPr>
        </p:nvSpPr>
        <p:spPr>
          <a:xfrm>
            <a:off x="232082" y="1271142"/>
            <a:ext cx="6126188" cy="1325563"/>
          </a:xfrm>
        </p:spPr>
        <p:txBody>
          <a:bodyPr>
            <a:normAutofit fontScale="90000"/>
          </a:bodyPr>
          <a:lstStyle/>
          <a:p>
            <a:r>
              <a:rPr lang="en-US"/>
              <a:t>Introducing </a:t>
            </a:r>
            <a:br>
              <a:rPr lang="en-US"/>
            </a:br>
            <a:r>
              <a:rPr lang="en-US"/>
              <a:t>Artificial Intelligence</a:t>
            </a:r>
          </a:p>
        </p:txBody>
      </p:sp>
      <p:sp>
        <p:nvSpPr>
          <p:cNvPr id="7" name="Slide Number Placeholder 5">
            <a:extLst>
              <a:ext uri="{FF2B5EF4-FFF2-40B4-BE49-F238E27FC236}">
                <a16:creationId xmlns:a16="http://schemas.microsoft.com/office/drawing/2014/main" id="{65FEE908-4594-313B-B0DF-4A6C74B225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t>© PSHE Association 2024</a:t>
            </a:r>
          </a:p>
        </p:txBody>
      </p:sp>
    </p:spTree>
    <p:extLst>
      <p:ext uri="{BB962C8B-B14F-4D97-AF65-F5344CB8AC3E}">
        <p14:creationId xmlns:p14="http://schemas.microsoft.com/office/powerpoint/2010/main" val="2017157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866AD-FBEF-AB0F-1F13-3998817CD676}"/>
              </a:ext>
            </a:extLst>
          </p:cNvPr>
          <p:cNvSpPr>
            <a:spLocks noGrp="1"/>
          </p:cNvSpPr>
          <p:nvPr>
            <p:ph idx="1"/>
          </p:nvPr>
        </p:nvSpPr>
        <p:spPr/>
        <p:txBody>
          <a:bodyPr/>
          <a:lstStyle/>
          <a:p>
            <a:endParaRPr lang="en-US"/>
          </a:p>
        </p:txBody>
      </p:sp>
      <p:sp>
        <p:nvSpPr>
          <p:cNvPr id="3" name="Slide Number Placeholder 5">
            <a:extLst>
              <a:ext uri="{FF2B5EF4-FFF2-40B4-BE49-F238E27FC236}">
                <a16:creationId xmlns:a16="http://schemas.microsoft.com/office/drawing/2014/main" id="{3D634B50-2908-D19A-31D1-14B55BBA010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a:solidFill>
                  <a:schemeClr val="tx1">
                    <a:lumMod val="50000"/>
                    <a:lumOff val="50000"/>
                  </a:schemeClr>
                </a:solidFill>
              </a:rPr>
              <a:t>© PSHE Association 2024</a:t>
            </a:r>
          </a:p>
        </p:txBody>
      </p:sp>
    </p:spTree>
    <p:extLst>
      <p:ext uri="{BB962C8B-B14F-4D97-AF65-F5344CB8AC3E}">
        <p14:creationId xmlns:p14="http://schemas.microsoft.com/office/powerpoint/2010/main" val="2552904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CC9C1-5BCD-B4B1-2E70-B5FA4795779A}"/>
              </a:ext>
            </a:extLst>
          </p:cNvPr>
          <p:cNvSpPr>
            <a:spLocks noGrp="1"/>
          </p:cNvSpPr>
          <p:nvPr>
            <p:ph type="title"/>
          </p:nvPr>
        </p:nvSpPr>
        <p:spPr/>
        <p:txBody>
          <a:bodyPr/>
          <a:lstStyle/>
          <a:p>
            <a:r>
              <a:rPr lang="en-GB"/>
              <a:t>What’s our starting point?</a:t>
            </a:r>
          </a:p>
        </p:txBody>
      </p:sp>
      <p:sp>
        <p:nvSpPr>
          <p:cNvPr id="3" name="Slide Number Placeholder 2">
            <a:extLst>
              <a:ext uri="{FF2B5EF4-FFF2-40B4-BE49-F238E27FC236}">
                <a16:creationId xmlns:a16="http://schemas.microsoft.com/office/drawing/2014/main" id="{919044F7-D027-D4E9-DBB1-6F0415FF9714}"/>
              </a:ext>
            </a:extLst>
          </p:cNvPr>
          <p:cNvSpPr>
            <a:spLocks noGrp="1"/>
          </p:cNvSpPr>
          <p:nvPr>
            <p:ph type="sldNum" sz="quarter" idx="4"/>
          </p:nvPr>
        </p:nvSpPr>
        <p:spPr/>
        <p:txBody>
          <a:bodyPr/>
          <a:lstStyle/>
          <a:p>
            <a:r>
              <a:rPr lang="en-GB"/>
              <a:t>© PSHE Association 2024</a:t>
            </a:r>
          </a:p>
        </p:txBody>
      </p:sp>
      <p:grpSp>
        <p:nvGrpSpPr>
          <p:cNvPr id="4" name="Group 3">
            <a:extLst>
              <a:ext uri="{FF2B5EF4-FFF2-40B4-BE49-F238E27FC236}">
                <a16:creationId xmlns:a16="http://schemas.microsoft.com/office/drawing/2014/main" id="{D02A6024-F3E1-E492-EADC-25FEA1D7DA20}"/>
              </a:ext>
            </a:extLst>
          </p:cNvPr>
          <p:cNvGrpSpPr/>
          <p:nvPr/>
        </p:nvGrpSpPr>
        <p:grpSpPr>
          <a:xfrm>
            <a:off x="766992" y="1876600"/>
            <a:ext cx="8600616" cy="4899835"/>
            <a:chOff x="-215900" y="-433245"/>
            <a:chExt cx="8600616" cy="4899835"/>
          </a:xfrm>
        </p:grpSpPr>
        <p:sp>
          <p:nvSpPr>
            <p:cNvPr id="5" name="Speech Bubble: Oval 4">
              <a:extLst>
                <a:ext uri="{FF2B5EF4-FFF2-40B4-BE49-F238E27FC236}">
                  <a16:creationId xmlns:a16="http://schemas.microsoft.com/office/drawing/2014/main" id="{CD9EACDA-520B-6964-C600-770AC6DCC7A7}"/>
                </a:ext>
              </a:extLst>
            </p:cNvPr>
            <p:cNvSpPr/>
            <p:nvPr/>
          </p:nvSpPr>
          <p:spPr>
            <a:xfrm>
              <a:off x="-215900" y="-244145"/>
              <a:ext cx="2730500" cy="2173605"/>
            </a:xfrm>
            <a:prstGeom prst="wedgeEllipseCallout">
              <a:avLst>
                <a:gd name="adj1" fmla="val 8778"/>
                <a:gd name="adj2" fmla="val 61801"/>
              </a:avLst>
            </a:prstGeom>
            <a:solidFill>
              <a:schemeClr val="bg1"/>
            </a:solidFill>
            <a:ln w="28575">
              <a:solidFill>
                <a:srgbClr val="1EA099"/>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kern="100" dirty="0">
                  <a:solidFill>
                    <a:srgbClr val="000000"/>
                  </a:solidFill>
                  <a:effectLst/>
                  <a:latin typeface="Century Gothic" panose="020B0502020202020204" pitchFamily="34" charset="0"/>
                  <a:ea typeface="Aptos" panose="020B0004020202020204" pitchFamily="34" charset="0"/>
                  <a:cs typeface="Times New Roman" panose="02020603050405020304" pitchFamily="18" charset="0"/>
                </a:rPr>
                <a:t>Is it something about social media and what you see online?</a:t>
              </a:r>
              <a:endParaRPr lang="en-GB" sz="2000" kern="100" dirty="0">
                <a:effectLst/>
                <a:latin typeface="Century Gothic" panose="020B0502020202020204" pitchFamily="34" charset="0"/>
                <a:ea typeface="Aptos" panose="020B0004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085CC548-AD3D-3448-8B34-6B2A4E311FF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6700" y="1587500"/>
              <a:ext cx="977900" cy="2874645"/>
            </a:xfrm>
            <a:prstGeom prst="rect">
              <a:avLst/>
            </a:prstGeom>
            <a:noFill/>
            <a:ln>
              <a:noFill/>
            </a:ln>
          </p:spPr>
        </p:pic>
        <p:sp>
          <p:nvSpPr>
            <p:cNvPr id="7" name="Speech Bubble: Oval 6">
              <a:extLst>
                <a:ext uri="{FF2B5EF4-FFF2-40B4-BE49-F238E27FC236}">
                  <a16:creationId xmlns:a16="http://schemas.microsoft.com/office/drawing/2014/main" id="{A158529D-D60B-D2BA-082A-26A20B89B4FE}"/>
                </a:ext>
              </a:extLst>
            </p:cNvPr>
            <p:cNvSpPr/>
            <p:nvPr/>
          </p:nvSpPr>
          <p:spPr>
            <a:xfrm>
              <a:off x="3255962" y="-306706"/>
              <a:ext cx="2132965" cy="1729106"/>
            </a:xfrm>
            <a:prstGeom prst="wedgeEllipseCallout">
              <a:avLst/>
            </a:prstGeom>
            <a:solidFill>
              <a:schemeClr val="bg1"/>
            </a:solidFill>
            <a:ln w="28575">
              <a:solidFill>
                <a:srgbClr val="1EA099"/>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kern="100">
                  <a:solidFill>
                    <a:srgbClr val="000000"/>
                  </a:solidFill>
                  <a:latin typeface="Century Gothic" panose="020B0502020202020204" pitchFamily="34" charset="0"/>
                  <a:cs typeface="Times New Roman" panose="02020603050405020304" pitchFamily="18" charset="0"/>
                </a:rPr>
                <a:t>I heard it’s all about robots, isn’t it?</a:t>
              </a:r>
            </a:p>
          </p:txBody>
        </p:sp>
        <p:pic>
          <p:nvPicPr>
            <p:cNvPr id="8" name="Picture 7">
              <a:extLst>
                <a:ext uri="{FF2B5EF4-FFF2-40B4-BE49-F238E27FC236}">
                  <a16:creationId xmlns:a16="http://schemas.microsoft.com/office/drawing/2014/main" id="{A9FA975C-92A9-0694-F0AF-29EA5486FD5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6100" y="1092200"/>
              <a:ext cx="1021715" cy="3374390"/>
            </a:xfrm>
            <a:prstGeom prst="rect">
              <a:avLst/>
            </a:prstGeom>
            <a:noFill/>
            <a:ln>
              <a:noFill/>
            </a:ln>
          </p:spPr>
        </p:pic>
        <p:pic>
          <p:nvPicPr>
            <p:cNvPr id="9" name="Picture 8">
              <a:extLst>
                <a:ext uri="{FF2B5EF4-FFF2-40B4-BE49-F238E27FC236}">
                  <a16:creationId xmlns:a16="http://schemas.microsoft.com/office/drawing/2014/main" id="{3180488D-16FA-8C7F-9350-142A43DC192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5100" y="1422400"/>
              <a:ext cx="850900" cy="3042285"/>
            </a:xfrm>
            <a:prstGeom prst="rect">
              <a:avLst/>
            </a:prstGeom>
            <a:noFill/>
            <a:ln>
              <a:noFill/>
            </a:ln>
          </p:spPr>
        </p:pic>
        <p:sp>
          <p:nvSpPr>
            <p:cNvPr id="10" name="Speech Bubble: Oval 9">
              <a:extLst>
                <a:ext uri="{FF2B5EF4-FFF2-40B4-BE49-F238E27FC236}">
                  <a16:creationId xmlns:a16="http://schemas.microsoft.com/office/drawing/2014/main" id="{829D7398-7B8F-B28E-FEA5-AB4FC44BAC79}"/>
                </a:ext>
              </a:extLst>
            </p:cNvPr>
            <p:cNvSpPr/>
            <p:nvPr/>
          </p:nvSpPr>
          <p:spPr>
            <a:xfrm>
              <a:off x="5558789" y="-433245"/>
              <a:ext cx="2825927" cy="1855645"/>
            </a:xfrm>
            <a:prstGeom prst="wedgeEllipseCallout">
              <a:avLst/>
            </a:prstGeom>
            <a:solidFill>
              <a:schemeClr val="bg1"/>
            </a:solidFill>
            <a:ln w="28575">
              <a:solidFill>
                <a:srgbClr val="1EA099"/>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kern="100">
                  <a:solidFill>
                    <a:srgbClr val="000000"/>
                  </a:solidFill>
                  <a:latin typeface="Century Gothic" panose="020B0502020202020204" pitchFamily="34" charset="0"/>
                  <a:cs typeface="Times New Roman" panose="02020603050405020304" pitchFamily="18" charset="0"/>
                </a:rPr>
                <a:t>I think it means computers can think like humans.</a:t>
              </a:r>
            </a:p>
          </p:txBody>
        </p:sp>
      </p:grpSp>
      <p:sp>
        <p:nvSpPr>
          <p:cNvPr id="12" name="TextBox 11">
            <a:extLst>
              <a:ext uri="{FF2B5EF4-FFF2-40B4-BE49-F238E27FC236}">
                <a16:creationId xmlns:a16="http://schemas.microsoft.com/office/drawing/2014/main" id="{D590A67D-CC93-48D7-A053-8F9ED44C1FB8}"/>
              </a:ext>
            </a:extLst>
          </p:cNvPr>
          <p:cNvSpPr txBox="1"/>
          <p:nvPr/>
        </p:nvSpPr>
        <p:spPr>
          <a:xfrm>
            <a:off x="233592" y="1389200"/>
            <a:ext cx="8839200" cy="430887"/>
          </a:xfrm>
          <a:prstGeom prst="rect">
            <a:avLst/>
          </a:prstGeom>
          <a:noFill/>
        </p:spPr>
        <p:txBody>
          <a:bodyPr wrap="square" rtlCol="0">
            <a:spAutoFit/>
          </a:bodyPr>
          <a:lstStyle/>
          <a:p>
            <a:r>
              <a:rPr lang="en-GB" sz="2200" dirty="0">
                <a:latin typeface="Century Gothic" panose="020B0502020202020204" pitchFamily="34" charset="0"/>
              </a:rPr>
              <a:t>Some pupils are talking about AI, and what they think AI means.</a:t>
            </a:r>
          </a:p>
        </p:txBody>
      </p:sp>
    </p:spTree>
    <p:extLst>
      <p:ext uri="{BB962C8B-B14F-4D97-AF65-F5344CB8AC3E}">
        <p14:creationId xmlns:p14="http://schemas.microsoft.com/office/powerpoint/2010/main" val="2895075503"/>
      </p:ext>
    </p:extLst>
  </p:cSld>
  <p:clrMapOvr>
    <a:masterClrMapping/>
  </p:clrMapOvr>
</p:sld>
</file>

<file path=ppt/theme/theme1.xml><?xml version="1.0" encoding="utf-8"?>
<a:theme xmlns:a="http://schemas.openxmlformats.org/drawingml/2006/main" name="Teacher slides">
  <a:themeElements>
    <a:clrScheme name="PSHE">
      <a:dk1>
        <a:srgbClr val="000000"/>
      </a:dk1>
      <a:lt1>
        <a:srgbClr val="FFFFFF"/>
      </a:lt1>
      <a:dk2>
        <a:srgbClr val="64235E"/>
      </a:dk2>
      <a:lt2>
        <a:srgbClr val="FFFFFF"/>
      </a:lt2>
      <a:accent1>
        <a:srgbClr val="799B2B"/>
      </a:accent1>
      <a:accent2>
        <a:srgbClr val="ED694B"/>
      </a:accent2>
      <a:accent3>
        <a:srgbClr val="0B837F"/>
      </a:accent3>
      <a:accent4>
        <a:srgbClr val="A63679"/>
      </a:accent4>
      <a:accent5>
        <a:srgbClr val="00A099"/>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upil slides ">
  <a:themeElements>
    <a:clrScheme name="PSHE-V2">
      <a:dk1>
        <a:srgbClr val="000000"/>
      </a:dk1>
      <a:lt1>
        <a:srgbClr val="FFFFFF"/>
      </a:lt1>
      <a:dk2>
        <a:srgbClr val="64235E"/>
      </a:dk2>
      <a:lt2>
        <a:srgbClr val="FFFFFF"/>
      </a:lt2>
      <a:accent1>
        <a:srgbClr val="799B2C"/>
      </a:accent1>
      <a:accent2>
        <a:srgbClr val="EC694A"/>
      </a:accent2>
      <a:accent3>
        <a:srgbClr val="10837E"/>
      </a:accent3>
      <a:accent4>
        <a:srgbClr val="A63679"/>
      </a:accent4>
      <a:accent5>
        <a:srgbClr val="5B5B58"/>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B9E4BF4EBD8145881C4B853B3636B2" ma:contentTypeVersion="20" ma:contentTypeDescription="Create a new document." ma:contentTypeScope="" ma:versionID="c9b52ff45078ce79c7617655e6cf8c9b">
  <xsd:schema xmlns:xsd="http://www.w3.org/2001/XMLSchema" xmlns:xs="http://www.w3.org/2001/XMLSchema" xmlns:p="http://schemas.microsoft.com/office/2006/metadata/properties" xmlns:ns1="http://schemas.microsoft.com/sharepoint/v3" xmlns:ns2="02968f5f-71ff-46e1-aae5-87b0ea939ded" xmlns:ns3="2658be3a-bf37-4028-b5fd-a180cb9bce56" targetNamespace="http://schemas.microsoft.com/office/2006/metadata/properties" ma:root="true" ma:fieldsID="d7d23771fa8d9dac7d7131a79872bfe9" ns1:_="" ns2:_="" ns3:_="">
    <xsd:import namespace="http://schemas.microsoft.com/sharepoint/v3"/>
    <xsd:import namespace="02968f5f-71ff-46e1-aae5-87b0ea939ded"/>
    <xsd:import namespace="2658be3a-bf37-4028-b5fd-a180cb9bce5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968f5f-71ff-46e1-aae5-87b0ea939d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5eb1a5-37e6-488e-b8f0-ddc5ba46631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Location" ma:index="2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58be3a-bf37-4028-b5fd-a180cb9bce5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38996f6-0321-4fff-99f2-cf2f1e8e404a}" ma:internalName="TaxCatchAll" ma:showField="CatchAllData" ma:web="2658be3a-bf37-4028-b5fd-a180cb9bce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658be3a-bf37-4028-b5fd-a180cb9bce56" xsi:nil="true"/>
    <lcf76f155ced4ddcb4097134ff3c332f xmlns="02968f5f-71ff-46e1-aae5-87b0ea939ded">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32DD3E0-FF10-4F7A-B115-FBEC4D627520}">
  <ds:schemaRefs>
    <ds:schemaRef ds:uri="http://schemas.microsoft.com/sharepoint/v3/contenttype/forms"/>
  </ds:schemaRefs>
</ds:datastoreItem>
</file>

<file path=customXml/itemProps2.xml><?xml version="1.0" encoding="utf-8"?>
<ds:datastoreItem xmlns:ds="http://schemas.openxmlformats.org/officeDocument/2006/customXml" ds:itemID="{798E6245-6D65-4934-A359-099916841E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2968f5f-71ff-46e1-aae5-87b0ea939ded"/>
    <ds:schemaRef ds:uri="2658be3a-bf37-4028-b5fd-a180cb9bce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C0E2A9-F3BF-405C-BD8F-B8D7E62A97F4}">
  <ds:schemaRefs>
    <ds:schemaRef ds:uri="6ded5182-507a-430e-922d-50a9575e5a4a"/>
    <ds:schemaRef ds:uri="88f9c89a-407a-49b7-9ca1-7578c3d06d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658be3a-bf37-4028-b5fd-a180cb9bce56"/>
    <ds:schemaRef ds:uri="02968f5f-71ff-46e1-aae5-87b0ea939ded"/>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503</TotalTime>
  <Words>3990</Words>
  <Application>Microsoft Office PowerPoint</Application>
  <PresentationFormat>A4 Paper (210x297 mm)</PresentationFormat>
  <Paragraphs>320</Paragraphs>
  <Slides>28</Slides>
  <Notes>22</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Teacher slides</vt:lpstr>
      <vt:lpstr>Pupil slides </vt:lpstr>
      <vt:lpstr>What is AI?</vt:lpstr>
      <vt:lpstr>Using this PowerPoint</vt:lpstr>
      <vt:lpstr>Support and challenge</vt:lpstr>
      <vt:lpstr>Context</vt:lpstr>
      <vt:lpstr>PowerPoint Presentation</vt:lpstr>
      <vt:lpstr>PowerPoint Presentation</vt:lpstr>
      <vt:lpstr>Introducing  Artificial Intelligence</vt:lpstr>
      <vt:lpstr>PowerPoint Presentation</vt:lpstr>
      <vt:lpstr>What’s our starting point?</vt:lpstr>
      <vt:lpstr>PowerPoint Presentation</vt:lpstr>
      <vt:lpstr>What is AI?</vt:lpstr>
      <vt:lpstr>AI needs data</vt:lpstr>
      <vt:lpstr>What can AI do?</vt:lpstr>
      <vt:lpstr>Everyday examples of AI</vt:lpstr>
      <vt:lpstr>Where else is AI used?</vt:lpstr>
      <vt:lpstr>How does AI work?</vt:lpstr>
      <vt:lpstr>What should be in the playground?</vt:lpstr>
      <vt:lpstr>What will be served for lunch?</vt:lpstr>
      <vt:lpstr>What lesson should be taught most?</vt:lpstr>
      <vt:lpstr>Let’s discuss</vt:lpstr>
      <vt:lpstr>Benefits and challenges</vt:lpstr>
      <vt:lpstr>Benefits and challenges</vt:lpstr>
      <vt:lpstr>Competition time!</vt:lpstr>
      <vt:lpstr>What will you create?</vt:lpstr>
      <vt:lpstr>Sources of support</vt:lpstr>
      <vt:lpstr>Time to reflect</vt:lpstr>
      <vt:lpstr>What have we learnt?  </vt:lpstr>
      <vt:lpstr>Continue your creation!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 Ashby</dc:creator>
  <cp:lastModifiedBy>Florence Ackland</cp:lastModifiedBy>
  <cp:revision>14</cp:revision>
  <dcterms:created xsi:type="dcterms:W3CDTF">2023-05-19T09:34:20Z</dcterms:created>
  <dcterms:modified xsi:type="dcterms:W3CDTF">2024-11-14T09:31:28Z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0x010100B7B9E4BF4EBD8145881C4B853B3636B2</vt:lpwstr>
  </property>
  <property fmtid="{D5CDD505-2E9C-101B-9397-08002B2CF9AE}" pid="3" name="MediaServiceImageTags">
    <vt:lpwstr/>
  </property>
</Properties>
</file>