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Lst>
  <p:notesMasterIdLst>
    <p:notesMasterId r:id="rId19"/>
  </p:notesMasterIdLst>
  <p:sldIdLst>
    <p:sldId id="257" r:id="rId2"/>
    <p:sldId id="265" r:id="rId3"/>
    <p:sldId id="267" r:id="rId4"/>
    <p:sldId id="268" r:id="rId5"/>
    <p:sldId id="281" r:id="rId6"/>
    <p:sldId id="280" r:id="rId7"/>
    <p:sldId id="263" r:id="rId8"/>
    <p:sldId id="274" r:id="rId9"/>
    <p:sldId id="277" r:id="rId10"/>
    <p:sldId id="279" r:id="rId11"/>
    <p:sldId id="269" r:id="rId12"/>
    <p:sldId id="272" r:id="rId13"/>
    <p:sldId id="273" r:id="rId14"/>
    <p:sldId id="271" r:id="rId15"/>
    <p:sldId id="270" r:id="rId16"/>
    <p:sldId id="278" r:id="rId17"/>
    <p:sldId id="28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76"/>
    <a:srgbClr val="000099"/>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2" autoAdjust="0"/>
    <p:restoredTop sz="76396" autoAdjust="0"/>
  </p:normalViewPr>
  <p:slideViewPr>
    <p:cSldViewPr>
      <p:cViewPr varScale="1">
        <p:scale>
          <a:sx n="73" d="100"/>
          <a:sy n="73" d="100"/>
        </p:scale>
        <p:origin x="-122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5D198-7507-4890-A3D0-F8FA251C4752}" type="datetimeFigureOut">
              <a:rPr lang="en-GB" smtClean="0"/>
              <a:t>18/11/2020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31991-25BB-4973-8975-1C2AE3696D19}" type="slidenum">
              <a:rPr lang="en-GB" smtClean="0"/>
              <a:t>‹#›</a:t>
            </a:fld>
            <a:endParaRPr lang="en-GB"/>
          </a:p>
        </p:txBody>
      </p:sp>
    </p:spTree>
    <p:extLst>
      <p:ext uri="{BB962C8B-B14F-4D97-AF65-F5344CB8AC3E}">
        <p14:creationId xmlns:p14="http://schemas.microsoft.com/office/powerpoint/2010/main" val="3504127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31991-25BB-4973-8975-1C2AE3696D19}" type="slidenum">
              <a:rPr lang="en-GB" smtClean="0"/>
              <a:t>1</a:t>
            </a:fld>
            <a:endParaRPr lang="en-GB"/>
          </a:p>
        </p:txBody>
      </p:sp>
    </p:spTree>
    <p:extLst>
      <p:ext uri="{BB962C8B-B14F-4D97-AF65-F5344CB8AC3E}">
        <p14:creationId xmlns:p14="http://schemas.microsoft.com/office/powerpoint/2010/main" val="41242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D31991-25BB-4973-8975-1C2AE3696D19}" type="slidenum">
              <a:rPr lang="en-GB" smtClean="0"/>
              <a:t>10</a:t>
            </a:fld>
            <a:endParaRPr lang="en-GB"/>
          </a:p>
        </p:txBody>
      </p:sp>
    </p:spTree>
    <p:extLst>
      <p:ext uri="{BB962C8B-B14F-4D97-AF65-F5344CB8AC3E}">
        <p14:creationId xmlns:p14="http://schemas.microsoft.com/office/powerpoint/2010/main" val="3898391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D31991-25BB-4973-8975-1C2AE3696D19}" type="slidenum">
              <a:rPr lang="en-GB" smtClean="0"/>
              <a:t>11</a:t>
            </a:fld>
            <a:endParaRPr lang="en-GB"/>
          </a:p>
        </p:txBody>
      </p:sp>
    </p:spTree>
    <p:extLst>
      <p:ext uri="{BB962C8B-B14F-4D97-AF65-F5344CB8AC3E}">
        <p14:creationId xmlns:p14="http://schemas.microsoft.com/office/powerpoint/2010/main" val="3861445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D31991-25BB-4973-8975-1C2AE3696D19}" type="slidenum">
              <a:rPr lang="en-GB" smtClean="0"/>
              <a:t>12</a:t>
            </a:fld>
            <a:endParaRPr lang="en-GB"/>
          </a:p>
        </p:txBody>
      </p:sp>
    </p:spTree>
    <p:extLst>
      <p:ext uri="{BB962C8B-B14F-4D97-AF65-F5344CB8AC3E}">
        <p14:creationId xmlns:p14="http://schemas.microsoft.com/office/powerpoint/2010/main" val="2959331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D31991-25BB-4973-8975-1C2AE3696D19}" type="slidenum">
              <a:rPr lang="en-GB" smtClean="0"/>
              <a:t>13</a:t>
            </a:fld>
            <a:endParaRPr lang="en-GB"/>
          </a:p>
        </p:txBody>
      </p:sp>
    </p:spTree>
    <p:extLst>
      <p:ext uri="{BB962C8B-B14F-4D97-AF65-F5344CB8AC3E}">
        <p14:creationId xmlns:p14="http://schemas.microsoft.com/office/powerpoint/2010/main" val="2726926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D31991-25BB-4973-8975-1C2AE3696D19}" type="slidenum">
              <a:rPr lang="en-GB" smtClean="0"/>
              <a:t>14</a:t>
            </a:fld>
            <a:endParaRPr lang="en-GB"/>
          </a:p>
        </p:txBody>
      </p:sp>
    </p:spTree>
    <p:extLst>
      <p:ext uri="{BB962C8B-B14F-4D97-AF65-F5344CB8AC3E}">
        <p14:creationId xmlns:p14="http://schemas.microsoft.com/office/powerpoint/2010/main" val="406607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D31991-25BB-4973-8975-1C2AE3696D19}" type="slidenum">
              <a:rPr lang="en-GB" smtClean="0"/>
              <a:t>15</a:t>
            </a:fld>
            <a:endParaRPr lang="en-GB"/>
          </a:p>
        </p:txBody>
      </p:sp>
    </p:spTree>
    <p:extLst>
      <p:ext uri="{BB962C8B-B14F-4D97-AF65-F5344CB8AC3E}">
        <p14:creationId xmlns:p14="http://schemas.microsoft.com/office/powerpoint/2010/main" val="1252064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D31991-25BB-4973-8975-1C2AE3696D19}" type="slidenum">
              <a:rPr lang="en-GB" smtClean="0"/>
              <a:t>16</a:t>
            </a:fld>
            <a:endParaRPr lang="en-GB"/>
          </a:p>
        </p:txBody>
      </p:sp>
    </p:spTree>
    <p:extLst>
      <p:ext uri="{BB962C8B-B14F-4D97-AF65-F5344CB8AC3E}">
        <p14:creationId xmlns:p14="http://schemas.microsoft.com/office/powerpoint/2010/main" val="386223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D31991-25BB-4973-8975-1C2AE3696D19}" type="slidenum">
              <a:rPr lang="en-GB" smtClean="0"/>
              <a:t>17</a:t>
            </a:fld>
            <a:endParaRPr lang="en-GB"/>
          </a:p>
        </p:txBody>
      </p:sp>
    </p:spTree>
    <p:extLst>
      <p:ext uri="{BB962C8B-B14F-4D97-AF65-F5344CB8AC3E}">
        <p14:creationId xmlns:p14="http://schemas.microsoft.com/office/powerpoint/2010/main" val="1329541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31991-25BB-4973-8975-1C2AE3696D19}" type="slidenum">
              <a:rPr lang="en-GB" smtClean="0"/>
              <a:t>2</a:t>
            </a:fld>
            <a:endParaRPr lang="en-GB"/>
          </a:p>
        </p:txBody>
      </p:sp>
    </p:spTree>
    <p:extLst>
      <p:ext uri="{BB962C8B-B14F-4D97-AF65-F5344CB8AC3E}">
        <p14:creationId xmlns:p14="http://schemas.microsoft.com/office/powerpoint/2010/main" val="358167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31991-25BB-4973-8975-1C2AE3696D19}" type="slidenum">
              <a:rPr lang="en-GB" smtClean="0"/>
              <a:t>3</a:t>
            </a:fld>
            <a:endParaRPr lang="en-GB"/>
          </a:p>
        </p:txBody>
      </p:sp>
    </p:spTree>
    <p:extLst>
      <p:ext uri="{BB962C8B-B14F-4D97-AF65-F5344CB8AC3E}">
        <p14:creationId xmlns:p14="http://schemas.microsoft.com/office/powerpoint/2010/main" val="129516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31991-25BB-4973-8975-1C2AE3696D19}" type="slidenum">
              <a:rPr lang="en-GB" smtClean="0"/>
              <a:t>4</a:t>
            </a:fld>
            <a:endParaRPr lang="en-GB"/>
          </a:p>
        </p:txBody>
      </p:sp>
    </p:spTree>
    <p:extLst>
      <p:ext uri="{BB962C8B-B14F-4D97-AF65-F5344CB8AC3E}">
        <p14:creationId xmlns:p14="http://schemas.microsoft.com/office/powerpoint/2010/main" val="284501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31991-25BB-4973-8975-1C2AE3696D19}" type="slidenum">
              <a:rPr lang="en-GB" smtClean="0"/>
              <a:t>5</a:t>
            </a:fld>
            <a:endParaRPr lang="en-GB"/>
          </a:p>
        </p:txBody>
      </p:sp>
    </p:spTree>
    <p:extLst>
      <p:ext uri="{BB962C8B-B14F-4D97-AF65-F5344CB8AC3E}">
        <p14:creationId xmlns:p14="http://schemas.microsoft.com/office/powerpoint/2010/main" val="2751903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31991-25BB-4973-8975-1C2AE3696D19}" type="slidenum">
              <a:rPr lang="en-GB" smtClean="0"/>
              <a:t>6</a:t>
            </a:fld>
            <a:endParaRPr lang="en-GB"/>
          </a:p>
        </p:txBody>
      </p:sp>
    </p:spTree>
    <p:extLst>
      <p:ext uri="{BB962C8B-B14F-4D97-AF65-F5344CB8AC3E}">
        <p14:creationId xmlns:p14="http://schemas.microsoft.com/office/powerpoint/2010/main" val="408588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D31991-25BB-4973-8975-1C2AE3696D19}" type="slidenum">
              <a:rPr lang="en-GB" smtClean="0"/>
              <a:t>7</a:t>
            </a:fld>
            <a:endParaRPr lang="en-GB"/>
          </a:p>
        </p:txBody>
      </p:sp>
    </p:spTree>
    <p:extLst>
      <p:ext uri="{BB962C8B-B14F-4D97-AF65-F5344CB8AC3E}">
        <p14:creationId xmlns:p14="http://schemas.microsoft.com/office/powerpoint/2010/main" val="3498863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D31991-25BB-4973-8975-1C2AE3696D19}" type="slidenum">
              <a:rPr lang="en-GB" smtClean="0"/>
              <a:t>8</a:t>
            </a:fld>
            <a:endParaRPr lang="en-GB"/>
          </a:p>
        </p:txBody>
      </p:sp>
    </p:spTree>
    <p:extLst>
      <p:ext uri="{BB962C8B-B14F-4D97-AF65-F5344CB8AC3E}">
        <p14:creationId xmlns:p14="http://schemas.microsoft.com/office/powerpoint/2010/main" val="142669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D31991-25BB-4973-8975-1C2AE3696D19}" type="slidenum">
              <a:rPr lang="en-GB" smtClean="0"/>
              <a:t>9</a:t>
            </a:fld>
            <a:endParaRPr lang="en-GB"/>
          </a:p>
        </p:txBody>
      </p:sp>
    </p:spTree>
    <p:extLst>
      <p:ext uri="{BB962C8B-B14F-4D97-AF65-F5344CB8AC3E}">
        <p14:creationId xmlns:p14="http://schemas.microsoft.com/office/powerpoint/2010/main" val="2674406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GB"/>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01133F21-F195-401B-A66B-9D836BB02703}" type="datetimeFigureOut">
              <a:rPr lang="en-GB" smtClean="0"/>
              <a:t>18/11/2020</a:t>
            </a:fld>
            <a:endParaRPr lang="en-GB"/>
          </a:p>
        </p:txBody>
      </p:sp>
      <p:sp>
        <p:nvSpPr>
          <p:cNvPr id="5" name="Footer Placeholder 4"/>
          <p:cNvSpPr>
            <a:spLocks noGrp="1"/>
          </p:cNvSpPr>
          <p:nvPr>
            <p:ph type="ftr" sz="quarter" idx="11"/>
          </p:nvPr>
        </p:nvSpPr>
        <p:spPr>
          <a:xfrm>
            <a:off x="2743973" y="5870576"/>
            <a:ext cx="3932137" cy="377825"/>
          </a:xfrm>
        </p:spPr>
        <p:txBody>
          <a:bodyPr/>
          <a:lstStyle/>
          <a:p>
            <a:endParaRPr lang="en-GB"/>
          </a:p>
        </p:txBody>
      </p:sp>
      <p:sp>
        <p:nvSpPr>
          <p:cNvPr id="6" name="Slide Number Placeholder 5"/>
          <p:cNvSpPr>
            <a:spLocks noGrp="1"/>
          </p:cNvSpPr>
          <p:nvPr>
            <p:ph type="sldNum" sz="quarter" idx="12"/>
          </p:nvPr>
        </p:nvSpPr>
        <p:spPr>
          <a:xfrm>
            <a:off x="8040685" y="5870576"/>
            <a:ext cx="417516" cy="377825"/>
          </a:xfrm>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223379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1133F21-F195-401B-A66B-9D836BB02703}"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169584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1133F21-F195-401B-A66B-9D836BB02703}"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1258306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1133F21-F195-401B-A66B-9D836BB02703}"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542218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GB"/>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1133F21-F195-401B-A66B-9D836BB02703}"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151775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1133F21-F195-401B-A66B-9D836BB02703}"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202438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1133F21-F195-401B-A66B-9D836BB02703}"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2439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1133F21-F195-401B-A66B-9D836BB02703}"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2103665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GB"/>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1133F21-F195-401B-A66B-9D836BB02703}"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391362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1133F21-F195-401B-A66B-9D836BB02703}"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428335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1133F21-F195-401B-A66B-9D836BB02703}" type="datetimeFigureOut">
              <a:rPr lang="en-GB" smtClean="0"/>
              <a:t>18/11/2020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126261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1133F21-F195-401B-A66B-9D836BB02703}"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100719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GB"/>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1133F21-F195-401B-A66B-9D836BB02703}" type="datetimeFigureOut">
              <a:rPr lang="en-GB" smtClean="0"/>
              <a:t>18/11/2020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336142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1133F21-F195-401B-A66B-9D836BB02703}" type="datetimeFigureOut">
              <a:rPr lang="en-GB" smtClean="0"/>
              <a:t>18/11/2020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33438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01133F21-F195-401B-A66B-9D836BB02703}" type="datetimeFigureOut">
              <a:rPr lang="en-GB" smtClean="0"/>
              <a:t>18/11/2020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240628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1133F21-F195-401B-A66B-9D836BB02703}"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405740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1133F21-F195-401B-A66B-9D836BB02703}" type="datetimeFigureOut">
              <a:rPr lang="en-GB" smtClean="0"/>
              <a:t>18/11/2020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7FF03A-9A71-44CF-8083-ACA403D5932E}" type="slidenum">
              <a:rPr lang="en-GB" smtClean="0"/>
              <a:t>‹#›</a:t>
            </a:fld>
            <a:endParaRPr lang="en-GB"/>
          </a:p>
        </p:txBody>
      </p:sp>
    </p:spTree>
    <p:extLst>
      <p:ext uri="{BB962C8B-B14F-4D97-AF65-F5344CB8AC3E}">
        <p14:creationId xmlns:p14="http://schemas.microsoft.com/office/powerpoint/2010/main" val="329453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133F21-F195-401B-A66B-9D836BB02703}" type="datetimeFigureOut">
              <a:rPr lang="en-GB" smtClean="0"/>
              <a:t>18/11/2020</a:t>
            </a:fld>
            <a:endParaRPr lang="en-GB"/>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7FF03A-9A71-44CF-8083-ACA403D5932E}" type="slidenum">
              <a:rPr lang="en-GB" smtClean="0"/>
              <a:t>‹#›</a:t>
            </a:fld>
            <a:endParaRPr lang="en-GB"/>
          </a:p>
        </p:txBody>
      </p:sp>
    </p:spTree>
    <p:extLst>
      <p:ext uri="{BB962C8B-B14F-4D97-AF65-F5344CB8AC3E}">
        <p14:creationId xmlns:p14="http://schemas.microsoft.com/office/powerpoint/2010/main" val="1263407146"/>
      </p:ext>
    </p:extLst>
  </p:cSld>
  <p:clrMap bg1="dk1" tx1="lt1" bg2="dk2" tx2="lt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RHnU6LTWh6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ww.youtube.com/watch?v=MVvVTDhGqa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4" Type="http://schemas.microsoft.com/office/2007/relationships/hdphoto" Target="../media/hdphoto1.wdp"/><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1142E50-7597-4F53-99B5-7C3D1136A691}"/>
              </a:ext>
            </a:extLst>
          </p:cNvPr>
          <p:cNvSpPr txBox="1"/>
          <p:nvPr/>
        </p:nvSpPr>
        <p:spPr>
          <a:xfrm>
            <a:off x="971600" y="852721"/>
            <a:ext cx="9036495" cy="2062103"/>
          </a:xfrm>
          <a:prstGeom prst="rect">
            <a:avLst/>
          </a:prstGeom>
          <a:noFill/>
        </p:spPr>
        <p:txBody>
          <a:bodyPr wrap="square" rtlCol="0">
            <a:spAutoFit/>
          </a:bodyPr>
          <a:lstStyle/>
          <a:p>
            <a:pPr algn="ctr"/>
            <a:r>
              <a:rPr lang="en-GB" sz="3600" b="1" dirty="0">
                <a:latin typeface="Comic Sans MS" panose="030F0702030302020204" pitchFamily="66" charset="0"/>
              </a:rPr>
              <a:t>5 Ways to Wellbeing</a:t>
            </a:r>
          </a:p>
          <a:p>
            <a:pPr algn="ctr"/>
            <a:r>
              <a:rPr lang="en-GB" sz="3600" b="1" dirty="0">
                <a:latin typeface="Comic Sans MS" panose="030F0702030302020204" pitchFamily="66" charset="0"/>
              </a:rPr>
              <a:t>Resource</a:t>
            </a:r>
          </a:p>
          <a:p>
            <a:pPr algn="ctr"/>
            <a:endParaRPr lang="en-GB" sz="2400" dirty="0">
              <a:latin typeface="Comic Sans MS" panose="030F0702030302020204" pitchFamily="66" charset="0"/>
            </a:endParaRPr>
          </a:p>
          <a:p>
            <a:pPr algn="ctr"/>
            <a:r>
              <a:rPr lang="en-GB" sz="3200" dirty="0">
                <a:latin typeface="Comic Sans MS" panose="030F0702030302020204" pitchFamily="66" charset="0"/>
              </a:rPr>
              <a:t>Assembly PPT</a:t>
            </a:r>
          </a:p>
        </p:txBody>
      </p:sp>
      <p:pic>
        <p:nvPicPr>
          <p:cNvPr id="3" name="Picture 2" descr="Logo, company name&#10;&#10;Description automatically generated">
            <a:extLst>
              <a:ext uri="{FF2B5EF4-FFF2-40B4-BE49-F238E27FC236}">
                <a16:creationId xmlns:a16="http://schemas.microsoft.com/office/drawing/2014/main" xmlns="" id="{5783BD99-7419-C143-BB09-33DAF6BFE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25844"/>
            <a:ext cx="1993900" cy="1498600"/>
          </a:xfrm>
          <a:prstGeom prst="rect">
            <a:avLst/>
          </a:prstGeom>
        </p:spPr>
      </p:pic>
      <p:pic>
        <p:nvPicPr>
          <p:cNvPr id="6" name="Picture 5" descr="A close up of a sign&#10;&#10;Description automatically generated">
            <a:extLst>
              <a:ext uri="{FF2B5EF4-FFF2-40B4-BE49-F238E27FC236}">
                <a16:creationId xmlns:a16="http://schemas.microsoft.com/office/drawing/2014/main" xmlns="" id="{2511F0F5-B166-104B-AEE5-EAC2CEEB4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413409"/>
            <a:ext cx="5151844" cy="2511524"/>
          </a:xfrm>
          <a:prstGeom prst="rect">
            <a:avLst/>
          </a:prstGeom>
        </p:spPr>
      </p:pic>
    </p:spTree>
    <p:extLst>
      <p:ext uri="{BB962C8B-B14F-4D97-AF65-F5344CB8AC3E}">
        <p14:creationId xmlns:p14="http://schemas.microsoft.com/office/powerpoint/2010/main" val="295770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28751354-DDAE-45DD-9710-D8CFFC22AE75}"/>
              </a:ext>
            </a:extLst>
          </p:cNvPr>
          <p:cNvGraphicFramePr>
            <a:graphicFrameLocks noGrp="1"/>
          </p:cNvGraphicFramePr>
          <p:nvPr>
            <p:extLst>
              <p:ext uri="{D42A27DB-BD31-4B8C-83A1-F6EECF244321}">
                <p14:modId xmlns:p14="http://schemas.microsoft.com/office/powerpoint/2010/main" val="1295994321"/>
              </p:ext>
            </p:extLst>
          </p:nvPr>
        </p:nvGraphicFramePr>
        <p:xfrm>
          <a:off x="413284" y="404664"/>
          <a:ext cx="8280919" cy="6217920"/>
        </p:xfrm>
        <a:graphic>
          <a:graphicData uri="http://schemas.openxmlformats.org/drawingml/2006/table">
            <a:tbl>
              <a:tblPr firstRow="1" firstCol="1" bandRow="1">
                <a:tableStyleId>{5C22544A-7EE6-4342-B048-85BDC9FD1C3A}</a:tableStyleId>
              </a:tblPr>
              <a:tblGrid>
                <a:gridCol w="701774">
                  <a:extLst>
                    <a:ext uri="{9D8B030D-6E8A-4147-A177-3AD203B41FA5}">
                      <a16:colId xmlns:a16="http://schemas.microsoft.com/office/drawing/2014/main" xmlns="" val="1058691582"/>
                    </a:ext>
                  </a:extLst>
                </a:gridCol>
                <a:gridCol w="1543900">
                  <a:extLst>
                    <a:ext uri="{9D8B030D-6E8A-4147-A177-3AD203B41FA5}">
                      <a16:colId xmlns:a16="http://schemas.microsoft.com/office/drawing/2014/main" xmlns="" val="3566689232"/>
                    </a:ext>
                  </a:extLst>
                </a:gridCol>
                <a:gridCol w="1953095">
                  <a:extLst>
                    <a:ext uri="{9D8B030D-6E8A-4147-A177-3AD203B41FA5}">
                      <a16:colId xmlns:a16="http://schemas.microsoft.com/office/drawing/2014/main" xmlns="" val="2720636867"/>
                    </a:ext>
                  </a:extLst>
                </a:gridCol>
                <a:gridCol w="1341919">
                  <a:extLst>
                    <a:ext uri="{9D8B030D-6E8A-4147-A177-3AD203B41FA5}">
                      <a16:colId xmlns:a16="http://schemas.microsoft.com/office/drawing/2014/main" xmlns="" val="267154503"/>
                    </a:ext>
                  </a:extLst>
                </a:gridCol>
                <a:gridCol w="1341919">
                  <a:extLst>
                    <a:ext uri="{9D8B030D-6E8A-4147-A177-3AD203B41FA5}">
                      <a16:colId xmlns:a16="http://schemas.microsoft.com/office/drawing/2014/main" xmlns="" val="2233776554"/>
                    </a:ext>
                  </a:extLst>
                </a:gridCol>
                <a:gridCol w="1398312">
                  <a:extLst>
                    <a:ext uri="{9D8B030D-6E8A-4147-A177-3AD203B41FA5}">
                      <a16:colId xmlns:a16="http://schemas.microsoft.com/office/drawing/2014/main" xmlns="" val="2831854584"/>
                    </a:ext>
                  </a:extLst>
                </a:gridCol>
              </a:tblGrid>
              <a:tr h="468168">
                <a:tc>
                  <a:txBody>
                    <a:bodyPr/>
                    <a:lstStyle/>
                    <a:p>
                      <a:pPr>
                        <a:lnSpc>
                          <a:spcPct val="100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724" marR="30724" marT="0" marB="0"/>
                </a:tc>
                <a:tc>
                  <a:txBody>
                    <a:bodyPr/>
                    <a:lstStyle/>
                    <a:p>
                      <a:pPr>
                        <a:lnSpc>
                          <a:spcPct val="100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724" marR="30724" marT="0" marB="0"/>
                </a:tc>
                <a:tc>
                  <a:txBody>
                    <a:bodyPr/>
                    <a:lstStyle/>
                    <a:p>
                      <a:pPr>
                        <a:lnSpc>
                          <a:spcPct val="100000"/>
                        </a:lnSpc>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724" marR="30724" marT="0" marB="0"/>
                </a:tc>
                <a:tc>
                  <a:txBody>
                    <a:bodyPr/>
                    <a:lstStyle/>
                    <a:p>
                      <a:pPr>
                        <a:lnSpc>
                          <a:spcPct val="100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0724" marR="30724" marT="0" marB="0"/>
                </a:tc>
                <a:tc>
                  <a:txBody>
                    <a:bodyPr/>
                    <a:lstStyle/>
                    <a:p>
                      <a:pPr>
                        <a:lnSpc>
                          <a:spcPct val="100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0724" marR="30724" marT="0" marB="0"/>
                </a:tc>
                <a:tc>
                  <a:txBody>
                    <a:bodyPr/>
                    <a:lstStyle/>
                    <a:p>
                      <a:pPr>
                        <a:lnSpc>
                          <a:spcPct val="100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0724" marR="30724" marT="0" marB="0"/>
                </a:tc>
                <a:extLst>
                  <a:ext uri="{0D108BD9-81ED-4DB2-BD59-A6C34878D82A}">
                    <a16:rowId xmlns:a16="http://schemas.microsoft.com/office/drawing/2014/main" xmlns="" val="1109081328"/>
                  </a:ext>
                </a:extLst>
              </a:tr>
              <a:tr h="5004440">
                <a:tc>
                  <a:txBody>
                    <a:bodyPr/>
                    <a:lstStyle/>
                    <a:p>
                      <a:pPr algn="ctr">
                        <a:lnSpc>
                          <a:spcPct val="100000"/>
                        </a:lnSpc>
                        <a:spcAft>
                          <a:spcPts val="0"/>
                        </a:spcAft>
                      </a:pPr>
                      <a:r>
                        <a:rPr lang="en-GB" sz="1000" dirty="0">
                          <a:effectLst/>
                        </a:rPr>
                        <a:t> </a:t>
                      </a:r>
                    </a:p>
                    <a:p>
                      <a:pPr algn="ctr">
                        <a:lnSpc>
                          <a:spcPct val="100000"/>
                        </a:lnSpc>
                        <a:spcAft>
                          <a:spcPts val="0"/>
                        </a:spcAft>
                      </a:pPr>
                      <a:endParaRPr lang="en-GB" sz="1000" dirty="0">
                        <a:effectLst/>
                      </a:endParaRPr>
                    </a:p>
                    <a:p>
                      <a:pPr algn="ctr">
                        <a:lnSpc>
                          <a:spcPct val="100000"/>
                        </a:lnSpc>
                        <a:spcAft>
                          <a:spcPts val="0"/>
                        </a:spcAft>
                      </a:pPr>
                      <a:r>
                        <a:rPr lang="en-GB" sz="1000" dirty="0">
                          <a:effectLst/>
                        </a:rPr>
                        <a:t>Suggested Activities</a:t>
                      </a:r>
                    </a:p>
                    <a:p>
                      <a:pPr algn="ctr">
                        <a:lnSpc>
                          <a:spcPct val="100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724" marR="30724" marT="0" marB="0"/>
                </a:tc>
                <a:tc>
                  <a:txBody>
                    <a:bodyPr/>
                    <a:lstStyle/>
                    <a:p>
                      <a:pPr algn="ctr">
                        <a:lnSpc>
                          <a:spcPct val="100000"/>
                        </a:lnSpc>
                        <a:spcAft>
                          <a:spcPts val="0"/>
                        </a:spcAft>
                      </a:pPr>
                      <a:endParaRPr lang="en-GB" sz="1600" dirty="0">
                        <a:effectLst/>
                      </a:endParaRPr>
                    </a:p>
                    <a:p>
                      <a:pPr algn="ctr">
                        <a:lnSpc>
                          <a:spcPct val="100000"/>
                        </a:lnSpc>
                        <a:spcAft>
                          <a:spcPts val="0"/>
                        </a:spcAft>
                      </a:pPr>
                      <a:r>
                        <a:rPr lang="en-GB" sz="1600" dirty="0">
                          <a:effectLst/>
                        </a:rPr>
                        <a:t>Find a new friend</a:t>
                      </a:r>
                    </a:p>
                    <a:p>
                      <a:pPr algn="ctr">
                        <a:lnSpc>
                          <a:spcPct val="100000"/>
                        </a:lnSpc>
                        <a:spcAft>
                          <a:spcPts val="0"/>
                        </a:spcAft>
                      </a:pPr>
                      <a:r>
                        <a:rPr lang="en-GB" sz="1600" dirty="0">
                          <a:effectLst/>
                        </a:rPr>
                        <a:t>Make time for a friend</a:t>
                      </a:r>
                    </a:p>
                    <a:p>
                      <a:pPr algn="ctr">
                        <a:lnSpc>
                          <a:spcPct val="100000"/>
                        </a:lnSpc>
                        <a:spcAft>
                          <a:spcPts val="0"/>
                        </a:spcAft>
                      </a:pPr>
                      <a:r>
                        <a:rPr lang="en-GB" sz="1600" dirty="0">
                          <a:effectLst/>
                        </a:rPr>
                        <a:t>Play a new game at playtime</a:t>
                      </a:r>
                    </a:p>
                    <a:p>
                      <a:pPr algn="ctr">
                        <a:lnSpc>
                          <a:spcPct val="100000"/>
                        </a:lnSpc>
                        <a:spcAft>
                          <a:spcPts val="0"/>
                        </a:spcAft>
                      </a:pPr>
                      <a:r>
                        <a:rPr lang="en-GB" sz="1600" dirty="0">
                          <a:effectLst/>
                        </a:rPr>
                        <a:t>Play the smile challenge</a:t>
                      </a:r>
                    </a:p>
                    <a:p>
                      <a:pPr algn="ctr">
                        <a:lnSpc>
                          <a:spcPct val="100000"/>
                        </a:lnSpc>
                        <a:spcAft>
                          <a:spcPts val="0"/>
                        </a:spcAft>
                      </a:pPr>
                      <a:r>
                        <a:rPr lang="en-GB" sz="1600" dirty="0">
                          <a:effectLst/>
                        </a:rPr>
                        <a:t>Open a door for someone</a:t>
                      </a:r>
                    </a:p>
                    <a:p>
                      <a:pPr algn="ctr">
                        <a:lnSpc>
                          <a:spcPct val="100000"/>
                        </a:lnSpc>
                        <a:spcAft>
                          <a:spcPts val="0"/>
                        </a:spcAft>
                      </a:pPr>
                      <a:r>
                        <a:rPr lang="en-GB" sz="1600" dirty="0">
                          <a:effectLst/>
                        </a:rPr>
                        <a:t>Help your adult</a:t>
                      </a:r>
                    </a:p>
                    <a:p>
                      <a:pPr algn="ctr">
                        <a:lnSpc>
                          <a:spcPct val="100000"/>
                        </a:lnSpc>
                        <a:spcAft>
                          <a:spcPts val="0"/>
                        </a:spcAft>
                      </a:pPr>
                      <a:r>
                        <a:rPr lang="en-GB" sz="1600" dirty="0">
                          <a:effectLst/>
                        </a:rPr>
                        <a:t>Play ‘meet people’ bingo game</a:t>
                      </a:r>
                    </a:p>
                    <a:p>
                      <a:pPr algn="ctr">
                        <a:lnSpc>
                          <a:spcPct val="100000"/>
                        </a:lnSpc>
                        <a:spcAft>
                          <a:spcPts val="0"/>
                        </a:spcAft>
                      </a:pPr>
                      <a:r>
                        <a:rPr lang="en-GB" sz="1600" dirty="0">
                          <a:effectLst/>
                        </a:rPr>
                        <a:t>Write a letter to a friend</a:t>
                      </a:r>
                      <a:r>
                        <a:rPr lang="en-GB" sz="1600" baseline="0" dirty="0">
                          <a:effectLst/>
                        </a:rPr>
                        <a:t> or family member.</a:t>
                      </a:r>
                    </a:p>
                    <a:p>
                      <a:pPr algn="ctr">
                        <a:lnSpc>
                          <a:spcPct val="100000"/>
                        </a:lnSpc>
                        <a:spcAft>
                          <a:spcPts val="0"/>
                        </a:spcAft>
                      </a:pPr>
                      <a:r>
                        <a:rPr lang="en-GB" sz="1600" baseline="0" dirty="0">
                          <a:effectLst/>
                        </a:rPr>
                        <a:t>Draw a picture for a neighbour.</a:t>
                      </a:r>
                    </a:p>
                    <a:p>
                      <a:pPr algn="ctr">
                        <a:lnSpc>
                          <a:spcPct val="100000"/>
                        </a:lnSpc>
                        <a:spcAft>
                          <a:spcPts val="0"/>
                        </a:spcAft>
                      </a:pPr>
                      <a:r>
                        <a:rPr lang="en-GB" sz="1600" baseline="0" dirty="0">
                          <a:effectLst/>
                        </a:rPr>
                        <a:t>Join a community group like Cubs/Brownies</a:t>
                      </a:r>
                      <a:endParaRPr lang="en-GB" sz="1600" dirty="0">
                        <a:effectLst/>
                      </a:endParaRPr>
                    </a:p>
                    <a:p>
                      <a:pPr algn="ctr">
                        <a:lnSpc>
                          <a:spcPct val="100000"/>
                        </a:lnSpc>
                        <a:spcAft>
                          <a:spcPts val="0"/>
                        </a:spcAft>
                        <a:tabLst>
                          <a:tab pos="1117600" algn="l"/>
                        </a:tabLs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724" marR="30724" marT="0" marB="0"/>
                </a:tc>
                <a:tc>
                  <a:txBody>
                    <a:bodyPr/>
                    <a:lstStyle/>
                    <a:p>
                      <a:pPr algn="ctr">
                        <a:lnSpc>
                          <a:spcPct val="100000"/>
                        </a:lnSpc>
                        <a:spcAft>
                          <a:spcPts val="0"/>
                        </a:spcAft>
                      </a:pPr>
                      <a:endParaRPr lang="en-GB" sz="1600" dirty="0">
                        <a:effectLst/>
                      </a:endParaRPr>
                    </a:p>
                    <a:p>
                      <a:pPr algn="ctr">
                        <a:lnSpc>
                          <a:spcPct val="100000"/>
                        </a:lnSpc>
                        <a:spcAft>
                          <a:spcPts val="0"/>
                        </a:spcAft>
                      </a:pPr>
                      <a:r>
                        <a:rPr lang="en-GB" sz="1600" dirty="0">
                          <a:effectLst/>
                        </a:rPr>
                        <a:t>15 minutes in the day</a:t>
                      </a:r>
                    </a:p>
                    <a:p>
                      <a:pPr algn="ctr">
                        <a:lnSpc>
                          <a:spcPct val="100000"/>
                        </a:lnSpc>
                        <a:spcAft>
                          <a:spcPts val="0"/>
                        </a:spcAft>
                      </a:pPr>
                      <a:r>
                        <a:rPr lang="en-GB" sz="1600" dirty="0">
                          <a:effectLst/>
                        </a:rPr>
                        <a:t>Go as a class and walk around the school grounds.</a:t>
                      </a:r>
                    </a:p>
                    <a:p>
                      <a:pPr algn="ctr">
                        <a:lnSpc>
                          <a:spcPct val="100000"/>
                        </a:lnSpc>
                        <a:spcAft>
                          <a:spcPts val="0"/>
                        </a:spcAft>
                      </a:pPr>
                      <a:r>
                        <a:rPr lang="en-GB" sz="1600" dirty="0">
                          <a:effectLst/>
                        </a:rPr>
                        <a:t>Pair up with a different year group and walk and chat.</a:t>
                      </a:r>
                    </a:p>
                    <a:p>
                      <a:pPr algn="ctr">
                        <a:lnSpc>
                          <a:spcPct val="100000"/>
                        </a:lnSpc>
                        <a:spcAft>
                          <a:spcPts val="0"/>
                        </a:spcAft>
                      </a:pPr>
                      <a:r>
                        <a:rPr lang="en-GB" sz="1600" dirty="0">
                          <a:effectLst/>
                        </a:rPr>
                        <a:t>Play just dance</a:t>
                      </a:r>
                    </a:p>
                    <a:p>
                      <a:pPr algn="ctr">
                        <a:lnSpc>
                          <a:spcPct val="100000"/>
                        </a:lnSpc>
                        <a:spcAft>
                          <a:spcPts val="0"/>
                        </a:spcAft>
                      </a:pPr>
                      <a:r>
                        <a:rPr lang="en-GB" sz="1600" dirty="0">
                          <a:effectLst/>
                        </a:rPr>
                        <a:t>Complete cosmic kids yoga</a:t>
                      </a:r>
                    </a:p>
                    <a:p>
                      <a:pPr algn="ctr">
                        <a:lnSpc>
                          <a:spcPct val="100000"/>
                        </a:lnSpc>
                        <a:spcAft>
                          <a:spcPts val="0"/>
                        </a:spcAft>
                      </a:pPr>
                      <a:r>
                        <a:rPr lang="en-GB" sz="1600" dirty="0">
                          <a:effectLst/>
                        </a:rPr>
                        <a:t>Do some go noodle activities</a:t>
                      </a:r>
                    </a:p>
                    <a:p>
                      <a:pPr algn="ctr">
                        <a:lnSpc>
                          <a:spcPct val="100000"/>
                        </a:lnSpc>
                        <a:spcAft>
                          <a:spcPts val="0"/>
                        </a:spcAft>
                      </a:pPr>
                      <a:r>
                        <a:rPr lang="en-GB" sz="1600" dirty="0">
                          <a:effectLst/>
                        </a:rPr>
                        <a:t>Make up some silly races</a:t>
                      </a:r>
                    </a:p>
                    <a:p>
                      <a:pPr algn="ctr">
                        <a:lnSpc>
                          <a:spcPct val="100000"/>
                        </a:lnSpc>
                        <a:spcAft>
                          <a:spcPts val="0"/>
                        </a:spcAft>
                      </a:pPr>
                      <a:r>
                        <a:rPr lang="en-GB" sz="1600" dirty="0">
                          <a:effectLst/>
                        </a:rPr>
                        <a:t>Start a sporty club</a:t>
                      </a:r>
                    </a:p>
                    <a:p>
                      <a:pPr algn="ctr">
                        <a:lnSpc>
                          <a:spcPct val="100000"/>
                        </a:lnSpc>
                        <a:spcAft>
                          <a:spcPts val="0"/>
                        </a:spcAft>
                      </a:pPr>
                      <a:r>
                        <a:rPr lang="en-GB" sz="1600" dirty="0">
                          <a:effectLst/>
                        </a:rPr>
                        <a:t>Go swimming at the weekend</a:t>
                      </a:r>
                    </a:p>
                    <a:p>
                      <a:pPr algn="ctr">
                        <a:lnSpc>
                          <a:spcPct val="100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724" marR="30724" marT="0" marB="0"/>
                </a:tc>
                <a:tc>
                  <a:txBody>
                    <a:bodyPr/>
                    <a:lstStyle/>
                    <a:p>
                      <a:pPr algn="ctr">
                        <a:lnSpc>
                          <a:spcPct val="100000"/>
                        </a:lnSpc>
                        <a:spcAft>
                          <a:spcPts val="0"/>
                        </a:spcAft>
                      </a:pPr>
                      <a:endParaRPr lang="en-GB" sz="1600" dirty="0">
                        <a:effectLst/>
                      </a:endParaRPr>
                    </a:p>
                    <a:p>
                      <a:pPr algn="ctr">
                        <a:lnSpc>
                          <a:spcPct val="100000"/>
                        </a:lnSpc>
                        <a:spcAft>
                          <a:spcPts val="0"/>
                        </a:spcAft>
                      </a:pPr>
                      <a:r>
                        <a:rPr lang="en-GB" sz="1600" dirty="0">
                          <a:effectLst/>
                        </a:rPr>
                        <a:t>Breathing exercises</a:t>
                      </a:r>
                    </a:p>
                    <a:p>
                      <a:pPr algn="ctr">
                        <a:lnSpc>
                          <a:spcPct val="100000"/>
                        </a:lnSpc>
                        <a:spcAft>
                          <a:spcPts val="0"/>
                        </a:spcAft>
                      </a:pPr>
                      <a:r>
                        <a:rPr lang="en-GB" sz="1600" dirty="0">
                          <a:effectLst/>
                        </a:rPr>
                        <a:t>Listening to relaxing music</a:t>
                      </a:r>
                    </a:p>
                    <a:p>
                      <a:pPr algn="ctr">
                        <a:lnSpc>
                          <a:spcPct val="100000"/>
                        </a:lnSpc>
                        <a:spcAft>
                          <a:spcPts val="0"/>
                        </a:spcAft>
                      </a:pPr>
                      <a:r>
                        <a:rPr lang="en-GB" sz="1600" dirty="0">
                          <a:effectLst/>
                        </a:rPr>
                        <a:t>Listening walk</a:t>
                      </a:r>
                    </a:p>
                    <a:p>
                      <a:pPr algn="ctr">
                        <a:lnSpc>
                          <a:spcPct val="100000"/>
                        </a:lnSpc>
                        <a:spcAft>
                          <a:spcPts val="0"/>
                        </a:spcAft>
                      </a:pPr>
                      <a:r>
                        <a:rPr lang="en-GB" sz="1600" dirty="0">
                          <a:effectLst/>
                        </a:rPr>
                        <a:t>How is my friend feeling?</a:t>
                      </a:r>
                    </a:p>
                    <a:p>
                      <a:pPr algn="ctr">
                        <a:lnSpc>
                          <a:spcPct val="100000"/>
                        </a:lnSpc>
                        <a:spcAft>
                          <a:spcPts val="0"/>
                        </a:spcAft>
                      </a:pPr>
                      <a:r>
                        <a:rPr lang="en-GB" sz="1600" dirty="0">
                          <a:effectLst/>
                        </a:rPr>
                        <a:t>How am I feeling?</a:t>
                      </a:r>
                    </a:p>
                    <a:p>
                      <a:pPr algn="ctr">
                        <a:lnSpc>
                          <a:spcPct val="100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Mindful walk</a:t>
                      </a:r>
                    </a:p>
                    <a:p>
                      <a:pPr algn="ctr">
                        <a:lnSpc>
                          <a:spcPct val="100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Mindful colouring</a:t>
                      </a:r>
                    </a:p>
                    <a:p>
                      <a:pPr algn="ctr">
                        <a:lnSpc>
                          <a:spcPct val="100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724" marR="30724" marT="0" marB="0"/>
                </a:tc>
                <a:tc>
                  <a:txBody>
                    <a:bodyPr/>
                    <a:lstStyle/>
                    <a:p>
                      <a:pPr algn="ctr">
                        <a:lnSpc>
                          <a:spcPct val="100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effectLst/>
                        </a:rPr>
                        <a:t>New learning in English/Maths/Topic</a:t>
                      </a:r>
                    </a:p>
                    <a:p>
                      <a:pPr algn="ctr">
                        <a:lnSpc>
                          <a:spcPct val="100000"/>
                        </a:lnSpc>
                        <a:spcAft>
                          <a:spcPts val="0"/>
                        </a:spcAft>
                      </a:pPr>
                      <a:r>
                        <a:rPr lang="en-GB" sz="1600" dirty="0">
                          <a:effectLst/>
                        </a:rPr>
                        <a:t>Play an unfamiliar game.</a:t>
                      </a:r>
                    </a:p>
                    <a:p>
                      <a:pPr algn="ctr">
                        <a:lnSpc>
                          <a:spcPct val="100000"/>
                        </a:lnSpc>
                        <a:spcAft>
                          <a:spcPts val="0"/>
                        </a:spcAft>
                      </a:pPr>
                      <a:r>
                        <a:rPr lang="en-GB" sz="1600" dirty="0">
                          <a:effectLst/>
                        </a:rPr>
                        <a:t>Learn to count in a different language.</a:t>
                      </a:r>
                    </a:p>
                    <a:p>
                      <a:pPr algn="ctr">
                        <a:lnSpc>
                          <a:spcPct val="100000"/>
                        </a:lnSpc>
                        <a:spcAft>
                          <a:spcPts val="0"/>
                        </a:spcAft>
                      </a:pPr>
                      <a:r>
                        <a:rPr lang="en-GB" sz="1600" dirty="0">
                          <a:effectLst/>
                        </a:rPr>
                        <a:t>Chat to a friend and find out something new about them.</a:t>
                      </a:r>
                    </a:p>
                    <a:p>
                      <a:pPr algn="ctr">
                        <a:lnSpc>
                          <a:spcPct val="100000"/>
                        </a:lnSpc>
                        <a:spcAft>
                          <a:spcPts val="0"/>
                        </a:spcAft>
                      </a:pPr>
                      <a:r>
                        <a:rPr lang="en-GB" sz="1600" dirty="0">
                          <a:effectLst/>
                        </a:rPr>
                        <a:t>New word of the day</a:t>
                      </a:r>
                    </a:p>
                    <a:p>
                      <a:pPr algn="ctr">
                        <a:lnSpc>
                          <a:spcPct val="100000"/>
                        </a:lnSpc>
                        <a:spcAft>
                          <a:spcPts val="0"/>
                        </a:spcAft>
                      </a:pPr>
                      <a:r>
                        <a:rPr lang="en-GB" sz="1600" dirty="0">
                          <a:effectLst/>
                        </a:rPr>
                        <a:t>Origami activity</a:t>
                      </a:r>
                    </a:p>
                    <a:p>
                      <a:pPr algn="ctr">
                        <a:lnSpc>
                          <a:spcPct val="100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724" marR="30724" marT="0" marB="0"/>
                </a:tc>
                <a:tc>
                  <a:txBody>
                    <a:bodyPr/>
                    <a:lstStyle/>
                    <a:p>
                      <a:pPr algn="ctr">
                        <a:lnSpc>
                          <a:spcPct val="100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GB" sz="1600" dirty="0">
                          <a:effectLst/>
                        </a:rPr>
                        <a:t>Do something helpful for an adult</a:t>
                      </a:r>
                    </a:p>
                    <a:p>
                      <a:pPr algn="ctr">
                        <a:lnSpc>
                          <a:spcPct val="100000"/>
                        </a:lnSpc>
                        <a:spcAft>
                          <a:spcPts val="0"/>
                        </a:spcAft>
                      </a:pPr>
                      <a:r>
                        <a:rPr lang="en-GB" sz="1600" dirty="0">
                          <a:effectLst/>
                        </a:rPr>
                        <a:t>Compliment a friend</a:t>
                      </a:r>
                    </a:p>
                    <a:p>
                      <a:pPr algn="ctr">
                        <a:lnSpc>
                          <a:spcPct val="100000"/>
                        </a:lnSpc>
                        <a:spcAft>
                          <a:spcPts val="0"/>
                        </a:spcAft>
                      </a:pPr>
                      <a:r>
                        <a:rPr lang="en-GB" sz="1600" dirty="0">
                          <a:effectLst/>
                        </a:rPr>
                        <a:t>Smile challenge</a:t>
                      </a:r>
                    </a:p>
                    <a:p>
                      <a:pPr algn="ctr">
                        <a:lnSpc>
                          <a:spcPct val="100000"/>
                        </a:lnSpc>
                        <a:spcAft>
                          <a:spcPts val="0"/>
                        </a:spcAft>
                      </a:pPr>
                      <a:r>
                        <a:rPr lang="en-GB" sz="1600" dirty="0">
                          <a:effectLst/>
                        </a:rPr>
                        <a:t>Help a younger child or friend</a:t>
                      </a:r>
                    </a:p>
                    <a:p>
                      <a:pPr algn="ctr">
                        <a:lnSpc>
                          <a:spcPct val="100000"/>
                        </a:lnSpc>
                        <a:spcAft>
                          <a:spcPts val="0"/>
                        </a:spcAft>
                      </a:pPr>
                      <a:r>
                        <a:rPr lang="en-GB" sz="1600" dirty="0">
                          <a:effectLst/>
                        </a:rPr>
                        <a:t>Know your strengths and use them</a:t>
                      </a:r>
                    </a:p>
                    <a:p>
                      <a:pPr algn="ctr">
                        <a:lnSpc>
                          <a:spcPct val="100000"/>
                        </a:lnSpc>
                        <a:spcAft>
                          <a:spcPts val="0"/>
                        </a:spcAft>
                      </a:pPr>
                      <a:r>
                        <a:rPr lang="en-GB" sz="1600" dirty="0">
                          <a:effectLst/>
                        </a:rPr>
                        <a:t>Give a hug</a:t>
                      </a:r>
                    </a:p>
                    <a:p>
                      <a:pPr algn="ctr">
                        <a:lnSpc>
                          <a:spcPct val="100000"/>
                        </a:lnSpc>
                        <a:spcAft>
                          <a:spcPts val="0"/>
                        </a:spcAft>
                      </a:pPr>
                      <a:r>
                        <a:rPr lang="en-GB" sz="1600" dirty="0">
                          <a:effectLst/>
                        </a:rPr>
                        <a:t>Charity link</a:t>
                      </a:r>
                    </a:p>
                    <a:p>
                      <a:pPr algn="ctr">
                        <a:lnSpc>
                          <a:spcPct val="100000"/>
                        </a:lnSpc>
                        <a:spcAft>
                          <a:spcPts val="0"/>
                        </a:spcAft>
                      </a:pPr>
                      <a:r>
                        <a:rPr lang="en-GB" sz="1600" dirty="0">
                          <a:effectLst/>
                        </a:rPr>
                        <a:t>Donate old toys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724" marR="30724" marT="0" marB="0"/>
                </a:tc>
                <a:extLst>
                  <a:ext uri="{0D108BD9-81ED-4DB2-BD59-A6C34878D82A}">
                    <a16:rowId xmlns:a16="http://schemas.microsoft.com/office/drawing/2014/main" xmlns="" val="1581535859"/>
                  </a:ext>
                </a:extLst>
              </a:tr>
            </a:tbl>
          </a:graphicData>
        </a:graphic>
      </p:graphicFrame>
      <p:pic>
        <p:nvPicPr>
          <p:cNvPr id="4" name="Picture 2" descr="Image result for 5 ways to wellbeing  transparent&quot;">
            <a:extLst>
              <a:ext uri="{FF2B5EF4-FFF2-40B4-BE49-F238E27FC236}">
                <a16:creationId xmlns:a16="http://schemas.microsoft.com/office/drawing/2014/main" xmlns="" id="{15BF393A-6BE4-42D5-B134-A22FACE493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840"/>
          <a:stretch/>
        </p:blipFill>
        <p:spPr bwMode="auto">
          <a:xfrm>
            <a:off x="1475656" y="273521"/>
            <a:ext cx="779932" cy="7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5 ways to wellbeing  transparent&quot;">
            <a:extLst>
              <a:ext uri="{FF2B5EF4-FFF2-40B4-BE49-F238E27FC236}">
                <a16:creationId xmlns:a16="http://schemas.microsoft.com/office/drawing/2014/main" xmlns="" id="{832A2F20-8C43-4165-80D0-DC9FFCA571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315"/>
          <a:stretch/>
        </p:blipFill>
        <p:spPr bwMode="auto">
          <a:xfrm>
            <a:off x="3245645" y="273521"/>
            <a:ext cx="801284"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5 ways to wellbeing  transparent&quot;">
            <a:extLst>
              <a:ext uri="{FF2B5EF4-FFF2-40B4-BE49-F238E27FC236}">
                <a16:creationId xmlns:a16="http://schemas.microsoft.com/office/drawing/2014/main" xmlns="" id="{3F1A1EFD-143B-4A4D-9D6A-D6AD03AA5C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750" r="19761"/>
          <a:stretch/>
        </p:blipFill>
        <p:spPr bwMode="auto">
          <a:xfrm>
            <a:off x="6134573" y="273228"/>
            <a:ext cx="834027"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5 ways to wellbeing  transparent&quot;">
            <a:extLst>
              <a:ext uri="{FF2B5EF4-FFF2-40B4-BE49-F238E27FC236}">
                <a16:creationId xmlns:a16="http://schemas.microsoft.com/office/drawing/2014/main" xmlns="" id="{54E8B7ED-B354-466F-91E7-052CF07209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75" r="61251"/>
          <a:stretch/>
        </p:blipFill>
        <p:spPr bwMode="auto">
          <a:xfrm>
            <a:off x="7719743" y="261030"/>
            <a:ext cx="788645"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5 ways to wellbeing  transparent&quot;">
            <a:extLst>
              <a:ext uri="{FF2B5EF4-FFF2-40B4-BE49-F238E27FC236}">
                <a16:creationId xmlns:a16="http://schemas.microsoft.com/office/drawing/2014/main" xmlns="" id="{595E51D8-67E4-492A-B963-5D6A05BD3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49" r="40404"/>
          <a:stretch/>
        </p:blipFill>
        <p:spPr bwMode="auto">
          <a:xfrm>
            <a:off x="4889195" y="261030"/>
            <a:ext cx="820126"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AF863CB-C434-034F-BB3B-293D170F8DB5}"/>
              </a:ext>
            </a:extLst>
          </p:cNvPr>
          <p:cNvSpPr txBox="1"/>
          <p:nvPr/>
        </p:nvSpPr>
        <p:spPr>
          <a:xfrm>
            <a:off x="74428" y="76364"/>
            <a:ext cx="977191" cy="369332"/>
          </a:xfrm>
          <a:prstGeom prst="rect">
            <a:avLst/>
          </a:prstGeom>
          <a:noFill/>
        </p:spPr>
        <p:txBody>
          <a:bodyPr wrap="none" rtlCol="0">
            <a:spAutoFit/>
          </a:bodyPr>
          <a:lstStyle/>
          <a:p>
            <a:r>
              <a:rPr lang="en-US" dirty="0"/>
              <a:t>Example</a:t>
            </a:r>
          </a:p>
        </p:txBody>
      </p:sp>
    </p:spTree>
    <p:extLst>
      <p:ext uri="{BB962C8B-B14F-4D97-AF65-F5344CB8AC3E}">
        <p14:creationId xmlns:p14="http://schemas.microsoft.com/office/powerpoint/2010/main" val="251543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5 ways to wellbeing  transparent&quot;">
            <a:extLst>
              <a:ext uri="{FF2B5EF4-FFF2-40B4-BE49-F238E27FC236}">
                <a16:creationId xmlns:a16="http://schemas.microsoft.com/office/drawing/2014/main" xmlns="" id="{2786B9B7-650F-4347-B318-F5A686A31E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840"/>
          <a:stretch/>
        </p:blipFill>
        <p:spPr bwMode="auto">
          <a:xfrm>
            <a:off x="6219060" y="332656"/>
            <a:ext cx="2428564" cy="2241947"/>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xmlns="" id="{F51C45E7-9BD7-405B-9AF2-45CBF7F9D133}"/>
              </a:ext>
            </a:extLst>
          </p:cNvPr>
          <p:cNvSpPr txBox="1">
            <a:spLocks/>
          </p:cNvSpPr>
          <p:nvPr/>
        </p:nvSpPr>
        <p:spPr>
          <a:xfrm>
            <a:off x="611560" y="5294802"/>
            <a:ext cx="4181553" cy="72008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xmlns="" id="{508F5A07-614B-46D0-B7F2-9F9AD76807B5}"/>
              </a:ext>
            </a:extLst>
          </p:cNvPr>
          <p:cNvSpPr txBox="1">
            <a:spLocks/>
          </p:cNvSpPr>
          <p:nvPr/>
        </p:nvSpPr>
        <p:spPr>
          <a:xfrm>
            <a:off x="827584" y="3212976"/>
            <a:ext cx="4183716" cy="92772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xmlns="" id="{88DAC4FD-3169-44C5-B106-B0DA57186538}"/>
              </a:ext>
            </a:extLst>
          </p:cNvPr>
          <p:cNvSpPr txBox="1">
            <a:spLocks/>
          </p:cNvSpPr>
          <p:nvPr/>
        </p:nvSpPr>
        <p:spPr>
          <a:xfrm>
            <a:off x="-7143" y="3921002"/>
            <a:ext cx="9036496" cy="814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xmlns="" id="{81217A46-0C5B-4454-B1A8-401142C4FE4C}"/>
              </a:ext>
            </a:extLst>
          </p:cNvPr>
          <p:cNvSpPr txBox="1">
            <a:spLocks/>
          </p:cNvSpPr>
          <p:nvPr/>
        </p:nvSpPr>
        <p:spPr>
          <a:xfrm>
            <a:off x="509515" y="4679521"/>
            <a:ext cx="9003570" cy="615281"/>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A52C3461-8807-0B4A-87B3-FC3FB83E9424}"/>
              </a:ext>
            </a:extLst>
          </p:cNvPr>
          <p:cNvSpPr txBox="1"/>
          <p:nvPr/>
        </p:nvSpPr>
        <p:spPr>
          <a:xfrm>
            <a:off x="688932" y="613775"/>
            <a:ext cx="5575565" cy="400110"/>
          </a:xfrm>
          <a:prstGeom prst="rect">
            <a:avLst/>
          </a:prstGeom>
          <a:noFill/>
        </p:spPr>
        <p:txBody>
          <a:bodyPr wrap="none" rtlCol="0">
            <a:spAutoFit/>
          </a:bodyPr>
          <a:lstStyle/>
          <a:p>
            <a:r>
              <a:rPr lang="en-US" sz="2000" dirty="0">
                <a:latin typeface="Comic Sans MS" panose="030F0902030302020204" pitchFamily="66" charset="0"/>
              </a:rPr>
              <a:t>Day 1 – Let’s Connect by talking and listening!</a:t>
            </a:r>
          </a:p>
        </p:txBody>
      </p:sp>
      <p:sp>
        <p:nvSpPr>
          <p:cNvPr id="3" name="Rectangle 2">
            <a:extLst>
              <a:ext uri="{FF2B5EF4-FFF2-40B4-BE49-F238E27FC236}">
                <a16:creationId xmlns:a16="http://schemas.microsoft.com/office/drawing/2014/main" xmlns="" id="{B9700FE1-C6D8-844D-9F3D-65ADE5B70CF9}"/>
              </a:ext>
            </a:extLst>
          </p:cNvPr>
          <p:cNvSpPr/>
          <p:nvPr/>
        </p:nvSpPr>
        <p:spPr>
          <a:xfrm>
            <a:off x="568239" y="2792520"/>
            <a:ext cx="8081272" cy="3139321"/>
          </a:xfrm>
          <a:prstGeom prst="rect">
            <a:avLst/>
          </a:prstGeom>
        </p:spPr>
        <p:txBody>
          <a:bodyPr wrap="square">
            <a:spAutoFit/>
          </a:bodyPr>
          <a:lstStyle/>
          <a:p>
            <a:r>
              <a:rPr lang="en-GB" dirty="0">
                <a:latin typeface="Comic Sans MS" panose="030F0902030302020204" pitchFamily="66" charset="0"/>
                <a:cs typeface="Arial" panose="020B0604020202020204" pitchFamily="34" charset="0"/>
              </a:rPr>
              <a:t>What can we do today to help us connect more? To talk and listen to more people?</a:t>
            </a:r>
          </a:p>
          <a:p>
            <a:endParaRPr lang="en-GB" dirty="0">
              <a:latin typeface="Comic Sans MS" panose="030F0902030302020204" pitchFamily="66" charset="0"/>
              <a:cs typeface="Arial" panose="020B0604020202020204" pitchFamily="34" charset="0"/>
            </a:endParaRPr>
          </a:p>
          <a:p>
            <a:r>
              <a:rPr lang="en-GB" dirty="0">
                <a:solidFill>
                  <a:srgbClr val="FF0000"/>
                </a:solidFill>
                <a:latin typeface="Comic Sans MS" panose="030F0902030302020204" pitchFamily="66" charset="0"/>
                <a:cs typeface="Arial" panose="020B0604020202020204" pitchFamily="34" charset="0"/>
              </a:rPr>
              <a:t>Input here the ideas of the pupils</a:t>
            </a:r>
          </a:p>
          <a:p>
            <a:r>
              <a:rPr lang="en-GB" dirty="0">
                <a:solidFill>
                  <a:srgbClr val="FF0000"/>
                </a:solidFill>
                <a:latin typeface="Comic Sans MS" panose="030F0902030302020204" pitchFamily="66" charset="0"/>
                <a:cs typeface="Arial" panose="020B0604020202020204" pitchFamily="34" charset="0"/>
              </a:rPr>
              <a:t>1</a:t>
            </a:r>
          </a:p>
          <a:p>
            <a:r>
              <a:rPr lang="en-GB" dirty="0">
                <a:solidFill>
                  <a:srgbClr val="FF0000"/>
                </a:solidFill>
                <a:latin typeface="Comic Sans MS" panose="030F0902030302020204" pitchFamily="66" charset="0"/>
                <a:cs typeface="Arial" panose="020B0604020202020204" pitchFamily="34" charset="0"/>
              </a:rPr>
              <a:t>2</a:t>
            </a:r>
          </a:p>
          <a:p>
            <a:r>
              <a:rPr lang="en-GB" dirty="0">
                <a:solidFill>
                  <a:srgbClr val="FF0000"/>
                </a:solidFill>
                <a:latin typeface="Comic Sans MS" panose="030F0902030302020204" pitchFamily="66" charset="0"/>
                <a:cs typeface="Arial" panose="020B0604020202020204" pitchFamily="34" charset="0"/>
              </a:rPr>
              <a:t>3</a:t>
            </a:r>
          </a:p>
          <a:p>
            <a:endParaRPr lang="en-GB" dirty="0">
              <a:solidFill>
                <a:srgbClr val="FF0000"/>
              </a:solidFill>
              <a:latin typeface="Comic Sans MS" panose="030F0902030302020204" pitchFamily="66" charset="0"/>
              <a:cs typeface="Arial" panose="020B0604020202020204" pitchFamily="34" charset="0"/>
            </a:endParaRPr>
          </a:p>
          <a:p>
            <a:r>
              <a:rPr lang="en-GB" dirty="0">
                <a:latin typeface="Comic Sans MS" panose="030F0902030302020204" pitchFamily="66" charset="0"/>
                <a:cs typeface="Arial" panose="020B0604020202020204" pitchFamily="34" charset="0"/>
              </a:rPr>
              <a:t>Now that we understand a range of ways to connect with others, go back to class, have a go at them see how they make you and your friends feel and don’t forget to update your Wellbeing ‘Go To’ Card.</a:t>
            </a:r>
          </a:p>
        </p:txBody>
      </p:sp>
    </p:spTree>
    <p:extLst>
      <p:ext uri="{BB962C8B-B14F-4D97-AF65-F5344CB8AC3E}">
        <p14:creationId xmlns:p14="http://schemas.microsoft.com/office/powerpoint/2010/main" val="12612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5 ways to wellbeing  transparent&quot;">
            <a:extLst>
              <a:ext uri="{FF2B5EF4-FFF2-40B4-BE49-F238E27FC236}">
                <a16:creationId xmlns:a16="http://schemas.microsoft.com/office/drawing/2014/main" xmlns="" id="{382EB523-F965-403D-BBF4-B47B557A94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315"/>
          <a:stretch/>
        </p:blipFill>
        <p:spPr bwMode="auto">
          <a:xfrm>
            <a:off x="3501298" y="554298"/>
            <a:ext cx="2141404" cy="1924176"/>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xmlns="" id="{E60D63F3-1B3F-495B-8AF3-4B5421638FCA}"/>
              </a:ext>
            </a:extLst>
          </p:cNvPr>
          <p:cNvSpPr txBox="1">
            <a:spLocks/>
          </p:cNvSpPr>
          <p:nvPr/>
        </p:nvSpPr>
        <p:spPr>
          <a:xfrm>
            <a:off x="111961" y="3641547"/>
            <a:ext cx="9110610" cy="535613"/>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xmlns="" id="{7B06C972-2A52-4A5B-872D-07C6EECF8344}"/>
              </a:ext>
            </a:extLst>
          </p:cNvPr>
          <p:cNvSpPr txBox="1">
            <a:spLocks/>
          </p:cNvSpPr>
          <p:nvPr/>
        </p:nvSpPr>
        <p:spPr>
          <a:xfrm>
            <a:off x="64395" y="3076101"/>
            <a:ext cx="9187983" cy="504056"/>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xmlns="" id="{148FEF79-F67B-43AF-B9E8-211F67604FE5}"/>
              </a:ext>
            </a:extLst>
          </p:cNvPr>
          <p:cNvSpPr txBox="1">
            <a:spLocks/>
          </p:cNvSpPr>
          <p:nvPr/>
        </p:nvSpPr>
        <p:spPr>
          <a:xfrm>
            <a:off x="111961" y="4935915"/>
            <a:ext cx="9144219" cy="447236"/>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latin typeface="Arial" panose="020B0604020202020204" pitchFamily="34" charset="0"/>
              <a:cs typeface="Arial" panose="020B0604020202020204" pitchFamily="34" charset="0"/>
            </a:endParaRPr>
          </a:p>
        </p:txBody>
      </p:sp>
      <p:sp>
        <p:nvSpPr>
          <p:cNvPr id="25" name="Title 1">
            <a:extLst>
              <a:ext uri="{FF2B5EF4-FFF2-40B4-BE49-F238E27FC236}">
                <a16:creationId xmlns:a16="http://schemas.microsoft.com/office/drawing/2014/main" xmlns="" id="{FD08CE45-7567-44AC-B7DB-DF6310A4957A}"/>
              </a:ext>
            </a:extLst>
          </p:cNvPr>
          <p:cNvSpPr txBox="1">
            <a:spLocks/>
          </p:cNvSpPr>
          <p:nvPr/>
        </p:nvSpPr>
        <p:spPr>
          <a:xfrm>
            <a:off x="68197" y="4215835"/>
            <a:ext cx="8955894" cy="535613"/>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DF418A9E-7180-F34C-BE83-DA8D4A8971A0}"/>
              </a:ext>
            </a:extLst>
          </p:cNvPr>
          <p:cNvSpPr txBox="1"/>
          <p:nvPr/>
        </p:nvSpPr>
        <p:spPr>
          <a:xfrm>
            <a:off x="450937" y="513567"/>
            <a:ext cx="2666114" cy="369332"/>
          </a:xfrm>
          <a:prstGeom prst="rect">
            <a:avLst/>
          </a:prstGeom>
          <a:noFill/>
        </p:spPr>
        <p:txBody>
          <a:bodyPr wrap="none" rtlCol="0">
            <a:spAutoFit/>
          </a:bodyPr>
          <a:lstStyle/>
          <a:p>
            <a:r>
              <a:rPr lang="en-US" dirty="0">
                <a:latin typeface="Comic Sans MS" panose="030F0902030302020204" pitchFamily="66" charset="0"/>
              </a:rPr>
              <a:t>Day 2 – Let’s Be Active</a:t>
            </a:r>
          </a:p>
        </p:txBody>
      </p:sp>
      <p:sp>
        <p:nvSpPr>
          <p:cNvPr id="3" name="Rectangle 2">
            <a:extLst>
              <a:ext uri="{FF2B5EF4-FFF2-40B4-BE49-F238E27FC236}">
                <a16:creationId xmlns:a16="http://schemas.microsoft.com/office/drawing/2014/main" xmlns="" id="{35DD34EA-5BB0-B24B-84EA-7D41CE6D86AA}"/>
              </a:ext>
            </a:extLst>
          </p:cNvPr>
          <p:cNvSpPr/>
          <p:nvPr/>
        </p:nvSpPr>
        <p:spPr>
          <a:xfrm>
            <a:off x="450936" y="2671367"/>
            <a:ext cx="8297527" cy="3170099"/>
          </a:xfrm>
          <a:prstGeom prst="rect">
            <a:avLst/>
          </a:prstGeom>
        </p:spPr>
        <p:txBody>
          <a:bodyPr wrap="square">
            <a:spAutoFit/>
          </a:bodyPr>
          <a:lstStyle/>
          <a:p>
            <a:r>
              <a:rPr lang="en-GB" sz="2000" dirty="0">
                <a:latin typeface="Comic Sans MS" panose="030F0902030302020204" pitchFamily="66" charset="0"/>
                <a:cs typeface="Arial" panose="020B0604020202020204" pitchFamily="34" charset="0"/>
              </a:rPr>
              <a:t>What can we do today to get us more active?</a:t>
            </a:r>
          </a:p>
          <a:p>
            <a:endParaRPr lang="en-GB" sz="2000" dirty="0">
              <a:latin typeface="Comic Sans MS" panose="030F0902030302020204" pitchFamily="66" charset="0"/>
              <a:cs typeface="Arial" panose="020B0604020202020204" pitchFamily="34" charset="0"/>
            </a:endParaRPr>
          </a:p>
          <a:p>
            <a:r>
              <a:rPr lang="en-GB" sz="2000" dirty="0">
                <a:solidFill>
                  <a:srgbClr val="FF0000"/>
                </a:solidFill>
                <a:latin typeface="Comic Sans MS" panose="030F0902030302020204" pitchFamily="66" charset="0"/>
                <a:cs typeface="Arial" panose="020B0604020202020204" pitchFamily="34" charset="0"/>
              </a:rPr>
              <a:t>Input here the ideas of the pupils</a:t>
            </a:r>
          </a:p>
          <a:p>
            <a:r>
              <a:rPr lang="en-GB" sz="2000" dirty="0">
                <a:solidFill>
                  <a:srgbClr val="FF0000"/>
                </a:solidFill>
                <a:latin typeface="Comic Sans MS" panose="030F0902030302020204" pitchFamily="66" charset="0"/>
                <a:cs typeface="Arial" panose="020B0604020202020204" pitchFamily="34" charset="0"/>
              </a:rPr>
              <a:t>1</a:t>
            </a:r>
          </a:p>
          <a:p>
            <a:r>
              <a:rPr lang="en-GB" sz="2000" dirty="0">
                <a:solidFill>
                  <a:srgbClr val="FF0000"/>
                </a:solidFill>
                <a:latin typeface="Comic Sans MS" panose="030F0902030302020204" pitchFamily="66" charset="0"/>
                <a:cs typeface="Arial" panose="020B0604020202020204" pitchFamily="34" charset="0"/>
              </a:rPr>
              <a:t>2</a:t>
            </a:r>
          </a:p>
          <a:p>
            <a:r>
              <a:rPr lang="en-GB" sz="2000" dirty="0">
                <a:solidFill>
                  <a:srgbClr val="FF0000"/>
                </a:solidFill>
                <a:latin typeface="Comic Sans MS" panose="030F0902030302020204" pitchFamily="66" charset="0"/>
                <a:cs typeface="Arial" panose="020B0604020202020204" pitchFamily="34" charset="0"/>
              </a:rPr>
              <a:t>3</a:t>
            </a:r>
          </a:p>
          <a:p>
            <a:endParaRPr lang="en-GB" sz="2000" dirty="0">
              <a:solidFill>
                <a:srgbClr val="FF0000"/>
              </a:solidFill>
              <a:latin typeface="Comic Sans MS" panose="030F0902030302020204" pitchFamily="66" charset="0"/>
              <a:cs typeface="Arial" panose="020B0604020202020204" pitchFamily="34" charset="0"/>
            </a:endParaRPr>
          </a:p>
          <a:p>
            <a:r>
              <a:rPr lang="en-GB" sz="2000" dirty="0">
                <a:latin typeface="Comic Sans MS" panose="030F0902030302020204" pitchFamily="66" charset="0"/>
                <a:cs typeface="Arial" panose="020B0604020202020204" pitchFamily="34" charset="0"/>
              </a:rPr>
              <a:t>Now that we understand a range of ways to increase our activity levels, go back to class, have a go at them and update your Wellbeing ‘Go To’ Card.</a:t>
            </a:r>
          </a:p>
        </p:txBody>
      </p:sp>
    </p:spTree>
    <p:extLst>
      <p:ext uri="{BB962C8B-B14F-4D97-AF65-F5344CB8AC3E}">
        <p14:creationId xmlns:p14="http://schemas.microsoft.com/office/powerpoint/2010/main" val="313817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5 ways to wellbeing  transparent&quot;">
            <a:extLst>
              <a:ext uri="{FF2B5EF4-FFF2-40B4-BE49-F238E27FC236}">
                <a16:creationId xmlns:a16="http://schemas.microsoft.com/office/drawing/2014/main" xmlns="" id="{30316D18-AEDA-422E-B9E9-135852061F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49" r="40404"/>
          <a:stretch/>
        </p:blipFill>
        <p:spPr bwMode="auto">
          <a:xfrm>
            <a:off x="6516216" y="355867"/>
            <a:ext cx="1659988" cy="1457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74B59D35-2DEA-C34B-BFF5-D882F5CEBD5E}"/>
              </a:ext>
            </a:extLst>
          </p:cNvPr>
          <p:cNvSpPr txBox="1"/>
          <p:nvPr/>
        </p:nvSpPr>
        <p:spPr>
          <a:xfrm>
            <a:off x="488515" y="576197"/>
            <a:ext cx="5849678" cy="707886"/>
          </a:xfrm>
          <a:prstGeom prst="rect">
            <a:avLst/>
          </a:prstGeom>
          <a:noFill/>
        </p:spPr>
        <p:txBody>
          <a:bodyPr wrap="none" rtlCol="0">
            <a:spAutoFit/>
          </a:bodyPr>
          <a:lstStyle/>
          <a:p>
            <a:r>
              <a:rPr lang="en-US" sz="2000" dirty="0">
                <a:latin typeface="Comic Sans MS" panose="030F0902030302020204" pitchFamily="66" charset="0"/>
              </a:rPr>
              <a:t>Day 3 - Let’s Take Notice of what’s around you </a:t>
            </a:r>
          </a:p>
          <a:p>
            <a:r>
              <a:rPr lang="en-US" sz="2000" dirty="0">
                <a:latin typeface="Comic Sans MS" panose="030F0902030302020204" pitchFamily="66" charset="0"/>
              </a:rPr>
              <a:t>and how you’re feeling today.</a:t>
            </a:r>
          </a:p>
        </p:txBody>
      </p:sp>
      <p:sp>
        <p:nvSpPr>
          <p:cNvPr id="3" name="Rectangle 2">
            <a:extLst>
              <a:ext uri="{FF2B5EF4-FFF2-40B4-BE49-F238E27FC236}">
                <a16:creationId xmlns:a16="http://schemas.microsoft.com/office/drawing/2014/main" xmlns="" id="{8018671D-8C39-984B-9400-99CFC86E5EB6}"/>
              </a:ext>
            </a:extLst>
          </p:cNvPr>
          <p:cNvSpPr/>
          <p:nvPr/>
        </p:nvSpPr>
        <p:spPr>
          <a:xfrm>
            <a:off x="420762" y="2192280"/>
            <a:ext cx="8280920" cy="4093428"/>
          </a:xfrm>
          <a:prstGeom prst="rect">
            <a:avLst/>
          </a:prstGeom>
        </p:spPr>
        <p:txBody>
          <a:bodyPr wrap="square">
            <a:spAutoFit/>
          </a:bodyPr>
          <a:lstStyle/>
          <a:p>
            <a:r>
              <a:rPr lang="en-GB" sz="2000" dirty="0">
                <a:latin typeface="Comic Sans MS" panose="030F0902030302020204" pitchFamily="66" charset="0"/>
                <a:cs typeface="Arial" panose="020B0604020202020204" pitchFamily="34" charset="0"/>
              </a:rPr>
              <a:t>What can we notice around us today, that we have not paid very much attention to in the past? How are we feeling today, can we do anything about it?</a:t>
            </a:r>
          </a:p>
          <a:p>
            <a:endParaRPr lang="en-GB" sz="2000" dirty="0">
              <a:latin typeface="Comic Sans MS" panose="030F0902030302020204" pitchFamily="66" charset="0"/>
              <a:cs typeface="Arial" panose="020B0604020202020204" pitchFamily="34" charset="0"/>
            </a:endParaRPr>
          </a:p>
          <a:p>
            <a:r>
              <a:rPr lang="en-GB" sz="2000" dirty="0">
                <a:solidFill>
                  <a:srgbClr val="FF0000"/>
                </a:solidFill>
                <a:latin typeface="Comic Sans MS" panose="030F0902030302020204" pitchFamily="66" charset="0"/>
                <a:cs typeface="Arial" panose="020B0604020202020204" pitchFamily="34" charset="0"/>
              </a:rPr>
              <a:t>Input here the ideas of the pupils – what can we go back to class to see, take more notice of? What can we do to move our mood?</a:t>
            </a:r>
          </a:p>
          <a:p>
            <a:r>
              <a:rPr lang="en-GB" sz="2000" dirty="0">
                <a:solidFill>
                  <a:srgbClr val="FF0000"/>
                </a:solidFill>
                <a:latin typeface="Comic Sans MS" panose="030F0902030302020204" pitchFamily="66" charset="0"/>
                <a:cs typeface="Arial" panose="020B0604020202020204" pitchFamily="34" charset="0"/>
              </a:rPr>
              <a:t>1</a:t>
            </a:r>
          </a:p>
          <a:p>
            <a:r>
              <a:rPr lang="en-GB" sz="2000" dirty="0">
                <a:solidFill>
                  <a:srgbClr val="FF0000"/>
                </a:solidFill>
                <a:latin typeface="Comic Sans MS" panose="030F0902030302020204" pitchFamily="66" charset="0"/>
                <a:cs typeface="Arial" panose="020B0604020202020204" pitchFamily="34" charset="0"/>
              </a:rPr>
              <a:t>2</a:t>
            </a:r>
          </a:p>
          <a:p>
            <a:r>
              <a:rPr lang="en-GB" sz="2000" dirty="0">
                <a:solidFill>
                  <a:srgbClr val="FF0000"/>
                </a:solidFill>
                <a:latin typeface="Comic Sans MS" panose="030F0902030302020204" pitchFamily="66" charset="0"/>
                <a:cs typeface="Arial" panose="020B0604020202020204" pitchFamily="34" charset="0"/>
              </a:rPr>
              <a:t>3</a:t>
            </a:r>
          </a:p>
          <a:p>
            <a:endParaRPr lang="en-GB" sz="2000" dirty="0">
              <a:solidFill>
                <a:srgbClr val="FF0000"/>
              </a:solidFill>
              <a:latin typeface="Comic Sans MS" panose="030F0902030302020204" pitchFamily="66" charset="0"/>
              <a:cs typeface="Arial" panose="020B0604020202020204" pitchFamily="34" charset="0"/>
            </a:endParaRPr>
          </a:p>
          <a:p>
            <a:r>
              <a:rPr lang="en-GB" sz="2000" dirty="0">
                <a:latin typeface="Comic Sans MS" panose="030F0902030302020204" pitchFamily="66" charset="0"/>
                <a:cs typeface="Arial" panose="020B0604020202020204" pitchFamily="34" charset="0"/>
              </a:rPr>
              <a:t>Now that we understand taking more notice can boost our wellbeing, go back to class, have a go at the suggested tasks and update your Wellbeing ‘Go To’ Card.</a:t>
            </a:r>
          </a:p>
        </p:txBody>
      </p:sp>
    </p:spTree>
    <p:extLst>
      <p:ext uri="{BB962C8B-B14F-4D97-AF65-F5344CB8AC3E}">
        <p14:creationId xmlns:p14="http://schemas.microsoft.com/office/powerpoint/2010/main" val="217003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5 ways to wellbeing  transparent&quot;">
            <a:extLst>
              <a:ext uri="{FF2B5EF4-FFF2-40B4-BE49-F238E27FC236}">
                <a16:creationId xmlns:a16="http://schemas.microsoft.com/office/drawing/2014/main" xmlns="" id="{69422AD8-F33F-4056-B700-85C4612821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750" r="19761"/>
          <a:stretch/>
        </p:blipFill>
        <p:spPr bwMode="auto">
          <a:xfrm>
            <a:off x="6744873" y="346019"/>
            <a:ext cx="2202272" cy="19011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xmlns="" id="{20F31B6C-FD44-4165-8314-D5C0F306B210}"/>
              </a:ext>
            </a:extLst>
          </p:cNvPr>
          <p:cNvSpPr txBox="1">
            <a:spLocks/>
          </p:cNvSpPr>
          <p:nvPr/>
        </p:nvSpPr>
        <p:spPr>
          <a:xfrm>
            <a:off x="-30160" y="2437524"/>
            <a:ext cx="9190742" cy="1114767"/>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xmlns="" id="{C1141AC5-E1E8-4523-9EA9-D5BFD712C05F}"/>
              </a:ext>
            </a:extLst>
          </p:cNvPr>
          <p:cNvSpPr txBox="1">
            <a:spLocks/>
          </p:cNvSpPr>
          <p:nvPr/>
        </p:nvSpPr>
        <p:spPr>
          <a:xfrm>
            <a:off x="17982" y="5757211"/>
            <a:ext cx="9156821" cy="58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xmlns="" id="{E426CC1B-CC22-403B-B78E-0EABEF0BE697}"/>
              </a:ext>
            </a:extLst>
          </p:cNvPr>
          <p:cNvSpPr txBox="1">
            <a:spLocks/>
          </p:cNvSpPr>
          <p:nvPr/>
        </p:nvSpPr>
        <p:spPr>
          <a:xfrm>
            <a:off x="65172" y="5306629"/>
            <a:ext cx="6459823" cy="428979"/>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dirty="0">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xmlns="" id="{303BF764-F67D-4CD6-BC13-29CE0D112754}"/>
              </a:ext>
            </a:extLst>
          </p:cNvPr>
          <p:cNvSpPr txBox="1">
            <a:spLocks/>
          </p:cNvSpPr>
          <p:nvPr/>
        </p:nvSpPr>
        <p:spPr>
          <a:xfrm>
            <a:off x="1022" y="4047297"/>
            <a:ext cx="9190742" cy="58300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dirty="0">
              <a:latin typeface="Arial" panose="020B0604020202020204" pitchFamily="34" charset="0"/>
              <a:cs typeface="Arial" panose="020B0604020202020204" pitchFamily="34" charset="0"/>
            </a:endParaRPr>
          </a:p>
        </p:txBody>
      </p:sp>
      <p:sp>
        <p:nvSpPr>
          <p:cNvPr id="25" name="Title 1">
            <a:extLst>
              <a:ext uri="{FF2B5EF4-FFF2-40B4-BE49-F238E27FC236}">
                <a16:creationId xmlns:a16="http://schemas.microsoft.com/office/drawing/2014/main" xmlns="" id="{11B7361D-8DFA-4878-8DC4-52046910F790}"/>
              </a:ext>
            </a:extLst>
          </p:cNvPr>
          <p:cNvSpPr txBox="1">
            <a:spLocks/>
          </p:cNvSpPr>
          <p:nvPr/>
        </p:nvSpPr>
        <p:spPr>
          <a:xfrm>
            <a:off x="47832" y="4630297"/>
            <a:ext cx="9128375" cy="510960"/>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dirty="0">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xmlns="" id="{F47CCA48-5F0C-4C7E-8141-533361A69AB6}"/>
              </a:ext>
            </a:extLst>
          </p:cNvPr>
          <p:cNvSpPr txBox="1">
            <a:spLocks/>
          </p:cNvSpPr>
          <p:nvPr/>
        </p:nvSpPr>
        <p:spPr>
          <a:xfrm>
            <a:off x="32207" y="3552291"/>
            <a:ext cx="9190742" cy="531768"/>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4F780F92-4012-6C42-A3FD-5C99A87A86D2}"/>
              </a:ext>
            </a:extLst>
          </p:cNvPr>
          <p:cNvSpPr txBox="1"/>
          <p:nvPr/>
        </p:nvSpPr>
        <p:spPr>
          <a:xfrm>
            <a:off x="576197" y="588723"/>
            <a:ext cx="6168676" cy="707886"/>
          </a:xfrm>
          <a:prstGeom prst="rect">
            <a:avLst/>
          </a:prstGeom>
          <a:noFill/>
        </p:spPr>
        <p:txBody>
          <a:bodyPr wrap="none" rtlCol="0">
            <a:spAutoFit/>
          </a:bodyPr>
          <a:lstStyle/>
          <a:p>
            <a:r>
              <a:rPr lang="en-US" sz="2000" dirty="0">
                <a:latin typeface="Comic Sans MS" panose="030F0902030302020204" pitchFamily="66" charset="0"/>
              </a:rPr>
              <a:t>Day 4 – Let’s learn, embrace new experiences and </a:t>
            </a:r>
          </a:p>
          <a:p>
            <a:r>
              <a:rPr lang="en-US" sz="2000" dirty="0">
                <a:latin typeface="Comic Sans MS" panose="030F0902030302020204" pitchFamily="66" charset="0"/>
              </a:rPr>
              <a:t>surprise ourselves. </a:t>
            </a:r>
          </a:p>
        </p:txBody>
      </p:sp>
      <p:sp>
        <p:nvSpPr>
          <p:cNvPr id="3" name="Rectangle 2">
            <a:extLst>
              <a:ext uri="{FF2B5EF4-FFF2-40B4-BE49-F238E27FC236}">
                <a16:creationId xmlns:a16="http://schemas.microsoft.com/office/drawing/2014/main" xmlns="" id="{7AD937C8-EEC0-BB42-A350-6D1CFF1384D0}"/>
              </a:ext>
            </a:extLst>
          </p:cNvPr>
          <p:cNvSpPr/>
          <p:nvPr/>
        </p:nvSpPr>
        <p:spPr>
          <a:xfrm>
            <a:off x="604864" y="2632391"/>
            <a:ext cx="8071592" cy="3785652"/>
          </a:xfrm>
          <a:prstGeom prst="rect">
            <a:avLst/>
          </a:prstGeom>
        </p:spPr>
        <p:txBody>
          <a:bodyPr wrap="square">
            <a:spAutoFit/>
          </a:bodyPr>
          <a:lstStyle/>
          <a:p>
            <a:r>
              <a:rPr lang="en-GB" sz="2000" dirty="0">
                <a:latin typeface="Comic Sans MS" panose="030F0902030302020204" pitchFamily="66" charset="0"/>
                <a:cs typeface="Arial" panose="020B0604020202020204" pitchFamily="34" charset="0"/>
              </a:rPr>
              <a:t>What can we learn, that’s new, that will give us a big positive mental health boost ?</a:t>
            </a:r>
          </a:p>
          <a:p>
            <a:endParaRPr lang="en-GB" sz="2000" dirty="0">
              <a:latin typeface="Comic Sans MS" panose="030F0902030302020204" pitchFamily="66" charset="0"/>
              <a:cs typeface="Arial" panose="020B0604020202020204" pitchFamily="34" charset="0"/>
            </a:endParaRPr>
          </a:p>
          <a:p>
            <a:r>
              <a:rPr lang="en-GB" sz="2000" dirty="0">
                <a:solidFill>
                  <a:srgbClr val="FF0000"/>
                </a:solidFill>
                <a:latin typeface="Comic Sans MS" panose="030F0902030302020204" pitchFamily="66" charset="0"/>
                <a:cs typeface="Arial" panose="020B0604020202020204" pitchFamily="34" charset="0"/>
              </a:rPr>
              <a:t>Input here the ideas of the pupils</a:t>
            </a:r>
          </a:p>
          <a:p>
            <a:r>
              <a:rPr lang="en-GB" sz="2000" dirty="0">
                <a:solidFill>
                  <a:srgbClr val="FF0000"/>
                </a:solidFill>
                <a:latin typeface="Comic Sans MS" panose="030F0902030302020204" pitchFamily="66" charset="0"/>
                <a:cs typeface="Arial" panose="020B0604020202020204" pitchFamily="34" charset="0"/>
              </a:rPr>
              <a:t>1</a:t>
            </a:r>
          </a:p>
          <a:p>
            <a:r>
              <a:rPr lang="en-GB" sz="2000" dirty="0">
                <a:solidFill>
                  <a:srgbClr val="FF0000"/>
                </a:solidFill>
                <a:latin typeface="Comic Sans MS" panose="030F0902030302020204" pitchFamily="66" charset="0"/>
                <a:cs typeface="Arial" panose="020B0604020202020204" pitchFamily="34" charset="0"/>
              </a:rPr>
              <a:t>2</a:t>
            </a:r>
          </a:p>
          <a:p>
            <a:r>
              <a:rPr lang="en-GB" sz="2000" dirty="0">
                <a:solidFill>
                  <a:srgbClr val="FF0000"/>
                </a:solidFill>
                <a:latin typeface="Comic Sans MS" panose="030F0902030302020204" pitchFamily="66" charset="0"/>
                <a:cs typeface="Arial" panose="020B0604020202020204" pitchFamily="34" charset="0"/>
              </a:rPr>
              <a:t>3</a:t>
            </a:r>
          </a:p>
          <a:p>
            <a:endParaRPr lang="en-GB" sz="2000" dirty="0">
              <a:solidFill>
                <a:srgbClr val="FF0000"/>
              </a:solidFill>
              <a:latin typeface="Comic Sans MS" panose="030F0902030302020204" pitchFamily="66" charset="0"/>
              <a:cs typeface="Arial" panose="020B0604020202020204" pitchFamily="34" charset="0"/>
            </a:endParaRPr>
          </a:p>
          <a:p>
            <a:r>
              <a:rPr lang="en-GB" sz="2000" dirty="0">
                <a:latin typeface="Comic Sans MS" panose="030F0902030302020204" pitchFamily="66" charset="0"/>
                <a:cs typeface="Arial" panose="020B0604020202020204" pitchFamily="34" charset="0"/>
              </a:rPr>
              <a:t>Now that we understand how learning has a big impact on our mental health, can we go back to class and try it out ourselves! See how it makes us feel. And, add it to our Wellbeing ‘Go To’ Card.</a:t>
            </a:r>
          </a:p>
        </p:txBody>
      </p:sp>
    </p:spTree>
    <p:extLst>
      <p:ext uri="{BB962C8B-B14F-4D97-AF65-F5344CB8AC3E}">
        <p14:creationId xmlns:p14="http://schemas.microsoft.com/office/powerpoint/2010/main" val="8994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5 ways to wellbeing  transparent&quot;">
            <a:extLst>
              <a:ext uri="{FF2B5EF4-FFF2-40B4-BE49-F238E27FC236}">
                <a16:creationId xmlns:a16="http://schemas.microsoft.com/office/drawing/2014/main" xmlns="" id="{77C39794-CA68-4AC9-8EF2-9722FCE484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75" r="61251"/>
          <a:stretch/>
        </p:blipFill>
        <p:spPr bwMode="auto">
          <a:xfrm>
            <a:off x="5166450" y="274524"/>
            <a:ext cx="2376264" cy="216943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xmlns="" id="{E04A520E-69F3-4D30-831C-4753FBF69864}"/>
              </a:ext>
            </a:extLst>
          </p:cNvPr>
          <p:cNvSpPr txBox="1">
            <a:spLocks/>
          </p:cNvSpPr>
          <p:nvPr/>
        </p:nvSpPr>
        <p:spPr>
          <a:xfrm>
            <a:off x="504189" y="2708920"/>
            <a:ext cx="8456249" cy="3933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latin typeface="Comic Sans MS" panose="030F0902030302020204" pitchFamily="66" charset="0"/>
                <a:cs typeface="Arial" panose="020B0604020202020204" pitchFamily="34" charset="0"/>
              </a:rPr>
              <a:t>What can we give/do that will not cost us money and will give the person receiving it a big boost?</a:t>
            </a:r>
          </a:p>
          <a:p>
            <a:pPr marL="0" indent="0">
              <a:buFont typeface="Arial" panose="020B0604020202020204" pitchFamily="34" charset="0"/>
              <a:buNone/>
            </a:pPr>
            <a:endParaRPr lang="en-GB" sz="2000" dirty="0">
              <a:latin typeface="Comic Sans MS" panose="030F0902030302020204" pitchFamily="66" charset="0"/>
              <a:cs typeface="Arial" panose="020B0604020202020204" pitchFamily="34" charset="0"/>
            </a:endParaRPr>
          </a:p>
          <a:p>
            <a:pPr marL="0" indent="0">
              <a:buFont typeface="Arial" panose="020B0604020202020204" pitchFamily="34" charset="0"/>
              <a:buNone/>
            </a:pPr>
            <a:r>
              <a:rPr lang="en-GB" sz="2000" dirty="0">
                <a:solidFill>
                  <a:srgbClr val="FF0000"/>
                </a:solidFill>
                <a:latin typeface="Comic Sans MS" panose="030F0902030302020204" pitchFamily="66" charset="0"/>
                <a:cs typeface="Arial" panose="020B0604020202020204" pitchFamily="34" charset="0"/>
              </a:rPr>
              <a:t>Input here the ideas of the pupils</a:t>
            </a:r>
          </a:p>
          <a:p>
            <a:r>
              <a:rPr lang="en-GB" sz="2000" dirty="0">
                <a:solidFill>
                  <a:srgbClr val="FF0000"/>
                </a:solidFill>
                <a:latin typeface="Comic Sans MS" panose="030F0902030302020204" pitchFamily="66" charset="0"/>
                <a:cs typeface="Arial" panose="020B0604020202020204" pitchFamily="34" charset="0"/>
              </a:rPr>
              <a:t>1</a:t>
            </a:r>
          </a:p>
          <a:p>
            <a:r>
              <a:rPr lang="en-GB" sz="2000" dirty="0">
                <a:solidFill>
                  <a:srgbClr val="FF0000"/>
                </a:solidFill>
                <a:latin typeface="Comic Sans MS" panose="030F0902030302020204" pitchFamily="66" charset="0"/>
                <a:cs typeface="Arial" panose="020B0604020202020204" pitchFamily="34" charset="0"/>
              </a:rPr>
              <a:t>2</a:t>
            </a:r>
          </a:p>
          <a:p>
            <a:r>
              <a:rPr lang="en-GB" sz="2000" dirty="0">
                <a:solidFill>
                  <a:srgbClr val="FF0000"/>
                </a:solidFill>
                <a:latin typeface="Comic Sans MS" panose="030F0902030302020204" pitchFamily="66" charset="0"/>
                <a:cs typeface="Arial" panose="020B0604020202020204" pitchFamily="34" charset="0"/>
              </a:rPr>
              <a:t>3</a:t>
            </a:r>
          </a:p>
          <a:p>
            <a:endParaRPr lang="en-GB" sz="2000" dirty="0">
              <a:solidFill>
                <a:srgbClr val="FF0000"/>
              </a:solidFill>
              <a:latin typeface="Comic Sans MS" panose="030F0902030302020204" pitchFamily="66" charset="0"/>
              <a:cs typeface="Arial" panose="020B0604020202020204" pitchFamily="34" charset="0"/>
            </a:endParaRPr>
          </a:p>
          <a:p>
            <a:pPr marL="0" indent="0">
              <a:buNone/>
            </a:pPr>
            <a:r>
              <a:rPr lang="en-GB" sz="2000" dirty="0">
                <a:latin typeface="Comic Sans MS" panose="030F0902030302020204" pitchFamily="66" charset="0"/>
                <a:cs typeface="Arial" panose="020B0604020202020204" pitchFamily="34" charset="0"/>
              </a:rPr>
              <a:t>Now that we understand how we can give our time to others, go back to class and try it out and update our Wellbeing ‘Go To’ Card.</a:t>
            </a:r>
          </a:p>
          <a:p>
            <a:endParaRPr lang="en-GB" sz="2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E7B4554A-08A5-E446-8C07-C4DAD46522C5}"/>
              </a:ext>
            </a:extLst>
          </p:cNvPr>
          <p:cNvSpPr txBox="1"/>
          <p:nvPr/>
        </p:nvSpPr>
        <p:spPr>
          <a:xfrm>
            <a:off x="488515" y="651353"/>
            <a:ext cx="3517310" cy="707886"/>
          </a:xfrm>
          <a:prstGeom prst="rect">
            <a:avLst/>
          </a:prstGeom>
          <a:noFill/>
        </p:spPr>
        <p:txBody>
          <a:bodyPr wrap="none" rtlCol="0">
            <a:spAutoFit/>
          </a:bodyPr>
          <a:lstStyle/>
          <a:p>
            <a:r>
              <a:rPr lang="en-US" sz="2000" dirty="0">
                <a:latin typeface="Comic Sans MS" panose="030F0902030302020204" pitchFamily="66" charset="0"/>
              </a:rPr>
              <a:t>Day 5 - Let’s Give our time, </a:t>
            </a:r>
          </a:p>
          <a:p>
            <a:r>
              <a:rPr lang="en-US" sz="2000" dirty="0">
                <a:latin typeface="Comic Sans MS" panose="030F0902030302020204" pitchFamily="66" charset="0"/>
              </a:rPr>
              <a:t>thoughts and words </a:t>
            </a:r>
          </a:p>
        </p:txBody>
      </p:sp>
    </p:spTree>
    <p:extLst>
      <p:ext uri="{BB962C8B-B14F-4D97-AF65-F5344CB8AC3E}">
        <p14:creationId xmlns:p14="http://schemas.microsoft.com/office/powerpoint/2010/main" val="24030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14C310E-3DCB-4A58-A85D-6A6F6EFADAC3}"/>
              </a:ext>
            </a:extLst>
          </p:cNvPr>
          <p:cNvSpPr txBox="1"/>
          <p:nvPr/>
        </p:nvSpPr>
        <p:spPr>
          <a:xfrm>
            <a:off x="437853" y="1916832"/>
            <a:ext cx="3672408" cy="3139321"/>
          </a:xfrm>
          <a:prstGeom prst="rect">
            <a:avLst/>
          </a:prstGeom>
          <a:noFill/>
        </p:spPr>
        <p:txBody>
          <a:bodyPr wrap="square" rtlCol="0">
            <a:spAutoFit/>
          </a:bodyPr>
          <a:lstStyle/>
          <a:p>
            <a:r>
              <a:rPr lang="en-GB" dirty="0">
                <a:latin typeface="Comic Sans MS" panose="030F0702030302020204" pitchFamily="66" charset="0"/>
              </a:rPr>
              <a:t>It is important to understand that the 5 ways of wellbeing should be practised everyday in small ways. You probably do lots of this everyday without knowing. By doing these, your body makes lots of ‘happy’ chemicals that flow through your body and naturally improves your wellbeing.</a:t>
            </a:r>
          </a:p>
          <a:p>
            <a:endParaRPr lang="en-GB" dirty="0"/>
          </a:p>
        </p:txBody>
      </p:sp>
      <p:pic>
        <p:nvPicPr>
          <p:cNvPr id="4098" name="Picture 2" descr="Happiness Chemicals and How to Hack Them - coolguides">
            <a:extLst>
              <a:ext uri="{FF2B5EF4-FFF2-40B4-BE49-F238E27FC236}">
                <a16:creationId xmlns:a16="http://schemas.microsoft.com/office/drawing/2014/main" xmlns="" id="{7CAD07C1-E91F-431E-8EAB-D648950BEA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0261" y="1052736"/>
            <a:ext cx="4865190"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61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14C310E-3DCB-4A58-A85D-6A6F6EFADAC3}"/>
              </a:ext>
            </a:extLst>
          </p:cNvPr>
          <p:cNvSpPr txBox="1"/>
          <p:nvPr/>
        </p:nvSpPr>
        <p:spPr>
          <a:xfrm>
            <a:off x="539552" y="1340768"/>
            <a:ext cx="7632848" cy="4801314"/>
          </a:xfrm>
          <a:prstGeom prst="rect">
            <a:avLst/>
          </a:prstGeom>
          <a:noFill/>
        </p:spPr>
        <p:txBody>
          <a:bodyPr wrap="square" rtlCol="0">
            <a:spAutoFit/>
          </a:bodyPr>
          <a:lstStyle/>
          <a:p>
            <a:endParaRPr lang="en-GB" dirty="0"/>
          </a:p>
          <a:p>
            <a:r>
              <a:rPr lang="en-GB" dirty="0">
                <a:latin typeface="Comic Sans MS" panose="030F0702030302020204" pitchFamily="66" charset="0"/>
              </a:rPr>
              <a:t>In our PSHE lessons and our assemblies we will continue to look into the 5 ways of wellbeing and how we can incorporate this into our daily lives.</a:t>
            </a:r>
          </a:p>
          <a:p>
            <a:endParaRPr lang="en-GB" dirty="0">
              <a:latin typeface="Comic Sans MS" panose="030F0702030302020204" pitchFamily="66" charset="0"/>
            </a:endParaRPr>
          </a:p>
          <a:p>
            <a:r>
              <a:rPr lang="en-GB" dirty="0">
                <a:latin typeface="Comic Sans MS" panose="030F0702030302020204" pitchFamily="66" charset="0"/>
              </a:rPr>
              <a:t>When you have made your ‘Go To’ Card, if you ever feel that you need to make your ‘happy’ chemicals, you can quietly get your card from your PSHE book/ drawer and remind yourself of activities that make you feel good and practise these at break time, lunch time or when you are at home.</a:t>
            </a:r>
          </a:p>
          <a:p>
            <a:endParaRPr lang="en-GB" dirty="0">
              <a:latin typeface="Comic Sans MS" panose="030F0702030302020204" pitchFamily="66" charset="0"/>
            </a:endParaRPr>
          </a:p>
          <a:p>
            <a:r>
              <a:rPr lang="en-GB" dirty="0">
                <a:latin typeface="Comic Sans MS" panose="030F0702030302020204" pitchFamily="66" charset="0"/>
              </a:rPr>
              <a:t>You will now take part in some lessons linked to each of the 5 ways to wellbeing.</a:t>
            </a:r>
          </a:p>
          <a:p>
            <a:endParaRPr lang="en-GB" dirty="0">
              <a:latin typeface="Comic Sans MS" panose="030F0702030302020204" pitchFamily="66" charset="0"/>
            </a:endParaRPr>
          </a:p>
          <a:p>
            <a:r>
              <a:rPr lang="en-GB" dirty="0">
                <a:latin typeface="Comic Sans MS" panose="030F0702030302020204" pitchFamily="66" charset="0"/>
              </a:rPr>
              <a:t>Good luck with boosting yours, and your friend’s, wellbeing, by using the 5 ways!</a:t>
            </a:r>
          </a:p>
          <a:p>
            <a:endParaRPr lang="en-GB" dirty="0">
              <a:latin typeface="Comic Sans MS" panose="030F0702030302020204" pitchFamily="66" charset="0"/>
            </a:endParaRPr>
          </a:p>
        </p:txBody>
      </p:sp>
      <p:sp>
        <p:nvSpPr>
          <p:cNvPr id="3" name="TextBox 2">
            <a:extLst>
              <a:ext uri="{FF2B5EF4-FFF2-40B4-BE49-F238E27FC236}">
                <a16:creationId xmlns:a16="http://schemas.microsoft.com/office/drawing/2014/main" xmlns="" id="{66CA8C86-E74D-FB44-88D7-EBC37967AA1B}"/>
              </a:ext>
            </a:extLst>
          </p:cNvPr>
          <p:cNvSpPr txBox="1"/>
          <p:nvPr/>
        </p:nvSpPr>
        <p:spPr>
          <a:xfrm>
            <a:off x="3059832" y="661972"/>
            <a:ext cx="2754280" cy="646331"/>
          </a:xfrm>
          <a:prstGeom prst="rect">
            <a:avLst/>
          </a:prstGeom>
          <a:noFill/>
        </p:spPr>
        <p:txBody>
          <a:bodyPr wrap="none" rtlCol="0">
            <a:spAutoFit/>
          </a:bodyPr>
          <a:lstStyle/>
          <a:p>
            <a:pPr algn="ctr"/>
            <a:r>
              <a:rPr lang="en-US" sz="3600" b="1" dirty="0">
                <a:latin typeface="Comic Sans MS" panose="030F0902030302020204" pitchFamily="66" charset="0"/>
              </a:rPr>
              <a:t>What next?</a:t>
            </a:r>
          </a:p>
        </p:txBody>
      </p:sp>
    </p:spTree>
    <p:extLst>
      <p:ext uri="{BB962C8B-B14F-4D97-AF65-F5344CB8AC3E}">
        <p14:creationId xmlns:p14="http://schemas.microsoft.com/office/powerpoint/2010/main" val="159468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1142E50-7597-4F53-99B5-7C3D1136A691}"/>
              </a:ext>
            </a:extLst>
          </p:cNvPr>
          <p:cNvSpPr txBox="1"/>
          <p:nvPr/>
        </p:nvSpPr>
        <p:spPr>
          <a:xfrm>
            <a:off x="-18256" y="426580"/>
            <a:ext cx="9144000" cy="3785652"/>
          </a:xfrm>
          <a:prstGeom prst="rect">
            <a:avLst/>
          </a:prstGeom>
          <a:noFill/>
        </p:spPr>
        <p:txBody>
          <a:bodyPr wrap="square" rtlCol="0">
            <a:spAutoFit/>
          </a:bodyPr>
          <a:lstStyle/>
          <a:p>
            <a:pPr algn="ctr"/>
            <a:r>
              <a:rPr lang="en-GB" sz="2800" b="1" u="sng" dirty="0">
                <a:latin typeface="Comic Sans MS" panose="030F0702030302020204" pitchFamily="66" charset="0"/>
              </a:rPr>
              <a:t>Coronavirus/Covid19</a:t>
            </a:r>
          </a:p>
          <a:p>
            <a:pPr algn="ctr"/>
            <a:endParaRPr lang="en-GB" sz="1200" b="1" u="sng" dirty="0">
              <a:latin typeface="Comic Sans MS" panose="030F0702030302020204" pitchFamily="66" charset="0"/>
            </a:endParaRPr>
          </a:p>
          <a:p>
            <a:pPr marL="457200" indent="-457200" algn="just">
              <a:buFont typeface="Arial" panose="020B0604020202020204" pitchFamily="34" charset="0"/>
              <a:buChar char="•"/>
            </a:pPr>
            <a:r>
              <a:rPr lang="en-GB" sz="2400" dirty="0">
                <a:latin typeface="Comic Sans MS" panose="030F0702030302020204" pitchFamily="66" charset="0"/>
              </a:rPr>
              <a:t>Coronavirus has affected how we do a lot of things.</a:t>
            </a:r>
          </a:p>
          <a:p>
            <a:pPr marL="457200" indent="-457200" algn="just">
              <a:buFont typeface="Arial" panose="020B0604020202020204" pitchFamily="34" charset="0"/>
              <a:buChar char="•"/>
            </a:pPr>
            <a:r>
              <a:rPr lang="en-GB" sz="2400" dirty="0">
                <a:latin typeface="Comic Sans MS" panose="030F0702030302020204" pitchFamily="66" charset="0"/>
              </a:rPr>
              <a:t>Many people have stayed in the UK over the summer holiday.</a:t>
            </a:r>
          </a:p>
          <a:p>
            <a:pPr marL="457200" indent="-457200" algn="just">
              <a:buFont typeface="Arial" panose="020B0604020202020204" pitchFamily="34" charset="0"/>
              <a:buChar char="•"/>
            </a:pPr>
            <a:r>
              <a:rPr lang="en-GB" sz="2400" dirty="0">
                <a:latin typeface="Comic Sans MS" panose="030F0702030302020204" pitchFamily="66" charset="0"/>
              </a:rPr>
              <a:t>We have had to wash hands and stay at home more.</a:t>
            </a:r>
          </a:p>
          <a:p>
            <a:pPr marL="457200" indent="-457200" algn="just">
              <a:buFont typeface="Arial" panose="020B0604020202020204" pitchFamily="34" charset="0"/>
              <a:buChar char="•"/>
            </a:pPr>
            <a:r>
              <a:rPr lang="en-GB" sz="2400" dirty="0">
                <a:latin typeface="Comic Sans MS" panose="030F0702030302020204" pitchFamily="66" charset="0"/>
              </a:rPr>
              <a:t>We haven’t been able to spend time with our friends as much.</a:t>
            </a:r>
          </a:p>
          <a:p>
            <a:pPr marL="457200" indent="-457200" algn="just">
              <a:buFont typeface="Arial" panose="020B0604020202020204" pitchFamily="34" charset="0"/>
              <a:buChar char="•"/>
            </a:pPr>
            <a:r>
              <a:rPr lang="en-GB" sz="2400" dirty="0">
                <a:latin typeface="Comic Sans MS" panose="030F0702030302020204" pitchFamily="66" charset="0"/>
              </a:rPr>
              <a:t>Adults have had to wear face masks when shopping.</a:t>
            </a:r>
          </a:p>
          <a:p>
            <a:pPr algn="ctr"/>
            <a:endParaRPr lang="en-GB" sz="3200" b="1" u="sng" dirty="0"/>
          </a:p>
        </p:txBody>
      </p:sp>
      <p:sp>
        <p:nvSpPr>
          <p:cNvPr id="4" name="TextBox 3">
            <a:extLst>
              <a:ext uri="{FF2B5EF4-FFF2-40B4-BE49-F238E27FC236}">
                <a16:creationId xmlns:a16="http://schemas.microsoft.com/office/drawing/2014/main" xmlns="" id="{A3821C38-4A86-4088-9939-47163BF58DBF}"/>
              </a:ext>
            </a:extLst>
          </p:cNvPr>
          <p:cNvSpPr txBox="1"/>
          <p:nvPr/>
        </p:nvSpPr>
        <p:spPr>
          <a:xfrm>
            <a:off x="169168" y="4568278"/>
            <a:ext cx="3924944" cy="1384995"/>
          </a:xfrm>
          <a:prstGeom prst="rect">
            <a:avLst/>
          </a:prstGeom>
          <a:noFill/>
        </p:spPr>
        <p:txBody>
          <a:bodyPr wrap="square" rtlCol="0">
            <a:spAutoFit/>
          </a:bodyPr>
          <a:lstStyle/>
          <a:p>
            <a:pPr algn="ctr"/>
            <a:r>
              <a:rPr lang="en-GB" sz="2800" dirty="0"/>
              <a:t>KS1and LKS2 Video: </a:t>
            </a:r>
            <a:r>
              <a:rPr lang="en-GB" sz="2800" dirty="0">
                <a:hlinkClick r:id="rId3"/>
              </a:rPr>
              <a:t>https://www.youtube.com/watch?v=RHnU6LTWh6g</a:t>
            </a:r>
            <a:endParaRPr lang="en-GB" sz="2800" dirty="0"/>
          </a:p>
        </p:txBody>
      </p:sp>
      <p:sp>
        <p:nvSpPr>
          <p:cNvPr id="6" name="TextBox 5">
            <a:extLst>
              <a:ext uri="{FF2B5EF4-FFF2-40B4-BE49-F238E27FC236}">
                <a16:creationId xmlns:a16="http://schemas.microsoft.com/office/drawing/2014/main" xmlns="" id="{725A4099-188C-4F65-A725-3A038893F0A9}"/>
              </a:ext>
            </a:extLst>
          </p:cNvPr>
          <p:cNvSpPr txBox="1"/>
          <p:nvPr/>
        </p:nvSpPr>
        <p:spPr>
          <a:xfrm>
            <a:off x="4590628" y="4568278"/>
            <a:ext cx="4032448" cy="1384995"/>
          </a:xfrm>
          <a:prstGeom prst="rect">
            <a:avLst/>
          </a:prstGeom>
          <a:noFill/>
        </p:spPr>
        <p:txBody>
          <a:bodyPr wrap="square" rtlCol="0">
            <a:spAutoFit/>
          </a:bodyPr>
          <a:lstStyle/>
          <a:p>
            <a:pPr algn="ctr"/>
            <a:r>
              <a:rPr lang="en-GB" sz="2800" dirty="0"/>
              <a:t>UKS2 Video: </a:t>
            </a:r>
            <a:r>
              <a:rPr lang="en-GB" sz="2800" dirty="0">
                <a:hlinkClick r:id="rId4"/>
              </a:rPr>
              <a:t>https://www.youtube.com/watch?v=MVvVTDhGqaA</a:t>
            </a:r>
            <a:endParaRPr lang="en-GB" sz="2800" dirty="0"/>
          </a:p>
        </p:txBody>
      </p:sp>
      <p:sp>
        <p:nvSpPr>
          <p:cNvPr id="17" name="TextBox 16">
            <a:extLst>
              <a:ext uri="{FF2B5EF4-FFF2-40B4-BE49-F238E27FC236}">
                <a16:creationId xmlns:a16="http://schemas.microsoft.com/office/drawing/2014/main" xmlns="" id="{64A1A56D-6129-47A9-A529-7D9B5CBE8F25}"/>
              </a:ext>
            </a:extLst>
          </p:cNvPr>
          <p:cNvSpPr txBox="1"/>
          <p:nvPr/>
        </p:nvSpPr>
        <p:spPr>
          <a:xfrm>
            <a:off x="1818320" y="3985729"/>
            <a:ext cx="5544616" cy="523220"/>
          </a:xfrm>
          <a:prstGeom prst="rect">
            <a:avLst/>
          </a:prstGeom>
          <a:noFill/>
        </p:spPr>
        <p:txBody>
          <a:bodyPr wrap="square" rtlCol="0">
            <a:spAutoFit/>
          </a:bodyPr>
          <a:lstStyle/>
          <a:p>
            <a:pPr algn="ctr"/>
            <a:r>
              <a:rPr lang="en-GB" sz="2800" b="1" u="sng" dirty="0">
                <a:latin typeface="Comic Sans MS" panose="030F0702030302020204" pitchFamily="66" charset="0"/>
              </a:rPr>
              <a:t>What is Coronavirus/Covid19?</a:t>
            </a:r>
          </a:p>
        </p:txBody>
      </p:sp>
      <p:sp>
        <p:nvSpPr>
          <p:cNvPr id="2" name="TextBox 1">
            <a:extLst>
              <a:ext uri="{FF2B5EF4-FFF2-40B4-BE49-F238E27FC236}">
                <a16:creationId xmlns:a16="http://schemas.microsoft.com/office/drawing/2014/main" xmlns="" id="{003B5173-9062-984A-9917-E39F66873BD8}"/>
              </a:ext>
            </a:extLst>
          </p:cNvPr>
          <p:cNvSpPr txBox="1"/>
          <p:nvPr/>
        </p:nvSpPr>
        <p:spPr>
          <a:xfrm>
            <a:off x="588723" y="263047"/>
            <a:ext cx="1872307" cy="369332"/>
          </a:xfrm>
          <a:prstGeom prst="rect">
            <a:avLst/>
          </a:prstGeom>
          <a:noFill/>
        </p:spPr>
        <p:txBody>
          <a:bodyPr wrap="none" rtlCol="0">
            <a:spAutoFit/>
          </a:bodyPr>
          <a:lstStyle/>
          <a:p>
            <a:r>
              <a:rPr lang="en-US" dirty="0">
                <a:solidFill>
                  <a:srgbClr val="FF0000"/>
                </a:solidFill>
              </a:rPr>
              <a:t>Use if appropriate</a:t>
            </a:r>
          </a:p>
        </p:txBody>
      </p:sp>
    </p:spTree>
    <p:extLst>
      <p:ext uri="{BB962C8B-B14F-4D97-AF65-F5344CB8AC3E}">
        <p14:creationId xmlns:p14="http://schemas.microsoft.com/office/powerpoint/2010/main" val="406652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1142E50-7597-4F53-99B5-7C3D1136A691}"/>
              </a:ext>
            </a:extLst>
          </p:cNvPr>
          <p:cNvSpPr txBox="1"/>
          <p:nvPr/>
        </p:nvSpPr>
        <p:spPr>
          <a:xfrm>
            <a:off x="0" y="498559"/>
            <a:ext cx="8964488" cy="6001643"/>
          </a:xfrm>
          <a:prstGeom prst="rect">
            <a:avLst/>
          </a:prstGeom>
          <a:noFill/>
        </p:spPr>
        <p:txBody>
          <a:bodyPr wrap="square" rtlCol="0">
            <a:spAutoFit/>
          </a:bodyPr>
          <a:lstStyle/>
          <a:p>
            <a:pPr algn="ctr"/>
            <a:r>
              <a:rPr lang="en-GB" sz="3200" dirty="0">
                <a:latin typeface="Comic Sans MS" panose="030F0702030302020204" pitchFamily="66" charset="0"/>
              </a:rPr>
              <a:t>This situation can make you feel sad, lonely and cross but it’s ok to not be ok. All of this has impacted on everyone’s mental health - both children and adults. </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Could you spot someone who is feeling low?</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How would you know?</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What might you see?</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On a child or adult’s face?</a:t>
            </a:r>
          </a:p>
        </p:txBody>
      </p:sp>
      <p:pic>
        <p:nvPicPr>
          <p:cNvPr id="5" name="Picture 4" descr="A young child looking at the camera&#10;&#10;Description automatically generated">
            <a:extLst>
              <a:ext uri="{FF2B5EF4-FFF2-40B4-BE49-F238E27FC236}">
                <a16:creationId xmlns:a16="http://schemas.microsoft.com/office/drawing/2014/main" xmlns="" id="{939F8689-8688-F445-BC09-1C1FB8978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620688"/>
            <a:ext cx="6740802" cy="4314113"/>
          </a:xfrm>
          <a:prstGeom prst="rect">
            <a:avLst/>
          </a:prstGeom>
        </p:spPr>
      </p:pic>
      <p:pic>
        <p:nvPicPr>
          <p:cNvPr id="3" name="Picture 2" descr="A picture containing dress, shirt, suit&#10;&#10;Description automatically generated">
            <a:extLst>
              <a:ext uri="{FF2B5EF4-FFF2-40B4-BE49-F238E27FC236}">
                <a16:creationId xmlns:a16="http://schemas.microsoft.com/office/drawing/2014/main" xmlns="" id="{48D50655-6DFE-E24C-BA29-53AC58D3A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1806424"/>
            <a:ext cx="6242242" cy="4693778"/>
          </a:xfrm>
          <a:prstGeom prst="rect">
            <a:avLst/>
          </a:prstGeom>
        </p:spPr>
      </p:pic>
    </p:spTree>
    <p:extLst>
      <p:ext uri="{BB962C8B-B14F-4D97-AF65-F5344CB8AC3E}">
        <p14:creationId xmlns:p14="http://schemas.microsoft.com/office/powerpoint/2010/main" val="332882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1142E50-7597-4F53-99B5-7C3D1136A691}"/>
              </a:ext>
            </a:extLst>
          </p:cNvPr>
          <p:cNvSpPr txBox="1"/>
          <p:nvPr/>
        </p:nvSpPr>
        <p:spPr>
          <a:xfrm>
            <a:off x="71500" y="153789"/>
            <a:ext cx="8964488" cy="6494085"/>
          </a:xfrm>
          <a:prstGeom prst="rect">
            <a:avLst/>
          </a:prstGeom>
          <a:noFill/>
        </p:spPr>
        <p:txBody>
          <a:bodyPr wrap="square" rtlCol="0">
            <a:spAutoFit/>
          </a:bodyPr>
          <a:lstStyle/>
          <a:p>
            <a:pPr algn="ctr"/>
            <a:r>
              <a:rPr lang="en-GB" sz="2400" dirty="0">
                <a:solidFill>
                  <a:srgbClr val="FF0000"/>
                </a:solidFill>
                <a:latin typeface="Comic Sans MS" panose="030F0702030302020204" pitchFamily="66" charset="0"/>
              </a:rPr>
              <a:t>We are told that feeling low will have an impact on our Mental health.</a:t>
            </a: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3200" dirty="0">
              <a:latin typeface="Comic Sans MS" panose="030F0702030302020204" pitchFamily="66" charset="0"/>
            </a:endParaRPr>
          </a:p>
          <a:p>
            <a:pPr algn="ctr"/>
            <a:r>
              <a:rPr lang="en-GB" sz="2000" dirty="0">
                <a:latin typeface="Comic Sans MS" panose="030F0702030302020204" pitchFamily="66" charset="0"/>
              </a:rPr>
              <a:t>Our brains manage how we feel. </a:t>
            </a:r>
          </a:p>
          <a:p>
            <a:pPr algn="ctr"/>
            <a:r>
              <a:rPr lang="en-GB" sz="2000" dirty="0">
                <a:latin typeface="Comic Sans MS" panose="030F0702030302020204" pitchFamily="66" charset="0"/>
              </a:rPr>
              <a:t>How we feel has an impact on our </a:t>
            </a:r>
            <a:r>
              <a:rPr lang="en-GB" sz="2000" dirty="0">
                <a:solidFill>
                  <a:srgbClr val="FF0000"/>
                </a:solidFill>
                <a:latin typeface="Comic Sans MS" panose="030F0702030302020204" pitchFamily="66" charset="0"/>
              </a:rPr>
              <a:t>physical</a:t>
            </a:r>
            <a:r>
              <a:rPr lang="en-GB" sz="2000" dirty="0">
                <a:latin typeface="Comic Sans MS" panose="030F0702030302020204" pitchFamily="66" charset="0"/>
              </a:rPr>
              <a:t> and </a:t>
            </a:r>
            <a:r>
              <a:rPr lang="en-GB" sz="2000" dirty="0">
                <a:solidFill>
                  <a:srgbClr val="FF0000"/>
                </a:solidFill>
                <a:latin typeface="Comic Sans MS" panose="030F0702030302020204" pitchFamily="66" charset="0"/>
              </a:rPr>
              <a:t>mental health</a:t>
            </a:r>
            <a:r>
              <a:rPr lang="en-GB" sz="2000" dirty="0">
                <a:latin typeface="Comic Sans MS" panose="030F0702030302020204" pitchFamily="66" charset="0"/>
              </a:rPr>
              <a:t>.</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If we are experiencing bad things, such as a kick, being called a bad name or experiencing the loss of a loved one, our brains make us feel very low. </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But, if we are experiencing good things, like someone being kind to us, running around or having a hug, our brain makes us feel good, happy, fulfilled.</a:t>
            </a:r>
          </a:p>
          <a:p>
            <a:pPr algn="ctr"/>
            <a:endParaRPr lang="en-GB" sz="2000" dirty="0">
              <a:latin typeface="Comic Sans MS" panose="030F0702030302020204" pitchFamily="66" charset="0"/>
            </a:endParaRPr>
          </a:p>
          <a:p>
            <a:pPr algn="ctr"/>
            <a:r>
              <a:rPr lang="en-GB" sz="2000" dirty="0">
                <a:latin typeface="Comic Sans MS" panose="030F0902030302020204" pitchFamily="66" charset="0"/>
              </a:rPr>
              <a:t>Our </a:t>
            </a:r>
            <a:r>
              <a:rPr lang="en-GB" sz="2000" dirty="0">
                <a:solidFill>
                  <a:srgbClr val="FF0000"/>
                </a:solidFill>
                <a:latin typeface="Comic Sans MS" panose="030F0902030302020204" pitchFamily="66" charset="0"/>
              </a:rPr>
              <a:t>mental health</a:t>
            </a:r>
            <a:r>
              <a:rPr lang="en-GB" sz="2000" dirty="0">
                <a:latin typeface="Comic Sans MS" panose="030F0902030302020204" pitchFamily="66" charset="0"/>
              </a:rPr>
              <a:t> has ups and downs on a daily basis and this is because of how our brains make us feel.</a:t>
            </a:r>
            <a:endParaRPr lang="en-GB" sz="2000" dirty="0"/>
          </a:p>
        </p:txBody>
      </p:sp>
      <p:pic>
        <p:nvPicPr>
          <p:cNvPr id="3074" name="Picture 2" descr="We all have mental health: animation &amp; teacher toolkit">
            <a:extLst>
              <a:ext uri="{FF2B5EF4-FFF2-40B4-BE49-F238E27FC236}">
                <a16:creationId xmlns:a16="http://schemas.microsoft.com/office/drawing/2014/main" xmlns="" id="{EEA3B654-BA77-46C7-9AF6-852399C5AF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052736"/>
            <a:ext cx="4524722"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97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1142E50-7597-4F53-99B5-7C3D1136A691}"/>
              </a:ext>
            </a:extLst>
          </p:cNvPr>
          <p:cNvSpPr txBox="1"/>
          <p:nvPr/>
        </p:nvSpPr>
        <p:spPr>
          <a:xfrm>
            <a:off x="148297" y="332656"/>
            <a:ext cx="8964488" cy="5416868"/>
          </a:xfrm>
          <a:prstGeom prst="rect">
            <a:avLst/>
          </a:prstGeom>
          <a:noFill/>
        </p:spPr>
        <p:txBody>
          <a:bodyPr wrap="square" rtlCol="0">
            <a:spAutoFit/>
          </a:bodyPr>
          <a:lstStyle/>
          <a:p>
            <a:pPr algn="ctr"/>
            <a:endParaRPr lang="en-GB" sz="3200" dirty="0">
              <a:latin typeface="Comic Sans MS" panose="030F0702030302020204" pitchFamily="66" charset="0"/>
            </a:endParaRPr>
          </a:p>
          <a:p>
            <a:pPr algn="ctr"/>
            <a:endParaRPr lang="en-GB" sz="3200" dirty="0">
              <a:latin typeface="Comic Sans MS" panose="030F0702030302020204" pitchFamily="66" charset="0"/>
            </a:endParaRPr>
          </a:p>
          <a:p>
            <a:pPr algn="ctr"/>
            <a:r>
              <a:rPr lang="en-GB" sz="3200" dirty="0">
                <a:solidFill>
                  <a:srgbClr val="FF0000"/>
                </a:solidFill>
                <a:latin typeface="Comic Sans MS" panose="030F0702030302020204" pitchFamily="66" charset="0"/>
              </a:rPr>
              <a:t>A key question to stop and think about!</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When we are feeling low, and it’s affecting our mental health, can we do anything about it?</a:t>
            </a:r>
          </a:p>
          <a:p>
            <a:pPr algn="ctr"/>
            <a:endParaRPr lang="en-GB" sz="3200" dirty="0">
              <a:latin typeface="Comic Sans MS" panose="030F0702030302020204" pitchFamily="66" charset="0"/>
            </a:endParaRPr>
          </a:p>
          <a:p>
            <a:pPr algn="ctr"/>
            <a:r>
              <a:rPr lang="en-GB" sz="7200" dirty="0">
                <a:latin typeface="Comic Sans MS" panose="030F0702030302020204" pitchFamily="66" charset="0"/>
              </a:rPr>
              <a:t>Yes or No?</a:t>
            </a:r>
          </a:p>
          <a:p>
            <a:pPr algn="ctr"/>
            <a:endParaRPr lang="en-GB" dirty="0"/>
          </a:p>
        </p:txBody>
      </p:sp>
    </p:spTree>
    <p:extLst>
      <p:ext uri="{BB962C8B-B14F-4D97-AF65-F5344CB8AC3E}">
        <p14:creationId xmlns:p14="http://schemas.microsoft.com/office/powerpoint/2010/main" val="339722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xmlns="" id="{1CB1251B-EA16-4932-BFD4-481F676D75DB}"/>
              </a:ext>
            </a:extLst>
          </p:cNvPr>
          <p:cNvSpPr>
            <a:spLocks noGrp="1"/>
          </p:cNvSpPr>
          <p:nvPr>
            <p:ph idx="1"/>
          </p:nvPr>
        </p:nvSpPr>
        <p:spPr>
          <a:xfrm>
            <a:off x="89248" y="980728"/>
            <a:ext cx="8928992" cy="5144531"/>
          </a:xfrm>
        </p:spPr>
        <p:txBody>
          <a:bodyPr>
            <a:normAutofit fontScale="70000" lnSpcReduction="20000"/>
          </a:bodyPr>
          <a:lstStyle/>
          <a:p>
            <a:pPr marL="0" indent="0" algn="ctr">
              <a:buNone/>
            </a:pPr>
            <a:r>
              <a:rPr lang="en-GB" sz="5800" cap="none" dirty="0" err="1">
                <a:highlight>
                  <a:srgbClr val="00FF00"/>
                </a:highlight>
                <a:latin typeface="Comic Sans MS" panose="030F0702030302020204" pitchFamily="66" charset="0"/>
              </a:rPr>
              <a:t>Ohhhhhhh</a:t>
            </a:r>
            <a:r>
              <a:rPr lang="en-GB" sz="5800" cap="none" dirty="0">
                <a:highlight>
                  <a:srgbClr val="00FF00"/>
                </a:highlight>
                <a:latin typeface="Comic Sans MS" panose="030F0702030302020204" pitchFamily="66" charset="0"/>
              </a:rPr>
              <a:t> Yes!!!!!!!!!!!!!!</a:t>
            </a:r>
          </a:p>
          <a:p>
            <a:pPr marL="0" indent="0">
              <a:buNone/>
            </a:pPr>
            <a:endParaRPr lang="en-GB" dirty="0">
              <a:latin typeface="Comic Sans MS" panose="030F0702030302020204" pitchFamily="66" charset="0"/>
            </a:endParaRPr>
          </a:p>
          <a:p>
            <a:pPr marL="0" indent="0">
              <a:buNone/>
            </a:pPr>
            <a:r>
              <a:rPr lang="en-GB" sz="2600" cap="none" dirty="0">
                <a:latin typeface="Comic Sans MS" panose="030F0702030302020204" pitchFamily="66" charset="0"/>
              </a:rPr>
              <a:t>Things that can help :</a:t>
            </a:r>
          </a:p>
          <a:p>
            <a:r>
              <a:rPr lang="en-GB" sz="2600" dirty="0">
                <a:latin typeface="Comic Sans MS" panose="030F0702030302020204" pitchFamily="66" charset="0"/>
              </a:rPr>
              <a:t>Get</a:t>
            </a:r>
            <a:r>
              <a:rPr lang="en-GB" sz="2600" cap="none" dirty="0">
                <a:latin typeface="Comic Sans MS" panose="030F0702030302020204" pitchFamily="66" charset="0"/>
              </a:rPr>
              <a:t> regular exercise.</a:t>
            </a:r>
          </a:p>
          <a:p>
            <a:r>
              <a:rPr lang="en-GB" sz="2600" cap="none" dirty="0">
                <a:latin typeface="Comic Sans MS" panose="030F0702030302020204" pitchFamily="66" charset="0"/>
              </a:rPr>
              <a:t>Having time to play, indoors and outdoors.</a:t>
            </a:r>
          </a:p>
          <a:p>
            <a:r>
              <a:rPr lang="en-GB" sz="2600" cap="none" dirty="0">
                <a:latin typeface="Comic Sans MS" panose="030F0702030302020204" pitchFamily="66" charset="0"/>
              </a:rPr>
              <a:t>Being part of a </a:t>
            </a:r>
            <a:r>
              <a:rPr lang="en-GB" sz="2600" dirty="0">
                <a:latin typeface="Comic Sans MS" panose="030F0702030302020204" pitchFamily="66" charset="0"/>
              </a:rPr>
              <a:t>team that appreciate each other</a:t>
            </a:r>
            <a:r>
              <a:rPr lang="en-GB" sz="2600" cap="none" dirty="0">
                <a:latin typeface="Comic Sans MS" panose="030F0702030302020204" pitchFamily="66" charset="0"/>
              </a:rPr>
              <a:t>.</a:t>
            </a:r>
          </a:p>
          <a:p>
            <a:r>
              <a:rPr lang="en-GB" sz="2600" cap="none" dirty="0">
                <a:latin typeface="Comic Sans MS" panose="030F0702030302020204" pitchFamily="66" charset="0"/>
              </a:rPr>
              <a:t>Going to a school that looks after the well-being of all it’s pupils.</a:t>
            </a:r>
          </a:p>
          <a:p>
            <a:r>
              <a:rPr lang="en-GB" sz="2600" cap="none" dirty="0">
                <a:latin typeface="Comic Sans MS" panose="030F0702030302020204" pitchFamily="66" charset="0"/>
              </a:rPr>
              <a:t>Taking part in local activities for young people.</a:t>
            </a:r>
          </a:p>
          <a:p>
            <a:r>
              <a:rPr lang="en-GB" sz="2600" cap="none" dirty="0">
                <a:latin typeface="Comic Sans MS" panose="030F0702030302020204" pitchFamily="66" charset="0"/>
              </a:rPr>
              <a:t>Feeling loved, valued and safe.</a:t>
            </a:r>
          </a:p>
          <a:p>
            <a:r>
              <a:rPr lang="en-GB" sz="2600" cap="none" dirty="0">
                <a:latin typeface="Comic Sans MS" panose="030F0702030302020204" pitchFamily="66" charset="0"/>
              </a:rPr>
              <a:t>Being able to learn and </a:t>
            </a:r>
            <a:r>
              <a:rPr lang="en-GB" sz="2600" dirty="0">
                <a:latin typeface="Comic Sans MS" panose="030F0702030302020204" pitchFamily="66" charset="0"/>
              </a:rPr>
              <a:t>access</a:t>
            </a:r>
            <a:r>
              <a:rPr lang="en-GB" sz="2600" cap="none" dirty="0">
                <a:latin typeface="Comic Sans MS" panose="030F0702030302020204" pitchFamily="66" charset="0"/>
              </a:rPr>
              <a:t> opportunities to succeed.</a:t>
            </a:r>
          </a:p>
          <a:p>
            <a:r>
              <a:rPr lang="en-GB" sz="2600" cap="none" dirty="0">
                <a:latin typeface="Comic Sans MS" panose="030F0702030302020204" pitchFamily="66" charset="0"/>
              </a:rPr>
              <a:t>Accepting who </a:t>
            </a:r>
            <a:r>
              <a:rPr lang="en-GB" sz="2600" dirty="0">
                <a:latin typeface="Comic Sans MS" panose="030F0702030302020204" pitchFamily="66" charset="0"/>
              </a:rPr>
              <a:t>you</a:t>
            </a:r>
            <a:r>
              <a:rPr lang="en-GB" sz="2600" cap="none" dirty="0">
                <a:latin typeface="Comic Sans MS" panose="030F0702030302020204" pitchFamily="66" charset="0"/>
              </a:rPr>
              <a:t> are and recognising what </a:t>
            </a:r>
            <a:r>
              <a:rPr lang="en-GB" sz="2600" dirty="0">
                <a:latin typeface="Comic Sans MS" panose="030F0702030302020204" pitchFamily="66" charset="0"/>
              </a:rPr>
              <a:t>you’re</a:t>
            </a:r>
            <a:r>
              <a:rPr lang="en-GB" sz="2600" cap="none" dirty="0">
                <a:latin typeface="Comic Sans MS" panose="030F0702030302020204" pitchFamily="66" charset="0"/>
              </a:rPr>
              <a:t> good at.</a:t>
            </a:r>
          </a:p>
          <a:p>
            <a:r>
              <a:rPr lang="en-GB" sz="2600" cap="none" dirty="0">
                <a:latin typeface="Comic Sans MS" panose="030F0702030302020204" pitchFamily="66" charset="0"/>
              </a:rPr>
              <a:t>Having a sense of belonging in </a:t>
            </a:r>
            <a:r>
              <a:rPr lang="en-GB" sz="2600" dirty="0">
                <a:latin typeface="Comic Sans MS" panose="030F0702030302020204" pitchFamily="66" charset="0"/>
              </a:rPr>
              <a:t>your</a:t>
            </a:r>
            <a:r>
              <a:rPr lang="en-GB" sz="2600" cap="none" dirty="0">
                <a:latin typeface="Comic Sans MS" panose="030F0702030302020204" pitchFamily="66" charset="0"/>
              </a:rPr>
              <a:t> family, school and community.</a:t>
            </a:r>
          </a:p>
          <a:p>
            <a:r>
              <a:rPr lang="en-GB" sz="2600" cap="none" dirty="0">
                <a:latin typeface="Comic Sans MS" panose="030F0702030302020204" pitchFamily="66" charset="0"/>
              </a:rPr>
              <a:t>Having the strength to cope when something is wrong (resilience) and the ability to solve problems and bounce back.</a:t>
            </a:r>
          </a:p>
          <a:p>
            <a:endParaRPr lang="en-GB" cap="none" dirty="0">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154805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2A4CE2B-0568-40EA-937E-E1C0718D5582}"/>
              </a:ext>
            </a:extLst>
          </p:cNvPr>
          <p:cNvSpPr txBox="1"/>
          <p:nvPr/>
        </p:nvSpPr>
        <p:spPr>
          <a:xfrm>
            <a:off x="2339752" y="3013501"/>
            <a:ext cx="4220666" cy="830997"/>
          </a:xfrm>
          <a:prstGeom prst="rect">
            <a:avLst/>
          </a:prstGeom>
          <a:noFill/>
        </p:spPr>
        <p:txBody>
          <a:bodyPr wrap="square" rtlCol="0">
            <a:spAutoFit/>
          </a:bodyPr>
          <a:lstStyle/>
          <a:p>
            <a:pPr algn="ctr"/>
            <a:r>
              <a:rPr lang="en-GB" sz="2400" dirty="0">
                <a:latin typeface="Comic Sans MS" panose="030F0702030302020204" pitchFamily="66" charset="0"/>
              </a:rPr>
              <a:t>But, do you know what the five ways to wellbeing are?</a:t>
            </a:r>
          </a:p>
        </p:txBody>
      </p:sp>
      <p:pic>
        <p:nvPicPr>
          <p:cNvPr id="4" name="Picture 2">
            <a:extLst>
              <a:ext uri="{FF2B5EF4-FFF2-40B4-BE49-F238E27FC236}">
                <a16:creationId xmlns:a16="http://schemas.microsoft.com/office/drawing/2014/main" xmlns="" id="{C7C30086-227A-40E7-A18F-CCFF932F3FF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00" b="12300" l="4668" r="46393">
                        <a14:foregroundMark x1="4809" y1="6600" x2="4950" y2="6600"/>
                        <a14:foregroundMark x1="8062" y1="3600" x2="9052" y2="3900"/>
                        <a14:foregroundMark x1="10325" y1="3800" x2="10184" y2="3500"/>
                        <a14:foregroundMark x1="17327" y1="4400" x2="16832" y2="5100"/>
                        <a14:foregroundMark x1="17680" y1="3900" x2="17327" y2="4400"/>
                        <a14:foregroundMark x1="29051" y1="6416" x2="29279" y2="6400"/>
                        <a14:foregroundMark x1="26450" y1="6600" x2="27757" y2="6508"/>
                        <a14:foregroundMark x1="31966" y1="6800" x2="33522" y2="3200"/>
                        <a14:foregroundMark x1="36492" y1="4300" x2="34936" y2="5900"/>
                        <a14:foregroundMark x1="43140" y1="3600" x2="39887" y2="3600"/>
                        <a14:foregroundMark x1="45969" y1="4500" x2="46393" y2="5000"/>
                        <a14:foregroundMark x1="6365" y1="11900" x2="7779" y2="11900"/>
                        <a14:foregroundMark x1="9194" y1="12300" x2="10467" y2="12100"/>
                        <a14:foregroundMark x1="15842" y1="8500" x2="15890" y2="9563"/>
                        <a14:foregroundMark x1="23457" y1="11057" x2="24611" y2="12200"/>
                        <a14:foregroundMark x1="23041" y1="10646" x2="23420" y2="11021"/>
                        <a14:foregroundMark x1="21782" y1="9400" x2="22813" y2="10420"/>
                        <a14:foregroundMark x1="25884" y1="12200" x2="25884" y2="11900"/>
                        <a14:foregroundMark x1="31117" y1="11800" x2="32815" y2="9000"/>
                        <a14:foregroundMark x1="35926" y1="11900" x2="36351" y2="8900"/>
                        <a14:foregroundMark x1="38331" y1="11900" x2="40594" y2="9300"/>
                        <a14:foregroundMark x1="46393" y1="8900" x2="45927" y2="9748"/>
                        <a14:foregroundMark x1="20792" y1="12100" x2="20085" y2="12100"/>
                        <a14:foregroundMark x1="21499" y1="5100" x2="21499" y2="5100"/>
                        <a14:foregroundMark x1="21641" y1="4300" x2="21641" y2="4300"/>
                        <a14:foregroundMark x1="21358" y1="4400" x2="21358" y2="4400"/>
                        <a14:foregroundMark x1="21075" y1="4400" x2="21075" y2="4400"/>
                        <a14:foregroundMark x1="21499" y1="4100" x2="21499" y2="4100"/>
                        <a14:foregroundMark x1="21358" y1="4000" x2="21075" y2="3800"/>
                        <a14:foregroundMark x1="21075" y1="4700" x2="21499" y2="5200"/>
                        <a14:foregroundMark x1="21358" y1="4800" x2="21075" y2="4500"/>
                        <a14:backgroundMark x1="46252" y1="10200" x2="44554" y2="9700"/>
                        <a14:backgroundMark x1="14993" y1="11200" x2="15417" y2="11100"/>
                        <a14:backgroundMark x1="15559" y1="11000" x2="15276" y2="10600"/>
                        <a14:backgroundMark x1="15276" y1="10500" x2="15700" y2="10300"/>
                        <a14:backgroundMark x1="16124" y1="9700" x2="16124" y2="9300"/>
                        <a14:backgroundMark x1="16124" y1="9700" x2="14144" y2="9200"/>
                        <a14:backgroundMark x1="23197" y1="11200" x2="22772" y2="10100"/>
                        <a14:backgroundMark x1="23338" y1="11300" x2="23479" y2="10900"/>
                        <a14:backgroundMark x1="27581" y1="6800" x2="28006" y2="6500"/>
                        <a14:backgroundMark x1="28430" y1="6700" x2="27723" y2="6700"/>
                        <a14:backgroundMark x1="29279" y1="6700" x2="28571" y2="6600"/>
                        <a14:backgroundMark x1="28571" y1="6600" x2="28571" y2="6000"/>
                        <a14:backgroundMark x1="28430" y1="6500" x2="28006" y2="6500"/>
                        <a14:backgroundMark x1="27723" y1="6800" x2="27864" y2="6400"/>
                        <a14:backgroundMark x1="28430" y1="4700" x2="28430" y2="4700"/>
                      </a14:backgroundRemoval>
                    </a14:imgEffect>
                  </a14:imgLayer>
                </a14:imgProps>
              </a:ext>
              <a:ext uri="{28A0092B-C50C-407E-A947-70E740481C1C}">
                <a14:useLocalDpi xmlns:a14="http://schemas.microsoft.com/office/drawing/2010/main" val="0"/>
              </a:ext>
            </a:extLst>
          </a:blip>
          <a:srcRect r="49135" b="86868"/>
          <a:stretch/>
        </p:blipFill>
        <p:spPr bwMode="auto">
          <a:xfrm>
            <a:off x="1669626" y="-320669"/>
            <a:ext cx="5804747" cy="21199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3834D62E-F4AF-4AC2-BCAD-28F71D28DF94}"/>
              </a:ext>
            </a:extLst>
          </p:cNvPr>
          <p:cNvSpPr txBox="1"/>
          <p:nvPr/>
        </p:nvSpPr>
        <p:spPr>
          <a:xfrm>
            <a:off x="107503" y="2136283"/>
            <a:ext cx="8928992" cy="830997"/>
          </a:xfrm>
          <a:prstGeom prst="rect">
            <a:avLst/>
          </a:prstGeom>
          <a:noFill/>
        </p:spPr>
        <p:txBody>
          <a:bodyPr wrap="square" rtlCol="0">
            <a:spAutoFit/>
          </a:bodyPr>
          <a:lstStyle/>
          <a:p>
            <a:pPr algn="ctr"/>
            <a:r>
              <a:rPr lang="en-US" sz="2400" dirty="0">
                <a:latin typeface="Comic Sans MS" panose="030F0702030302020204" pitchFamily="66" charset="0"/>
              </a:rPr>
              <a:t>T</a:t>
            </a:r>
            <a:r>
              <a:rPr lang="en-GB" sz="2400" dirty="0">
                <a:latin typeface="Comic Sans MS" panose="030F0702030302020204" pitchFamily="66" charset="0"/>
              </a:rPr>
              <a:t>he five ways to wellbeing can help us all move our mood and have a positive impact on our mental health.</a:t>
            </a:r>
          </a:p>
        </p:txBody>
      </p:sp>
      <p:pic>
        <p:nvPicPr>
          <p:cNvPr id="5" name="Picture 4" descr="Logo&#10;&#10;Description automatically generated">
            <a:extLst>
              <a:ext uri="{FF2B5EF4-FFF2-40B4-BE49-F238E27FC236}">
                <a16:creationId xmlns:a16="http://schemas.microsoft.com/office/drawing/2014/main" xmlns="" id="{790FB8C0-01B3-7E4B-BEE6-032298646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638" y="4066754"/>
            <a:ext cx="1447530" cy="2026542"/>
          </a:xfrm>
          <a:prstGeom prst="rect">
            <a:avLst/>
          </a:prstGeom>
        </p:spPr>
      </p:pic>
      <p:pic>
        <p:nvPicPr>
          <p:cNvPr id="15" name="Picture 14" descr="Logo&#10;&#10;Description automatically generated">
            <a:extLst>
              <a:ext uri="{FF2B5EF4-FFF2-40B4-BE49-F238E27FC236}">
                <a16:creationId xmlns:a16="http://schemas.microsoft.com/office/drawing/2014/main" xmlns="" id="{B28B2CCC-7E9C-0149-9791-D285D6B795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7459" y="4091299"/>
            <a:ext cx="1447530" cy="2026542"/>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xmlns="" id="{FAB1D034-E91F-8646-8AE5-2769923DE5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2442" y="4091299"/>
            <a:ext cx="1503415" cy="1948303"/>
          </a:xfrm>
          <a:prstGeom prst="rect">
            <a:avLst/>
          </a:prstGeom>
        </p:spPr>
      </p:pic>
      <p:pic>
        <p:nvPicPr>
          <p:cNvPr id="20" name="Picture 19" descr="Text&#10;&#10;Description automatically generated">
            <a:extLst>
              <a:ext uri="{FF2B5EF4-FFF2-40B4-BE49-F238E27FC236}">
                <a16:creationId xmlns:a16="http://schemas.microsoft.com/office/drawing/2014/main" xmlns="" id="{7D3965EE-AABB-4141-B685-AD13464AC3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4128" y="4072228"/>
            <a:ext cx="1391644" cy="1948302"/>
          </a:xfrm>
          <a:prstGeom prst="rect">
            <a:avLst/>
          </a:prstGeom>
        </p:spPr>
      </p:pic>
      <p:pic>
        <p:nvPicPr>
          <p:cNvPr id="22" name="Picture 21" descr="Logo, company name&#10;&#10;Description automatically generated">
            <a:extLst>
              <a:ext uri="{FF2B5EF4-FFF2-40B4-BE49-F238E27FC236}">
                <a16:creationId xmlns:a16="http://schemas.microsoft.com/office/drawing/2014/main" xmlns="" id="{4886FA2D-366A-914E-BEA8-604BDDFA9A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09369" y="4063894"/>
            <a:ext cx="1391644" cy="2015100"/>
          </a:xfrm>
          <a:prstGeom prst="rect">
            <a:avLst/>
          </a:prstGeom>
        </p:spPr>
      </p:pic>
    </p:spTree>
    <p:extLst>
      <p:ext uri="{BB962C8B-B14F-4D97-AF65-F5344CB8AC3E}">
        <p14:creationId xmlns:p14="http://schemas.microsoft.com/office/powerpoint/2010/main" val="189234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14C310E-3DCB-4A58-A85D-6A6F6EFADAC3}"/>
              </a:ext>
            </a:extLst>
          </p:cNvPr>
          <p:cNvSpPr txBox="1"/>
          <p:nvPr/>
        </p:nvSpPr>
        <p:spPr>
          <a:xfrm>
            <a:off x="395536" y="332656"/>
            <a:ext cx="8640960" cy="6001643"/>
          </a:xfrm>
          <a:prstGeom prst="rect">
            <a:avLst/>
          </a:prstGeom>
          <a:noFill/>
        </p:spPr>
        <p:txBody>
          <a:bodyPr wrap="square" rtlCol="0">
            <a:spAutoFit/>
          </a:bodyPr>
          <a:lstStyle/>
          <a:p>
            <a:pPr algn="ctr"/>
            <a:r>
              <a:rPr lang="en-GB" sz="3200" b="1" u="sng" dirty="0"/>
              <a:t>This Week’s </a:t>
            </a:r>
          </a:p>
          <a:p>
            <a:pPr algn="ctr"/>
            <a:r>
              <a:rPr lang="en-GB" sz="3200" b="1" u="sng" dirty="0"/>
              <a:t>‘5 Ways to Wellbeing’ </a:t>
            </a:r>
          </a:p>
          <a:p>
            <a:pPr algn="ctr"/>
            <a:r>
              <a:rPr lang="en-GB" sz="3200" b="1" u="sng" dirty="0"/>
              <a:t>Challenge</a:t>
            </a:r>
          </a:p>
          <a:p>
            <a:pPr marL="285750" indent="-285750">
              <a:buFont typeface="Arial" panose="020B0604020202020204" pitchFamily="34" charset="0"/>
              <a:buChar char="•"/>
            </a:pPr>
            <a:r>
              <a:rPr lang="en-GB" sz="2400" dirty="0"/>
              <a:t>Each day this week, we will be looking at one of the five ways to wellbeing and sharing activities that fall under head one.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Your challenge this week is to make an </a:t>
            </a:r>
            <a:r>
              <a:rPr lang="en-GB" sz="2400" b="1" dirty="0">
                <a:solidFill>
                  <a:srgbClr val="FF0000"/>
                </a:solidFill>
              </a:rPr>
              <a:t>A5 Wellbeing ’Go to’ Card</a:t>
            </a:r>
            <a:r>
              <a:rPr lang="en-GB" sz="2400" dirty="0"/>
              <a:t>, which you will be able to use during the times when you need a wellbeing boost.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After each assembly, go back to your classroom, have a go at the some of the suggested activities and then update your </a:t>
            </a:r>
            <a:r>
              <a:rPr lang="en-GB" sz="2400" b="1" dirty="0">
                <a:solidFill>
                  <a:srgbClr val="FF0000"/>
                </a:solidFill>
              </a:rPr>
              <a:t>Wellbeing ‘go to’ card</a:t>
            </a:r>
            <a:r>
              <a:rPr lang="en-GB" sz="2400" dirty="0"/>
              <a:t>. You’ll need to refer to this when you feel low at any point.</a:t>
            </a:r>
          </a:p>
          <a:p>
            <a:pPr marL="285750" indent="-285750">
              <a:buFont typeface="Arial" panose="020B0604020202020204" pitchFamily="34" charset="0"/>
              <a:buChar char="•"/>
            </a:pPr>
            <a:r>
              <a:rPr lang="en-GB" sz="2400" dirty="0"/>
              <a:t>You can use the template on the next slide or create your own.</a:t>
            </a:r>
          </a:p>
        </p:txBody>
      </p:sp>
    </p:spTree>
    <p:extLst>
      <p:ext uri="{BB962C8B-B14F-4D97-AF65-F5344CB8AC3E}">
        <p14:creationId xmlns:p14="http://schemas.microsoft.com/office/powerpoint/2010/main" val="395869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45FB6B6D-575E-4167-9CF7-1D10DD9EB538}"/>
              </a:ext>
            </a:extLst>
          </p:cNvPr>
          <p:cNvSpPr/>
          <p:nvPr/>
        </p:nvSpPr>
        <p:spPr>
          <a:xfrm>
            <a:off x="3791677" y="908720"/>
            <a:ext cx="1655602" cy="5616624"/>
          </a:xfrm>
          <a:prstGeom prst="rect">
            <a:avLst/>
          </a:prstGeom>
          <a:solidFill>
            <a:schemeClr val="accent3">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6" name="Rectangle 35">
            <a:extLst>
              <a:ext uri="{FF2B5EF4-FFF2-40B4-BE49-F238E27FC236}">
                <a16:creationId xmlns:a16="http://schemas.microsoft.com/office/drawing/2014/main" xmlns="" id="{33AFF2B3-21F9-4898-A1CD-E3B60E8F3721}"/>
              </a:ext>
            </a:extLst>
          </p:cNvPr>
          <p:cNvSpPr/>
          <p:nvPr/>
        </p:nvSpPr>
        <p:spPr>
          <a:xfrm>
            <a:off x="5447279" y="898125"/>
            <a:ext cx="1655602" cy="5616624"/>
          </a:xfrm>
          <a:prstGeom prst="rect">
            <a:avLst/>
          </a:prstGeom>
          <a:solidFill>
            <a:schemeClr val="accent2">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0" name="Rectangle 39">
            <a:extLst>
              <a:ext uri="{FF2B5EF4-FFF2-40B4-BE49-F238E27FC236}">
                <a16:creationId xmlns:a16="http://schemas.microsoft.com/office/drawing/2014/main" xmlns="" id="{008EA4C2-85EE-4420-B749-AE5D64A5F3D3}"/>
              </a:ext>
            </a:extLst>
          </p:cNvPr>
          <p:cNvSpPr/>
          <p:nvPr/>
        </p:nvSpPr>
        <p:spPr>
          <a:xfrm>
            <a:off x="7113536" y="898125"/>
            <a:ext cx="1655602" cy="5616624"/>
          </a:xfrm>
          <a:prstGeom prst="rect">
            <a:avLst/>
          </a:prstGeom>
          <a:solidFill>
            <a:schemeClr val="accent6">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8" name="Rectangle 17">
            <a:extLst>
              <a:ext uri="{FF2B5EF4-FFF2-40B4-BE49-F238E27FC236}">
                <a16:creationId xmlns:a16="http://schemas.microsoft.com/office/drawing/2014/main" xmlns="" id="{FF12D1E8-315D-4473-8E29-7553B7BCC02D}"/>
              </a:ext>
            </a:extLst>
          </p:cNvPr>
          <p:cNvSpPr/>
          <p:nvPr/>
        </p:nvSpPr>
        <p:spPr>
          <a:xfrm>
            <a:off x="2136075" y="908720"/>
            <a:ext cx="1655602" cy="5616624"/>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xmlns="" id="{010667D0-12CD-48A8-B563-EB6266FEC956}"/>
              </a:ext>
            </a:extLst>
          </p:cNvPr>
          <p:cNvSpPr/>
          <p:nvPr/>
        </p:nvSpPr>
        <p:spPr>
          <a:xfrm>
            <a:off x="480473" y="908720"/>
            <a:ext cx="1655602" cy="5616624"/>
          </a:xfrm>
          <a:prstGeom prst="rect">
            <a:avLst/>
          </a:prstGeom>
          <a:solidFill>
            <a:schemeClr val="accent1">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7" name="TextBox 36">
            <a:extLst>
              <a:ext uri="{FF2B5EF4-FFF2-40B4-BE49-F238E27FC236}">
                <a16:creationId xmlns:a16="http://schemas.microsoft.com/office/drawing/2014/main" xmlns="" id="{873B6602-18AF-40C6-A645-3CB7A773D371}"/>
              </a:ext>
            </a:extLst>
          </p:cNvPr>
          <p:cNvSpPr txBox="1"/>
          <p:nvPr/>
        </p:nvSpPr>
        <p:spPr>
          <a:xfrm>
            <a:off x="358823" y="69138"/>
            <a:ext cx="8706768" cy="646331"/>
          </a:xfrm>
          <a:prstGeom prst="rect">
            <a:avLst/>
          </a:prstGeom>
          <a:noFill/>
        </p:spPr>
        <p:txBody>
          <a:bodyPr wrap="square" rtlCol="0">
            <a:spAutoFit/>
          </a:bodyPr>
          <a:lstStyle/>
          <a:p>
            <a:pPr algn="ctr"/>
            <a:r>
              <a:rPr lang="en-GB" dirty="0">
                <a:latin typeface="Comic Sans MS" panose="030F0702030302020204" pitchFamily="66" charset="0"/>
              </a:rPr>
              <a:t>Name ……………………………………………</a:t>
            </a:r>
          </a:p>
          <a:p>
            <a:pPr algn="ctr"/>
            <a:r>
              <a:rPr lang="en-GB" dirty="0">
                <a:latin typeface="Comic Sans MS" panose="030F0702030302020204" pitchFamily="66" charset="0"/>
              </a:rPr>
              <a:t>5 Ways to Wellbeing Go To Card</a:t>
            </a:r>
          </a:p>
        </p:txBody>
      </p:sp>
      <p:pic>
        <p:nvPicPr>
          <p:cNvPr id="2" name="Picture 2" descr="Image result for 5 ways to wellbeing  transparent&quot;">
            <a:extLst>
              <a:ext uri="{FF2B5EF4-FFF2-40B4-BE49-F238E27FC236}">
                <a16:creationId xmlns:a16="http://schemas.microsoft.com/office/drawing/2014/main" xmlns="" id="{8C7D4904-AA25-442C-B450-079AA38F33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840"/>
          <a:stretch/>
        </p:blipFill>
        <p:spPr bwMode="auto">
          <a:xfrm>
            <a:off x="688755" y="934409"/>
            <a:ext cx="116989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5 ways to wellbeing  transparent&quot;">
            <a:extLst>
              <a:ext uri="{FF2B5EF4-FFF2-40B4-BE49-F238E27FC236}">
                <a16:creationId xmlns:a16="http://schemas.microsoft.com/office/drawing/2014/main" xmlns="" id="{F6E90784-F374-4FB7-888B-1112ACFAF8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315"/>
          <a:stretch/>
        </p:blipFill>
        <p:spPr bwMode="auto">
          <a:xfrm>
            <a:off x="2362913" y="5434749"/>
            <a:ext cx="120192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5 ways to wellbeing  transparent&quot;">
            <a:extLst>
              <a:ext uri="{FF2B5EF4-FFF2-40B4-BE49-F238E27FC236}">
                <a16:creationId xmlns:a16="http://schemas.microsoft.com/office/drawing/2014/main" xmlns="" id="{F175CEC4-B85A-469A-BB5C-077302F222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750" r="19761"/>
          <a:stretch/>
        </p:blipFill>
        <p:spPr bwMode="auto">
          <a:xfrm>
            <a:off x="3993957" y="898125"/>
            <a:ext cx="125104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5 ways to wellbeing  transparent&quot;">
            <a:extLst>
              <a:ext uri="{FF2B5EF4-FFF2-40B4-BE49-F238E27FC236}">
                <a16:creationId xmlns:a16="http://schemas.microsoft.com/office/drawing/2014/main" xmlns="" id="{81D72256-E9DC-4397-854B-94E5C8887C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75" r="61251"/>
          <a:stretch/>
        </p:blipFill>
        <p:spPr bwMode="auto">
          <a:xfrm>
            <a:off x="5767595" y="5419875"/>
            <a:ext cx="118296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5 ways to wellbeing  transparent&quot;">
            <a:extLst>
              <a:ext uri="{FF2B5EF4-FFF2-40B4-BE49-F238E27FC236}">
                <a16:creationId xmlns:a16="http://schemas.microsoft.com/office/drawing/2014/main" xmlns="" id="{0AE3C14F-F170-4A70-9CF0-44D0FC537C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49" r="40404"/>
          <a:stretch/>
        </p:blipFill>
        <p:spPr bwMode="auto">
          <a:xfrm>
            <a:off x="7305161" y="989457"/>
            <a:ext cx="123019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025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{463F0BDC-FE51-264A-9AEF-1020F6D26BBB}tf10001058</Template>
  <TotalTime>4810</TotalTime>
  <Words>1423</Words>
  <Application>Microsoft Office PowerPoint</Application>
  <PresentationFormat>On-screen Show (4:3)</PresentationFormat>
  <Paragraphs>201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Kingsway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Stevens</dc:creator>
  <cp:lastModifiedBy>GABB, Sarah</cp:lastModifiedBy>
  <cp:revision>130</cp:revision>
  <dcterms:created xsi:type="dcterms:W3CDTF">2020-06-04T13:58:34Z</dcterms:created>
  <dcterms:modified xsi:type="dcterms:W3CDTF">2020-11-18T13:32:30Z</dcterms:modified>
</cp:coreProperties>
</file>