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6"/>
  </p:notesMasterIdLst>
  <p:handoutMasterIdLst>
    <p:handoutMasterId r:id="rId27"/>
  </p:handoutMasterIdLst>
  <p:sldIdLst>
    <p:sldId id="257" r:id="rId6"/>
    <p:sldId id="258" r:id="rId7"/>
    <p:sldId id="270" r:id="rId8"/>
    <p:sldId id="260" r:id="rId9"/>
    <p:sldId id="272" r:id="rId10"/>
    <p:sldId id="261" r:id="rId11"/>
    <p:sldId id="256" r:id="rId12"/>
    <p:sldId id="262" r:id="rId13"/>
    <p:sldId id="263" r:id="rId14"/>
    <p:sldId id="264" r:id="rId15"/>
    <p:sldId id="267" r:id="rId16"/>
    <p:sldId id="265" r:id="rId17"/>
    <p:sldId id="273" r:id="rId18"/>
    <p:sldId id="274" r:id="rId19"/>
    <p:sldId id="281" r:id="rId20"/>
    <p:sldId id="276" r:id="rId21"/>
    <p:sldId id="277" r:id="rId22"/>
    <p:sldId id="266" r:id="rId23"/>
    <p:sldId id="278" r:id="rId24"/>
    <p:sldId id="280"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72"/>
            <p14:sldId id="261"/>
            <p14:sldId id="256"/>
            <p14:sldId id="262"/>
          </p14:sldIdLst>
        </p14:section>
        <p14:section name="Pupil Slides" id="{938DD7AC-2297-1F48-B25E-0B0BFFE37CBE}">
          <p14:sldIdLst>
            <p14:sldId id="263"/>
            <p14:sldId id="264"/>
            <p14:sldId id="267"/>
            <p14:sldId id="265"/>
            <p14:sldId id="273"/>
            <p14:sldId id="274"/>
            <p14:sldId id="281"/>
            <p14:sldId id="276"/>
            <p14:sldId id="277"/>
            <p14:sldId id="266"/>
            <p14:sldId id="278"/>
            <p14:sldId id="280"/>
          </p14:sldIdLst>
        </p14:section>
      </p14:sectionLst>
    </p:ext>
    <p:ext uri="{EFAFB233-063F-42B5-8137-9DF3F51BA10A}">
      <p15:sldGuideLst xmlns:p15="http://schemas.microsoft.com/office/powerpoint/2012/main">
        <p15:guide id="1" pos="312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F802640C-DFE8-DBF9-8CAA-1964855F0BD9}" name="Lydia Stober" initials="LS" userId="S::Lydia@pshe-association.org.uk::e687ff10-80d0-4eb3-ad71-69ad21d4f6ca"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E52"/>
    <a:srgbClr val="0F837E"/>
    <a:srgbClr val="D2E4BE"/>
    <a:srgbClr val="1EA099"/>
    <a:srgbClr val="9BBCBC"/>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8503" autoAdjust="0"/>
  </p:normalViewPr>
  <p:slideViewPr>
    <p:cSldViewPr snapToGrid="0">
      <p:cViewPr varScale="1">
        <p:scale>
          <a:sx n="99" d="100"/>
          <a:sy n="99" d="100"/>
        </p:scale>
        <p:origin x="2080" y="176"/>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10/28/24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5C30-2CD7-5B85-62BA-319A7739C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D6FE0-6567-4E32-E443-40309C136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F1B6A-EA13-F09C-F8D6-D2635AFCA6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Helpful or harmful? (slides 15-16, 10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Working in small groups, ask pupils to sort the picture cards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Picture cards</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into groups according to whether the picture shown is helpful or harmful, or whether some can be both helpful and harmful to bodies.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If you prefer, empty and washed packaging could be used as the stimulus rather than picture cards, with hoops or boxes used for the sorting activity.</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Observe pupils’ responses and discuss. </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Suggestions to support pupils’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Helpful: fresh air, water, sunscreen.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Harmful: exhaust fumes, berries from the garden may be harmful if we don’t know what they are, or if they are safe to eat.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Both helpful and harmful: hygiene and cleaning products and medicines must be used safely otherwise they can be harmful; if someone eats too many sweets or drinks too much fizzy drink, it can damage their teeth or make them feel ill; doctors and nurses use syringes to give injections that help bodies stay healthy, but it is dangerous to pick up syringes if we see them lying on the ground.</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Bring the class back together and discuss how we know whether something could be harmful for bodies.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Pupils might suggest: Labels and hazard symbols printed on boxes and bottles; where the product should be kept and how it should be used to keep people safe; a parent/carer says they are not allowed to touch it; can make someone ill if they have too much (e.g. sweets).</a:t>
            </a:r>
          </a:p>
          <a:p>
            <a:pPr algn="just">
              <a:lnSpc>
                <a:spcPts val="1550"/>
              </a:lnSpc>
              <a:spcAft>
                <a:spcPts val="700"/>
              </a:spcAft>
            </a:pPr>
            <a:r>
              <a:rPr lang="en-GB" sz="1800" b="1" i="0" dirty="0">
                <a:solidFill>
                  <a:srgbClr val="3B3838"/>
                </a:solidFill>
                <a:effectLst/>
                <a:latin typeface="Outfit"/>
                <a:ea typeface="Calibri" panose="020F0502020204030204" pitchFamily="34" charset="0"/>
                <a:cs typeface="Times New Roman" panose="02020603050405020304" pitchFamily="18" charset="0"/>
              </a:rPr>
              <a:t>Support</a:t>
            </a:r>
            <a:r>
              <a:rPr lang="en-GB" sz="1800" i="0"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Ask pupils to select only the items they think are harmful to bodies and try to explain why.</a:t>
            </a:r>
            <a:r>
              <a:rPr lang="en-GB" sz="1800" b="1" dirty="0">
                <a:solidFill>
                  <a:srgbClr val="A73679"/>
                </a:solidFill>
                <a:effectLst/>
                <a:latin typeface="Outfit"/>
                <a:ea typeface="Calibri" panose="020F0502020204030204" pitchFamily="34" charset="0"/>
                <a:cs typeface="Times New Roman" panose="02020603050405020304" pitchFamily="18"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b="1" dirty="0"/>
              <a:t>Challenge</a:t>
            </a:r>
            <a:r>
              <a:rPr lang="en-GB" dirty="0"/>
              <a:t>: </a:t>
            </a:r>
            <a:r>
              <a:rPr lang="en-GB" sz="1800" dirty="0">
                <a:solidFill>
                  <a:srgbClr val="3B3838"/>
                </a:solidFill>
                <a:effectLst/>
                <a:latin typeface="Outfit"/>
                <a:ea typeface="Calibri" panose="020F0502020204030204" pitchFamily="34" charset="0"/>
                <a:cs typeface="Times New Roman" panose="02020603050405020304" pitchFamily="18" charset="0"/>
              </a:rPr>
              <a:t>Extend pupils’ thinking by asking more open questions:</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Can they think of other examples?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Can the pupils explain when or why something is helpful or harmful for the body?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How do we know if something is helpful or harmful?</a:t>
            </a:r>
          </a:p>
          <a:p>
            <a:endParaRPr lang="en-GB" dirty="0"/>
          </a:p>
        </p:txBody>
      </p:sp>
      <p:sp>
        <p:nvSpPr>
          <p:cNvPr id="4" name="Slide Number Placeholder 3">
            <a:extLst>
              <a:ext uri="{FF2B5EF4-FFF2-40B4-BE49-F238E27FC236}">
                <a16:creationId xmlns:a16="http://schemas.microsoft.com/office/drawing/2014/main" id="{B80C04E6-5F03-C7CD-9FD8-1054A3333FA9}"/>
              </a:ext>
            </a:extLst>
          </p:cNvPr>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53818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Helpful or harmful? (slides 15-16, 10 mins)</a:t>
            </a:r>
          </a:p>
          <a:p>
            <a:pPr algn="just">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Bring the class back together and discuss how we know whether something could be harmful for bodies.  </a:t>
            </a:r>
          </a:p>
          <a:p>
            <a:pPr algn="just">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Pupils might suggest: Labels and hazard symbols printed on boxes and bottles; where the product should be kept and how it should be used to keep people safe; a parent/carer says they are not allowed to touch it; can make someone ill if they have too much (e.g. sweets).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48317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Amrit’s dilemma (10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give pupils a card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Amrit’s dilemma cards</a:t>
            </a:r>
            <a:r>
              <a:rPr lang="en-GB" sz="1800" dirty="0">
                <a:solidFill>
                  <a:srgbClr val="3B3838"/>
                </a:solidFill>
                <a:effectLst/>
                <a:latin typeface="Outfit"/>
                <a:ea typeface="Calibri" panose="020F0502020204030204" pitchFamily="34" charset="0"/>
                <a:cs typeface="Times New Roman" panose="02020603050405020304" pitchFamily="18" charset="0"/>
              </a:rPr>
              <a:t>. Pupils decide on the best answers to the following questions and record their responses on the card:</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would help Amrit?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would not be helpful?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When completed, ask pupils to meet with another pair who discussed the same dilemma and compare answers. Repeat with an alternative dilemma.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Answers to Amrit’s dilemmas: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Helpful: b and avoid eating any more ice-cream / Not helpful: a and c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Helpful: c or parent/carer might put medical cream on it or add medical oil to a bath / Not helpful: a and b</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Helpful: c and not touch it / Not helpful: a and b</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Helpful: a and adult might put anti-septic cream on it / Not helpful: b and c</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Helpful: a and then keep eye shut for a short time / Not helpful: b (rubbing the eye worsens the effect of the shampoo) and c</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b="1" dirty="0"/>
              <a:t>Support: </a:t>
            </a:r>
            <a:r>
              <a:rPr lang="en-GB" sz="1800" dirty="0">
                <a:solidFill>
                  <a:srgbClr val="3B3838"/>
                </a:solidFill>
                <a:effectLst/>
                <a:latin typeface="Outfit"/>
                <a:ea typeface="Calibri" panose="020F0502020204030204" pitchFamily="34" charset="0"/>
                <a:cs typeface="Times New Roman" panose="02020603050405020304" pitchFamily="18" charset="0"/>
              </a:rPr>
              <a:t>Some scenarios are more common and require a less complex response (e.g. scenario 1, 4 and 5), so these could be allocated to pupils needing more support.</a:t>
            </a:r>
            <a:br>
              <a:rPr lang="en-GB" b="1" dirty="0"/>
            </a:br>
            <a:r>
              <a:rPr lang="en-GB" b="1" dirty="0"/>
              <a:t>Challenge: </a:t>
            </a:r>
            <a:r>
              <a:rPr lang="en-GB" sz="1800" dirty="0">
                <a:solidFill>
                  <a:srgbClr val="3B3838"/>
                </a:solidFill>
                <a:effectLst/>
                <a:latin typeface="Outfit"/>
                <a:ea typeface="Calibri" panose="020F0502020204030204" pitchFamily="34" charset="0"/>
                <a:cs typeface="Times New Roman" panose="02020603050405020304" pitchFamily="18" charset="0"/>
              </a:rPr>
              <a:t>Ask pupils to work through each of the dilemmas on the sheet on their own, then compare responses with a partner</a:t>
            </a:r>
            <a:r>
              <a:rPr lang="en-GB" sz="1800" i="1" dirty="0">
                <a:solidFill>
                  <a:srgbClr val="3B3838"/>
                </a:solidFill>
                <a:effectLst/>
                <a:latin typeface="Outfit"/>
                <a:ea typeface="Calibri" panose="020F0502020204030204" pitchFamily="34" charset="0"/>
                <a:cs typeface="Times New Roman" panose="02020603050405020304" pitchFamily="18" charset="0"/>
              </a:rPr>
              <a:t>.</a:t>
            </a:r>
            <a:endParaRPr lang="en-GB" b="1"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352262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Display </a:t>
            </a:r>
            <a:r>
              <a:rPr lang="en-GB" sz="1800" b="1" dirty="0">
                <a:solidFill>
                  <a:srgbClr val="3B3838"/>
                </a:solidFill>
                <a:effectLst/>
                <a:latin typeface="Outfit"/>
                <a:ea typeface="Calibri" panose="020F0502020204030204" pitchFamily="34" charset="0"/>
                <a:cs typeface="Times New Roman" panose="02020603050405020304" pitchFamily="18" charset="0"/>
              </a:rPr>
              <a:t>Resource 4: People who help us</a:t>
            </a:r>
            <a:r>
              <a:rPr lang="en-GB" sz="1800" dirty="0">
                <a:solidFill>
                  <a:srgbClr val="3B3838"/>
                </a:solidFill>
                <a:effectLst/>
                <a:latin typeface="Outfit"/>
                <a:ea typeface="Calibri" panose="020F0502020204030204" pitchFamily="34" charset="0"/>
                <a:cs typeface="Times New Roman" panose="02020603050405020304" pitchFamily="18" charset="0"/>
              </a:rPr>
              <a:t> labels around the classroom. </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Choose one example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Amrit’s dilemma cards</a:t>
            </a:r>
            <a:r>
              <a:rPr lang="en-GB" sz="1800" dirty="0">
                <a:solidFill>
                  <a:srgbClr val="3B3838"/>
                </a:solidFill>
                <a:effectLst/>
                <a:latin typeface="Outfit"/>
                <a:ea typeface="Calibri" panose="020F0502020204030204" pitchFamily="34" charset="0"/>
                <a:cs typeface="Times New Roman" panose="02020603050405020304" pitchFamily="18" charset="0"/>
              </a:rPr>
              <a:t> and ask pupils to stand next to the label showing the person who could help Amrit in the situation. Choose a few pupils to explain their thinking.  </a:t>
            </a:r>
          </a:p>
          <a:p>
            <a:pPr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For example: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228600"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1. Feeling sick from eating too much ice-cream - a parent/carer or someone else (whoever is looking after them e.g. a grandparent)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228600"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2. Skin has spots on it - a teacher, parent/carer, a doctor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228600"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3. Liquid has been spilt in the shed - a parent/carer or someone else (whoever is looking after them)</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228600"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4. Grazed knee from falling over - a friend could get help from an adult, a teacher, a parent/carer or someone else (e.g. midday assistant)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228600" algn="just">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5. Shampoo in eye – parent/carer, or rinse it with water themselves and then tell parent/carer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Draw out that it is important that they tell ‘someone’, as telling ‘no-one’ could lead to further accidents or problems. They should always talk to an adult they trust (such as a parent/carer or teacher) if needed. Remind pupils they must never put something into their body or onto their skin if they don’t know what it is, or if they don’t have permission from their parent/carer.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and endpoint assessment (5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share one thing they have learnt about things that go into or onto bodies.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go back to their </a:t>
            </a:r>
            <a:r>
              <a:rPr lang="en-GB" sz="1800" i="1" dirty="0">
                <a:solidFill>
                  <a:srgbClr val="3B3838"/>
                </a:solidFill>
                <a:effectLst/>
                <a:latin typeface="Outfit"/>
                <a:ea typeface="Calibri" panose="020F0502020204030204" pitchFamily="34" charset="0"/>
                <a:cs typeface="Times New Roman" panose="02020603050405020304" pitchFamily="18" charset="0"/>
              </a:rPr>
              <a:t>ideas lists</a:t>
            </a:r>
            <a:r>
              <a:rPr lang="en-GB" sz="1800" dirty="0">
                <a:solidFill>
                  <a:srgbClr val="3B3838"/>
                </a:solidFill>
                <a:effectLst/>
                <a:latin typeface="Outfit"/>
                <a:ea typeface="Calibri" panose="020F0502020204030204" pitchFamily="34" charset="0"/>
                <a:cs typeface="Times New Roman" panose="02020603050405020304" pitchFamily="18" charset="0"/>
              </a:rPr>
              <a:t> they made at the beginning of the lesson. They should add to or amend their list in a different colour in the light of their new learning.  Pupils should also include how they know whether something is helpful or harmful to bodies by adding their ideas to the box at the bottom of the sheet – </a:t>
            </a:r>
            <a:r>
              <a:rPr lang="en-GB" sz="1800" i="1" dirty="0">
                <a:solidFill>
                  <a:srgbClr val="3B3838"/>
                </a:solidFill>
                <a:effectLst/>
                <a:latin typeface="Outfit"/>
                <a:ea typeface="Calibri" panose="020F0502020204030204" pitchFamily="34" charset="0"/>
                <a:cs typeface="Times New Roman" panose="02020603050405020304" pitchFamily="18" charset="0"/>
              </a:rPr>
              <a:t>How do you know?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Use this as evidence of learning and progress and to inform further teaching.</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762578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Ask pupils to 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5: Hazard labels</a:t>
            </a:r>
            <a:r>
              <a:rPr lang="en-GB" sz="1200" dirty="0">
                <a:solidFill>
                  <a:srgbClr val="3B3838"/>
                </a:solidFill>
                <a:effectLst/>
                <a:latin typeface="Outfit"/>
                <a:ea typeface="Calibri" panose="020F0502020204030204" pitchFamily="34" charset="0"/>
                <a:cs typeface="Times New Roman" panose="02020603050405020304" pitchFamily="18" charset="0"/>
              </a:rPr>
              <a:t> individually, in pairs, or small groups, to match common hazard labels found on household products to their meanings and recognise why some products might be harmful to bodies.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79373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Be aware that some pupils in the class may have experienced accidents or misused medicines and household products. </a:t>
            </a:r>
            <a:r>
              <a:rPr lang="en-GB" sz="1800" dirty="0">
                <a:solidFill>
                  <a:srgbClr val="3B3838"/>
                </a:solidFill>
                <a:effectLst/>
                <a:latin typeface="Outfit"/>
                <a:ea typeface="Calibri" panose="020F0502020204030204" pitchFamily="34" charset="0"/>
                <a:cs typeface="Calibri" panose="020F0502020204030204" pitchFamily="34" charset="0"/>
              </a:rPr>
              <a:t>It is important to</a:t>
            </a:r>
            <a:r>
              <a:rPr lang="en-GB" sz="1800" dirty="0">
                <a:solidFill>
                  <a:srgbClr val="3B3838"/>
                </a:solidFill>
                <a:effectLst/>
                <a:latin typeface="Outfit"/>
                <a:ea typeface="Calibri" panose="020F0502020204030204" pitchFamily="34" charset="0"/>
                <a:cs typeface="Times New Roman" panose="02020603050405020304" pitchFamily="18" charset="0"/>
              </a:rPr>
              <a:t> consider sensitivities and prior knowledge about specific pupils’ circumstances. If safeguarding concerns (such as possible neglect) arise during this lesson, these should be reported to the Designated Safeguarding Lead.</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1626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5711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55087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(10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Establish or remind pupils of the ground rules, highlighting any that are particularly pertinent for this lesson, such as ‘If we are worried about things that go into or onto bodies, we should tell the teacher. We can do this by writing our name on a piece of paper and putting it in the ask-it-basket so they can talk to us later, rather than telling the whole class.’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(10 mins, slides 10-11)</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To gauge pupils’ current understanding, give them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t>
            </a:r>
            <a:r>
              <a:rPr lang="en-GB" sz="1800" b="1" i="1" dirty="0">
                <a:solidFill>
                  <a:srgbClr val="3B3838"/>
                </a:solidFill>
                <a:effectLst/>
                <a:latin typeface="Outfit"/>
                <a:ea typeface="Calibri" panose="020F0502020204030204" pitchFamily="34" charset="0"/>
                <a:cs typeface="Times New Roman" panose="02020603050405020304" pitchFamily="18" charset="0"/>
              </a:rPr>
              <a:t> </a:t>
            </a:r>
            <a:r>
              <a:rPr lang="en-GB" sz="1800" b="1" dirty="0">
                <a:solidFill>
                  <a:srgbClr val="3B3838"/>
                </a:solidFill>
                <a:effectLst/>
                <a:latin typeface="Outfit"/>
                <a:ea typeface="Calibri" panose="020F0502020204030204" pitchFamily="34" charset="0"/>
                <a:cs typeface="Times New Roman" panose="02020603050405020304" pitchFamily="18" charset="0"/>
              </a:rPr>
              <a:t>Ideas list</a:t>
            </a:r>
            <a:r>
              <a:rPr lang="en-GB" sz="1800" dirty="0">
                <a:solidFill>
                  <a:srgbClr val="3B3838"/>
                </a:solidFill>
                <a:effectLst/>
                <a:latin typeface="Outfit"/>
                <a:ea typeface="Calibri" panose="020F0502020204030204" pitchFamily="34" charset="0"/>
                <a:cs typeface="Times New Roman" panose="02020603050405020304" pitchFamily="18" charset="0"/>
              </a:rPr>
              <a:t> and, working on their own, ask them to draw or list:</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Things that are good for bodies…</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Things that are not so good for bodies…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baseline assessment, it is important to use neutral, non-guiding language and avoid giving any further information until the activity has been completed. Tell pupils that it does not matter if they don’t know or are unsure about something.</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Tell pupils they should not yet fill in the ‘How do you know?’ box at the bottom of the sheet, as they will do this at the end of the lesson.</a:t>
            </a:r>
          </a:p>
          <a:p>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12-13)</a:t>
            </a:r>
          </a:p>
          <a:p>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t>
            </a:r>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12-13)</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Draw around a pupil on a large piece of paper (or draw a body outline on flipchart paper) and display. Draw on eyes, ears, nose, mouth. Ask pupils to think about all the different things that might go into or onto a person’s body. Record their responses on the body outline without commenting further.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things might go into the mouth?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might go into the nose or ears?  </a:t>
            </a:r>
          </a:p>
          <a:p>
            <a:pPr marL="342900" lvl="0" indent="-342900">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things might go onto the skin?</a:t>
            </a:r>
            <a:br>
              <a:rPr lang="en-GB" sz="1800" dirty="0">
                <a:solidFill>
                  <a:srgbClr val="3B3838"/>
                </a:solidFill>
                <a:effectLst/>
                <a:latin typeface="Outfit"/>
                <a:ea typeface="Calibri" panose="020F0502020204030204" pitchFamily="34" charset="0"/>
                <a:cs typeface="Times New Roman" panose="02020603050405020304" pitchFamily="18" charset="0"/>
              </a:rPr>
            </a:b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i="1" dirty="0">
                <a:solidFill>
                  <a:srgbClr val="000000"/>
                </a:solidFill>
                <a:effectLst/>
                <a:latin typeface="Outfit"/>
                <a:ea typeface="Calibri" panose="020F0502020204030204" pitchFamily="34" charset="0"/>
                <a:cs typeface="Times New Roman" panose="02020603050405020304" pitchFamily="18" charset="0"/>
              </a:rPr>
              <a:t>Pupil responses might include: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i="1" dirty="0">
                <a:solidFill>
                  <a:srgbClr val="000000"/>
                </a:solidFill>
                <a:effectLst/>
                <a:latin typeface="Outfit"/>
                <a:ea typeface="Calibri" panose="020F0502020204030204" pitchFamily="34" charset="0"/>
                <a:cs typeface="Times New Roman" panose="02020603050405020304" pitchFamily="18" charset="0"/>
              </a:rPr>
              <a:t>Things that go onto bodies: make-up, clothes, moisturiser/cream, water, tattoos, hugs/kisses, sand, jewellery, animal hair/licks, smoke, plasters, bubbles, medicines.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gn="just">
              <a:lnSpc>
                <a:spcPts val="1550"/>
              </a:lnSpc>
              <a:spcAft>
                <a:spcPts val="700"/>
              </a:spcAft>
            </a:pPr>
            <a:r>
              <a:rPr lang="en-GB" sz="1800" i="1" dirty="0">
                <a:solidFill>
                  <a:srgbClr val="000000"/>
                </a:solidFill>
                <a:effectLst/>
                <a:latin typeface="Outfit"/>
                <a:ea typeface="Calibri" panose="020F0502020204030204" pitchFamily="34" charset="0"/>
                <a:cs typeface="Times New Roman" panose="02020603050405020304" pitchFamily="18" charset="0"/>
              </a:rPr>
              <a:t>Things that go into bodies: food, water, fizzy drinks, sweets, medicines, fresh air, insect bites, injections, smoke.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58023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Good or not so good (5 mins)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Choose some examples from the annotated body outline for pupils to discuss in pairs. Ask pupils: </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How does it change how the person looks and/or feels?</a:t>
            </a:r>
          </a:p>
          <a:p>
            <a:pPr marL="342900" lvl="0" indent="-342900" algn="just">
              <a:lnSpc>
                <a:spcPct val="107000"/>
              </a:lnSpc>
              <a:spcAft>
                <a:spcPts val="8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Is it good or not so good for bodies?</a:t>
            </a:r>
          </a:p>
          <a:p>
            <a:pPr algn="just">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some things may be both good and not so good – notice what ideas the pupils come up with and whether pupils recognise that this can change when there is ‘too much… or not enough’ of something.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160347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8" userDrawn="1">
          <p15:clr>
            <a:srgbClr val="2FFF7E"/>
          </p15:clr>
        </p15:guide>
        <p15:guide id="4" pos="1008" userDrawn="1">
          <p15:clr>
            <a:srgbClr val="2FFF7E"/>
          </p15:clr>
        </p15:guide>
        <p15:guide id="5" pos="1208" userDrawn="1">
          <p15:clr>
            <a:srgbClr val="2FFF7E"/>
          </p15:clr>
        </p15:guide>
        <p15:guide id="6" pos="2008" userDrawn="1">
          <p15:clr>
            <a:srgbClr val="2FFF7E"/>
          </p15:clr>
        </p15:guide>
        <p15:guide id="7" pos="2216" userDrawn="1">
          <p15:clr>
            <a:srgbClr val="2FFF7E"/>
          </p15:clr>
        </p15:guide>
        <p15:guide id="8" pos="3016" userDrawn="1">
          <p15:clr>
            <a:srgbClr val="2FFF7E"/>
          </p15:clr>
        </p15:guide>
        <p15:guide id="9" pos="3224" userDrawn="1">
          <p15:clr>
            <a:srgbClr val="2FFF7E"/>
          </p15:clr>
        </p15:guide>
        <p15:guide id="10" pos="4024" userDrawn="1">
          <p15:clr>
            <a:srgbClr val="2FFF7E"/>
          </p15:clr>
        </p15:guide>
        <p15:guide id="11" pos="4232" userDrawn="1">
          <p15:clr>
            <a:srgbClr val="2FFF7E"/>
          </p15:clr>
        </p15:guide>
        <p15:guide id="12" pos="5032" userDrawn="1">
          <p15:clr>
            <a:srgbClr val="2FFF7E"/>
          </p15:clr>
        </p15:guide>
        <p15:guide id="13" pos="5232" userDrawn="1">
          <p15:clr>
            <a:srgbClr val="2FFF7E"/>
          </p15:clr>
        </p15:guide>
        <p15:guide id="14" pos="6032" userDrawn="1">
          <p15:clr>
            <a:srgbClr val="2FFF7E"/>
          </p15:clr>
        </p15:guide>
        <p15:guide id="15" orient="horz" userDrawn="1">
          <p15:clr>
            <a:srgbClr val="2FFF7E"/>
          </p15:clr>
        </p15:guide>
        <p15:guide id="16" orient="horz" pos="4320" userDrawn="1">
          <p15:clr>
            <a:srgbClr val="2FFF7E"/>
          </p15:clr>
        </p15:guide>
        <p15:guide id="17" orient="horz" pos="208" userDrawn="1">
          <p15:clr>
            <a:srgbClr val="2FFF7E"/>
          </p15:clr>
        </p15:guide>
        <p15:guide id="18" orient="horz" pos="688" userDrawn="1">
          <p15:clr>
            <a:srgbClr val="2FFF7E"/>
          </p15:clr>
        </p15:guide>
        <p15:guide id="19" orient="horz" pos="888" userDrawn="1">
          <p15:clr>
            <a:srgbClr val="2FFF7E"/>
          </p15:clr>
        </p15:guide>
        <p15:guide id="20" orient="horz" pos="1368" userDrawn="1">
          <p15:clr>
            <a:srgbClr val="2FFF7E"/>
          </p15:clr>
        </p15:guide>
        <p15:guide id="21" orient="horz" pos="1576" userDrawn="1">
          <p15:clr>
            <a:srgbClr val="2FFF7E"/>
          </p15:clr>
        </p15:guide>
        <p15:guide id="22" orient="horz" pos="2056" userDrawn="1">
          <p15:clr>
            <a:srgbClr val="2FFF7E"/>
          </p15:clr>
        </p15:guide>
        <p15:guide id="23" orient="horz" pos="2264" userDrawn="1">
          <p15:clr>
            <a:srgbClr val="2FFF7E"/>
          </p15:clr>
        </p15:guide>
        <p15:guide id="24" orient="horz" pos="2744" userDrawn="1">
          <p15:clr>
            <a:srgbClr val="2FFF7E"/>
          </p15:clr>
        </p15:guide>
        <p15:guide id="25" orient="horz" pos="2952" userDrawn="1">
          <p15:clr>
            <a:srgbClr val="2FFF7E"/>
          </p15:clr>
        </p15:guide>
        <p15:guide id="26" orient="horz" pos="3432" userDrawn="1">
          <p15:clr>
            <a:srgbClr val="2FFF7E"/>
          </p15:clr>
        </p15:guide>
        <p15:guide id="27" orient="horz" pos="3632" userDrawn="1">
          <p15:clr>
            <a:srgbClr val="2FFF7E"/>
          </p15:clr>
        </p15:guide>
        <p15:guide id="28" orient="horz" pos="4112"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2.emf"/><Relationship Id="rId7" Type="http://schemas.microsoft.com/office/2007/relationships/hdphoto" Target="../media/hdphoto4.wdp"/><Relationship Id="rId12"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28.png"/><Relationship Id="rId5" Type="http://schemas.microsoft.com/office/2007/relationships/hdphoto" Target="../media/hdphoto3.wdp"/><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microsoft.com/office/2007/relationships/hdphoto" Target="../media/hdphoto5.wdp"/><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sz="2400" dirty="0"/>
              <a:t>Keeping safe</a:t>
            </a:r>
          </a:p>
          <a:p>
            <a:pPr>
              <a:lnSpc>
                <a:spcPts val="3200"/>
              </a:lnSpc>
              <a:spcBef>
                <a:spcPts val="0"/>
              </a:spcBef>
            </a:pPr>
            <a:r>
              <a:rPr lang="en-US" dirty="0"/>
              <a:t>Year 1-2: Lesson 1</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CE38F1CB-04B1-08C3-9A78-38A7F88F86D4}"/>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8DB57-9D7E-4696-EFA3-84DFF584851A}"/>
              </a:ext>
            </a:extLst>
          </p:cNvPr>
          <p:cNvSpPr/>
          <p:nvPr/>
        </p:nvSpPr>
        <p:spPr>
          <a:xfrm>
            <a:off x="0" y="2303585"/>
            <a:ext cx="9906000" cy="45544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32BC688F-078A-322E-434A-A8B6C053D7B9}"/>
              </a:ext>
            </a:extLst>
          </p:cNvPr>
          <p:cNvSpPr txBox="1">
            <a:spLocks/>
          </p:cNvSpPr>
          <p:nvPr/>
        </p:nvSpPr>
        <p:spPr>
          <a:xfrm>
            <a:off x="232915" y="1303304"/>
            <a:ext cx="4023152" cy="592731"/>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lvl="0"/>
            <a:r>
              <a:rPr lang="en-GB" sz="2400" dirty="0"/>
              <a:t>Draw or list:</a:t>
            </a:r>
          </a:p>
        </p:txBody>
      </p:sp>
      <p:sp>
        <p:nvSpPr>
          <p:cNvPr id="7" name="Title 2">
            <a:extLst>
              <a:ext uri="{FF2B5EF4-FFF2-40B4-BE49-F238E27FC236}">
                <a16:creationId xmlns:a16="http://schemas.microsoft.com/office/drawing/2014/main" id="{17289073-41BA-26B2-AED9-9E37D25A3864}"/>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a:t>What’s our starting point?</a:t>
            </a:r>
            <a:endParaRPr lang="en-GB" dirty="0"/>
          </a:p>
        </p:txBody>
      </p:sp>
      <p:cxnSp>
        <p:nvCxnSpPr>
          <p:cNvPr id="17" name="Straight Connector 16">
            <a:extLst>
              <a:ext uri="{FF2B5EF4-FFF2-40B4-BE49-F238E27FC236}">
                <a16:creationId xmlns:a16="http://schemas.microsoft.com/office/drawing/2014/main" id="{714FB23A-1EA9-BABE-31E5-304A34E7C59B}"/>
              </a:ext>
            </a:extLst>
          </p:cNvPr>
          <p:cNvCxnSpPr>
            <a:cxnSpLocks/>
          </p:cNvCxnSpPr>
          <p:nvPr/>
        </p:nvCxnSpPr>
        <p:spPr>
          <a:xfrm flipV="1">
            <a:off x="4953000" y="2303585"/>
            <a:ext cx="0" cy="4554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DE4D97-2217-BF58-66D7-8747DAE687AD}"/>
              </a:ext>
            </a:extLst>
          </p:cNvPr>
          <p:cNvCxnSpPr>
            <a:cxnSpLocks/>
          </p:cNvCxnSpPr>
          <p:nvPr/>
        </p:nvCxnSpPr>
        <p:spPr>
          <a:xfrm>
            <a:off x="0" y="3379349"/>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5C916-5C7F-A154-5849-11AAC9B2BA72}"/>
              </a:ext>
            </a:extLst>
          </p:cNvPr>
          <p:cNvCxnSpPr>
            <a:cxnSpLocks/>
          </p:cNvCxnSpPr>
          <p:nvPr/>
        </p:nvCxnSpPr>
        <p:spPr>
          <a:xfrm>
            <a:off x="0" y="2303585"/>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descr="A black check mark in a green circle&#10;&#10;Description automatically generated">
            <a:extLst>
              <a:ext uri="{FF2B5EF4-FFF2-40B4-BE49-F238E27FC236}">
                <a16:creationId xmlns:a16="http://schemas.microsoft.com/office/drawing/2014/main" id="{4A61397B-C4A2-BA83-FA26-0DD2A7C6272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000"/>
                    </a14:imgEffect>
                  </a14:imgLayer>
                </a14:imgProps>
              </a:ext>
            </a:extLst>
          </a:blip>
          <a:stretch>
            <a:fillRect/>
          </a:stretch>
        </p:blipFill>
        <p:spPr>
          <a:xfrm>
            <a:off x="3861636" y="2454136"/>
            <a:ext cx="788862" cy="788862"/>
          </a:xfrm>
          <a:prstGeom prst="rect">
            <a:avLst/>
          </a:prstGeom>
        </p:spPr>
      </p:pic>
      <p:pic>
        <p:nvPicPr>
          <p:cNvPr id="33" name="Picture 32">
            <a:extLst>
              <a:ext uri="{FF2B5EF4-FFF2-40B4-BE49-F238E27FC236}">
                <a16:creationId xmlns:a16="http://schemas.microsoft.com/office/drawing/2014/main" id="{0F3E7160-1783-865A-9563-DC109783F52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2000"/>
                    </a14:imgEffect>
                  </a14:imgLayer>
                </a14:imgProps>
              </a:ext>
            </a:extLst>
          </a:blip>
          <a:srcRect/>
          <a:stretch/>
        </p:blipFill>
        <p:spPr>
          <a:xfrm>
            <a:off x="8763017" y="2449998"/>
            <a:ext cx="788862" cy="788862"/>
          </a:xfrm>
          <a:prstGeom prst="rect">
            <a:avLst/>
          </a:prstGeom>
        </p:spPr>
      </p:pic>
      <p:sp>
        <p:nvSpPr>
          <p:cNvPr id="34" name="Content Placeholder 4">
            <a:extLst>
              <a:ext uri="{FF2B5EF4-FFF2-40B4-BE49-F238E27FC236}">
                <a16:creationId xmlns:a16="http://schemas.microsoft.com/office/drawing/2014/main" id="{FD956CE9-D735-1308-34CE-67910003046C}"/>
              </a:ext>
            </a:extLst>
          </p:cNvPr>
          <p:cNvSpPr txBox="1">
            <a:spLocks/>
          </p:cNvSpPr>
          <p:nvPr/>
        </p:nvSpPr>
        <p:spPr>
          <a:xfrm>
            <a:off x="232915" y="2449998"/>
            <a:ext cx="2517466" cy="788861"/>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lvl="0"/>
            <a:r>
              <a:rPr lang="en-GB" b="1" dirty="0"/>
              <a:t>Things that are good for bodies</a:t>
            </a:r>
          </a:p>
        </p:txBody>
      </p:sp>
      <p:sp>
        <p:nvSpPr>
          <p:cNvPr id="36" name="Content Placeholder 4">
            <a:extLst>
              <a:ext uri="{FF2B5EF4-FFF2-40B4-BE49-F238E27FC236}">
                <a16:creationId xmlns:a16="http://schemas.microsoft.com/office/drawing/2014/main" id="{9757850D-9A56-091C-3682-0BA5A83F1632}"/>
              </a:ext>
            </a:extLst>
          </p:cNvPr>
          <p:cNvSpPr txBox="1">
            <a:spLocks/>
          </p:cNvSpPr>
          <p:nvPr/>
        </p:nvSpPr>
        <p:spPr>
          <a:xfrm>
            <a:off x="5248668" y="2449998"/>
            <a:ext cx="2517466" cy="788861"/>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lvl="0"/>
            <a:r>
              <a:rPr lang="en-GB" sz="2000" b="1" dirty="0"/>
              <a:t>Things that are not so good for bodies</a:t>
            </a:r>
          </a:p>
        </p:txBody>
      </p:sp>
      <p:sp>
        <p:nvSpPr>
          <p:cNvPr id="11" name="Rectangle 10">
            <a:extLst>
              <a:ext uri="{FF2B5EF4-FFF2-40B4-BE49-F238E27FC236}">
                <a16:creationId xmlns:a16="http://schemas.microsoft.com/office/drawing/2014/main" id="{A49B4F05-5DCF-0855-9B87-24C83B97953E}"/>
              </a:ext>
            </a:extLst>
          </p:cNvPr>
          <p:cNvSpPr/>
          <p:nvPr/>
        </p:nvSpPr>
        <p:spPr>
          <a:xfrm>
            <a:off x="347730" y="3642688"/>
            <a:ext cx="2163650" cy="921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green rectangular object with white lines&#10;&#10;Description automatically generated">
            <a:extLst>
              <a:ext uri="{FF2B5EF4-FFF2-40B4-BE49-F238E27FC236}">
                <a16:creationId xmlns:a16="http://schemas.microsoft.com/office/drawing/2014/main" id="{FDB14FE4-4AB4-0E71-4DD3-8AF1CC567BB0}"/>
              </a:ext>
            </a:extLst>
          </p:cNvPr>
          <p:cNvPicPr>
            <a:picLocks noChangeAspect="1"/>
          </p:cNvPicPr>
          <p:nvPr/>
        </p:nvPicPr>
        <p:blipFill>
          <a:blip r:embed="rId7"/>
          <a:srcRect t="20761"/>
          <a:stretch/>
        </p:blipFill>
        <p:spPr>
          <a:xfrm rot="10800000" flipH="1">
            <a:off x="2392778" y="3642688"/>
            <a:ext cx="1701626" cy="3215312"/>
          </a:xfrm>
          <a:prstGeom prst="rect">
            <a:avLst/>
          </a:prstGeom>
        </p:spPr>
      </p:pic>
    </p:spTree>
    <p:extLst>
      <p:ext uri="{BB962C8B-B14F-4D97-AF65-F5344CB8AC3E}">
        <p14:creationId xmlns:p14="http://schemas.microsoft.com/office/powerpoint/2010/main" val="17132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r>
              <a:rPr lang="en-GB" sz="2000" dirty="0">
                <a:effectLst/>
                <a:ea typeface="Calibri" panose="020F0502020204030204" pitchFamily="34" charset="0"/>
                <a:cs typeface="Times New Roman" panose="02020603050405020304" pitchFamily="18" charset="0"/>
              </a:rPr>
              <a:t>To learn about things that go into bodies and onto skin and how they can make people feel.</a:t>
            </a:r>
          </a:p>
          <a:p>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33463"/>
            <a:ext cx="4766774" cy="4650224"/>
          </a:xfrm>
        </p:spPr>
        <p:txBody>
          <a:bodyPr/>
          <a:lstStyle/>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describe how the things that can go into a person’s body and onto their skin can change how people look and feel</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identify that some things that go into or onto bodies can be harmful (or not so good for people) and how we know if something might be harmful</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suggest basic strategies to respond to situations involving household products</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recognise who to ask for help with things that can go into or onto bodies </a:t>
            </a:r>
          </a:p>
          <a:p>
            <a:pPr marL="198000" indent="-198000">
              <a:lnSpc>
                <a:spcPts val="2400"/>
              </a:lnSpc>
              <a:spcBef>
                <a:spcPts val="900"/>
              </a:spcBef>
              <a:spcAft>
                <a:spcPts val="0"/>
              </a:spcAft>
            </a:pPr>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530A-6146-6151-8C69-CFE6A4EA6891}"/>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A4A578E7-9680-712F-FCBE-FD68D67F75FE}"/>
              </a:ext>
            </a:extLst>
          </p:cNvPr>
          <p:cNvSpPr>
            <a:spLocks noGrp="1"/>
          </p:cNvSpPr>
          <p:nvPr>
            <p:ph type="sldNum" sz="quarter" idx="4"/>
          </p:nvPr>
        </p:nvSpPr>
        <p:spPr/>
        <p:txBody>
          <a:bodyPr/>
          <a:lstStyle/>
          <a:p>
            <a:r>
              <a:rPr lang="en-GB"/>
              <a:t>© PSHE Association 2025</a:t>
            </a:r>
            <a:endParaRPr lang="en-GB" dirty="0"/>
          </a:p>
        </p:txBody>
      </p:sp>
      <p:pic>
        <p:nvPicPr>
          <p:cNvPr id="9" name="Picture 8">
            <a:extLst>
              <a:ext uri="{FF2B5EF4-FFF2-40B4-BE49-F238E27FC236}">
                <a16:creationId xmlns:a16="http://schemas.microsoft.com/office/drawing/2014/main" id="{93B7ACA6-C614-65E2-E30E-95056A0A9C32}"/>
              </a:ext>
            </a:extLst>
          </p:cNvPr>
          <p:cNvPicPr>
            <a:picLocks noChangeAspect="1"/>
          </p:cNvPicPr>
          <p:nvPr/>
        </p:nvPicPr>
        <p:blipFill>
          <a:blip r:embed="rId3"/>
          <a:srcRect/>
          <a:stretch/>
        </p:blipFill>
        <p:spPr>
          <a:xfrm>
            <a:off x="4176491" y="1237932"/>
            <a:ext cx="1663630" cy="5538503"/>
          </a:xfrm>
          <a:prstGeom prst="rect">
            <a:avLst/>
          </a:prstGeom>
        </p:spPr>
      </p:pic>
      <p:cxnSp>
        <p:nvCxnSpPr>
          <p:cNvPr id="12" name="Straight Connector 11">
            <a:extLst>
              <a:ext uri="{FF2B5EF4-FFF2-40B4-BE49-F238E27FC236}">
                <a16:creationId xmlns:a16="http://schemas.microsoft.com/office/drawing/2014/main" id="{8FAC158C-4FDB-1370-B5EB-8A45CB74D279}"/>
              </a:ext>
            </a:extLst>
          </p:cNvPr>
          <p:cNvCxnSpPr>
            <a:cxnSpLocks/>
            <a:stCxn id="41" idx="2"/>
          </p:cNvCxnSpPr>
          <p:nvPr/>
        </p:nvCxnSpPr>
        <p:spPr>
          <a:xfrm flipH="1">
            <a:off x="2833352" y="1997075"/>
            <a:ext cx="1615677" cy="525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19B288-D893-13E8-7D93-2CD93BEA2DED}"/>
              </a:ext>
            </a:extLst>
          </p:cNvPr>
          <p:cNvCxnSpPr>
            <a:cxnSpLocks/>
            <a:endCxn id="47" idx="5"/>
          </p:cNvCxnSpPr>
          <p:nvPr/>
        </p:nvCxnSpPr>
        <p:spPr>
          <a:xfrm flipH="1" flipV="1">
            <a:off x="5055710" y="2280711"/>
            <a:ext cx="1741539" cy="1502838"/>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84436A-C80B-5197-BADE-C8F7449FE630}"/>
              </a:ext>
            </a:extLst>
          </p:cNvPr>
          <p:cNvCxnSpPr>
            <a:cxnSpLocks/>
            <a:stCxn id="49" idx="2"/>
          </p:cNvCxnSpPr>
          <p:nvPr/>
        </p:nvCxnSpPr>
        <p:spPr>
          <a:xfrm flipH="1">
            <a:off x="2833352" y="3783549"/>
            <a:ext cx="1288015"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5">
            <a:extLst>
              <a:ext uri="{FF2B5EF4-FFF2-40B4-BE49-F238E27FC236}">
                <a16:creationId xmlns:a16="http://schemas.microsoft.com/office/drawing/2014/main" id="{5DAF70C5-E852-2655-FBB4-16BA3A924804}"/>
              </a:ext>
            </a:extLst>
          </p:cNvPr>
          <p:cNvSpPr>
            <a:spLocks noGrp="1"/>
          </p:cNvSpPr>
          <p:nvPr>
            <p:ph sz="half" idx="10"/>
          </p:nvPr>
        </p:nvSpPr>
        <p:spPr>
          <a:xfrm>
            <a:off x="245259" y="1750085"/>
            <a:ext cx="2864366" cy="837977"/>
          </a:xfrm>
        </p:spPr>
        <p:txBody>
          <a:bodyPr>
            <a:noAutofit/>
          </a:bodyPr>
          <a:lstStyle/>
          <a:p>
            <a:pPr>
              <a:spcBef>
                <a:spcPts val="1500"/>
              </a:spcBef>
            </a:pPr>
            <a:r>
              <a:rPr lang="en-GB" dirty="0">
                <a:latin typeface="Century Gothic" panose="020B0502020202020204" pitchFamily="34" charset="0"/>
                <a:ea typeface="Lato" panose="020B0604020202020204" charset="0"/>
                <a:cs typeface="Lato" panose="020B0604020202020204" charset="0"/>
              </a:rPr>
              <a:t>What might go into the </a:t>
            </a:r>
            <a:r>
              <a:rPr lang="en-GB" b="1" dirty="0">
                <a:latin typeface="Century Gothic" panose="020B0502020202020204" pitchFamily="34" charset="0"/>
                <a:ea typeface="Lato" panose="020B0604020202020204" charset="0"/>
                <a:cs typeface="Lato" panose="020B0604020202020204" charset="0"/>
              </a:rPr>
              <a:t>ears?</a:t>
            </a:r>
          </a:p>
        </p:txBody>
      </p:sp>
      <p:sp>
        <p:nvSpPr>
          <p:cNvPr id="28" name="Content Placeholder 5">
            <a:extLst>
              <a:ext uri="{FF2B5EF4-FFF2-40B4-BE49-F238E27FC236}">
                <a16:creationId xmlns:a16="http://schemas.microsoft.com/office/drawing/2014/main" id="{6C26A952-CEA9-51E4-542B-1BF9AF1212A1}"/>
              </a:ext>
            </a:extLst>
          </p:cNvPr>
          <p:cNvSpPr txBox="1">
            <a:spLocks/>
          </p:cNvSpPr>
          <p:nvPr/>
        </p:nvSpPr>
        <p:spPr>
          <a:xfrm>
            <a:off x="247539" y="3582668"/>
            <a:ext cx="2585813" cy="837977"/>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Bef>
                <a:spcPts val="1500"/>
              </a:spcBef>
            </a:pPr>
            <a:r>
              <a:rPr lang="en-GB" dirty="0">
                <a:ea typeface="Lato" panose="020B0604020202020204" charset="0"/>
                <a:cs typeface="Lato" panose="020B0604020202020204" charset="0"/>
              </a:rPr>
              <a:t>What things might go onto the </a:t>
            </a:r>
            <a:r>
              <a:rPr lang="en-GB" b="1" dirty="0">
                <a:ea typeface="Lato" panose="020B0604020202020204" charset="0"/>
                <a:cs typeface="Lato" panose="020B0604020202020204" charset="0"/>
              </a:rPr>
              <a:t>skin?</a:t>
            </a:r>
          </a:p>
        </p:txBody>
      </p:sp>
      <p:sp>
        <p:nvSpPr>
          <p:cNvPr id="29" name="Content Placeholder 5">
            <a:extLst>
              <a:ext uri="{FF2B5EF4-FFF2-40B4-BE49-F238E27FC236}">
                <a16:creationId xmlns:a16="http://schemas.microsoft.com/office/drawing/2014/main" id="{45E32636-EAEC-33B9-5F06-08720CBF7C02}"/>
              </a:ext>
            </a:extLst>
          </p:cNvPr>
          <p:cNvSpPr txBox="1">
            <a:spLocks/>
          </p:cNvSpPr>
          <p:nvPr/>
        </p:nvSpPr>
        <p:spPr>
          <a:xfrm>
            <a:off x="6797249" y="3582668"/>
            <a:ext cx="2728925" cy="837977"/>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Bef>
                <a:spcPts val="1500"/>
              </a:spcBef>
            </a:pPr>
            <a:r>
              <a:rPr lang="en-GB" dirty="0">
                <a:ea typeface="Lato" panose="020B0604020202020204" charset="0"/>
                <a:cs typeface="Lato" panose="020B0604020202020204" charset="0"/>
              </a:rPr>
              <a:t>What things might go into the </a:t>
            </a:r>
            <a:r>
              <a:rPr lang="en-GB" b="1" dirty="0">
                <a:ea typeface="Lato" panose="020B0604020202020204" charset="0"/>
                <a:cs typeface="Lato" panose="020B0604020202020204" charset="0"/>
              </a:rPr>
              <a:t>mouth?</a:t>
            </a:r>
          </a:p>
        </p:txBody>
      </p:sp>
      <p:cxnSp>
        <p:nvCxnSpPr>
          <p:cNvPr id="24" name="Straight Connector 23">
            <a:extLst>
              <a:ext uri="{FF2B5EF4-FFF2-40B4-BE49-F238E27FC236}">
                <a16:creationId xmlns:a16="http://schemas.microsoft.com/office/drawing/2014/main" id="{63B2F485-8F8F-8649-0BFD-0AF367851D3E}"/>
              </a:ext>
            </a:extLst>
          </p:cNvPr>
          <p:cNvCxnSpPr>
            <a:cxnSpLocks/>
            <a:endCxn id="37" idx="6"/>
          </p:cNvCxnSpPr>
          <p:nvPr/>
        </p:nvCxnSpPr>
        <p:spPr>
          <a:xfrm flipH="1" flipV="1">
            <a:off x="5086350" y="1938918"/>
            <a:ext cx="1691849" cy="525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0AB04325-A1FB-8D71-ABB1-BF8C50E7BEF1}"/>
              </a:ext>
            </a:extLst>
          </p:cNvPr>
          <p:cNvSpPr txBox="1">
            <a:spLocks/>
          </p:cNvSpPr>
          <p:nvPr/>
        </p:nvSpPr>
        <p:spPr>
          <a:xfrm>
            <a:off x="6797249" y="1750085"/>
            <a:ext cx="2728925" cy="837977"/>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Bef>
                <a:spcPts val="1500"/>
              </a:spcBef>
            </a:pPr>
            <a:r>
              <a:rPr lang="en-GB" dirty="0">
                <a:ea typeface="Lato" panose="020B0604020202020204" charset="0"/>
                <a:cs typeface="Lato" panose="020B0604020202020204" charset="0"/>
              </a:rPr>
              <a:t>What things might go into the </a:t>
            </a:r>
            <a:r>
              <a:rPr lang="en-GB" b="1" dirty="0">
                <a:ea typeface="Lato" panose="020B0604020202020204" charset="0"/>
                <a:cs typeface="Lato" panose="020B0604020202020204" charset="0"/>
              </a:rPr>
              <a:t>nose?</a:t>
            </a:r>
          </a:p>
        </p:txBody>
      </p:sp>
      <p:sp>
        <p:nvSpPr>
          <p:cNvPr id="37" name="Oval 36">
            <a:extLst>
              <a:ext uri="{FF2B5EF4-FFF2-40B4-BE49-F238E27FC236}">
                <a16:creationId xmlns:a16="http://schemas.microsoft.com/office/drawing/2014/main" id="{1BA16882-D114-0FA3-0B89-F895EECE3085}"/>
              </a:ext>
            </a:extLst>
          </p:cNvPr>
          <p:cNvSpPr/>
          <p:nvPr/>
        </p:nvSpPr>
        <p:spPr>
          <a:xfrm>
            <a:off x="4876800" y="1834143"/>
            <a:ext cx="209550" cy="20955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8D54FC-3584-3E5E-934C-663476508643}"/>
              </a:ext>
            </a:extLst>
          </p:cNvPr>
          <p:cNvSpPr/>
          <p:nvPr/>
        </p:nvSpPr>
        <p:spPr>
          <a:xfrm>
            <a:off x="4449029" y="1892300"/>
            <a:ext cx="209550" cy="20955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49E1222-12B5-211B-CD6C-367AE5C16BB8}"/>
              </a:ext>
            </a:extLst>
          </p:cNvPr>
          <p:cNvSpPr/>
          <p:nvPr/>
        </p:nvSpPr>
        <p:spPr>
          <a:xfrm>
            <a:off x="4876848" y="2101849"/>
            <a:ext cx="209550" cy="20955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DAA2964-E5A9-4C10-6E2D-325D239D7193}"/>
              </a:ext>
            </a:extLst>
          </p:cNvPr>
          <p:cNvSpPr/>
          <p:nvPr/>
        </p:nvSpPr>
        <p:spPr>
          <a:xfrm>
            <a:off x="4121367" y="3678774"/>
            <a:ext cx="209550" cy="20955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94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0C871CE6-7595-17E6-64B7-C66A21E4FB00}"/>
              </a:ext>
            </a:extLst>
          </p:cNvPr>
          <p:cNvSpPr/>
          <p:nvPr/>
        </p:nvSpPr>
        <p:spPr>
          <a:xfrm rot="374305">
            <a:off x="5303416" y="1600038"/>
            <a:ext cx="3707960" cy="4489685"/>
          </a:xfrm>
          <a:prstGeom prst="roundRect">
            <a:avLst>
              <a:gd name="adj" fmla="val 352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5F8EDA2-7CB1-6444-A1CF-95CA3D19E454}"/>
              </a:ext>
            </a:extLst>
          </p:cNvPr>
          <p:cNvSpPr>
            <a:spLocks noGrp="1"/>
          </p:cNvSpPr>
          <p:nvPr>
            <p:ph type="sldNum" sz="quarter" idx="4"/>
          </p:nvPr>
        </p:nvSpPr>
        <p:spPr/>
        <p:txBody>
          <a:bodyPr/>
          <a:lstStyle/>
          <a:p>
            <a:r>
              <a:rPr lang="en-GB"/>
              <a:t>© PSHE Association 2025</a:t>
            </a:r>
            <a:endParaRPr lang="en-GB" dirty="0"/>
          </a:p>
        </p:txBody>
      </p:sp>
      <p:sp>
        <p:nvSpPr>
          <p:cNvPr id="6" name="Content Placeholder 4">
            <a:extLst>
              <a:ext uri="{FF2B5EF4-FFF2-40B4-BE49-F238E27FC236}">
                <a16:creationId xmlns:a16="http://schemas.microsoft.com/office/drawing/2014/main" id="{E32E6595-9BFD-E925-59B0-C6A0D2DF4647}"/>
              </a:ext>
            </a:extLst>
          </p:cNvPr>
          <p:cNvSpPr txBox="1">
            <a:spLocks/>
          </p:cNvSpPr>
          <p:nvPr/>
        </p:nvSpPr>
        <p:spPr>
          <a:xfrm>
            <a:off x="232915" y="1303304"/>
            <a:ext cx="4023152"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spcBef>
                <a:spcPts val="1500"/>
              </a:spcBef>
            </a:pPr>
            <a:r>
              <a:rPr lang="en-GB" sz="2400" dirty="0">
                <a:ea typeface="Lato" panose="020B0604020202020204" charset="0"/>
                <a:cs typeface="Lato" panose="020B0604020202020204" charset="0"/>
              </a:rPr>
              <a:t>Think about the example you have been given with your partner.</a:t>
            </a:r>
          </a:p>
          <a:p>
            <a:pPr marL="198000" lvl="0" indent="-198000">
              <a:lnSpc>
                <a:spcPts val="3200"/>
              </a:lnSpc>
              <a:spcBef>
                <a:spcPts val="1500"/>
              </a:spcBef>
              <a:buFont typeface="Arial" panose="020B0604020202020204" pitchFamily="34" charset="0"/>
              <a:buChar char="•"/>
            </a:pPr>
            <a:r>
              <a:rPr lang="en-GB" sz="2400" b="1" dirty="0">
                <a:ea typeface="Lato" panose="020B0604020202020204" charset="0"/>
                <a:cs typeface="Lato" panose="020B0604020202020204" charset="0"/>
              </a:rPr>
              <a:t>How does it change how the person looks and/or feels?</a:t>
            </a:r>
          </a:p>
          <a:p>
            <a:pPr marL="198000" lvl="0" indent="-198000">
              <a:lnSpc>
                <a:spcPts val="3200"/>
              </a:lnSpc>
              <a:spcBef>
                <a:spcPts val="1500"/>
              </a:spcBef>
              <a:buFont typeface="Arial" panose="020B0604020202020204" pitchFamily="34" charset="0"/>
              <a:buChar char="•"/>
            </a:pPr>
            <a:r>
              <a:rPr lang="en-GB" sz="2400" b="1" dirty="0">
                <a:ea typeface="Lato" panose="020B0604020202020204" charset="0"/>
                <a:cs typeface="Lato" panose="020B0604020202020204" charset="0"/>
              </a:rPr>
              <a:t>Is it good or not so good for bodies?</a:t>
            </a:r>
          </a:p>
          <a:p>
            <a:pPr marL="198000" indent="-198000"/>
            <a:endParaRPr lang="en-GB" sz="2400" dirty="0"/>
          </a:p>
        </p:txBody>
      </p:sp>
      <p:sp>
        <p:nvSpPr>
          <p:cNvPr id="7" name="Title 2">
            <a:extLst>
              <a:ext uri="{FF2B5EF4-FFF2-40B4-BE49-F238E27FC236}">
                <a16:creationId xmlns:a16="http://schemas.microsoft.com/office/drawing/2014/main" id="{269B8465-56EB-8710-4A8E-6D48F70CD352}"/>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Good or not so good?</a:t>
            </a:r>
          </a:p>
        </p:txBody>
      </p:sp>
      <p:pic>
        <p:nvPicPr>
          <p:cNvPr id="8" name="Picture 7" descr="A red silhouette of a person&#10;&#10;Description automatically generated">
            <a:extLst>
              <a:ext uri="{FF2B5EF4-FFF2-40B4-BE49-F238E27FC236}">
                <a16:creationId xmlns:a16="http://schemas.microsoft.com/office/drawing/2014/main" id="{6D72C38F-99BC-CFB4-8612-0503974D8FAE}"/>
              </a:ext>
            </a:extLst>
          </p:cNvPr>
          <p:cNvPicPr>
            <a:picLocks noChangeAspect="1"/>
          </p:cNvPicPr>
          <p:nvPr/>
        </p:nvPicPr>
        <p:blipFill>
          <a:blip r:embed="rId3"/>
          <a:stretch>
            <a:fillRect/>
          </a:stretch>
        </p:blipFill>
        <p:spPr>
          <a:xfrm rot="374305">
            <a:off x="6640987" y="2456445"/>
            <a:ext cx="929693" cy="3081266"/>
          </a:xfrm>
          <a:prstGeom prst="rect">
            <a:avLst/>
          </a:prstGeom>
        </p:spPr>
      </p:pic>
      <p:grpSp>
        <p:nvGrpSpPr>
          <p:cNvPr id="11" name="Group 10">
            <a:extLst>
              <a:ext uri="{FF2B5EF4-FFF2-40B4-BE49-F238E27FC236}">
                <a16:creationId xmlns:a16="http://schemas.microsoft.com/office/drawing/2014/main" id="{87F316FF-51BE-9892-1D37-FD76951E247C}"/>
              </a:ext>
            </a:extLst>
          </p:cNvPr>
          <p:cNvGrpSpPr/>
          <p:nvPr/>
        </p:nvGrpSpPr>
        <p:grpSpPr>
          <a:xfrm rot="415041">
            <a:off x="5586276" y="2721254"/>
            <a:ext cx="1052701" cy="1216542"/>
            <a:chOff x="325079" y="2698587"/>
            <a:chExt cx="1052701" cy="1216542"/>
          </a:xfrm>
        </p:grpSpPr>
        <p:pic>
          <p:nvPicPr>
            <p:cNvPr id="5" name="Picture 4" descr="A red and black striped object&#10;&#10;Description automatically generated">
              <a:extLst>
                <a:ext uri="{FF2B5EF4-FFF2-40B4-BE49-F238E27FC236}">
                  <a16:creationId xmlns:a16="http://schemas.microsoft.com/office/drawing/2014/main" id="{6F2DA9F7-9701-C65D-8289-3AB799A48101}"/>
                </a:ext>
              </a:extLst>
            </p:cNvPr>
            <p:cNvPicPr>
              <a:picLocks noChangeAspect="1"/>
            </p:cNvPicPr>
            <p:nvPr/>
          </p:nvPicPr>
          <p:blipFill>
            <a:blip r:embed="rId4"/>
            <a:stretch>
              <a:fillRect/>
            </a:stretch>
          </p:blipFill>
          <p:spPr>
            <a:xfrm rot="12786272">
              <a:off x="748693" y="2768117"/>
              <a:ext cx="149894" cy="1147012"/>
            </a:xfrm>
            <a:prstGeom prst="rect">
              <a:avLst/>
            </a:prstGeom>
          </p:spPr>
        </p:pic>
        <p:sp>
          <p:nvSpPr>
            <p:cNvPr id="9" name="Rectangle 8">
              <a:extLst>
                <a:ext uri="{FF2B5EF4-FFF2-40B4-BE49-F238E27FC236}">
                  <a16:creationId xmlns:a16="http://schemas.microsoft.com/office/drawing/2014/main" id="{99FBAE80-5B10-060F-C3E9-7D0F6AA2B423}"/>
                </a:ext>
              </a:extLst>
            </p:cNvPr>
            <p:cNvSpPr/>
            <p:nvPr/>
          </p:nvSpPr>
          <p:spPr>
            <a:xfrm>
              <a:off x="325079" y="2698587"/>
              <a:ext cx="1052701" cy="723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7E62F2-555C-FD1D-09B8-F3AB9BBB782C}"/>
                </a:ext>
              </a:extLst>
            </p:cNvPr>
            <p:cNvSpPr/>
            <p:nvPr/>
          </p:nvSpPr>
          <p:spPr>
            <a:xfrm>
              <a:off x="325079" y="2814143"/>
              <a:ext cx="728255" cy="723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9135913-FC04-99BA-DB88-F75687366BA8}"/>
              </a:ext>
            </a:extLst>
          </p:cNvPr>
          <p:cNvGrpSpPr/>
          <p:nvPr/>
        </p:nvGrpSpPr>
        <p:grpSpPr>
          <a:xfrm rot="264158">
            <a:off x="7773888" y="2153796"/>
            <a:ext cx="1749737" cy="682897"/>
            <a:chOff x="7325206" y="1888821"/>
            <a:chExt cx="2414521" cy="942352"/>
          </a:xfrm>
        </p:grpSpPr>
        <p:pic>
          <p:nvPicPr>
            <p:cNvPr id="12" name="Picture 11" descr="A purple vertical striped object&#10;&#10;Description automatically generated">
              <a:extLst>
                <a:ext uri="{FF2B5EF4-FFF2-40B4-BE49-F238E27FC236}">
                  <a16:creationId xmlns:a16="http://schemas.microsoft.com/office/drawing/2014/main" id="{6E523200-F0F1-3D8B-686F-3700B4B1BD32}"/>
                </a:ext>
              </a:extLst>
            </p:cNvPr>
            <p:cNvPicPr>
              <a:picLocks noChangeAspect="1"/>
            </p:cNvPicPr>
            <p:nvPr/>
          </p:nvPicPr>
          <p:blipFill>
            <a:blip r:embed="rId5"/>
            <a:stretch>
              <a:fillRect/>
            </a:stretch>
          </p:blipFill>
          <p:spPr>
            <a:xfrm rot="2879808">
              <a:off x="8710574" y="1216893"/>
              <a:ext cx="357226" cy="1701081"/>
            </a:xfrm>
            <a:prstGeom prst="rect">
              <a:avLst/>
            </a:prstGeom>
          </p:spPr>
        </p:pic>
        <p:sp>
          <p:nvSpPr>
            <p:cNvPr id="13" name="Rectangle 12">
              <a:extLst>
                <a:ext uri="{FF2B5EF4-FFF2-40B4-BE49-F238E27FC236}">
                  <a16:creationId xmlns:a16="http://schemas.microsoft.com/office/drawing/2014/main" id="{D5A888F2-6F6E-2B77-452F-77653C7221B2}"/>
                </a:ext>
              </a:extLst>
            </p:cNvPr>
            <p:cNvSpPr/>
            <p:nvPr/>
          </p:nvSpPr>
          <p:spPr>
            <a:xfrm>
              <a:off x="7325206" y="2643241"/>
              <a:ext cx="1052701" cy="723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06B20C0-41CC-911B-B83C-7E5051A6F998}"/>
                </a:ext>
              </a:extLst>
            </p:cNvPr>
            <p:cNvSpPr/>
            <p:nvPr/>
          </p:nvSpPr>
          <p:spPr>
            <a:xfrm>
              <a:off x="7325206" y="2758797"/>
              <a:ext cx="728255" cy="723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27E7383-16FA-3894-7C97-03D37CA28EBC}"/>
              </a:ext>
            </a:extLst>
          </p:cNvPr>
          <p:cNvGrpSpPr/>
          <p:nvPr/>
        </p:nvGrpSpPr>
        <p:grpSpPr>
          <a:xfrm>
            <a:off x="5400135" y="5263328"/>
            <a:ext cx="1202534" cy="1096947"/>
            <a:chOff x="5638044" y="4455121"/>
            <a:chExt cx="1405708" cy="1282286"/>
          </a:xfrm>
        </p:grpSpPr>
        <p:pic>
          <p:nvPicPr>
            <p:cNvPr id="19" name="Picture 18" descr="A blue and black striped object&#10;&#10;Description automatically generated">
              <a:extLst>
                <a:ext uri="{FF2B5EF4-FFF2-40B4-BE49-F238E27FC236}">
                  <a16:creationId xmlns:a16="http://schemas.microsoft.com/office/drawing/2014/main" id="{44D8B63F-4A17-093D-8281-DFA3B63441FF}"/>
                </a:ext>
              </a:extLst>
            </p:cNvPr>
            <p:cNvPicPr>
              <a:picLocks noChangeAspect="1"/>
            </p:cNvPicPr>
            <p:nvPr/>
          </p:nvPicPr>
          <p:blipFill>
            <a:blip r:embed="rId6"/>
            <a:stretch>
              <a:fillRect/>
            </a:stretch>
          </p:blipFill>
          <p:spPr>
            <a:xfrm rot="9210135">
              <a:off x="6880825" y="4479600"/>
              <a:ext cx="162927" cy="1257807"/>
            </a:xfrm>
            <a:prstGeom prst="rect">
              <a:avLst/>
            </a:prstGeom>
          </p:spPr>
        </p:pic>
        <p:sp>
          <p:nvSpPr>
            <p:cNvPr id="20" name="Rectangle 19">
              <a:extLst>
                <a:ext uri="{FF2B5EF4-FFF2-40B4-BE49-F238E27FC236}">
                  <a16:creationId xmlns:a16="http://schemas.microsoft.com/office/drawing/2014/main" id="{461E63A1-B9F3-17DF-979E-37A8060EE4E5}"/>
                </a:ext>
              </a:extLst>
            </p:cNvPr>
            <p:cNvSpPr/>
            <p:nvPr/>
          </p:nvSpPr>
          <p:spPr>
            <a:xfrm rot="383301">
              <a:off x="5638044" y="4455121"/>
              <a:ext cx="1052701" cy="72376"/>
            </a:xfrm>
            <a:prstGeom prst="rect">
              <a:avLst/>
            </a:prstGeom>
            <a:solidFill>
              <a:srgbClr val="044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E2B63D5-16B8-DC72-41E4-9B0A6A2A3753}"/>
              </a:ext>
            </a:extLst>
          </p:cNvPr>
          <p:cNvGrpSpPr/>
          <p:nvPr/>
        </p:nvGrpSpPr>
        <p:grpSpPr>
          <a:xfrm>
            <a:off x="7438086" y="4769537"/>
            <a:ext cx="657660" cy="108549"/>
            <a:chOff x="5772353" y="4559675"/>
            <a:chExt cx="768946" cy="126918"/>
          </a:xfrm>
        </p:grpSpPr>
        <p:sp>
          <p:nvSpPr>
            <p:cNvPr id="22" name="Rectangle 21">
              <a:extLst>
                <a:ext uri="{FF2B5EF4-FFF2-40B4-BE49-F238E27FC236}">
                  <a16:creationId xmlns:a16="http://schemas.microsoft.com/office/drawing/2014/main" id="{3CE5F6A9-3336-BE93-FDC1-7C166E5ED874}"/>
                </a:ext>
              </a:extLst>
            </p:cNvPr>
            <p:cNvSpPr/>
            <p:nvPr/>
          </p:nvSpPr>
          <p:spPr>
            <a:xfrm rot="264158">
              <a:off x="5778435" y="4559675"/>
              <a:ext cx="762864" cy="524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E3D75E-5CBC-5E13-07A6-A89F7E1E1348}"/>
                </a:ext>
              </a:extLst>
            </p:cNvPr>
            <p:cNvSpPr/>
            <p:nvPr/>
          </p:nvSpPr>
          <p:spPr>
            <a:xfrm rot="264158">
              <a:off x="5772353" y="4634144"/>
              <a:ext cx="527746" cy="524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DFFAC7FC-57A1-6506-1B96-D8B85BDE3571}"/>
              </a:ext>
            </a:extLst>
          </p:cNvPr>
          <p:cNvSpPr/>
          <p:nvPr/>
        </p:nvSpPr>
        <p:spPr>
          <a:xfrm rot="415041" flipV="1">
            <a:off x="7765739" y="3706613"/>
            <a:ext cx="664978"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B99D26-8124-4BF7-E8E7-AFE31A371DB7}"/>
              </a:ext>
            </a:extLst>
          </p:cNvPr>
          <p:cNvSpPr/>
          <p:nvPr/>
        </p:nvSpPr>
        <p:spPr>
          <a:xfrm rot="415041" flipV="1">
            <a:off x="7757765" y="3769351"/>
            <a:ext cx="460029"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1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1FE4-009A-CFE4-0FF7-26E50EBBDC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79E48F-0903-ECFC-AC6C-9B34502866CC}"/>
              </a:ext>
            </a:extLst>
          </p:cNvPr>
          <p:cNvSpPr>
            <a:spLocks noGrp="1"/>
          </p:cNvSpPr>
          <p:nvPr>
            <p:ph type="sldNum" sz="quarter" idx="4"/>
          </p:nvPr>
        </p:nvSpPr>
        <p:spPr/>
        <p:txBody>
          <a:bodyPr/>
          <a:lstStyle/>
          <a:p>
            <a:r>
              <a:rPr lang="en-GB"/>
              <a:t>© PSHE Association 2025</a:t>
            </a:r>
            <a:endParaRPr lang="en-GB" dirty="0"/>
          </a:p>
        </p:txBody>
      </p:sp>
      <p:sp>
        <p:nvSpPr>
          <p:cNvPr id="9" name="Content Placeholder 4">
            <a:extLst>
              <a:ext uri="{FF2B5EF4-FFF2-40B4-BE49-F238E27FC236}">
                <a16:creationId xmlns:a16="http://schemas.microsoft.com/office/drawing/2014/main" id="{2A615D4C-D884-9D42-093F-D7B1D11D029D}"/>
              </a:ext>
            </a:extLst>
          </p:cNvPr>
          <p:cNvSpPr txBox="1">
            <a:spLocks/>
          </p:cNvSpPr>
          <p:nvPr/>
        </p:nvSpPr>
        <p:spPr>
          <a:xfrm>
            <a:off x="232914" y="1303304"/>
            <a:ext cx="8576235" cy="2610970"/>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spcBef>
                <a:spcPts val="1500"/>
              </a:spcBef>
            </a:pPr>
            <a:r>
              <a:rPr lang="en-GB" sz="2400" dirty="0">
                <a:solidFill>
                  <a:schemeClr val="bg1"/>
                </a:solidFill>
                <a:ea typeface="Lato" panose="020B0604020202020204" charset="0"/>
                <a:cs typeface="Lato" panose="020B0604020202020204" charset="0"/>
              </a:rPr>
              <a:t>Is the picture on the card helpful or harmful to bodies?</a:t>
            </a:r>
          </a:p>
          <a:p>
            <a:pPr>
              <a:lnSpc>
                <a:spcPts val="3200"/>
              </a:lnSpc>
              <a:spcBef>
                <a:spcPts val="1500"/>
              </a:spcBef>
            </a:pPr>
            <a:r>
              <a:rPr lang="en-GB" sz="2400" b="1" dirty="0">
                <a:solidFill>
                  <a:schemeClr val="bg1"/>
                </a:solidFill>
                <a:ea typeface="Lato" panose="020B0604020202020204" charset="0"/>
                <a:cs typeface="Lato" panose="020B0604020202020204" charset="0"/>
              </a:rPr>
              <a:t>Sort the cards into two piles.</a:t>
            </a:r>
            <a:endParaRPr lang="en-GB" sz="2400" b="1" dirty="0">
              <a:solidFill>
                <a:schemeClr val="bg1"/>
              </a:solidFill>
            </a:endParaRPr>
          </a:p>
          <a:p>
            <a:pPr>
              <a:lnSpc>
                <a:spcPts val="2400"/>
              </a:lnSpc>
              <a:spcBef>
                <a:spcPts val="900"/>
              </a:spcBef>
            </a:pPr>
            <a:endParaRPr lang="en-GB" sz="1800" dirty="0">
              <a:solidFill>
                <a:schemeClr val="bg1"/>
              </a:solidFill>
              <a:ea typeface="Lato" panose="020B0604020202020204" charset="0"/>
              <a:cs typeface="Lato" panose="020B0604020202020204" charset="0"/>
            </a:endParaRPr>
          </a:p>
        </p:txBody>
      </p:sp>
      <p:sp>
        <p:nvSpPr>
          <p:cNvPr id="10" name="Title 2">
            <a:extLst>
              <a:ext uri="{FF2B5EF4-FFF2-40B4-BE49-F238E27FC236}">
                <a16:creationId xmlns:a16="http://schemas.microsoft.com/office/drawing/2014/main" id="{DDB82C2D-AFC6-20D3-E741-4999DD708190}"/>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solidFill>
                  <a:schemeClr val="bg1"/>
                </a:solidFill>
              </a:rPr>
              <a:t>Helpful or harmful</a:t>
            </a:r>
          </a:p>
        </p:txBody>
      </p:sp>
      <p:grpSp>
        <p:nvGrpSpPr>
          <p:cNvPr id="91" name="Group 90">
            <a:extLst>
              <a:ext uri="{FF2B5EF4-FFF2-40B4-BE49-F238E27FC236}">
                <a16:creationId xmlns:a16="http://schemas.microsoft.com/office/drawing/2014/main" id="{D8FDAF68-44E0-56FE-4202-811F0CC639EC}"/>
              </a:ext>
            </a:extLst>
          </p:cNvPr>
          <p:cNvGrpSpPr/>
          <p:nvPr/>
        </p:nvGrpSpPr>
        <p:grpSpPr>
          <a:xfrm>
            <a:off x="4831922" y="2719265"/>
            <a:ext cx="4057895" cy="3343475"/>
            <a:chOff x="4831922" y="2719265"/>
            <a:chExt cx="4057895" cy="3343475"/>
          </a:xfrm>
        </p:grpSpPr>
        <p:sp>
          <p:nvSpPr>
            <p:cNvPr id="15" name="Rounded Rectangle 14">
              <a:extLst>
                <a:ext uri="{FF2B5EF4-FFF2-40B4-BE49-F238E27FC236}">
                  <a16:creationId xmlns:a16="http://schemas.microsoft.com/office/drawing/2014/main" id="{15BC273C-57CC-06FB-C858-96697F2020FA}"/>
                </a:ext>
              </a:extLst>
            </p:cNvPr>
            <p:cNvSpPr/>
            <p:nvPr/>
          </p:nvSpPr>
          <p:spPr>
            <a:xfrm rot="21067035">
              <a:off x="6621805" y="4864812"/>
              <a:ext cx="2263537" cy="1197928"/>
            </a:xfrm>
            <a:prstGeom prst="roundRect">
              <a:avLst>
                <a:gd name="adj" fmla="val 10606"/>
              </a:avLst>
            </a:prstGeom>
            <a:solidFill>
              <a:schemeClr val="accent1">
                <a:lumMod val="75000"/>
              </a:schemeClr>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Helpful</a:t>
              </a:r>
            </a:p>
          </p:txBody>
        </p:sp>
        <p:sp>
          <p:nvSpPr>
            <p:cNvPr id="21" name="Rounded Rectangle 20">
              <a:extLst>
                <a:ext uri="{FF2B5EF4-FFF2-40B4-BE49-F238E27FC236}">
                  <a16:creationId xmlns:a16="http://schemas.microsoft.com/office/drawing/2014/main" id="{240D48DE-CEC1-4559-F759-2DC021581673}"/>
                </a:ext>
              </a:extLst>
            </p:cNvPr>
            <p:cNvSpPr/>
            <p:nvPr/>
          </p:nvSpPr>
          <p:spPr>
            <a:xfrm rot="474006">
              <a:off x="6590086" y="2719265"/>
              <a:ext cx="2299731" cy="1197928"/>
            </a:xfrm>
            <a:prstGeom prst="roundRect">
              <a:avLst>
                <a:gd name="adj" fmla="val 10606"/>
              </a:avLst>
            </a:prstGeom>
            <a:solidFill>
              <a:schemeClr val="accent2">
                <a:lumMod val="5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Harmful</a:t>
              </a:r>
            </a:p>
          </p:txBody>
        </p:sp>
        <p:pic>
          <p:nvPicPr>
            <p:cNvPr id="42" name="Picture 41">
              <a:extLst>
                <a:ext uri="{FF2B5EF4-FFF2-40B4-BE49-F238E27FC236}">
                  <a16:creationId xmlns:a16="http://schemas.microsoft.com/office/drawing/2014/main" id="{D20BFBF6-9CB5-27B5-F075-D984D8E15FD8}"/>
                </a:ext>
              </a:extLst>
            </p:cNvPr>
            <p:cNvPicPr>
              <a:picLocks noChangeAspect="1"/>
            </p:cNvPicPr>
            <p:nvPr/>
          </p:nvPicPr>
          <p:blipFill>
            <a:blip r:embed="rId3"/>
            <a:stretch>
              <a:fillRect/>
            </a:stretch>
          </p:blipFill>
          <p:spPr>
            <a:xfrm flipH="1" flipV="1">
              <a:off x="4831922" y="3123726"/>
              <a:ext cx="734017" cy="545324"/>
            </a:xfrm>
            <a:prstGeom prst="rect">
              <a:avLst/>
            </a:prstGeom>
          </p:spPr>
        </p:pic>
        <p:pic>
          <p:nvPicPr>
            <p:cNvPr id="2" name="Picture 1">
              <a:extLst>
                <a:ext uri="{FF2B5EF4-FFF2-40B4-BE49-F238E27FC236}">
                  <a16:creationId xmlns:a16="http://schemas.microsoft.com/office/drawing/2014/main" id="{2F19F154-5F23-0F81-A6B8-DBA04B3ABCE4}"/>
                </a:ext>
              </a:extLst>
            </p:cNvPr>
            <p:cNvPicPr>
              <a:picLocks noChangeAspect="1"/>
            </p:cNvPicPr>
            <p:nvPr/>
          </p:nvPicPr>
          <p:blipFill>
            <a:blip r:embed="rId3"/>
            <a:stretch>
              <a:fillRect/>
            </a:stretch>
          </p:blipFill>
          <p:spPr>
            <a:xfrm flipH="1">
              <a:off x="4831922" y="5049242"/>
              <a:ext cx="734017" cy="545324"/>
            </a:xfrm>
            <a:prstGeom prst="rect">
              <a:avLst/>
            </a:prstGeom>
          </p:spPr>
        </p:pic>
      </p:grpSp>
      <p:pic>
        <p:nvPicPr>
          <p:cNvPr id="53" name="Google Shape;398;p16">
            <a:extLst>
              <a:ext uri="{FF2B5EF4-FFF2-40B4-BE49-F238E27FC236}">
                <a16:creationId xmlns:a16="http://schemas.microsoft.com/office/drawing/2014/main" id="{1293B138-C207-9A09-3DFA-9C1A6679881B}"/>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54" name="Google Shape;399;p16">
            <a:extLst>
              <a:ext uri="{FF2B5EF4-FFF2-40B4-BE49-F238E27FC236}">
                <a16:creationId xmlns:a16="http://schemas.microsoft.com/office/drawing/2014/main" id="{C56D11B1-53EE-EAB1-2164-FA6E02DF6A3F}"/>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grpSp>
        <p:nvGrpSpPr>
          <p:cNvPr id="93" name="Group 92">
            <a:extLst>
              <a:ext uri="{FF2B5EF4-FFF2-40B4-BE49-F238E27FC236}">
                <a16:creationId xmlns:a16="http://schemas.microsoft.com/office/drawing/2014/main" id="{3ADF5AAE-CCDF-6415-0408-3B48A79E651E}"/>
              </a:ext>
            </a:extLst>
          </p:cNvPr>
          <p:cNvGrpSpPr/>
          <p:nvPr/>
        </p:nvGrpSpPr>
        <p:grpSpPr>
          <a:xfrm>
            <a:off x="1060037" y="2960038"/>
            <a:ext cx="3283409" cy="2658400"/>
            <a:chOff x="-1968880" y="2608953"/>
            <a:chExt cx="3283409" cy="2658400"/>
          </a:xfrm>
        </p:grpSpPr>
        <p:grpSp>
          <p:nvGrpSpPr>
            <p:cNvPr id="88" name="Group 87">
              <a:extLst>
                <a:ext uri="{FF2B5EF4-FFF2-40B4-BE49-F238E27FC236}">
                  <a16:creationId xmlns:a16="http://schemas.microsoft.com/office/drawing/2014/main" id="{5F936CB1-E3D3-6A4A-4FEA-113BBE22CC7C}"/>
                </a:ext>
              </a:extLst>
            </p:cNvPr>
            <p:cNvGrpSpPr/>
            <p:nvPr/>
          </p:nvGrpSpPr>
          <p:grpSpPr>
            <a:xfrm rot="20342062">
              <a:off x="-147142" y="2915489"/>
              <a:ext cx="1187504" cy="968189"/>
              <a:chOff x="677047" y="3809880"/>
              <a:chExt cx="1187504" cy="968189"/>
            </a:xfrm>
            <a:effectLst>
              <a:outerShdw blurRad="93677" dist="50800" dir="5400000" algn="ctr" rotWithShape="0">
                <a:srgbClr val="000000">
                  <a:alpha val="13023"/>
                </a:srgbClr>
              </a:outerShdw>
            </a:effectLst>
          </p:grpSpPr>
          <p:sp>
            <p:nvSpPr>
              <p:cNvPr id="89" name="Rounded Rectangle 88">
                <a:extLst>
                  <a:ext uri="{FF2B5EF4-FFF2-40B4-BE49-F238E27FC236}">
                    <a16:creationId xmlns:a16="http://schemas.microsoft.com/office/drawing/2014/main" id="{D553A273-2E98-2613-B64E-5C67EC8146D0}"/>
                  </a:ext>
                </a:extLst>
              </p:cNvPr>
              <p:cNvSpPr/>
              <p:nvPr/>
            </p:nvSpPr>
            <p:spPr>
              <a:xfrm>
                <a:off x="677047" y="3809880"/>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A pink sunscreen bottle with a white star&#10;&#10;Description automatically generated">
                <a:extLst>
                  <a:ext uri="{FF2B5EF4-FFF2-40B4-BE49-F238E27FC236}">
                    <a16:creationId xmlns:a16="http://schemas.microsoft.com/office/drawing/2014/main" id="{309E6AE4-3AB7-8C66-25DD-DFA1B981A96F}"/>
                  </a:ext>
                </a:extLst>
              </p:cNvPr>
              <p:cNvPicPr>
                <a:picLocks noChangeAspect="1"/>
              </p:cNvPicPr>
              <p:nvPr/>
            </p:nvPicPr>
            <p:blipFill>
              <a:blip r:embed="rId8"/>
              <a:stretch>
                <a:fillRect/>
              </a:stretch>
            </p:blipFill>
            <p:spPr>
              <a:xfrm>
                <a:off x="1056675" y="3942333"/>
                <a:ext cx="428246" cy="703282"/>
              </a:xfrm>
              <a:prstGeom prst="rect">
                <a:avLst/>
              </a:prstGeom>
            </p:spPr>
          </p:pic>
        </p:grpSp>
        <p:grpSp>
          <p:nvGrpSpPr>
            <p:cNvPr id="82" name="Group 81">
              <a:extLst>
                <a:ext uri="{FF2B5EF4-FFF2-40B4-BE49-F238E27FC236}">
                  <a16:creationId xmlns:a16="http://schemas.microsoft.com/office/drawing/2014/main" id="{CC43D9EF-E2C4-9D58-FFB8-A06E00264FDD}"/>
                </a:ext>
              </a:extLst>
            </p:cNvPr>
            <p:cNvGrpSpPr/>
            <p:nvPr/>
          </p:nvGrpSpPr>
          <p:grpSpPr>
            <a:xfrm rot="20015666">
              <a:off x="-1756507" y="4299164"/>
              <a:ext cx="1187504" cy="968189"/>
              <a:chOff x="305456" y="3105901"/>
              <a:chExt cx="1187504" cy="968189"/>
            </a:xfrm>
            <a:effectLst>
              <a:outerShdw blurRad="93677" dist="50800" dir="5400000" algn="ctr" rotWithShape="0">
                <a:srgbClr val="000000">
                  <a:alpha val="13023"/>
                </a:srgbClr>
              </a:outerShdw>
            </a:effectLst>
          </p:grpSpPr>
          <p:sp>
            <p:nvSpPr>
              <p:cNvPr id="83" name="Rounded Rectangle 82">
                <a:extLst>
                  <a:ext uri="{FF2B5EF4-FFF2-40B4-BE49-F238E27FC236}">
                    <a16:creationId xmlns:a16="http://schemas.microsoft.com/office/drawing/2014/main" id="{B6D2DD9B-6FCE-CAFE-54BE-A3A905CFA119}"/>
                  </a:ext>
                </a:extLst>
              </p:cNvPr>
              <p:cNvSpPr/>
              <p:nvPr/>
            </p:nvSpPr>
            <p:spPr>
              <a:xfrm rot="20736308">
                <a:off x="305456" y="3105901"/>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 pink glass with a straw&#10;&#10;Description automatically generated">
                <a:extLst>
                  <a:ext uri="{FF2B5EF4-FFF2-40B4-BE49-F238E27FC236}">
                    <a16:creationId xmlns:a16="http://schemas.microsoft.com/office/drawing/2014/main" id="{361FBC26-D2FE-065F-1606-6F17A3DFF4D2}"/>
                  </a:ext>
                </a:extLst>
              </p:cNvPr>
              <p:cNvPicPr>
                <a:picLocks noChangeAspect="1"/>
              </p:cNvPicPr>
              <p:nvPr/>
            </p:nvPicPr>
            <p:blipFill>
              <a:blip r:embed="rId9"/>
              <a:stretch>
                <a:fillRect/>
              </a:stretch>
            </p:blipFill>
            <p:spPr>
              <a:xfrm rot="20655884">
                <a:off x="720145" y="3171598"/>
                <a:ext cx="264984" cy="774249"/>
              </a:xfrm>
              <a:prstGeom prst="rect">
                <a:avLst/>
              </a:prstGeom>
            </p:spPr>
          </p:pic>
        </p:grpSp>
        <p:grpSp>
          <p:nvGrpSpPr>
            <p:cNvPr id="63" name="Group 62">
              <a:extLst>
                <a:ext uri="{FF2B5EF4-FFF2-40B4-BE49-F238E27FC236}">
                  <a16:creationId xmlns:a16="http://schemas.microsoft.com/office/drawing/2014/main" id="{A1C526A7-448F-81F3-7E38-BB801C604BF5}"/>
                </a:ext>
              </a:extLst>
            </p:cNvPr>
            <p:cNvGrpSpPr/>
            <p:nvPr/>
          </p:nvGrpSpPr>
          <p:grpSpPr>
            <a:xfrm rot="686019">
              <a:off x="127025" y="3863807"/>
              <a:ext cx="1187504" cy="968189"/>
              <a:chOff x="2306104" y="5039150"/>
              <a:chExt cx="1187504" cy="968189"/>
            </a:xfrm>
          </p:grpSpPr>
          <p:sp>
            <p:nvSpPr>
              <p:cNvPr id="55" name="Rounded Rectangle 54">
                <a:extLst>
                  <a:ext uri="{FF2B5EF4-FFF2-40B4-BE49-F238E27FC236}">
                    <a16:creationId xmlns:a16="http://schemas.microsoft.com/office/drawing/2014/main" id="{63FD0CE5-C140-61A8-5EFC-FF31774425C7}"/>
                  </a:ext>
                </a:extLst>
              </p:cNvPr>
              <p:cNvSpPr/>
              <p:nvPr/>
            </p:nvSpPr>
            <p:spPr>
              <a:xfrm>
                <a:off x="2306104" y="5039150"/>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group of colorful candies&#10;&#10;Description automatically generated">
                <a:extLst>
                  <a:ext uri="{FF2B5EF4-FFF2-40B4-BE49-F238E27FC236}">
                    <a16:creationId xmlns:a16="http://schemas.microsoft.com/office/drawing/2014/main" id="{2FB0DA7E-01CC-B98A-6556-FDFB929B3FD7}"/>
                  </a:ext>
                </a:extLst>
              </p:cNvPr>
              <p:cNvPicPr>
                <a:picLocks noChangeAspect="1"/>
              </p:cNvPicPr>
              <p:nvPr/>
            </p:nvPicPr>
            <p:blipFill>
              <a:blip r:embed="rId10"/>
              <a:stretch>
                <a:fillRect/>
              </a:stretch>
            </p:blipFill>
            <p:spPr>
              <a:xfrm>
                <a:off x="2441690" y="5225155"/>
                <a:ext cx="916334" cy="598210"/>
              </a:xfrm>
              <a:prstGeom prst="rect">
                <a:avLst/>
              </a:prstGeom>
            </p:spPr>
          </p:pic>
        </p:grpSp>
        <p:grpSp>
          <p:nvGrpSpPr>
            <p:cNvPr id="92" name="Group 91">
              <a:extLst>
                <a:ext uri="{FF2B5EF4-FFF2-40B4-BE49-F238E27FC236}">
                  <a16:creationId xmlns:a16="http://schemas.microsoft.com/office/drawing/2014/main" id="{A9F4FCBF-9A05-4C31-46AB-A6622490FD99}"/>
                </a:ext>
              </a:extLst>
            </p:cNvPr>
            <p:cNvGrpSpPr/>
            <p:nvPr/>
          </p:nvGrpSpPr>
          <p:grpSpPr>
            <a:xfrm>
              <a:off x="-1968880" y="2608953"/>
              <a:ext cx="3000776" cy="2595073"/>
              <a:chOff x="991909" y="3026767"/>
              <a:chExt cx="3000776" cy="2595073"/>
            </a:xfrm>
          </p:grpSpPr>
          <p:grpSp>
            <p:nvGrpSpPr>
              <p:cNvPr id="85" name="Group 84">
                <a:extLst>
                  <a:ext uri="{FF2B5EF4-FFF2-40B4-BE49-F238E27FC236}">
                    <a16:creationId xmlns:a16="http://schemas.microsoft.com/office/drawing/2014/main" id="{5BFFFDC5-1E4D-D478-4C02-E38AA69BD0B8}"/>
                  </a:ext>
                </a:extLst>
              </p:cNvPr>
              <p:cNvGrpSpPr/>
              <p:nvPr/>
            </p:nvGrpSpPr>
            <p:grpSpPr>
              <a:xfrm rot="1061291">
                <a:off x="2280646" y="3282262"/>
                <a:ext cx="1187504" cy="968189"/>
                <a:chOff x="2375968" y="4652682"/>
                <a:chExt cx="1187504" cy="968189"/>
              </a:xfrm>
              <a:effectLst>
                <a:outerShdw blurRad="93677" dist="50800" dir="5400000" algn="ctr" rotWithShape="0">
                  <a:srgbClr val="000000">
                    <a:alpha val="13023"/>
                  </a:srgbClr>
                </a:outerShdw>
              </a:effectLst>
            </p:grpSpPr>
            <p:sp>
              <p:nvSpPr>
                <p:cNvPr id="86" name="Rounded Rectangle 85">
                  <a:extLst>
                    <a:ext uri="{FF2B5EF4-FFF2-40B4-BE49-F238E27FC236}">
                      <a16:creationId xmlns:a16="http://schemas.microsoft.com/office/drawing/2014/main" id="{C70382EF-2C8D-EAD3-09C0-50B1FBF6FC85}"/>
                    </a:ext>
                  </a:extLst>
                </p:cNvPr>
                <p:cNvSpPr/>
                <p:nvPr/>
              </p:nvSpPr>
              <p:spPr>
                <a:xfrm>
                  <a:off x="2375968" y="4652682"/>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A pink sunscreen bottle with a white star&#10;&#10;Description automatically generated">
                  <a:extLst>
                    <a:ext uri="{FF2B5EF4-FFF2-40B4-BE49-F238E27FC236}">
                      <a16:creationId xmlns:a16="http://schemas.microsoft.com/office/drawing/2014/main" id="{6C9FB9F8-3F5D-4E40-7C5E-2AA023D6FB39}"/>
                    </a:ext>
                  </a:extLst>
                </p:cNvPr>
                <p:cNvPicPr>
                  <a:picLocks noChangeAspect="1"/>
                </p:cNvPicPr>
                <p:nvPr/>
              </p:nvPicPr>
              <p:blipFill>
                <a:blip r:embed="rId8"/>
                <a:stretch>
                  <a:fillRect/>
                </a:stretch>
              </p:blipFill>
              <p:spPr>
                <a:xfrm>
                  <a:off x="2755597" y="4785135"/>
                  <a:ext cx="428246" cy="703282"/>
                </a:xfrm>
                <a:prstGeom prst="rect">
                  <a:avLst/>
                </a:prstGeom>
              </p:spPr>
            </p:pic>
          </p:grpSp>
          <p:grpSp>
            <p:nvGrpSpPr>
              <p:cNvPr id="79" name="Group 78">
                <a:extLst>
                  <a:ext uri="{FF2B5EF4-FFF2-40B4-BE49-F238E27FC236}">
                    <a16:creationId xmlns:a16="http://schemas.microsoft.com/office/drawing/2014/main" id="{E8EC5FAA-2561-B65D-209F-FE32CFEA6AF2}"/>
                  </a:ext>
                </a:extLst>
              </p:cNvPr>
              <p:cNvGrpSpPr/>
              <p:nvPr/>
            </p:nvGrpSpPr>
            <p:grpSpPr>
              <a:xfrm rot="1771842">
                <a:off x="991909" y="4183281"/>
                <a:ext cx="1187504" cy="968189"/>
                <a:chOff x="1085050" y="3523129"/>
                <a:chExt cx="1187504" cy="968189"/>
              </a:xfrm>
              <a:effectLst>
                <a:outerShdw blurRad="93677" dist="50800" dir="5400000" algn="ctr" rotWithShape="0">
                  <a:srgbClr val="000000">
                    <a:alpha val="13023"/>
                  </a:srgbClr>
                </a:outerShdw>
              </a:effectLst>
            </p:grpSpPr>
            <p:sp>
              <p:nvSpPr>
                <p:cNvPr id="80" name="Rounded Rectangle 79">
                  <a:extLst>
                    <a:ext uri="{FF2B5EF4-FFF2-40B4-BE49-F238E27FC236}">
                      <a16:creationId xmlns:a16="http://schemas.microsoft.com/office/drawing/2014/main" id="{F9FCECDE-ECE5-817F-31BA-B8FE2E05C6F7}"/>
                    </a:ext>
                  </a:extLst>
                </p:cNvPr>
                <p:cNvSpPr/>
                <p:nvPr/>
              </p:nvSpPr>
              <p:spPr>
                <a:xfrm>
                  <a:off x="1085050" y="3523129"/>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descr="A blue bleach bottle with white text&#10;&#10;Description automatically generated">
                  <a:extLst>
                    <a:ext uri="{FF2B5EF4-FFF2-40B4-BE49-F238E27FC236}">
                      <a16:creationId xmlns:a16="http://schemas.microsoft.com/office/drawing/2014/main" id="{6737F7B0-A706-22D3-65C0-27A84E59A73E}"/>
                    </a:ext>
                  </a:extLst>
                </p:cNvPr>
                <p:cNvPicPr>
                  <a:picLocks noChangeAspect="1"/>
                </p:cNvPicPr>
                <p:nvPr/>
              </p:nvPicPr>
              <p:blipFill>
                <a:blip r:embed="rId11"/>
                <a:stretch>
                  <a:fillRect/>
                </a:stretch>
              </p:blipFill>
              <p:spPr>
                <a:xfrm>
                  <a:off x="1491923" y="3659663"/>
                  <a:ext cx="373758" cy="695120"/>
                </a:xfrm>
                <a:prstGeom prst="rect">
                  <a:avLst/>
                </a:prstGeom>
              </p:spPr>
            </p:pic>
          </p:grpSp>
          <p:grpSp>
            <p:nvGrpSpPr>
              <p:cNvPr id="71" name="Group 70">
                <a:extLst>
                  <a:ext uri="{FF2B5EF4-FFF2-40B4-BE49-F238E27FC236}">
                    <a16:creationId xmlns:a16="http://schemas.microsoft.com/office/drawing/2014/main" id="{F31D7FDB-2936-7C16-0CAC-10A05472DD06}"/>
                  </a:ext>
                </a:extLst>
              </p:cNvPr>
              <p:cNvGrpSpPr/>
              <p:nvPr/>
            </p:nvGrpSpPr>
            <p:grpSpPr>
              <a:xfrm>
                <a:off x="2777705" y="4653651"/>
                <a:ext cx="1187504" cy="968189"/>
                <a:chOff x="3973849" y="5462444"/>
                <a:chExt cx="1187504" cy="968189"/>
              </a:xfrm>
              <a:effectLst>
                <a:outerShdw blurRad="93677" dist="50800" dir="5400000" algn="ctr" rotWithShape="0">
                  <a:srgbClr val="000000">
                    <a:alpha val="13023"/>
                  </a:srgbClr>
                </a:outerShdw>
              </a:effectLst>
            </p:grpSpPr>
            <p:sp>
              <p:nvSpPr>
                <p:cNvPr id="65" name="Rounded Rectangle 64">
                  <a:extLst>
                    <a:ext uri="{FF2B5EF4-FFF2-40B4-BE49-F238E27FC236}">
                      <a16:creationId xmlns:a16="http://schemas.microsoft.com/office/drawing/2014/main" id="{E6EA699E-274B-D3A6-2896-0743205E232D}"/>
                    </a:ext>
                  </a:extLst>
                </p:cNvPr>
                <p:cNvSpPr/>
                <p:nvPr/>
              </p:nvSpPr>
              <p:spPr>
                <a:xfrm rot="20736308">
                  <a:off x="3973849" y="5462444"/>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A pink glass with a straw&#10;&#10;Description automatically generated">
                  <a:extLst>
                    <a:ext uri="{FF2B5EF4-FFF2-40B4-BE49-F238E27FC236}">
                      <a16:creationId xmlns:a16="http://schemas.microsoft.com/office/drawing/2014/main" id="{95D061BC-458A-EEF3-7222-5CABB86CD887}"/>
                    </a:ext>
                  </a:extLst>
                </p:cNvPr>
                <p:cNvPicPr>
                  <a:picLocks noChangeAspect="1"/>
                </p:cNvPicPr>
                <p:nvPr/>
              </p:nvPicPr>
              <p:blipFill>
                <a:blip r:embed="rId9"/>
                <a:stretch>
                  <a:fillRect/>
                </a:stretch>
              </p:blipFill>
              <p:spPr>
                <a:xfrm rot="20655884">
                  <a:off x="4388538" y="5528141"/>
                  <a:ext cx="264984" cy="774249"/>
                </a:xfrm>
                <a:prstGeom prst="rect">
                  <a:avLst/>
                </a:prstGeom>
              </p:spPr>
            </p:pic>
          </p:grpSp>
          <p:grpSp>
            <p:nvGrpSpPr>
              <p:cNvPr id="57" name="Group 56">
                <a:extLst>
                  <a:ext uri="{FF2B5EF4-FFF2-40B4-BE49-F238E27FC236}">
                    <a16:creationId xmlns:a16="http://schemas.microsoft.com/office/drawing/2014/main" id="{3087486C-E3AD-2589-6607-0D415DE2E6C8}"/>
                  </a:ext>
                </a:extLst>
              </p:cNvPr>
              <p:cNvGrpSpPr/>
              <p:nvPr/>
            </p:nvGrpSpPr>
            <p:grpSpPr>
              <a:xfrm>
                <a:off x="1085050" y="3523129"/>
                <a:ext cx="1187504" cy="968189"/>
                <a:chOff x="1085050" y="3523129"/>
                <a:chExt cx="1187504" cy="968189"/>
              </a:xfrm>
              <a:effectLst>
                <a:outerShdw blurRad="93677" dist="50800" dir="5400000" algn="ctr" rotWithShape="0">
                  <a:srgbClr val="000000">
                    <a:alpha val="13023"/>
                  </a:srgbClr>
                </a:outerShdw>
              </a:effectLst>
            </p:grpSpPr>
            <p:sp>
              <p:nvSpPr>
                <p:cNvPr id="40" name="Rounded Rectangle 39">
                  <a:extLst>
                    <a:ext uri="{FF2B5EF4-FFF2-40B4-BE49-F238E27FC236}">
                      <a16:creationId xmlns:a16="http://schemas.microsoft.com/office/drawing/2014/main" id="{88EB315E-6219-ED1E-C84B-8B9844F17D02}"/>
                    </a:ext>
                  </a:extLst>
                </p:cNvPr>
                <p:cNvSpPr/>
                <p:nvPr/>
              </p:nvSpPr>
              <p:spPr>
                <a:xfrm>
                  <a:off x="1085050" y="3523129"/>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bleach bottle with white text&#10;&#10;Description automatically generated">
                  <a:extLst>
                    <a:ext uri="{FF2B5EF4-FFF2-40B4-BE49-F238E27FC236}">
                      <a16:creationId xmlns:a16="http://schemas.microsoft.com/office/drawing/2014/main" id="{35CB3CF6-BEAD-A306-CEB2-8AB5B176092A}"/>
                    </a:ext>
                  </a:extLst>
                </p:cNvPr>
                <p:cNvPicPr>
                  <a:picLocks noChangeAspect="1"/>
                </p:cNvPicPr>
                <p:nvPr/>
              </p:nvPicPr>
              <p:blipFill>
                <a:blip r:embed="rId11"/>
                <a:stretch>
                  <a:fillRect/>
                </a:stretch>
              </p:blipFill>
              <p:spPr>
                <a:xfrm>
                  <a:off x="1491923" y="3659663"/>
                  <a:ext cx="373758" cy="695120"/>
                </a:xfrm>
                <a:prstGeom prst="rect">
                  <a:avLst/>
                </a:prstGeom>
              </p:spPr>
            </p:pic>
          </p:grpSp>
          <p:grpSp>
            <p:nvGrpSpPr>
              <p:cNvPr id="58" name="Group 57">
                <a:extLst>
                  <a:ext uri="{FF2B5EF4-FFF2-40B4-BE49-F238E27FC236}">
                    <a16:creationId xmlns:a16="http://schemas.microsoft.com/office/drawing/2014/main" id="{F62D9253-9A2E-B534-C7CC-D9A553560F8A}"/>
                  </a:ext>
                </a:extLst>
              </p:cNvPr>
              <p:cNvGrpSpPr/>
              <p:nvPr/>
            </p:nvGrpSpPr>
            <p:grpSpPr>
              <a:xfrm rot="20900190">
                <a:off x="1980126" y="3869984"/>
                <a:ext cx="1187504" cy="968189"/>
                <a:chOff x="2375968" y="3523129"/>
                <a:chExt cx="1187504" cy="968189"/>
              </a:xfrm>
            </p:grpSpPr>
            <p:sp>
              <p:nvSpPr>
                <p:cNvPr id="41" name="Rounded Rectangle 40">
                  <a:extLst>
                    <a:ext uri="{FF2B5EF4-FFF2-40B4-BE49-F238E27FC236}">
                      <a16:creationId xmlns:a16="http://schemas.microsoft.com/office/drawing/2014/main" id="{68637D42-EE0A-6D3C-4177-20E0AA37DA50}"/>
                    </a:ext>
                  </a:extLst>
                </p:cNvPr>
                <p:cNvSpPr/>
                <p:nvPr/>
              </p:nvSpPr>
              <p:spPr>
                <a:xfrm>
                  <a:off x="2375968" y="3523129"/>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nk bottle with black text&#10;&#10;Description automatically generated">
                  <a:extLst>
                    <a:ext uri="{FF2B5EF4-FFF2-40B4-BE49-F238E27FC236}">
                      <a16:creationId xmlns:a16="http://schemas.microsoft.com/office/drawing/2014/main" id="{82B28D3E-CFFC-61DF-96CB-C1501950F310}"/>
                    </a:ext>
                  </a:extLst>
                </p:cNvPr>
                <p:cNvPicPr>
                  <a:picLocks noChangeAspect="1"/>
                </p:cNvPicPr>
                <p:nvPr/>
              </p:nvPicPr>
              <p:blipFill>
                <a:blip r:embed="rId12"/>
                <a:stretch>
                  <a:fillRect/>
                </a:stretch>
              </p:blipFill>
              <p:spPr>
                <a:xfrm>
                  <a:off x="2825346" y="3626385"/>
                  <a:ext cx="386480" cy="789683"/>
                </a:xfrm>
                <a:prstGeom prst="rect">
                  <a:avLst/>
                </a:prstGeom>
              </p:spPr>
            </p:pic>
          </p:grpSp>
          <p:grpSp>
            <p:nvGrpSpPr>
              <p:cNvPr id="60" name="Group 59">
                <a:extLst>
                  <a:ext uri="{FF2B5EF4-FFF2-40B4-BE49-F238E27FC236}">
                    <a16:creationId xmlns:a16="http://schemas.microsoft.com/office/drawing/2014/main" id="{616AE099-9456-3B09-196F-261E7CB4E615}"/>
                  </a:ext>
                </a:extLst>
              </p:cNvPr>
              <p:cNvGrpSpPr/>
              <p:nvPr/>
            </p:nvGrpSpPr>
            <p:grpSpPr>
              <a:xfrm>
                <a:off x="2011704" y="3026767"/>
                <a:ext cx="1187504" cy="968189"/>
                <a:chOff x="2375968" y="4652682"/>
                <a:chExt cx="1187504" cy="968189"/>
              </a:xfrm>
              <a:effectLst>
                <a:outerShdw blurRad="93677" dist="50800" dir="5400000" algn="ctr" rotWithShape="0">
                  <a:srgbClr val="000000">
                    <a:alpha val="13023"/>
                  </a:srgbClr>
                </a:outerShdw>
              </a:effectLst>
            </p:grpSpPr>
            <p:sp>
              <p:nvSpPr>
                <p:cNvPr id="43" name="Rounded Rectangle 42">
                  <a:extLst>
                    <a:ext uri="{FF2B5EF4-FFF2-40B4-BE49-F238E27FC236}">
                      <a16:creationId xmlns:a16="http://schemas.microsoft.com/office/drawing/2014/main" id="{3A5258C6-1428-6DF5-03D5-3E45563D9D08}"/>
                    </a:ext>
                  </a:extLst>
                </p:cNvPr>
                <p:cNvSpPr/>
                <p:nvPr/>
              </p:nvSpPr>
              <p:spPr>
                <a:xfrm>
                  <a:off x="2375968" y="4652682"/>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nk sunscreen bottle with a white star&#10;&#10;Description automatically generated">
                  <a:extLst>
                    <a:ext uri="{FF2B5EF4-FFF2-40B4-BE49-F238E27FC236}">
                      <a16:creationId xmlns:a16="http://schemas.microsoft.com/office/drawing/2014/main" id="{A86F432A-A410-F77C-B06B-60B23DCCC45B}"/>
                    </a:ext>
                  </a:extLst>
                </p:cNvPr>
                <p:cNvPicPr>
                  <a:picLocks noChangeAspect="1"/>
                </p:cNvPicPr>
                <p:nvPr/>
              </p:nvPicPr>
              <p:blipFill>
                <a:blip r:embed="rId8"/>
                <a:stretch>
                  <a:fillRect/>
                </a:stretch>
              </p:blipFill>
              <p:spPr>
                <a:xfrm>
                  <a:off x="2755597" y="4785135"/>
                  <a:ext cx="428246" cy="703282"/>
                </a:xfrm>
                <a:prstGeom prst="rect">
                  <a:avLst/>
                </a:prstGeom>
              </p:spPr>
            </p:pic>
          </p:grpSp>
          <p:grpSp>
            <p:nvGrpSpPr>
              <p:cNvPr id="59" name="Group 58">
                <a:extLst>
                  <a:ext uri="{FF2B5EF4-FFF2-40B4-BE49-F238E27FC236}">
                    <a16:creationId xmlns:a16="http://schemas.microsoft.com/office/drawing/2014/main" id="{12ACD95F-5D7A-B526-D4DB-C39512D73B55}"/>
                  </a:ext>
                </a:extLst>
              </p:cNvPr>
              <p:cNvGrpSpPr/>
              <p:nvPr/>
            </p:nvGrpSpPr>
            <p:grpSpPr>
              <a:xfrm rot="888858">
                <a:off x="1178529" y="4277326"/>
                <a:ext cx="1187504" cy="968189"/>
                <a:chOff x="1085050" y="4652682"/>
                <a:chExt cx="1187504" cy="968189"/>
              </a:xfrm>
              <a:effectLst>
                <a:outerShdw blurRad="93677" dist="50800" dir="5400000" algn="ctr" rotWithShape="0">
                  <a:srgbClr val="000000">
                    <a:alpha val="13023"/>
                  </a:srgbClr>
                </a:outerShdw>
              </a:effectLst>
            </p:grpSpPr>
            <p:sp>
              <p:nvSpPr>
                <p:cNvPr id="51" name="Rounded Rectangle 50">
                  <a:extLst>
                    <a:ext uri="{FF2B5EF4-FFF2-40B4-BE49-F238E27FC236}">
                      <a16:creationId xmlns:a16="http://schemas.microsoft.com/office/drawing/2014/main" id="{8851CFDF-C8BC-73EE-5E82-A149D22BD291}"/>
                    </a:ext>
                  </a:extLst>
                </p:cNvPr>
                <p:cNvSpPr/>
                <p:nvPr/>
              </p:nvSpPr>
              <p:spPr>
                <a:xfrm>
                  <a:off x="1085050" y="4652682"/>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ottle of medicine with a white label&#10;&#10;Description automatically generated">
                  <a:extLst>
                    <a:ext uri="{FF2B5EF4-FFF2-40B4-BE49-F238E27FC236}">
                      <a16:creationId xmlns:a16="http://schemas.microsoft.com/office/drawing/2014/main" id="{574C25A7-E853-77B9-35DD-4FB79EF05B27}"/>
                    </a:ext>
                  </a:extLst>
                </p:cNvPr>
                <p:cNvPicPr>
                  <a:picLocks noChangeAspect="1"/>
                </p:cNvPicPr>
                <p:nvPr/>
              </p:nvPicPr>
              <p:blipFill>
                <a:blip r:embed="rId13"/>
                <a:stretch>
                  <a:fillRect/>
                </a:stretch>
              </p:blipFill>
              <p:spPr>
                <a:xfrm>
                  <a:off x="1522761" y="4792630"/>
                  <a:ext cx="312081" cy="695787"/>
                </a:xfrm>
                <a:prstGeom prst="rect">
                  <a:avLst/>
                </a:prstGeom>
              </p:spPr>
            </p:pic>
          </p:grpSp>
          <p:grpSp>
            <p:nvGrpSpPr>
              <p:cNvPr id="62" name="Group 61">
                <a:extLst>
                  <a:ext uri="{FF2B5EF4-FFF2-40B4-BE49-F238E27FC236}">
                    <a16:creationId xmlns:a16="http://schemas.microsoft.com/office/drawing/2014/main" id="{E32E6BCF-ED12-C851-3A6A-C0BA1634BA58}"/>
                  </a:ext>
                </a:extLst>
              </p:cNvPr>
              <p:cNvGrpSpPr/>
              <p:nvPr/>
            </p:nvGrpSpPr>
            <p:grpSpPr>
              <a:xfrm>
                <a:off x="2805181" y="3753772"/>
                <a:ext cx="1187504" cy="968189"/>
                <a:chOff x="2792827" y="5701553"/>
                <a:chExt cx="1187504" cy="968189"/>
              </a:xfrm>
              <a:effectLst>
                <a:outerShdw blurRad="93677" dist="50800" dir="5400000" algn="ctr" rotWithShape="0">
                  <a:srgbClr val="000000">
                    <a:alpha val="13023"/>
                  </a:srgbClr>
                </a:outerShdw>
              </a:effectLst>
            </p:grpSpPr>
            <p:sp>
              <p:nvSpPr>
                <p:cNvPr id="52" name="Rounded Rectangle 51">
                  <a:extLst>
                    <a:ext uri="{FF2B5EF4-FFF2-40B4-BE49-F238E27FC236}">
                      <a16:creationId xmlns:a16="http://schemas.microsoft.com/office/drawing/2014/main" id="{A998D0EB-2350-EFFD-A07C-D77FA6A9CD31}"/>
                    </a:ext>
                  </a:extLst>
                </p:cNvPr>
                <p:cNvSpPr/>
                <p:nvPr/>
              </p:nvSpPr>
              <p:spPr>
                <a:xfrm>
                  <a:off x="2792827" y="5701553"/>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faucet with a drop of water&#10;&#10;Description automatically generated">
                  <a:extLst>
                    <a:ext uri="{FF2B5EF4-FFF2-40B4-BE49-F238E27FC236}">
                      <a16:creationId xmlns:a16="http://schemas.microsoft.com/office/drawing/2014/main" id="{AEBB5AC8-BF19-0D3A-3DFF-1F83F1BE407E}"/>
                    </a:ext>
                  </a:extLst>
                </p:cNvPr>
                <p:cNvPicPr>
                  <a:picLocks noChangeAspect="1"/>
                </p:cNvPicPr>
                <p:nvPr/>
              </p:nvPicPr>
              <p:blipFill>
                <a:blip r:embed="rId14"/>
                <a:stretch>
                  <a:fillRect/>
                </a:stretch>
              </p:blipFill>
              <p:spPr>
                <a:xfrm>
                  <a:off x="3093399" y="5943188"/>
                  <a:ext cx="596408" cy="569474"/>
                </a:xfrm>
                <a:prstGeom prst="rect">
                  <a:avLst/>
                </a:prstGeom>
              </p:spPr>
            </p:pic>
          </p:grpSp>
          <p:grpSp>
            <p:nvGrpSpPr>
              <p:cNvPr id="61" name="Group 60">
                <a:extLst>
                  <a:ext uri="{FF2B5EF4-FFF2-40B4-BE49-F238E27FC236}">
                    <a16:creationId xmlns:a16="http://schemas.microsoft.com/office/drawing/2014/main" id="{956D76FD-6A41-FE60-F124-864AB150D999}"/>
                  </a:ext>
                </a:extLst>
              </p:cNvPr>
              <p:cNvGrpSpPr/>
              <p:nvPr/>
            </p:nvGrpSpPr>
            <p:grpSpPr>
              <a:xfrm rot="20736308">
                <a:off x="1433811" y="4080295"/>
                <a:ext cx="1188580" cy="968189"/>
                <a:chOff x="3639991" y="4652682"/>
                <a:chExt cx="1188580" cy="968189"/>
              </a:xfrm>
            </p:grpSpPr>
            <p:sp>
              <p:nvSpPr>
                <p:cNvPr id="56" name="Rounded Rectangle 55">
                  <a:extLst>
                    <a:ext uri="{FF2B5EF4-FFF2-40B4-BE49-F238E27FC236}">
                      <a16:creationId xmlns:a16="http://schemas.microsoft.com/office/drawing/2014/main" id="{BF9D31D8-ADE7-30A8-89EE-ED0F1A0E0041}"/>
                    </a:ext>
                  </a:extLst>
                </p:cNvPr>
                <p:cNvSpPr/>
                <p:nvPr/>
              </p:nvSpPr>
              <p:spPr>
                <a:xfrm>
                  <a:off x="3639991" y="4652682"/>
                  <a:ext cx="1187504" cy="968189"/>
                </a:xfrm>
                <a:prstGeom prst="roundRect">
                  <a:avLst>
                    <a:gd name="adj" fmla="val 10126"/>
                  </a:avLst>
                </a:prstGeom>
                <a:solidFill>
                  <a:schemeClr val="bg1"/>
                </a:solidFill>
                <a:ln>
                  <a:noFill/>
                </a:ln>
                <a:effectLst>
                  <a:outerShdw blurRad="50800" dist="50800" dir="5400000" algn="ctr" rotWithShape="0">
                    <a:srgbClr val="000000">
                      <a:alpha val="11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lose up of a thermometer&#10;&#10;Description automatically generated">
                  <a:extLst>
                    <a:ext uri="{FF2B5EF4-FFF2-40B4-BE49-F238E27FC236}">
                      <a16:creationId xmlns:a16="http://schemas.microsoft.com/office/drawing/2014/main" id="{428513D1-2A26-602F-0290-1CB26CCABCA7}"/>
                    </a:ext>
                  </a:extLst>
                </p:cNvPr>
                <p:cNvPicPr>
                  <a:picLocks noChangeAspect="1"/>
                </p:cNvPicPr>
                <p:nvPr/>
              </p:nvPicPr>
              <p:blipFill>
                <a:blip r:embed="rId15"/>
                <a:stretch>
                  <a:fillRect/>
                </a:stretch>
              </p:blipFill>
              <p:spPr>
                <a:xfrm rot="14256723">
                  <a:off x="4149895" y="4554437"/>
                  <a:ext cx="236928" cy="1120425"/>
                </a:xfrm>
                <a:prstGeom prst="rect">
                  <a:avLst/>
                </a:prstGeom>
              </p:spPr>
            </p:pic>
          </p:grpSp>
        </p:grpSp>
        <p:grpSp>
          <p:nvGrpSpPr>
            <p:cNvPr id="77" name="Group 76">
              <a:extLst>
                <a:ext uri="{FF2B5EF4-FFF2-40B4-BE49-F238E27FC236}">
                  <a16:creationId xmlns:a16="http://schemas.microsoft.com/office/drawing/2014/main" id="{BC2EDEF4-8830-CEF2-4AA6-F25AA278F658}"/>
                </a:ext>
              </a:extLst>
            </p:cNvPr>
            <p:cNvGrpSpPr/>
            <p:nvPr/>
          </p:nvGrpSpPr>
          <p:grpSpPr>
            <a:xfrm rot="20834553">
              <a:off x="-1002866" y="4281767"/>
              <a:ext cx="1187504" cy="968189"/>
              <a:chOff x="7994018" y="4310622"/>
              <a:chExt cx="1187504" cy="968189"/>
            </a:xfrm>
            <a:effectLst>
              <a:outerShdw blurRad="93677" dist="50800" dir="5400000" algn="ctr" rotWithShape="0">
                <a:srgbClr val="000000">
                  <a:alpha val="13023"/>
                </a:srgbClr>
              </a:outerShdw>
            </a:effectLst>
          </p:grpSpPr>
          <p:sp>
            <p:nvSpPr>
              <p:cNvPr id="75" name="Rounded Rectangle 74">
                <a:extLst>
                  <a:ext uri="{FF2B5EF4-FFF2-40B4-BE49-F238E27FC236}">
                    <a16:creationId xmlns:a16="http://schemas.microsoft.com/office/drawing/2014/main" id="{5539C983-931A-3993-6D03-E1B97CB7A610}"/>
                  </a:ext>
                </a:extLst>
              </p:cNvPr>
              <p:cNvSpPr/>
              <p:nvPr/>
            </p:nvSpPr>
            <p:spPr>
              <a:xfrm>
                <a:off x="7994018" y="4310622"/>
                <a:ext cx="1187504" cy="968189"/>
              </a:xfrm>
              <a:prstGeom prst="roundRect">
                <a:avLst>
                  <a:gd name="adj" fmla="val 101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descr="A group of plastic bottles&#10;&#10;Description automatically generated">
                <a:extLst>
                  <a:ext uri="{FF2B5EF4-FFF2-40B4-BE49-F238E27FC236}">
                    <a16:creationId xmlns:a16="http://schemas.microsoft.com/office/drawing/2014/main" id="{691DF505-501D-5CC5-DA7A-3D0B41516A36}"/>
                  </a:ext>
                </a:extLst>
              </p:cNvPr>
              <p:cNvPicPr>
                <a:picLocks noChangeAspect="1"/>
              </p:cNvPicPr>
              <p:nvPr/>
            </p:nvPicPr>
            <p:blipFill>
              <a:blip r:embed="rId16"/>
              <a:stretch>
                <a:fillRect/>
              </a:stretch>
            </p:blipFill>
            <p:spPr>
              <a:xfrm>
                <a:off x="8265237" y="4453114"/>
                <a:ext cx="629015" cy="686198"/>
              </a:xfrm>
              <a:prstGeom prst="rect">
                <a:avLst/>
              </a:prstGeom>
            </p:spPr>
          </p:pic>
        </p:grpSp>
      </p:grpSp>
    </p:spTree>
    <p:extLst>
      <p:ext uri="{BB962C8B-B14F-4D97-AF65-F5344CB8AC3E}">
        <p14:creationId xmlns:p14="http://schemas.microsoft.com/office/powerpoint/2010/main" val="1805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F82589-676A-4B23-4CBE-3F62622A154F}"/>
              </a:ext>
            </a:extLst>
          </p:cNvPr>
          <p:cNvSpPr>
            <a:spLocks noGrp="1"/>
          </p:cNvSpPr>
          <p:nvPr>
            <p:ph sz="half" idx="10"/>
          </p:nvPr>
        </p:nvSpPr>
        <p:spPr>
          <a:xfrm>
            <a:off x="232916" y="1303304"/>
            <a:ext cx="3922226" cy="4368246"/>
          </a:xfrm>
        </p:spPr>
        <p:txBody>
          <a:bodyPr/>
          <a:lstStyle/>
          <a:p>
            <a:pPr>
              <a:lnSpc>
                <a:spcPts val="3200"/>
              </a:lnSpc>
              <a:spcBef>
                <a:spcPts val="1500"/>
              </a:spcBef>
            </a:pPr>
            <a:r>
              <a:rPr lang="en-GB" sz="2400" dirty="0"/>
              <a:t>How do we know whether something might be harmful</a:t>
            </a:r>
            <a:r>
              <a:rPr lang="en-GB" sz="2400" b="1" dirty="0"/>
              <a:t> </a:t>
            </a:r>
            <a:r>
              <a:rPr lang="en-GB" sz="2400" dirty="0"/>
              <a:t>for bodies or not?</a:t>
            </a:r>
          </a:p>
          <a:p>
            <a:endParaRPr lang="en-GB" dirty="0"/>
          </a:p>
        </p:txBody>
      </p:sp>
      <p:sp>
        <p:nvSpPr>
          <p:cNvPr id="3" name="Title 2">
            <a:extLst>
              <a:ext uri="{FF2B5EF4-FFF2-40B4-BE49-F238E27FC236}">
                <a16:creationId xmlns:a16="http://schemas.microsoft.com/office/drawing/2014/main" id="{B67392C7-B71B-D647-49B1-35C7B959CB40}"/>
              </a:ext>
            </a:extLst>
          </p:cNvPr>
          <p:cNvSpPr>
            <a:spLocks noGrp="1"/>
          </p:cNvSpPr>
          <p:nvPr>
            <p:ph type="title"/>
          </p:nvPr>
        </p:nvSpPr>
        <p:spPr/>
        <p:txBody>
          <a:bodyPr/>
          <a:lstStyle/>
          <a:p>
            <a:r>
              <a:rPr lang="en-GB" dirty="0"/>
              <a:t>Helpful or harmful?</a:t>
            </a:r>
          </a:p>
        </p:txBody>
      </p:sp>
      <p:sp>
        <p:nvSpPr>
          <p:cNvPr id="4" name="Slide Number Placeholder 3">
            <a:extLst>
              <a:ext uri="{FF2B5EF4-FFF2-40B4-BE49-F238E27FC236}">
                <a16:creationId xmlns:a16="http://schemas.microsoft.com/office/drawing/2014/main" id="{89F140AD-1E9D-9864-9170-A6FF310A54F7}"/>
              </a:ext>
            </a:extLst>
          </p:cNvPr>
          <p:cNvSpPr>
            <a:spLocks noGrp="1"/>
          </p:cNvSpPr>
          <p:nvPr>
            <p:ph type="sldNum" sz="quarter" idx="4"/>
          </p:nvPr>
        </p:nvSpPr>
        <p:spPr/>
        <p:txBody>
          <a:bodyPr/>
          <a:lstStyle/>
          <a:p>
            <a:r>
              <a:rPr lang="en-GB" dirty="0"/>
              <a:t>© PSHE Association 2025</a:t>
            </a:r>
          </a:p>
        </p:txBody>
      </p:sp>
      <p:pic>
        <p:nvPicPr>
          <p:cNvPr id="11" name="Picture 10">
            <a:extLst>
              <a:ext uri="{FF2B5EF4-FFF2-40B4-BE49-F238E27FC236}">
                <a16:creationId xmlns:a16="http://schemas.microsoft.com/office/drawing/2014/main" id="{919D75E4-78F0-CCDB-1FFA-C031BA08C6B1}"/>
              </a:ext>
            </a:extLst>
          </p:cNvPr>
          <p:cNvPicPr>
            <a:picLocks noChangeAspect="1"/>
          </p:cNvPicPr>
          <p:nvPr/>
        </p:nvPicPr>
        <p:blipFill>
          <a:blip r:embed="rId3"/>
          <a:srcRect l="-571" r="8229"/>
          <a:stretch/>
        </p:blipFill>
        <p:spPr>
          <a:xfrm>
            <a:off x="4805001" y="1237931"/>
            <a:ext cx="5100999" cy="5173379"/>
          </a:xfrm>
          <a:prstGeom prst="rect">
            <a:avLst/>
          </a:prstGeom>
        </p:spPr>
      </p:pic>
    </p:spTree>
    <p:extLst>
      <p:ext uri="{BB962C8B-B14F-4D97-AF65-F5344CB8AC3E}">
        <p14:creationId xmlns:p14="http://schemas.microsoft.com/office/powerpoint/2010/main" val="23261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artoon of a child eating ice cream&#10;&#10;Description automatically generated">
            <a:extLst>
              <a:ext uri="{FF2B5EF4-FFF2-40B4-BE49-F238E27FC236}">
                <a16:creationId xmlns:a16="http://schemas.microsoft.com/office/drawing/2014/main" id="{4801E0AB-F511-E07D-071F-4FF1C1EB94B5}"/>
              </a:ext>
            </a:extLst>
          </p:cNvPr>
          <p:cNvPicPr>
            <a:picLocks noChangeAspect="1"/>
          </p:cNvPicPr>
          <p:nvPr/>
        </p:nvPicPr>
        <p:blipFill>
          <a:blip r:embed="rId3"/>
          <a:srcRect l="10555"/>
          <a:stretch/>
        </p:blipFill>
        <p:spPr>
          <a:xfrm>
            <a:off x="0" y="672130"/>
            <a:ext cx="9906001" cy="6185870"/>
          </a:xfrm>
          <a:prstGeom prst="rect">
            <a:avLst/>
          </a:prstGeom>
        </p:spPr>
      </p:pic>
      <p:sp>
        <p:nvSpPr>
          <p:cNvPr id="3" name="Slide Number Placeholder 2">
            <a:extLst>
              <a:ext uri="{FF2B5EF4-FFF2-40B4-BE49-F238E27FC236}">
                <a16:creationId xmlns:a16="http://schemas.microsoft.com/office/drawing/2014/main" id="{002248C7-B7CC-188B-E93D-73175BC69197}"/>
              </a:ext>
            </a:extLst>
          </p:cNvPr>
          <p:cNvSpPr>
            <a:spLocks noGrp="1"/>
          </p:cNvSpPr>
          <p:nvPr>
            <p:ph type="sldNum" sz="quarter" idx="4"/>
          </p:nvPr>
        </p:nvSpPr>
        <p:spPr/>
        <p:txBody>
          <a:bodyPr/>
          <a:lstStyle/>
          <a:p>
            <a:r>
              <a:rPr lang="en-GB" dirty="0">
                <a:solidFill>
                  <a:schemeClr val="bg1"/>
                </a:solidFill>
              </a:rPr>
              <a:t>© PSHE Association 2025</a:t>
            </a:r>
          </a:p>
        </p:txBody>
      </p:sp>
      <p:sp>
        <p:nvSpPr>
          <p:cNvPr id="6" name="Content Placeholder 4">
            <a:extLst>
              <a:ext uri="{FF2B5EF4-FFF2-40B4-BE49-F238E27FC236}">
                <a16:creationId xmlns:a16="http://schemas.microsoft.com/office/drawing/2014/main" id="{88B66864-6791-D7CF-F4CC-4BECF3402AB3}"/>
              </a:ext>
            </a:extLst>
          </p:cNvPr>
          <p:cNvSpPr txBox="1">
            <a:spLocks/>
          </p:cNvSpPr>
          <p:nvPr/>
        </p:nvSpPr>
        <p:spPr>
          <a:xfrm>
            <a:off x="232915" y="1303304"/>
            <a:ext cx="4162622" cy="4021731"/>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dirty="0">
                <a:latin typeface="Century Gothic" panose="020B0502020202020204" pitchFamily="34" charset="0"/>
                <a:ea typeface="Lato" panose="020B0604020202020204" charset="0"/>
                <a:cs typeface="Lato" panose="020B0604020202020204" charset="0"/>
              </a:rPr>
              <a:t>Read the dilemma on </a:t>
            </a:r>
            <a:br>
              <a:rPr lang="en-GB" dirty="0">
                <a:latin typeface="Century Gothic" panose="020B0502020202020204" pitchFamily="34" charset="0"/>
                <a:ea typeface="Lato" panose="020B0604020202020204" charset="0"/>
                <a:cs typeface="Lato" panose="020B0604020202020204" charset="0"/>
              </a:rPr>
            </a:br>
            <a:r>
              <a:rPr lang="en-GB" dirty="0">
                <a:latin typeface="Century Gothic" panose="020B0502020202020204" pitchFamily="34" charset="0"/>
                <a:ea typeface="Lato" panose="020B0604020202020204" charset="0"/>
                <a:cs typeface="Lato" panose="020B0604020202020204" charset="0"/>
              </a:rPr>
              <a:t>the card:</a:t>
            </a:r>
          </a:p>
          <a:p>
            <a:pPr marL="198000" indent="-198000">
              <a:buFont typeface="Arial" panose="020B0604020202020204" pitchFamily="34" charset="0"/>
              <a:buChar char="•"/>
            </a:pPr>
            <a:r>
              <a:rPr lang="en-GB" b="1" dirty="0">
                <a:latin typeface="Century Gothic" panose="020B0502020202020204" pitchFamily="34" charset="0"/>
                <a:ea typeface="Lato" panose="020B0604020202020204" charset="0"/>
                <a:cs typeface="Lato" panose="020B0604020202020204" charset="0"/>
              </a:rPr>
              <a:t>What would help Amrit?</a:t>
            </a:r>
          </a:p>
          <a:p>
            <a:pPr marL="198000" indent="-198000">
              <a:buFont typeface="Arial" panose="020B0604020202020204" pitchFamily="34" charset="0"/>
              <a:buChar char="•"/>
            </a:pPr>
            <a:r>
              <a:rPr lang="en-GB" b="1" dirty="0">
                <a:latin typeface="Century Gothic" panose="020B0502020202020204" pitchFamily="34" charset="0"/>
                <a:ea typeface="Lato" panose="020B0604020202020204" charset="0"/>
                <a:cs typeface="Lato" panose="020B0604020202020204" charset="0"/>
              </a:rPr>
              <a:t>What would not be helpful?</a:t>
            </a:r>
          </a:p>
          <a:p>
            <a:r>
              <a:rPr lang="en-GB" dirty="0">
                <a:latin typeface="Century Gothic" panose="020B0502020202020204" pitchFamily="34" charset="0"/>
                <a:ea typeface="Lato" panose="020B0604020202020204" charset="0"/>
                <a:cs typeface="Lato" panose="020B0604020202020204" charset="0"/>
              </a:rPr>
              <a:t>Now talk to another pair who had the same card about your answers, do you agree?</a:t>
            </a:r>
          </a:p>
          <a:p>
            <a:pPr marL="198000" indent="-198000">
              <a:lnSpc>
                <a:spcPts val="3200"/>
              </a:lnSpc>
              <a:spcBef>
                <a:spcPts val="1500"/>
              </a:spcBef>
              <a:buFont typeface="Arial" panose="020B0604020202020204" pitchFamily="34" charset="0"/>
              <a:buChar char="•"/>
            </a:pPr>
            <a:endParaRPr lang="en-GB" sz="2400" dirty="0">
              <a:latin typeface="Century Gothic" panose="020B0502020202020204" pitchFamily="34" charset="0"/>
              <a:ea typeface="Lato" panose="020B0604020202020204" charset="0"/>
              <a:cs typeface="Lato" panose="020B0604020202020204" charset="0"/>
            </a:endParaRPr>
          </a:p>
          <a:p>
            <a:pPr marL="198000" indent="-198000"/>
            <a:endParaRPr lang="en-GB" sz="2400" dirty="0"/>
          </a:p>
        </p:txBody>
      </p:sp>
      <p:sp>
        <p:nvSpPr>
          <p:cNvPr id="9" name="Title 2">
            <a:extLst>
              <a:ext uri="{FF2B5EF4-FFF2-40B4-BE49-F238E27FC236}">
                <a16:creationId xmlns:a16="http://schemas.microsoft.com/office/drawing/2014/main" id="{166703EF-AB1B-9CFB-75EF-28922B636CE6}"/>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Amrit’s dilemma</a:t>
            </a:r>
          </a:p>
        </p:txBody>
      </p:sp>
      <p:pic>
        <p:nvPicPr>
          <p:cNvPr id="15" name="Google Shape;398;p16">
            <a:extLst>
              <a:ext uri="{FF2B5EF4-FFF2-40B4-BE49-F238E27FC236}">
                <a16:creationId xmlns:a16="http://schemas.microsoft.com/office/drawing/2014/main" id="{C6861AEA-CD6B-4F06-9701-FCCCE4287770}"/>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6" name="Google Shape;399;p16">
            <a:extLst>
              <a:ext uri="{FF2B5EF4-FFF2-40B4-BE49-F238E27FC236}">
                <a16:creationId xmlns:a16="http://schemas.microsoft.com/office/drawing/2014/main" id="{A95D222D-E759-6802-A5DE-BF7A60083C9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38784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03304"/>
            <a:ext cx="4110485" cy="2883288"/>
          </a:xfrm>
        </p:spPr>
        <p:txBody>
          <a:bodyPr>
            <a:normAutofit/>
          </a:bodyPr>
          <a:lstStyle/>
          <a:p>
            <a:r>
              <a:rPr lang="en-US" dirty="0"/>
              <a:t>Listen to one of </a:t>
            </a:r>
            <a:br>
              <a:rPr lang="en-US" dirty="0"/>
            </a:br>
            <a:r>
              <a:rPr lang="en-US" dirty="0"/>
              <a:t>Amrit’s dilemmas.</a:t>
            </a:r>
          </a:p>
          <a:p>
            <a:r>
              <a:rPr lang="en-US" dirty="0"/>
              <a:t>Who could help Amrit?</a:t>
            </a:r>
          </a:p>
          <a:p>
            <a:r>
              <a:rPr lang="en-US" dirty="0"/>
              <a:t>Stand next to the label showing the person who could help.</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40" name="TextBox 39">
            <a:extLst>
              <a:ext uri="{FF2B5EF4-FFF2-40B4-BE49-F238E27FC236}">
                <a16:creationId xmlns:a16="http://schemas.microsoft.com/office/drawing/2014/main" id="{73EBEACC-5BCE-79F8-D3BA-1D86758DE65F}"/>
              </a:ext>
            </a:extLst>
          </p:cNvPr>
          <p:cNvSpPr txBox="1"/>
          <p:nvPr/>
        </p:nvSpPr>
        <p:spPr>
          <a:xfrm>
            <a:off x="10120277" y="3313841"/>
            <a:ext cx="184731" cy="369332"/>
          </a:xfrm>
          <a:prstGeom prst="rect">
            <a:avLst/>
          </a:prstGeom>
          <a:noFill/>
        </p:spPr>
        <p:txBody>
          <a:bodyPr wrap="none" rtlCol="0">
            <a:spAutoFit/>
          </a:bodyPr>
          <a:lstStyle/>
          <a:p>
            <a:endParaRPr lang="en-US" dirty="0"/>
          </a:p>
        </p:txBody>
      </p:sp>
      <p:pic>
        <p:nvPicPr>
          <p:cNvPr id="22" name="Picture 21" descr="A cartoon of a child wearing a hat&#10;&#10;Description automatically generated">
            <a:extLst>
              <a:ext uri="{FF2B5EF4-FFF2-40B4-BE49-F238E27FC236}">
                <a16:creationId xmlns:a16="http://schemas.microsoft.com/office/drawing/2014/main" id="{6C2829F7-2D4B-EA9D-03CA-21B0ACA872A6}"/>
              </a:ext>
            </a:extLst>
          </p:cNvPr>
          <p:cNvPicPr>
            <a:picLocks noChangeAspect="1"/>
          </p:cNvPicPr>
          <p:nvPr/>
        </p:nvPicPr>
        <p:blipFill>
          <a:blip r:embed="rId3"/>
          <a:stretch>
            <a:fillRect/>
          </a:stretch>
        </p:blipFill>
        <p:spPr>
          <a:xfrm>
            <a:off x="292790" y="3792404"/>
            <a:ext cx="2423516" cy="2423516"/>
          </a:xfrm>
          <a:prstGeom prst="rect">
            <a:avLst/>
          </a:prstGeom>
        </p:spPr>
      </p:pic>
      <p:grpSp>
        <p:nvGrpSpPr>
          <p:cNvPr id="34" name="Group 33">
            <a:extLst>
              <a:ext uri="{FF2B5EF4-FFF2-40B4-BE49-F238E27FC236}">
                <a16:creationId xmlns:a16="http://schemas.microsoft.com/office/drawing/2014/main" id="{D69CCB18-CF1B-F31D-DC7A-FD92321FA12A}"/>
              </a:ext>
            </a:extLst>
          </p:cNvPr>
          <p:cNvGrpSpPr/>
          <p:nvPr/>
        </p:nvGrpSpPr>
        <p:grpSpPr>
          <a:xfrm>
            <a:off x="3672199" y="1125828"/>
            <a:ext cx="5931363" cy="5222878"/>
            <a:chOff x="3672199" y="1125828"/>
            <a:chExt cx="5931363" cy="5222878"/>
          </a:xfrm>
        </p:grpSpPr>
        <p:grpSp>
          <p:nvGrpSpPr>
            <p:cNvPr id="33" name="Group 32">
              <a:extLst>
                <a:ext uri="{FF2B5EF4-FFF2-40B4-BE49-F238E27FC236}">
                  <a16:creationId xmlns:a16="http://schemas.microsoft.com/office/drawing/2014/main" id="{888A0B23-F392-A120-6C9B-117EA08D6BAC}"/>
                </a:ext>
              </a:extLst>
            </p:cNvPr>
            <p:cNvGrpSpPr/>
            <p:nvPr/>
          </p:nvGrpSpPr>
          <p:grpSpPr>
            <a:xfrm>
              <a:off x="5713011" y="1125828"/>
              <a:ext cx="3890551" cy="5222878"/>
              <a:chOff x="5713011" y="1125828"/>
              <a:chExt cx="3890551" cy="5222878"/>
            </a:xfrm>
          </p:grpSpPr>
          <p:pic>
            <p:nvPicPr>
              <p:cNvPr id="23" name="Picture 22" descr="A person in a purple dress&#10;&#10;Description automatically generated">
                <a:extLst>
                  <a:ext uri="{FF2B5EF4-FFF2-40B4-BE49-F238E27FC236}">
                    <a16:creationId xmlns:a16="http://schemas.microsoft.com/office/drawing/2014/main" id="{99621D90-64EE-E1FC-4A1B-FFEEF09190C7}"/>
                  </a:ext>
                </a:extLst>
              </p:cNvPr>
              <p:cNvPicPr>
                <a:picLocks noChangeAspect="1"/>
              </p:cNvPicPr>
              <p:nvPr/>
            </p:nvPicPr>
            <p:blipFill>
              <a:blip r:embed="rId4"/>
              <a:stretch>
                <a:fillRect/>
              </a:stretch>
            </p:blipFill>
            <p:spPr>
              <a:xfrm>
                <a:off x="5752055" y="1376193"/>
                <a:ext cx="1849090" cy="1401731"/>
              </a:xfrm>
              <a:prstGeom prst="rect">
                <a:avLst/>
              </a:prstGeom>
            </p:spPr>
          </p:pic>
          <p:pic>
            <p:nvPicPr>
              <p:cNvPr id="25" name="Picture 24" descr="A cartoon of a doctor&#10;&#10;Description automatically generated">
                <a:extLst>
                  <a:ext uri="{FF2B5EF4-FFF2-40B4-BE49-F238E27FC236}">
                    <a16:creationId xmlns:a16="http://schemas.microsoft.com/office/drawing/2014/main" id="{8DE8EEEE-348F-2E0B-C15A-1FE00FE56C44}"/>
                  </a:ext>
                </a:extLst>
              </p:cNvPr>
              <p:cNvPicPr>
                <a:picLocks noChangeAspect="1"/>
              </p:cNvPicPr>
              <p:nvPr/>
            </p:nvPicPr>
            <p:blipFill>
              <a:blip r:embed="rId5"/>
              <a:stretch>
                <a:fillRect/>
              </a:stretch>
            </p:blipFill>
            <p:spPr>
              <a:xfrm>
                <a:off x="7749701" y="3146584"/>
                <a:ext cx="1849092" cy="1399986"/>
              </a:xfrm>
              <a:prstGeom prst="rect">
                <a:avLst/>
              </a:prstGeom>
            </p:spPr>
          </p:pic>
          <p:pic>
            <p:nvPicPr>
              <p:cNvPr id="31" name="Picture 30" descr="A cartoon of a child waving&#10;&#10;Description automatically generated">
                <a:extLst>
                  <a:ext uri="{FF2B5EF4-FFF2-40B4-BE49-F238E27FC236}">
                    <a16:creationId xmlns:a16="http://schemas.microsoft.com/office/drawing/2014/main" id="{73B82F69-1A7B-5DEA-AE48-2F4CD3B0DB67}"/>
                  </a:ext>
                </a:extLst>
              </p:cNvPr>
              <p:cNvPicPr>
                <a:picLocks noChangeAspect="1"/>
              </p:cNvPicPr>
              <p:nvPr/>
            </p:nvPicPr>
            <p:blipFill>
              <a:blip r:embed="rId6"/>
              <a:stretch>
                <a:fillRect/>
              </a:stretch>
            </p:blipFill>
            <p:spPr>
              <a:xfrm>
                <a:off x="5752053" y="3144838"/>
                <a:ext cx="1849093" cy="1401732"/>
              </a:xfrm>
              <a:prstGeom prst="rect">
                <a:avLst/>
              </a:prstGeom>
            </p:spPr>
          </p:pic>
          <p:pic>
            <p:nvPicPr>
              <p:cNvPr id="35" name="Picture 34">
                <a:extLst>
                  <a:ext uri="{FF2B5EF4-FFF2-40B4-BE49-F238E27FC236}">
                    <a16:creationId xmlns:a16="http://schemas.microsoft.com/office/drawing/2014/main" id="{A5E71D09-0FCD-BBC5-746D-85964B7A3A60}"/>
                  </a:ext>
                </a:extLst>
              </p:cNvPr>
              <p:cNvPicPr>
                <a:picLocks noChangeAspect="1"/>
              </p:cNvPicPr>
              <p:nvPr/>
            </p:nvPicPr>
            <p:blipFill>
              <a:blip r:embed="rId7"/>
              <a:srcRect/>
              <a:stretch/>
            </p:blipFill>
            <p:spPr>
              <a:xfrm>
                <a:off x="7752803" y="1398790"/>
                <a:ext cx="1849093" cy="1379134"/>
              </a:xfrm>
              <a:prstGeom prst="rect">
                <a:avLst/>
              </a:prstGeom>
            </p:spPr>
          </p:pic>
          <p:sp>
            <p:nvSpPr>
              <p:cNvPr id="36" name="Rounded Rectangle 35">
                <a:extLst>
                  <a:ext uri="{FF2B5EF4-FFF2-40B4-BE49-F238E27FC236}">
                    <a16:creationId xmlns:a16="http://schemas.microsoft.com/office/drawing/2014/main" id="{0817F2B1-5F92-9609-3FC1-3BC12F9148CF}"/>
                  </a:ext>
                </a:extLst>
              </p:cNvPr>
              <p:cNvSpPr/>
              <p:nvPr/>
            </p:nvSpPr>
            <p:spPr>
              <a:xfrm>
                <a:off x="5713011" y="4682660"/>
                <a:ext cx="1888135" cy="1666046"/>
              </a:xfrm>
              <a:prstGeom prst="roundRect">
                <a:avLst>
                  <a:gd name="adj" fmla="val 265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6ECACCDC-C24A-67E5-F14C-F00CCD1F4EFE}"/>
                  </a:ext>
                </a:extLst>
              </p:cNvPr>
              <p:cNvGrpSpPr/>
              <p:nvPr/>
            </p:nvGrpSpPr>
            <p:grpSpPr>
              <a:xfrm>
                <a:off x="7742384" y="4795109"/>
                <a:ext cx="1856341" cy="1553597"/>
                <a:chOff x="7742384" y="4795109"/>
                <a:chExt cx="1856341" cy="1553597"/>
              </a:xfrm>
            </p:grpSpPr>
            <p:sp>
              <p:nvSpPr>
                <p:cNvPr id="18" name="Rounded Rectangle 17">
                  <a:extLst>
                    <a:ext uri="{FF2B5EF4-FFF2-40B4-BE49-F238E27FC236}">
                      <a16:creationId xmlns:a16="http://schemas.microsoft.com/office/drawing/2014/main" id="{C0EAE8E0-1EEB-1D6F-1D10-2FB9DEF8A38E}"/>
                    </a:ext>
                  </a:extLst>
                </p:cNvPr>
                <p:cNvSpPr/>
                <p:nvPr/>
              </p:nvSpPr>
              <p:spPr>
                <a:xfrm>
                  <a:off x="7749631" y="4795109"/>
                  <a:ext cx="1849094" cy="1553597"/>
                </a:xfrm>
                <a:prstGeom prst="roundRect">
                  <a:avLst>
                    <a:gd name="adj" fmla="val 3012"/>
                  </a:avLst>
                </a:prstGeom>
                <a:solidFill>
                  <a:srgbClr val="D2E4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silhouette of a person with a question mark on his chest&#10;&#10;Description automatically generated">
                  <a:extLst>
                    <a:ext uri="{FF2B5EF4-FFF2-40B4-BE49-F238E27FC236}">
                      <a16:creationId xmlns:a16="http://schemas.microsoft.com/office/drawing/2014/main" id="{473615EB-7709-449B-9FED-442ABE8C14AC}"/>
                    </a:ext>
                  </a:extLst>
                </p:cNvPr>
                <p:cNvPicPr>
                  <a:picLocks noChangeAspect="1"/>
                </p:cNvPicPr>
                <p:nvPr/>
              </p:nvPicPr>
              <p:blipFill>
                <a:blip r:embed="rId8"/>
                <a:srcRect l="-6068" t="-12573" r="-6507" b="-1"/>
                <a:stretch/>
              </p:blipFill>
              <p:spPr>
                <a:xfrm>
                  <a:off x="7742384" y="4941482"/>
                  <a:ext cx="1856337" cy="1407224"/>
                </a:xfrm>
                <a:prstGeom prst="rect">
                  <a:avLst/>
                </a:prstGeom>
              </p:spPr>
            </p:pic>
          </p:grpSp>
          <p:sp>
            <p:nvSpPr>
              <p:cNvPr id="38" name="Round Same-side Corner of Rectangle 37">
                <a:extLst>
                  <a:ext uri="{FF2B5EF4-FFF2-40B4-BE49-F238E27FC236}">
                    <a16:creationId xmlns:a16="http://schemas.microsoft.com/office/drawing/2014/main" id="{8FED5CC8-A4E0-BBE3-272B-4C654B1DA720}"/>
                  </a:ext>
                </a:extLst>
              </p:cNvPr>
              <p:cNvSpPr/>
              <p:nvPr/>
            </p:nvSpPr>
            <p:spPr>
              <a:xfrm rot="10800000" flipV="1">
                <a:off x="5752053" y="1125828"/>
                <a:ext cx="1849093" cy="272961"/>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2" name="TextBox 41">
                <a:extLst>
                  <a:ext uri="{FF2B5EF4-FFF2-40B4-BE49-F238E27FC236}">
                    <a16:creationId xmlns:a16="http://schemas.microsoft.com/office/drawing/2014/main" id="{0C8E4ECF-F241-BA17-5E7A-C651606593C7}"/>
                  </a:ext>
                </a:extLst>
              </p:cNvPr>
              <p:cNvSpPr txBox="1"/>
              <p:nvPr/>
            </p:nvSpPr>
            <p:spPr>
              <a:xfrm>
                <a:off x="6079561" y="1141327"/>
                <a:ext cx="1162990" cy="276999"/>
              </a:xfrm>
              <a:prstGeom prst="rect">
                <a:avLst/>
              </a:prstGeom>
              <a:noFill/>
            </p:spPr>
            <p:txBody>
              <a:bodyPr wrap="square" rtlCol="0">
                <a:spAutoFit/>
              </a:bodyPr>
              <a:lstStyle/>
              <a:p>
                <a:pPr algn="ctr"/>
                <a:r>
                  <a:rPr lang="en-US" sz="1200" b="1" dirty="0">
                    <a:latin typeface="Century Gothic" panose="020B0502020202020204" pitchFamily="34" charset="0"/>
                  </a:rPr>
                  <a:t>Teacher</a:t>
                </a:r>
              </a:p>
            </p:txBody>
          </p:sp>
          <p:sp>
            <p:nvSpPr>
              <p:cNvPr id="8" name="Round Same-side Corner of Rectangle 7">
                <a:extLst>
                  <a:ext uri="{FF2B5EF4-FFF2-40B4-BE49-F238E27FC236}">
                    <a16:creationId xmlns:a16="http://schemas.microsoft.com/office/drawing/2014/main" id="{B93A9E8A-5DE7-8AA7-65C4-D0AEE73528D8}"/>
                  </a:ext>
                </a:extLst>
              </p:cNvPr>
              <p:cNvSpPr/>
              <p:nvPr/>
            </p:nvSpPr>
            <p:spPr>
              <a:xfrm rot="10800000" flipV="1">
                <a:off x="7754469" y="1125828"/>
                <a:ext cx="1849093" cy="272961"/>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D0E798A6-C8E2-FA2D-4805-B06493537C64}"/>
                  </a:ext>
                </a:extLst>
              </p:cNvPr>
              <p:cNvSpPr txBox="1"/>
              <p:nvPr/>
            </p:nvSpPr>
            <p:spPr>
              <a:xfrm>
                <a:off x="8099923" y="1141327"/>
                <a:ext cx="1162990" cy="276999"/>
              </a:xfrm>
              <a:prstGeom prst="rect">
                <a:avLst/>
              </a:prstGeom>
              <a:noFill/>
            </p:spPr>
            <p:txBody>
              <a:bodyPr wrap="square" rtlCol="0">
                <a:spAutoFit/>
              </a:bodyPr>
              <a:lstStyle/>
              <a:p>
                <a:pPr algn="ctr"/>
                <a:r>
                  <a:rPr lang="en-US" sz="1200" b="1" dirty="0">
                    <a:latin typeface="Century Gothic" panose="020B0502020202020204" pitchFamily="34" charset="0"/>
                  </a:rPr>
                  <a:t>Parent/carer</a:t>
                </a:r>
              </a:p>
            </p:txBody>
          </p:sp>
          <p:sp>
            <p:nvSpPr>
              <p:cNvPr id="11" name="Round Same-side Corner of Rectangle 10">
                <a:extLst>
                  <a:ext uri="{FF2B5EF4-FFF2-40B4-BE49-F238E27FC236}">
                    <a16:creationId xmlns:a16="http://schemas.microsoft.com/office/drawing/2014/main" id="{8A73F856-D2EB-8602-6F17-62BCCA216CF5}"/>
                  </a:ext>
                </a:extLst>
              </p:cNvPr>
              <p:cNvSpPr/>
              <p:nvPr/>
            </p:nvSpPr>
            <p:spPr>
              <a:xfrm rot="10800000" flipV="1">
                <a:off x="5752053" y="2892623"/>
                <a:ext cx="1849093" cy="272961"/>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TextBox 11">
                <a:extLst>
                  <a:ext uri="{FF2B5EF4-FFF2-40B4-BE49-F238E27FC236}">
                    <a16:creationId xmlns:a16="http://schemas.microsoft.com/office/drawing/2014/main" id="{5D9409EB-BB54-975F-742B-EBAB98503DEC}"/>
                  </a:ext>
                </a:extLst>
              </p:cNvPr>
              <p:cNvSpPr txBox="1"/>
              <p:nvPr/>
            </p:nvSpPr>
            <p:spPr>
              <a:xfrm>
                <a:off x="6138089" y="2896548"/>
                <a:ext cx="1032378" cy="276999"/>
              </a:xfrm>
              <a:prstGeom prst="rect">
                <a:avLst/>
              </a:prstGeom>
              <a:noFill/>
            </p:spPr>
            <p:txBody>
              <a:bodyPr wrap="square" rtlCol="0">
                <a:spAutoFit/>
              </a:bodyPr>
              <a:lstStyle/>
              <a:p>
                <a:pPr algn="ctr"/>
                <a:r>
                  <a:rPr lang="en-US" sz="1200" b="1" dirty="0">
                    <a:latin typeface="Century Gothic" panose="020B0502020202020204" pitchFamily="34" charset="0"/>
                  </a:rPr>
                  <a:t>Friend</a:t>
                </a:r>
              </a:p>
            </p:txBody>
          </p:sp>
          <p:sp>
            <p:nvSpPr>
              <p:cNvPr id="13" name="Round Same-side Corner of Rectangle 12">
                <a:extLst>
                  <a:ext uri="{FF2B5EF4-FFF2-40B4-BE49-F238E27FC236}">
                    <a16:creationId xmlns:a16="http://schemas.microsoft.com/office/drawing/2014/main" id="{50CE8829-3A41-1A24-C1F1-0494199CA8B5}"/>
                  </a:ext>
                </a:extLst>
              </p:cNvPr>
              <p:cNvSpPr/>
              <p:nvPr/>
            </p:nvSpPr>
            <p:spPr>
              <a:xfrm rot="10800000" flipV="1">
                <a:off x="7749628" y="2881048"/>
                <a:ext cx="1849093" cy="272961"/>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TextBox 13">
                <a:extLst>
                  <a:ext uri="{FF2B5EF4-FFF2-40B4-BE49-F238E27FC236}">
                    <a16:creationId xmlns:a16="http://schemas.microsoft.com/office/drawing/2014/main" id="{2091CB5F-967F-511C-8B27-F57C5849628B}"/>
                  </a:ext>
                </a:extLst>
              </p:cNvPr>
              <p:cNvSpPr txBox="1"/>
              <p:nvPr/>
            </p:nvSpPr>
            <p:spPr>
              <a:xfrm>
                <a:off x="8092680" y="2877010"/>
                <a:ext cx="1162990" cy="276999"/>
              </a:xfrm>
              <a:prstGeom prst="rect">
                <a:avLst/>
              </a:prstGeom>
              <a:noFill/>
            </p:spPr>
            <p:txBody>
              <a:bodyPr wrap="square" rtlCol="0">
                <a:spAutoFit/>
              </a:bodyPr>
              <a:lstStyle/>
              <a:p>
                <a:pPr algn="ctr"/>
                <a:r>
                  <a:rPr lang="en-US" sz="1200" b="1" dirty="0">
                    <a:latin typeface="Century Gothic" panose="020B0502020202020204" pitchFamily="34" charset="0"/>
                  </a:rPr>
                  <a:t>Doctor</a:t>
                </a:r>
              </a:p>
            </p:txBody>
          </p:sp>
          <p:sp>
            <p:nvSpPr>
              <p:cNvPr id="15" name="TextBox 14">
                <a:extLst>
                  <a:ext uri="{FF2B5EF4-FFF2-40B4-BE49-F238E27FC236}">
                    <a16:creationId xmlns:a16="http://schemas.microsoft.com/office/drawing/2014/main" id="{7428D46A-73F9-C4C6-3D33-88508B9D19D6}"/>
                  </a:ext>
                </a:extLst>
              </p:cNvPr>
              <p:cNvSpPr txBox="1"/>
              <p:nvPr/>
            </p:nvSpPr>
            <p:spPr>
              <a:xfrm>
                <a:off x="6108744" y="4696694"/>
                <a:ext cx="1032378" cy="276999"/>
              </a:xfrm>
              <a:prstGeom prst="rect">
                <a:avLst/>
              </a:prstGeom>
              <a:noFill/>
            </p:spPr>
            <p:txBody>
              <a:bodyPr wrap="square" rtlCol="0">
                <a:spAutoFit/>
              </a:bodyPr>
              <a:lstStyle/>
              <a:p>
                <a:pPr algn="ctr"/>
                <a:r>
                  <a:rPr lang="en-US" sz="1200" b="1" dirty="0">
                    <a:latin typeface="Century Gothic" panose="020B0502020202020204" pitchFamily="34" charset="0"/>
                  </a:rPr>
                  <a:t>No one</a:t>
                </a:r>
              </a:p>
            </p:txBody>
          </p:sp>
          <p:sp>
            <p:nvSpPr>
              <p:cNvPr id="16" name="Round Same-side Corner of Rectangle 15">
                <a:extLst>
                  <a:ext uri="{FF2B5EF4-FFF2-40B4-BE49-F238E27FC236}">
                    <a16:creationId xmlns:a16="http://schemas.microsoft.com/office/drawing/2014/main" id="{A4E9CB24-F028-823E-0514-4341AA4D7680}"/>
                  </a:ext>
                </a:extLst>
              </p:cNvPr>
              <p:cNvSpPr/>
              <p:nvPr/>
            </p:nvSpPr>
            <p:spPr>
              <a:xfrm rot="10800000" flipV="1">
                <a:off x="7749628" y="4682660"/>
                <a:ext cx="1849093" cy="272961"/>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TextBox 16">
                <a:extLst>
                  <a:ext uri="{FF2B5EF4-FFF2-40B4-BE49-F238E27FC236}">
                    <a16:creationId xmlns:a16="http://schemas.microsoft.com/office/drawing/2014/main" id="{D08CA8FD-45B4-F37C-309B-0053FF5657AC}"/>
                  </a:ext>
                </a:extLst>
              </p:cNvPr>
              <p:cNvSpPr txBox="1"/>
              <p:nvPr/>
            </p:nvSpPr>
            <p:spPr>
              <a:xfrm>
                <a:off x="8022038" y="4678622"/>
                <a:ext cx="1318761" cy="276999"/>
              </a:xfrm>
              <a:prstGeom prst="rect">
                <a:avLst/>
              </a:prstGeom>
              <a:noFill/>
            </p:spPr>
            <p:txBody>
              <a:bodyPr wrap="square" rtlCol="0">
                <a:spAutoFit/>
              </a:bodyPr>
              <a:lstStyle/>
              <a:p>
                <a:pPr algn="ctr"/>
                <a:r>
                  <a:rPr lang="en-US" sz="1200" b="1" dirty="0">
                    <a:latin typeface="Century Gothic" panose="020B0502020202020204" pitchFamily="34" charset="0"/>
                  </a:rPr>
                  <a:t>Someone else</a:t>
                </a:r>
              </a:p>
            </p:txBody>
          </p:sp>
        </p:grpSp>
        <p:pic>
          <p:nvPicPr>
            <p:cNvPr id="29" name="Picture 28">
              <a:extLst>
                <a:ext uri="{FF2B5EF4-FFF2-40B4-BE49-F238E27FC236}">
                  <a16:creationId xmlns:a16="http://schemas.microsoft.com/office/drawing/2014/main" id="{23F3F030-BC07-7627-0B65-6D65F251D190}"/>
                </a:ext>
              </a:extLst>
            </p:cNvPr>
            <p:cNvPicPr>
              <a:picLocks noChangeAspect="1"/>
            </p:cNvPicPr>
            <p:nvPr/>
          </p:nvPicPr>
          <p:blipFill>
            <a:blip r:embed="rId9">
              <a:lum bright="-100000"/>
            </a:blip>
            <a:stretch>
              <a:fillRect/>
            </a:stretch>
          </p:blipFill>
          <p:spPr>
            <a:xfrm rot="18516511" flipH="1">
              <a:off x="3463533" y="4093647"/>
              <a:ext cx="1623424" cy="1206092"/>
            </a:xfrm>
            <a:prstGeom prst="rect">
              <a:avLst/>
            </a:prstGeom>
          </p:spPr>
        </p:pic>
      </p:grpSp>
    </p:spTree>
    <p:extLst>
      <p:ext uri="{BB962C8B-B14F-4D97-AF65-F5344CB8AC3E}">
        <p14:creationId xmlns:p14="http://schemas.microsoft.com/office/powerpoint/2010/main" val="8499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964A13-D24C-897A-0E05-B0DF1BBAB4DC}"/>
              </a:ext>
            </a:extLst>
          </p:cNvPr>
          <p:cNvPicPr>
            <a:picLocks noChangeAspect="1"/>
          </p:cNvPicPr>
          <p:nvPr/>
        </p:nvPicPr>
        <p:blipFill>
          <a:blip r:embed="rId3"/>
          <a:srcRect/>
          <a:stretch/>
        </p:blipFill>
        <p:spPr>
          <a:xfrm>
            <a:off x="5746208" y="1408314"/>
            <a:ext cx="3814651" cy="5002995"/>
          </a:xfrm>
          <a:prstGeom prst="rect">
            <a:avLst/>
          </a:prstGeom>
        </p:spPr>
      </p:pic>
      <p:sp>
        <p:nvSpPr>
          <p:cNvPr id="4" name="Slide Number Placeholder 3">
            <a:extLst>
              <a:ext uri="{FF2B5EF4-FFF2-40B4-BE49-F238E27FC236}">
                <a16:creationId xmlns:a16="http://schemas.microsoft.com/office/drawing/2014/main" id="{C333141E-639E-918C-8F32-8341DD729962}"/>
              </a:ext>
            </a:extLst>
          </p:cNvPr>
          <p:cNvSpPr>
            <a:spLocks noGrp="1"/>
          </p:cNvSpPr>
          <p:nvPr>
            <p:ph type="sldNum" sz="quarter" idx="4"/>
          </p:nvPr>
        </p:nvSpPr>
        <p:spPr/>
        <p:txBody>
          <a:bodyPr/>
          <a:lstStyle/>
          <a:p>
            <a:r>
              <a:rPr lang="en-GB"/>
              <a:t>© PSHE Association 2025</a:t>
            </a:r>
            <a:endParaRPr lang="en-GB" dirty="0"/>
          </a:p>
        </p:txBody>
      </p:sp>
      <p:sp>
        <p:nvSpPr>
          <p:cNvPr id="5" name="Content Placeholder 4">
            <a:extLst>
              <a:ext uri="{FF2B5EF4-FFF2-40B4-BE49-F238E27FC236}">
                <a16:creationId xmlns:a16="http://schemas.microsoft.com/office/drawing/2014/main" id="{B777A7E5-E6F6-C9A5-F57F-6A349A4C3A13}"/>
              </a:ext>
            </a:extLst>
          </p:cNvPr>
          <p:cNvSpPr txBox="1">
            <a:spLocks/>
          </p:cNvSpPr>
          <p:nvPr/>
        </p:nvSpPr>
        <p:spPr>
          <a:xfrm>
            <a:off x="232914" y="1303303"/>
            <a:ext cx="3814651" cy="5473131"/>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dirty="0">
                <a:solidFill>
                  <a:schemeClr val="bg1"/>
                </a:solidFill>
                <a:ea typeface="Lato" panose="020B0604020202020204" charset="0"/>
                <a:cs typeface="Lato" panose="020B0604020202020204" charset="0"/>
              </a:rPr>
              <a:t>Share one thing you have learnt about things that go into or onto bodies.</a:t>
            </a:r>
          </a:p>
          <a:p>
            <a:r>
              <a:rPr lang="en-GB" dirty="0">
                <a:solidFill>
                  <a:schemeClr val="bg1"/>
                </a:solidFill>
                <a:ea typeface="Lato" panose="020B0604020202020204" charset="0"/>
                <a:cs typeface="Lato" panose="020B0604020202020204" charset="0"/>
              </a:rPr>
              <a:t>Now go back to your </a:t>
            </a:r>
            <a:br>
              <a:rPr lang="en-GB" dirty="0">
                <a:solidFill>
                  <a:schemeClr val="bg1"/>
                </a:solidFill>
                <a:ea typeface="Lato" panose="020B0604020202020204" charset="0"/>
                <a:cs typeface="Lato" panose="020B0604020202020204" charset="0"/>
              </a:rPr>
            </a:br>
            <a:r>
              <a:rPr lang="en-GB" i="1" dirty="0">
                <a:solidFill>
                  <a:schemeClr val="bg1"/>
                </a:solidFill>
                <a:ea typeface="Lato" panose="020B0604020202020204" charset="0"/>
                <a:cs typeface="Lato" panose="020B0604020202020204" charset="0"/>
              </a:rPr>
              <a:t>ideas list.</a:t>
            </a:r>
          </a:p>
          <a:p>
            <a:pPr marL="198000" indent="-198000">
              <a:buFont typeface="Arial" panose="020B0604020202020204" pitchFamily="34" charset="0"/>
              <a:buChar char="•"/>
            </a:pPr>
            <a:r>
              <a:rPr lang="en-GB" b="1" dirty="0">
                <a:solidFill>
                  <a:schemeClr val="bg1"/>
                </a:solidFill>
                <a:ea typeface="Lato" panose="020B0604020202020204" charset="0"/>
                <a:cs typeface="Lato" panose="020B0604020202020204" charset="0"/>
              </a:rPr>
              <a:t>Is there anything you would like to change?</a:t>
            </a:r>
          </a:p>
          <a:p>
            <a:pPr marL="198000" indent="-198000">
              <a:buFont typeface="Arial" panose="020B0604020202020204" pitchFamily="34" charset="0"/>
              <a:buChar char="•"/>
            </a:pPr>
            <a:r>
              <a:rPr lang="en-GB" b="1" dirty="0">
                <a:solidFill>
                  <a:schemeClr val="bg1"/>
                </a:solidFill>
                <a:ea typeface="Lato" panose="020B0604020202020204" charset="0"/>
                <a:cs typeface="Lato" panose="020B0604020202020204" charset="0"/>
              </a:rPr>
              <a:t>Is there anything you would like to add?</a:t>
            </a:r>
          </a:p>
          <a:p>
            <a:r>
              <a:rPr lang="en-GB" dirty="0">
                <a:solidFill>
                  <a:schemeClr val="bg1"/>
                </a:solidFill>
                <a:ea typeface="Lato" panose="020F0502020204030203" pitchFamily="34" charset="0"/>
                <a:cs typeface="Lato" panose="020F0502020204030203" pitchFamily="34" charset="0"/>
              </a:rPr>
              <a:t>Next, add your ideas to the </a:t>
            </a:r>
            <a:r>
              <a:rPr lang="en-GB" i="1" dirty="0">
                <a:solidFill>
                  <a:schemeClr val="bg1"/>
                </a:solidFill>
                <a:ea typeface="Lato" panose="020F0502020204030203" pitchFamily="34" charset="0"/>
                <a:cs typeface="Lato" panose="020F0502020204030203" pitchFamily="34" charset="0"/>
              </a:rPr>
              <a:t>How do you know?</a:t>
            </a:r>
            <a:r>
              <a:rPr lang="en-GB" dirty="0">
                <a:solidFill>
                  <a:schemeClr val="bg1"/>
                </a:solidFill>
                <a:ea typeface="Lato" panose="020F0502020204030203" pitchFamily="34" charset="0"/>
                <a:cs typeface="Lato" panose="020F0502020204030203" pitchFamily="34" charset="0"/>
              </a:rPr>
              <a:t> box at the bottom of the sheet. </a:t>
            </a:r>
          </a:p>
          <a:p>
            <a:pPr>
              <a:lnSpc>
                <a:spcPts val="2400"/>
              </a:lnSpc>
              <a:spcBef>
                <a:spcPts val="900"/>
              </a:spcBef>
            </a:pPr>
            <a:endParaRPr lang="en-GB" dirty="0">
              <a:solidFill>
                <a:schemeClr val="bg1"/>
              </a:solidFill>
              <a:ea typeface="Lato" panose="020B0604020202020204" charset="0"/>
              <a:cs typeface="Lato" panose="020B0604020202020204" charset="0"/>
            </a:endParaRPr>
          </a:p>
        </p:txBody>
      </p:sp>
      <p:sp>
        <p:nvSpPr>
          <p:cNvPr id="7" name="Title 2">
            <a:extLst>
              <a:ext uri="{FF2B5EF4-FFF2-40B4-BE49-F238E27FC236}">
                <a16:creationId xmlns:a16="http://schemas.microsoft.com/office/drawing/2014/main" id="{683B3268-6D13-A560-EE24-05B2FBB71B14}"/>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solidFill>
                  <a:schemeClr val="bg1"/>
                </a:solidFill>
              </a:rPr>
              <a:t>What have we learnt?</a:t>
            </a:r>
          </a:p>
        </p:txBody>
      </p:sp>
      <p:sp>
        <p:nvSpPr>
          <p:cNvPr id="20" name="Rectangle 19">
            <a:extLst>
              <a:ext uri="{FF2B5EF4-FFF2-40B4-BE49-F238E27FC236}">
                <a16:creationId xmlns:a16="http://schemas.microsoft.com/office/drawing/2014/main" id="{74C3F96C-0D48-019C-D1A0-C1F8FC9A4FE8}"/>
              </a:ext>
            </a:extLst>
          </p:cNvPr>
          <p:cNvSpPr/>
          <p:nvPr/>
        </p:nvSpPr>
        <p:spPr>
          <a:xfrm rot="415041">
            <a:off x="6409184" y="2345129"/>
            <a:ext cx="1052701" cy="4571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6CA329-4196-4AC2-2E8C-25CE48C93E9A}"/>
              </a:ext>
            </a:extLst>
          </p:cNvPr>
          <p:cNvSpPr/>
          <p:nvPr/>
        </p:nvSpPr>
        <p:spPr>
          <a:xfrm rot="415041">
            <a:off x="6396448" y="2440306"/>
            <a:ext cx="728255" cy="4571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9CDA6D-35BB-BE75-D144-EEFD92FF5DBF}"/>
              </a:ext>
            </a:extLst>
          </p:cNvPr>
          <p:cNvSpPr/>
          <p:nvPr/>
        </p:nvSpPr>
        <p:spPr>
          <a:xfrm rot="415041">
            <a:off x="7882644" y="2520341"/>
            <a:ext cx="1052701" cy="4571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21C9E0-CBD8-5ABD-C178-E4E3D96660FA}"/>
              </a:ext>
            </a:extLst>
          </p:cNvPr>
          <p:cNvSpPr/>
          <p:nvPr/>
        </p:nvSpPr>
        <p:spPr>
          <a:xfrm rot="415041">
            <a:off x="7869908" y="2615518"/>
            <a:ext cx="728255" cy="4571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E8EAFB4-3F27-D8F6-FDD3-BA021F12CF06}"/>
              </a:ext>
            </a:extLst>
          </p:cNvPr>
          <p:cNvGrpSpPr/>
          <p:nvPr/>
        </p:nvGrpSpPr>
        <p:grpSpPr>
          <a:xfrm>
            <a:off x="6346588" y="2840040"/>
            <a:ext cx="2543308" cy="392734"/>
            <a:chOff x="6346588" y="2840040"/>
            <a:chExt cx="2543308" cy="392734"/>
          </a:xfrm>
        </p:grpSpPr>
        <p:grpSp>
          <p:nvGrpSpPr>
            <p:cNvPr id="12" name="Group 11">
              <a:extLst>
                <a:ext uri="{FF2B5EF4-FFF2-40B4-BE49-F238E27FC236}">
                  <a16:creationId xmlns:a16="http://schemas.microsoft.com/office/drawing/2014/main" id="{04792D8C-2BD4-8114-8A3D-EDD73895B75B}"/>
                </a:ext>
              </a:extLst>
            </p:cNvPr>
            <p:cNvGrpSpPr/>
            <p:nvPr/>
          </p:nvGrpSpPr>
          <p:grpSpPr>
            <a:xfrm rot="415041">
              <a:off x="7828471" y="2926371"/>
              <a:ext cx="1061425" cy="306403"/>
              <a:chOff x="325079" y="2698587"/>
              <a:chExt cx="1061425" cy="306403"/>
            </a:xfrm>
          </p:grpSpPr>
          <p:sp>
            <p:nvSpPr>
              <p:cNvPr id="14" name="Rectangle 13">
                <a:extLst>
                  <a:ext uri="{FF2B5EF4-FFF2-40B4-BE49-F238E27FC236}">
                    <a16:creationId xmlns:a16="http://schemas.microsoft.com/office/drawing/2014/main" id="{EA52C259-8A66-F5EC-387E-DCAADEEC3E50}"/>
                  </a:ext>
                </a:extLst>
              </p:cNvPr>
              <p:cNvSpPr/>
              <p:nvPr/>
            </p:nvSpPr>
            <p:spPr>
              <a:xfrm>
                <a:off x="325079" y="2698587"/>
                <a:ext cx="1052701"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21646A-7229-30F9-30A7-A96CF0BB392F}"/>
                  </a:ext>
                </a:extLst>
              </p:cNvPr>
              <p:cNvSpPr/>
              <p:nvPr/>
            </p:nvSpPr>
            <p:spPr>
              <a:xfrm>
                <a:off x="325079" y="2814142"/>
                <a:ext cx="728255"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3482D14-D0F2-623C-083D-1CE8DA1C1D37}"/>
                  </a:ext>
                </a:extLst>
              </p:cNvPr>
              <p:cNvSpPr/>
              <p:nvPr/>
            </p:nvSpPr>
            <p:spPr>
              <a:xfrm>
                <a:off x="327925" y="2949253"/>
                <a:ext cx="1058579" cy="557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2D3B5482-9EB1-27FD-3D69-300E3DDC1B79}"/>
                </a:ext>
              </a:extLst>
            </p:cNvPr>
            <p:cNvGrpSpPr/>
            <p:nvPr/>
          </p:nvGrpSpPr>
          <p:grpSpPr>
            <a:xfrm rot="415041">
              <a:off x="6346588" y="2840040"/>
              <a:ext cx="1052701" cy="163988"/>
              <a:chOff x="325079" y="2698587"/>
              <a:chExt cx="1052701" cy="163988"/>
            </a:xfrm>
          </p:grpSpPr>
          <p:sp>
            <p:nvSpPr>
              <p:cNvPr id="30" name="Rectangle 29">
                <a:extLst>
                  <a:ext uri="{FF2B5EF4-FFF2-40B4-BE49-F238E27FC236}">
                    <a16:creationId xmlns:a16="http://schemas.microsoft.com/office/drawing/2014/main" id="{9CFCF65B-0D94-52BF-F5EB-26B021973BBF}"/>
                  </a:ext>
                </a:extLst>
              </p:cNvPr>
              <p:cNvSpPr/>
              <p:nvPr/>
            </p:nvSpPr>
            <p:spPr>
              <a:xfrm>
                <a:off x="325079" y="2698587"/>
                <a:ext cx="1052701"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BFBAAC5-A861-85EF-AAC3-5E7159A406C4}"/>
                  </a:ext>
                </a:extLst>
              </p:cNvPr>
              <p:cNvSpPr/>
              <p:nvPr/>
            </p:nvSpPr>
            <p:spPr>
              <a:xfrm>
                <a:off x="325079" y="2814142"/>
                <a:ext cx="728255"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3" name="Rectangle 42">
            <a:extLst>
              <a:ext uri="{FF2B5EF4-FFF2-40B4-BE49-F238E27FC236}">
                <a16:creationId xmlns:a16="http://schemas.microsoft.com/office/drawing/2014/main" id="{16D246BF-A226-DFB8-4850-DADCEC608408}"/>
              </a:ext>
            </a:extLst>
          </p:cNvPr>
          <p:cNvSpPr/>
          <p:nvPr/>
        </p:nvSpPr>
        <p:spPr>
          <a:xfrm rot="415041">
            <a:off x="6383700" y="2575484"/>
            <a:ext cx="1050946" cy="4571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6F73039-9B2E-C5AD-BD03-6EDCCB327167}"/>
              </a:ext>
            </a:extLst>
          </p:cNvPr>
          <p:cNvGrpSpPr/>
          <p:nvPr/>
        </p:nvGrpSpPr>
        <p:grpSpPr>
          <a:xfrm>
            <a:off x="5989257" y="4441387"/>
            <a:ext cx="3024877" cy="2382269"/>
            <a:chOff x="5989257" y="4441387"/>
            <a:chExt cx="3024877" cy="2382269"/>
          </a:xfrm>
        </p:grpSpPr>
        <p:sp>
          <p:nvSpPr>
            <p:cNvPr id="2" name="Round Same-side Corner of Rectangle 1">
              <a:extLst>
                <a:ext uri="{FF2B5EF4-FFF2-40B4-BE49-F238E27FC236}">
                  <a16:creationId xmlns:a16="http://schemas.microsoft.com/office/drawing/2014/main" id="{3559490B-DE4A-D688-3EBC-D8ECFAEA6C07}"/>
                </a:ext>
              </a:extLst>
            </p:cNvPr>
            <p:cNvSpPr/>
            <p:nvPr/>
          </p:nvSpPr>
          <p:spPr>
            <a:xfrm rot="11193520">
              <a:off x="5989257" y="4441387"/>
              <a:ext cx="3024877" cy="1561707"/>
            </a:xfrm>
            <a:prstGeom prst="round2SameRect">
              <a:avLst>
                <a:gd name="adj1" fmla="val 4360"/>
                <a:gd name="adj2" fmla="val 0"/>
              </a:avLst>
            </a:prstGeom>
            <a:solidFill>
              <a:srgbClr val="0F837E">
                <a:alpha val="29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A94D057-D99E-DB67-CE13-0F7A16AA217F}"/>
                </a:ext>
              </a:extLst>
            </p:cNvPr>
            <p:cNvGrpSpPr/>
            <p:nvPr/>
          </p:nvGrpSpPr>
          <p:grpSpPr>
            <a:xfrm rot="415041">
              <a:off x="6104739" y="4695519"/>
              <a:ext cx="1070659" cy="161275"/>
              <a:chOff x="325079" y="2698587"/>
              <a:chExt cx="1070659" cy="161275"/>
            </a:xfrm>
          </p:grpSpPr>
          <p:sp>
            <p:nvSpPr>
              <p:cNvPr id="34" name="Rectangle 33">
                <a:extLst>
                  <a:ext uri="{FF2B5EF4-FFF2-40B4-BE49-F238E27FC236}">
                    <a16:creationId xmlns:a16="http://schemas.microsoft.com/office/drawing/2014/main" id="{65933F72-F505-9764-6B7F-AAD50CF1D2EF}"/>
                  </a:ext>
                </a:extLst>
              </p:cNvPr>
              <p:cNvSpPr/>
              <p:nvPr/>
            </p:nvSpPr>
            <p:spPr>
              <a:xfrm>
                <a:off x="325079" y="2698587"/>
                <a:ext cx="1052701"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A1CE0A1-BC1E-D09C-78D3-FCA93993F425}"/>
                  </a:ext>
                </a:extLst>
              </p:cNvPr>
              <p:cNvSpPr/>
              <p:nvPr/>
            </p:nvSpPr>
            <p:spPr>
              <a:xfrm>
                <a:off x="325079" y="2814143"/>
                <a:ext cx="1070659"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FF32DF9-6FBF-647C-1A21-A130A942B007}"/>
                </a:ext>
              </a:extLst>
            </p:cNvPr>
            <p:cNvGrpSpPr/>
            <p:nvPr/>
          </p:nvGrpSpPr>
          <p:grpSpPr>
            <a:xfrm rot="415041">
              <a:off x="7304255" y="4830270"/>
              <a:ext cx="1244474" cy="1993386"/>
              <a:chOff x="133306" y="2664125"/>
              <a:chExt cx="1244474" cy="1993386"/>
            </a:xfrm>
          </p:grpSpPr>
          <p:sp>
            <p:nvSpPr>
              <p:cNvPr id="40" name="Rectangle 39">
                <a:extLst>
                  <a:ext uri="{FF2B5EF4-FFF2-40B4-BE49-F238E27FC236}">
                    <a16:creationId xmlns:a16="http://schemas.microsoft.com/office/drawing/2014/main" id="{D8570F85-D48D-0D21-E1C5-25DEE4D2D103}"/>
                  </a:ext>
                </a:extLst>
              </p:cNvPr>
              <p:cNvSpPr/>
              <p:nvPr/>
            </p:nvSpPr>
            <p:spPr>
              <a:xfrm>
                <a:off x="325079" y="2698587"/>
                <a:ext cx="1052701" cy="48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8B98183-5F78-2BF7-703A-3550D3AB5F78}"/>
                  </a:ext>
                </a:extLst>
              </p:cNvPr>
              <p:cNvSpPr/>
              <p:nvPr/>
            </p:nvSpPr>
            <p:spPr>
              <a:xfrm>
                <a:off x="325080" y="2814143"/>
                <a:ext cx="46195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red and black striped object&#10;&#10;Description automatically generated">
                <a:extLst>
                  <a:ext uri="{FF2B5EF4-FFF2-40B4-BE49-F238E27FC236}">
                    <a16:creationId xmlns:a16="http://schemas.microsoft.com/office/drawing/2014/main" id="{D712E295-4C97-7E0B-5521-EDAA45D2FE01}"/>
                  </a:ext>
                </a:extLst>
              </p:cNvPr>
              <p:cNvPicPr>
                <a:picLocks noChangeAspect="1"/>
              </p:cNvPicPr>
              <p:nvPr/>
            </p:nvPicPr>
            <p:blipFill>
              <a:blip r:embed="rId4"/>
              <a:stretch>
                <a:fillRect/>
              </a:stretch>
            </p:blipFill>
            <p:spPr>
              <a:xfrm rot="12786272">
                <a:off x="133306" y="2664125"/>
                <a:ext cx="260500" cy="1993386"/>
              </a:xfrm>
              <a:prstGeom prst="rect">
                <a:avLst/>
              </a:prstGeom>
            </p:spPr>
          </p:pic>
        </p:grpSp>
      </p:grpSp>
    </p:spTree>
    <p:extLst>
      <p:ext uri="{BB962C8B-B14F-4D97-AF65-F5344CB8AC3E}">
        <p14:creationId xmlns:p14="http://schemas.microsoft.com/office/powerpoint/2010/main" val="31328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9">
            <a:extLst>
              <a:ext uri="{FF2B5EF4-FFF2-40B4-BE49-F238E27FC236}">
                <a16:creationId xmlns:a16="http://schemas.microsoft.com/office/drawing/2014/main" id="{66C3690A-AA59-C35F-937C-C54D6EEB8374}"/>
              </a:ext>
            </a:extLst>
          </p:cNvPr>
          <p:cNvSpPr txBox="1">
            <a:spLocks/>
          </p:cNvSpPr>
          <p:nvPr/>
        </p:nvSpPr>
        <p:spPr>
          <a:xfrm>
            <a:off x="234315" y="1333463"/>
            <a:ext cx="7364219"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spcAft>
                <a:spcPts val="0"/>
              </a:spcAft>
            </a:pPr>
            <a:endParaRPr lang="en-GB" sz="1800" dirty="0">
              <a:solidFill>
                <a:schemeClr val="bg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CBE93-9CBC-739D-E995-6366D9EDD962}"/>
              </a:ext>
            </a:extLst>
          </p:cNvPr>
          <p:cNvSpPr>
            <a:spLocks noGrp="1"/>
          </p:cNvSpPr>
          <p:nvPr>
            <p:ph type="sldNum" sz="quarter" idx="4"/>
          </p:nvPr>
        </p:nvSpPr>
        <p:spPr/>
        <p:txBody>
          <a:bodyPr/>
          <a:lstStyle/>
          <a:p>
            <a:r>
              <a:rPr lang="en-GB"/>
              <a:t>© PSHE Association 2025</a:t>
            </a:r>
            <a:endParaRPr lang="en-GB" dirty="0"/>
          </a:p>
        </p:txBody>
      </p:sp>
      <p:grpSp>
        <p:nvGrpSpPr>
          <p:cNvPr id="14" name="Group 13">
            <a:extLst>
              <a:ext uri="{FF2B5EF4-FFF2-40B4-BE49-F238E27FC236}">
                <a16:creationId xmlns:a16="http://schemas.microsoft.com/office/drawing/2014/main" id="{13E08271-99A0-7512-BB5B-F3D47C250A59}"/>
              </a:ext>
            </a:extLst>
          </p:cNvPr>
          <p:cNvGrpSpPr/>
          <p:nvPr/>
        </p:nvGrpSpPr>
        <p:grpSpPr>
          <a:xfrm>
            <a:off x="4964980" y="3446792"/>
            <a:ext cx="4379512" cy="3021114"/>
            <a:chOff x="4964980" y="3446792"/>
            <a:chExt cx="4379512" cy="3021114"/>
          </a:xfrm>
        </p:grpSpPr>
        <p:pic>
          <p:nvPicPr>
            <p:cNvPr id="34" name="Picture 33" descr="A purple hand pointing at something&#10;&#10;Description automatically generated">
              <a:extLst>
                <a:ext uri="{FF2B5EF4-FFF2-40B4-BE49-F238E27FC236}">
                  <a16:creationId xmlns:a16="http://schemas.microsoft.com/office/drawing/2014/main" id="{F974EB5E-FAAF-C19C-3EA0-173E9A6626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14363176">
              <a:off x="5228569" y="4034948"/>
              <a:ext cx="686055" cy="1213233"/>
            </a:xfrm>
            <a:prstGeom prst="rect">
              <a:avLst/>
            </a:prstGeom>
          </p:spPr>
        </p:pic>
        <p:grpSp>
          <p:nvGrpSpPr>
            <p:cNvPr id="84" name="Group 83">
              <a:extLst>
                <a:ext uri="{FF2B5EF4-FFF2-40B4-BE49-F238E27FC236}">
                  <a16:creationId xmlns:a16="http://schemas.microsoft.com/office/drawing/2014/main" id="{84330FD1-DC3D-758B-A655-3017328F547C}"/>
                </a:ext>
              </a:extLst>
            </p:cNvPr>
            <p:cNvGrpSpPr/>
            <p:nvPr/>
          </p:nvGrpSpPr>
          <p:grpSpPr>
            <a:xfrm>
              <a:off x="6731921" y="3446792"/>
              <a:ext cx="2612571" cy="3021114"/>
              <a:chOff x="6542312" y="3192149"/>
              <a:chExt cx="2670539" cy="3088147"/>
            </a:xfrm>
            <a:solidFill>
              <a:schemeClr val="accent2">
                <a:lumMod val="20000"/>
                <a:lumOff val="80000"/>
              </a:schemeClr>
            </a:solidFill>
          </p:grpSpPr>
          <p:grpSp>
            <p:nvGrpSpPr>
              <p:cNvPr id="35" name="Group 34">
                <a:extLst>
                  <a:ext uri="{FF2B5EF4-FFF2-40B4-BE49-F238E27FC236}">
                    <a16:creationId xmlns:a16="http://schemas.microsoft.com/office/drawing/2014/main" id="{FB50E9E9-2761-15C9-60B2-474CEEEDC2C2}"/>
                  </a:ext>
                </a:extLst>
              </p:cNvPr>
              <p:cNvGrpSpPr/>
              <p:nvPr/>
            </p:nvGrpSpPr>
            <p:grpSpPr>
              <a:xfrm>
                <a:off x="6937580" y="3453921"/>
                <a:ext cx="2275271" cy="2293979"/>
                <a:chOff x="2927246" y="3718018"/>
                <a:chExt cx="2275271" cy="2293979"/>
              </a:xfrm>
              <a:grpFill/>
            </p:grpSpPr>
            <p:grpSp>
              <p:nvGrpSpPr>
                <p:cNvPr id="36" name="Group 35">
                  <a:extLst>
                    <a:ext uri="{FF2B5EF4-FFF2-40B4-BE49-F238E27FC236}">
                      <a16:creationId xmlns:a16="http://schemas.microsoft.com/office/drawing/2014/main" id="{A79D3D6F-FF7B-BAB3-0921-7098D9CD202A}"/>
                    </a:ext>
                  </a:extLst>
                </p:cNvPr>
                <p:cNvGrpSpPr/>
                <p:nvPr/>
              </p:nvGrpSpPr>
              <p:grpSpPr>
                <a:xfrm rot="316098">
                  <a:off x="2927246" y="4256971"/>
                  <a:ext cx="1339489" cy="605327"/>
                  <a:chOff x="3190009" y="4812200"/>
                  <a:chExt cx="1652155" cy="746624"/>
                </a:xfrm>
                <a:grpFill/>
                <a:effectLst>
                  <a:outerShdw blurRad="63500" sx="102000" sy="102000" algn="ctr" rotWithShape="0">
                    <a:prstClr val="black">
                      <a:alpha val="40000"/>
                    </a:prstClr>
                  </a:outerShdw>
                </a:effectLst>
              </p:grpSpPr>
              <p:sp>
                <p:nvSpPr>
                  <p:cNvPr id="54" name="Rounded Rectangle 53">
                    <a:extLst>
                      <a:ext uri="{FF2B5EF4-FFF2-40B4-BE49-F238E27FC236}">
                        <a16:creationId xmlns:a16="http://schemas.microsoft.com/office/drawing/2014/main" id="{2DB1AEEA-462E-D227-75DE-5188D71DCFBB}"/>
                      </a:ext>
                    </a:extLst>
                  </p:cNvPr>
                  <p:cNvSpPr/>
                  <p:nvPr/>
                </p:nvSpPr>
                <p:spPr>
                  <a:xfrm>
                    <a:off x="3190009" y="4812200"/>
                    <a:ext cx="1652155" cy="74662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6A44B75-15C1-0430-D5F1-D1435F04B444}"/>
                      </a:ext>
                    </a:extLst>
                  </p:cNvPr>
                  <p:cNvCxnSpPr/>
                  <p:nvPr/>
                </p:nvCxnSpPr>
                <p:spPr>
                  <a:xfrm>
                    <a:off x="3485408" y="5076701"/>
                    <a:ext cx="109253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56" name="Straight Connector 55">
                    <a:extLst>
                      <a:ext uri="{FF2B5EF4-FFF2-40B4-BE49-F238E27FC236}">
                        <a16:creationId xmlns:a16="http://schemas.microsoft.com/office/drawing/2014/main" id="{C92D212A-3896-86B3-8002-18B2EC26EC44}"/>
                      </a:ext>
                    </a:extLst>
                  </p:cNvPr>
                  <p:cNvCxnSpPr>
                    <a:cxnSpLocks/>
                  </p:cNvCxnSpPr>
                  <p:nvPr/>
                </p:nvCxnSpPr>
                <p:spPr>
                  <a:xfrm>
                    <a:off x="3592286" y="5337958"/>
                    <a:ext cx="83721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37" name="Group 36">
                  <a:extLst>
                    <a:ext uri="{FF2B5EF4-FFF2-40B4-BE49-F238E27FC236}">
                      <a16:creationId xmlns:a16="http://schemas.microsoft.com/office/drawing/2014/main" id="{1C899BFF-6720-CE13-1EC6-1CDA70582F41}"/>
                    </a:ext>
                  </a:extLst>
                </p:cNvPr>
                <p:cNvGrpSpPr/>
                <p:nvPr/>
              </p:nvGrpSpPr>
              <p:grpSpPr>
                <a:xfrm>
                  <a:off x="3196048" y="3718018"/>
                  <a:ext cx="2006469" cy="2293979"/>
                  <a:chOff x="2540473" y="3718018"/>
                  <a:chExt cx="2006469" cy="2293979"/>
                </a:xfrm>
                <a:grpFill/>
              </p:grpSpPr>
              <p:grpSp>
                <p:nvGrpSpPr>
                  <p:cNvPr id="38" name="Group 37">
                    <a:extLst>
                      <a:ext uri="{FF2B5EF4-FFF2-40B4-BE49-F238E27FC236}">
                        <a16:creationId xmlns:a16="http://schemas.microsoft.com/office/drawing/2014/main" id="{EEB520C3-E3C6-8729-8E5C-C68C3D5CC372}"/>
                      </a:ext>
                    </a:extLst>
                  </p:cNvPr>
                  <p:cNvGrpSpPr/>
                  <p:nvPr/>
                </p:nvGrpSpPr>
                <p:grpSpPr>
                  <a:xfrm rot="20990309">
                    <a:off x="2892169" y="3718018"/>
                    <a:ext cx="1339489" cy="605327"/>
                    <a:chOff x="3190009" y="4812200"/>
                    <a:chExt cx="1652155" cy="746624"/>
                  </a:xfrm>
                  <a:grpFill/>
                  <a:effectLst>
                    <a:outerShdw blurRad="63500" sx="102000" sy="102000" algn="ctr" rotWithShape="0">
                      <a:prstClr val="black">
                        <a:alpha val="40000"/>
                      </a:prstClr>
                    </a:outerShdw>
                  </a:effectLst>
                </p:grpSpPr>
                <p:sp>
                  <p:nvSpPr>
                    <p:cNvPr id="51" name="Rounded Rectangle 50">
                      <a:extLst>
                        <a:ext uri="{FF2B5EF4-FFF2-40B4-BE49-F238E27FC236}">
                          <a16:creationId xmlns:a16="http://schemas.microsoft.com/office/drawing/2014/main" id="{B581FD49-23FA-9793-951C-040CDBCC1A93}"/>
                        </a:ext>
                      </a:extLst>
                    </p:cNvPr>
                    <p:cNvSpPr/>
                    <p:nvPr/>
                  </p:nvSpPr>
                  <p:spPr>
                    <a:xfrm>
                      <a:off x="3190009" y="4812200"/>
                      <a:ext cx="1652155" cy="74662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258B5B02-18D6-42DA-FB55-A2EAEA789BDD}"/>
                        </a:ext>
                      </a:extLst>
                    </p:cNvPr>
                    <p:cNvCxnSpPr/>
                    <p:nvPr/>
                  </p:nvCxnSpPr>
                  <p:spPr>
                    <a:xfrm>
                      <a:off x="3485408" y="5076701"/>
                      <a:ext cx="109253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A73C231D-AC25-E7F0-A5A9-CE14E19B6CCA}"/>
                        </a:ext>
                      </a:extLst>
                    </p:cNvPr>
                    <p:cNvCxnSpPr>
                      <a:cxnSpLocks/>
                    </p:cNvCxnSpPr>
                    <p:nvPr/>
                  </p:nvCxnSpPr>
                  <p:spPr>
                    <a:xfrm>
                      <a:off x="3592286" y="5337958"/>
                      <a:ext cx="83721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39" name="Group 38">
                    <a:extLst>
                      <a:ext uri="{FF2B5EF4-FFF2-40B4-BE49-F238E27FC236}">
                        <a16:creationId xmlns:a16="http://schemas.microsoft.com/office/drawing/2014/main" id="{88A9A3EE-58E5-2346-8894-1D8D6C22C3CD}"/>
                      </a:ext>
                    </a:extLst>
                  </p:cNvPr>
                  <p:cNvGrpSpPr/>
                  <p:nvPr/>
                </p:nvGrpSpPr>
                <p:grpSpPr>
                  <a:xfrm rot="20990309">
                    <a:off x="2540473" y="4762136"/>
                    <a:ext cx="1339489" cy="605327"/>
                    <a:chOff x="3190009" y="4812200"/>
                    <a:chExt cx="1652155" cy="746624"/>
                  </a:xfrm>
                  <a:grpFill/>
                  <a:effectLst>
                    <a:outerShdw blurRad="63500" sx="102000" sy="102000" algn="ctr" rotWithShape="0">
                      <a:prstClr val="black">
                        <a:alpha val="40000"/>
                      </a:prstClr>
                    </a:outerShdw>
                  </a:effectLst>
                </p:grpSpPr>
                <p:sp>
                  <p:nvSpPr>
                    <p:cNvPr id="48" name="Rounded Rectangle 47">
                      <a:extLst>
                        <a:ext uri="{FF2B5EF4-FFF2-40B4-BE49-F238E27FC236}">
                          <a16:creationId xmlns:a16="http://schemas.microsoft.com/office/drawing/2014/main" id="{8B74DB18-C8F0-7954-BF46-434C5E0359B3}"/>
                        </a:ext>
                      </a:extLst>
                    </p:cNvPr>
                    <p:cNvSpPr/>
                    <p:nvPr/>
                  </p:nvSpPr>
                  <p:spPr>
                    <a:xfrm>
                      <a:off x="3190009" y="4812200"/>
                      <a:ext cx="1652155" cy="74662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4C34314-E83F-F34D-162A-7BDF6DDFF015}"/>
                        </a:ext>
                      </a:extLst>
                    </p:cNvPr>
                    <p:cNvCxnSpPr/>
                    <p:nvPr/>
                  </p:nvCxnSpPr>
                  <p:spPr>
                    <a:xfrm>
                      <a:off x="3485408" y="5076701"/>
                      <a:ext cx="1092530" cy="0"/>
                    </a:xfrm>
                    <a:prstGeom prst="line">
                      <a:avLst/>
                    </a:prstGeom>
                    <a:grpFill/>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94938F71-7AC4-737B-98CE-2215831AB464}"/>
                        </a:ext>
                      </a:extLst>
                    </p:cNvPr>
                    <p:cNvCxnSpPr>
                      <a:cxnSpLocks/>
                    </p:cNvCxnSpPr>
                    <p:nvPr/>
                  </p:nvCxnSpPr>
                  <p:spPr>
                    <a:xfrm>
                      <a:off x="3592286" y="5337958"/>
                      <a:ext cx="837210" cy="0"/>
                    </a:xfrm>
                    <a:prstGeom prst="line">
                      <a:avLst/>
                    </a:prstGeom>
                    <a:grpFill/>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nvGrpSpPr>
                  <p:cNvPr id="40" name="Group 39">
                    <a:extLst>
                      <a:ext uri="{FF2B5EF4-FFF2-40B4-BE49-F238E27FC236}">
                        <a16:creationId xmlns:a16="http://schemas.microsoft.com/office/drawing/2014/main" id="{4DA53BD3-99EE-88E0-B0C6-8344ADD5D6DE}"/>
                      </a:ext>
                    </a:extLst>
                  </p:cNvPr>
                  <p:cNvGrpSpPr/>
                  <p:nvPr/>
                </p:nvGrpSpPr>
                <p:grpSpPr>
                  <a:xfrm rot="316098">
                    <a:off x="2752341" y="5406670"/>
                    <a:ext cx="1339489" cy="605327"/>
                    <a:chOff x="3190009" y="4812200"/>
                    <a:chExt cx="1652155" cy="746624"/>
                  </a:xfrm>
                  <a:grpFill/>
                  <a:effectLst>
                    <a:outerShdw blurRad="63500" sx="102000" sy="102000" algn="ctr" rotWithShape="0">
                      <a:prstClr val="black">
                        <a:alpha val="40000"/>
                      </a:prstClr>
                    </a:outerShdw>
                  </a:effectLst>
                </p:grpSpPr>
                <p:sp>
                  <p:nvSpPr>
                    <p:cNvPr id="45" name="Rounded Rectangle 44">
                      <a:extLst>
                        <a:ext uri="{FF2B5EF4-FFF2-40B4-BE49-F238E27FC236}">
                          <a16:creationId xmlns:a16="http://schemas.microsoft.com/office/drawing/2014/main" id="{B3FE3475-59D1-A08B-8139-FB9283B93A63}"/>
                        </a:ext>
                      </a:extLst>
                    </p:cNvPr>
                    <p:cNvSpPr/>
                    <p:nvPr/>
                  </p:nvSpPr>
                  <p:spPr>
                    <a:xfrm>
                      <a:off x="3190009" y="4812200"/>
                      <a:ext cx="1652155" cy="74662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7EA21D6-15F5-5F2A-C60E-7452AF99678C}"/>
                        </a:ext>
                      </a:extLst>
                    </p:cNvPr>
                    <p:cNvCxnSpPr/>
                    <p:nvPr/>
                  </p:nvCxnSpPr>
                  <p:spPr>
                    <a:xfrm>
                      <a:off x="3485408" y="5076701"/>
                      <a:ext cx="109253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47" name="Straight Connector 46">
                      <a:extLst>
                        <a:ext uri="{FF2B5EF4-FFF2-40B4-BE49-F238E27FC236}">
                          <a16:creationId xmlns:a16="http://schemas.microsoft.com/office/drawing/2014/main" id="{40FF6338-FDA7-6D0F-3055-562833580D8F}"/>
                        </a:ext>
                      </a:extLst>
                    </p:cNvPr>
                    <p:cNvCxnSpPr>
                      <a:cxnSpLocks/>
                    </p:cNvCxnSpPr>
                    <p:nvPr/>
                  </p:nvCxnSpPr>
                  <p:spPr>
                    <a:xfrm>
                      <a:off x="3592286" y="5337958"/>
                      <a:ext cx="83721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41" name="Group 40">
                    <a:extLst>
                      <a:ext uri="{FF2B5EF4-FFF2-40B4-BE49-F238E27FC236}">
                        <a16:creationId xmlns:a16="http://schemas.microsoft.com/office/drawing/2014/main" id="{345C458F-D858-DFAB-5DD7-3FE0C2E0B77D}"/>
                      </a:ext>
                    </a:extLst>
                  </p:cNvPr>
                  <p:cNvGrpSpPr/>
                  <p:nvPr/>
                </p:nvGrpSpPr>
                <p:grpSpPr>
                  <a:xfrm rot="316098">
                    <a:off x="3207453" y="4607804"/>
                    <a:ext cx="1339489" cy="605327"/>
                    <a:chOff x="3190009" y="4812200"/>
                    <a:chExt cx="1652155" cy="746624"/>
                  </a:xfrm>
                  <a:grpFill/>
                  <a:effectLst>
                    <a:outerShdw blurRad="63500" sx="102000" sy="102000" algn="ctr" rotWithShape="0">
                      <a:prstClr val="black">
                        <a:alpha val="40000"/>
                      </a:prstClr>
                    </a:outerShdw>
                  </a:effectLst>
                </p:grpSpPr>
                <p:sp>
                  <p:nvSpPr>
                    <p:cNvPr id="42" name="Rounded Rectangle 41">
                      <a:extLst>
                        <a:ext uri="{FF2B5EF4-FFF2-40B4-BE49-F238E27FC236}">
                          <a16:creationId xmlns:a16="http://schemas.microsoft.com/office/drawing/2014/main" id="{CFE24DD3-EA8F-090A-20E9-8EB510AD391F}"/>
                        </a:ext>
                      </a:extLst>
                    </p:cNvPr>
                    <p:cNvSpPr/>
                    <p:nvPr/>
                  </p:nvSpPr>
                  <p:spPr>
                    <a:xfrm>
                      <a:off x="3190009" y="4812200"/>
                      <a:ext cx="1652155" cy="74662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A1B228A-5A59-9D93-B990-0C934BF1F91B}"/>
                        </a:ext>
                      </a:extLst>
                    </p:cNvPr>
                    <p:cNvCxnSpPr/>
                    <p:nvPr/>
                  </p:nvCxnSpPr>
                  <p:spPr>
                    <a:xfrm>
                      <a:off x="3485408" y="5076701"/>
                      <a:ext cx="109253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952095E5-6628-2192-129E-5A2A785A6F8A}"/>
                        </a:ext>
                      </a:extLst>
                    </p:cNvPr>
                    <p:cNvCxnSpPr>
                      <a:cxnSpLocks/>
                    </p:cNvCxnSpPr>
                    <p:nvPr/>
                  </p:nvCxnSpPr>
                  <p:spPr>
                    <a:xfrm>
                      <a:off x="3592286" y="5337958"/>
                      <a:ext cx="83721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grpSp>
          <p:grpSp>
            <p:nvGrpSpPr>
              <p:cNvPr id="61" name="Group 60">
                <a:extLst>
                  <a:ext uri="{FF2B5EF4-FFF2-40B4-BE49-F238E27FC236}">
                    <a16:creationId xmlns:a16="http://schemas.microsoft.com/office/drawing/2014/main" id="{61651A0F-E5EA-0BCA-A135-597C269FEF5A}"/>
                  </a:ext>
                </a:extLst>
              </p:cNvPr>
              <p:cNvGrpSpPr/>
              <p:nvPr/>
            </p:nvGrpSpPr>
            <p:grpSpPr>
              <a:xfrm rot="1290109">
                <a:off x="6542312" y="3192149"/>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58" name="Rounded Rectangle 57">
                  <a:extLst>
                    <a:ext uri="{FF2B5EF4-FFF2-40B4-BE49-F238E27FC236}">
                      <a16:creationId xmlns:a16="http://schemas.microsoft.com/office/drawing/2014/main" id="{12CF6CEC-B8D9-440C-5590-567AC42E1AB5}"/>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BED189E-FB3C-7C22-83D6-B48084748419}"/>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60" name="Straight Connector 59">
                  <a:extLst>
                    <a:ext uri="{FF2B5EF4-FFF2-40B4-BE49-F238E27FC236}">
                      <a16:creationId xmlns:a16="http://schemas.microsoft.com/office/drawing/2014/main" id="{487B6C16-AAD8-C3D2-9102-E49E8BF262CC}"/>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62" name="Group 61">
                <a:extLst>
                  <a:ext uri="{FF2B5EF4-FFF2-40B4-BE49-F238E27FC236}">
                    <a16:creationId xmlns:a16="http://schemas.microsoft.com/office/drawing/2014/main" id="{044FA737-265B-C610-7852-F954187950AB}"/>
                  </a:ext>
                </a:extLst>
              </p:cNvPr>
              <p:cNvGrpSpPr/>
              <p:nvPr/>
            </p:nvGrpSpPr>
            <p:grpSpPr>
              <a:xfrm rot="21108038">
                <a:off x="6787099" y="4606320"/>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63" name="Rounded Rectangle 62">
                  <a:extLst>
                    <a:ext uri="{FF2B5EF4-FFF2-40B4-BE49-F238E27FC236}">
                      <a16:creationId xmlns:a16="http://schemas.microsoft.com/office/drawing/2014/main" id="{25E9D8C3-44FF-DB77-1030-32875E9393C6}"/>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A11332CE-45C1-9DE2-88BD-26C548FA01C4}"/>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D67BAAD1-A437-878F-7956-CE5CDE179371}"/>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66" name="Group 65">
                <a:extLst>
                  <a:ext uri="{FF2B5EF4-FFF2-40B4-BE49-F238E27FC236}">
                    <a16:creationId xmlns:a16="http://schemas.microsoft.com/office/drawing/2014/main" id="{50D89BE2-5BFE-5382-1E61-88A1CDFE0E37}"/>
                  </a:ext>
                </a:extLst>
              </p:cNvPr>
              <p:cNvGrpSpPr/>
              <p:nvPr/>
            </p:nvGrpSpPr>
            <p:grpSpPr>
              <a:xfrm rot="21108038">
                <a:off x="6577639" y="3714975"/>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67" name="Rounded Rectangle 66">
                  <a:extLst>
                    <a:ext uri="{FF2B5EF4-FFF2-40B4-BE49-F238E27FC236}">
                      <a16:creationId xmlns:a16="http://schemas.microsoft.com/office/drawing/2014/main" id="{13EB5D4A-7D2C-F456-57CA-87F794995B15}"/>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E8B5E23C-6D72-F968-2222-915A6F9ACA58}"/>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3DE1106A-C24B-6409-D318-FC694D4165E0}"/>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70" name="Group 69">
                <a:extLst>
                  <a:ext uri="{FF2B5EF4-FFF2-40B4-BE49-F238E27FC236}">
                    <a16:creationId xmlns:a16="http://schemas.microsoft.com/office/drawing/2014/main" id="{53CEDC2E-720F-CECB-4431-2874790C6C27}"/>
                  </a:ext>
                </a:extLst>
              </p:cNvPr>
              <p:cNvGrpSpPr/>
              <p:nvPr/>
            </p:nvGrpSpPr>
            <p:grpSpPr>
              <a:xfrm rot="14388931">
                <a:off x="8047763" y="4073970"/>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71" name="Rounded Rectangle 70">
                  <a:extLst>
                    <a:ext uri="{FF2B5EF4-FFF2-40B4-BE49-F238E27FC236}">
                      <a16:creationId xmlns:a16="http://schemas.microsoft.com/office/drawing/2014/main" id="{E9860CCB-655E-4128-6BB6-4D8B598F6B47}"/>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5F57F2B9-19CB-219C-1C6F-EBB0556666DA}"/>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7764F7DE-EE9D-8F3A-B566-5429DFC00748}"/>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74" name="Group 73">
                <a:extLst>
                  <a:ext uri="{FF2B5EF4-FFF2-40B4-BE49-F238E27FC236}">
                    <a16:creationId xmlns:a16="http://schemas.microsoft.com/office/drawing/2014/main" id="{7C5BB855-4038-1D7F-BF92-2325941D81FF}"/>
                  </a:ext>
                </a:extLst>
              </p:cNvPr>
              <p:cNvGrpSpPr/>
              <p:nvPr/>
            </p:nvGrpSpPr>
            <p:grpSpPr>
              <a:xfrm rot="3110222">
                <a:off x="6440780" y="5307888"/>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75" name="Rounded Rectangle 74">
                  <a:extLst>
                    <a:ext uri="{FF2B5EF4-FFF2-40B4-BE49-F238E27FC236}">
                      <a16:creationId xmlns:a16="http://schemas.microsoft.com/office/drawing/2014/main" id="{B39AB015-6D2A-F001-C517-7D04CAF5BF67}"/>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B8CA218-F140-1F29-E65C-8E0BCE3856A6}"/>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2EAF7811-0DD0-2EB5-27D9-DEA67AAA6C90}"/>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nvGrpSpPr>
              <p:cNvPr id="78" name="Group 77">
                <a:extLst>
                  <a:ext uri="{FF2B5EF4-FFF2-40B4-BE49-F238E27FC236}">
                    <a16:creationId xmlns:a16="http://schemas.microsoft.com/office/drawing/2014/main" id="{E88770E9-2172-4834-1FC4-FAEFCCC2E759}"/>
                  </a:ext>
                </a:extLst>
              </p:cNvPr>
              <p:cNvGrpSpPr/>
              <p:nvPr/>
            </p:nvGrpSpPr>
            <p:grpSpPr>
              <a:xfrm rot="21108038">
                <a:off x="7828819" y="4999859"/>
                <a:ext cx="1339489" cy="605327"/>
                <a:chOff x="7710478" y="3606321"/>
                <a:chExt cx="1339489" cy="605327"/>
              </a:xfrm>
              <a:grpFill/>
              <a:effectLst>
                <a:outerShdw blurRad="46959" dist="4532" dir="21540000" sx="106000" sy="106000" algn="ctr" rotWithShape="0">
                  <a:srgbClr val="000000">
                    <a:alpha val="17302"/>
                  </a:srgbClr>
                </a:outerShdw>
              </a:effectLst>
            </p:grpSpPr>
            <p:sp>
              <p:nvSpPr>
                <p:cNvPr id="79" name="Rounded Rectangle 78">
                  <a:extLst>
                    <a:ext uri="{FF2B5EF4-FFF2-40B4-BE49-F238E27FC236}">
                      <a16:creationId xmlns:a16="http://schemas.microsoft.com/office/drawing/2014/main" id="{5DAF25ED-82A6-67C4-A93F-A08F700AC026}"/>
                    </a:ext>
                  </a:extLst>
                </p:cNvPr>
                <p:cNvSpPr/>
                <p:nvPr/>
              </p:nvSpPr>
              <p:spPr>
                <a:xfrm rot="20990309">
                  <a:off x="7710478" y="3606321"/>
                  <a:ext cx="1339489" cy="60532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EACE5E29-2BF1-E7F5-A071-D290F5A02E7F}"/>
                    </a:ext>
                  </a:extLst>
                </p:cNvPr>
                <p:cNvCxnSpPr/>
                <p:nvPr/>
              </p:nvCxnSpPr>
              <p:spPr>
                <a:xfrm rot="20990309">
                  <a:off x="7934211" y="3819920"/>
                  <a:ext cx="885772"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370FA0D8-028D-9225-4889-97A3DE2BA363}"/>
                    </a:ext>
                  </a:extLst>
                </p:cNvPr>
                <p:cNvCxnSpPr>
                  <a:cxnSpLocks/>
                </p:cNvCxnSpPr>
                <p:nvPr/>
              </p:nvCxnSpPr>
              <p:spPr>
                <a:xfrm rot="20990309">
                  <a:off x="8058496" y="4031385"/>
                  <a:ext cx="678770" cy="0"/>
                </a:xfrm>
                <a:prstGeom prst="line">
                  <a:avLst/>
                </a:prstGeom>
                <a:grpFill/>
                <a:ln w="25400">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grpSp>
        </p:grpSp>
      </p:grpSp>
      <p:sp>
        <p:nvSpPr>
          <p:cNvPr id="82" name="Content Placeholder 4">
            <a:extLst>
              <a:ext uri="{FF2B5EF4-FFF2-40B4-BE49-F238E27FC236}">
                <a16:creationId xmlns:a16="http://schemas.microsoft.com/office/drawing/2014/main" id="{497138B2-3D72-3B49-D4FD-136FAFD133C0}"/>
              </a:ext>
            </a:extLst>
          </p:cNvPr>
          <p:cNvSpPr txBox="1">
            <a:spLocks/>
          </p:cNvSpPr>
          <p:nvPr/>
        </p:nvSpPr>
        <p:spPr>
          <a:xfrm>
            <a:off x="232914" y="1303304"/>
            <a:ext cx="5806197" cy="2488503"/>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spcBef>
                <a:spcPts val="1500"/>
              </a:spcBef>
            </a:pPr>
            <a:r>
              <a:rPr lang="en-GB" sz="2400" dirty="0">
                <a:ea typeface="Lato" panose="020B0604020202020204" charset="0"/>
                <a:cs typeface="Lato" panose="020B0604020202020204" charset="0"/>
              </a:rPr>
              <a:t>Look at the hazard labels from common household products.</a:t>
            </a:r>
          </a:p>
          <a:p>
            <a:pPr>
              <a:lnSpc>
                <a:spcPts val="3200"/>
              </a:lnSpc>
              <a:spcBef>
                <a:spcPts val="1500"/>
              </a:spcBef>
            </a:pPr>
            <a:r>
              <a:rPr lang="en-GB" sz="2400" dirty="0">
                <a:ea typeface="Lato" panose="020B0604020202020204" charset="0"/>
                <a:cs typeface="Lato" panose="020B0604020202020204" charset="0"/>
              </a:rPr>
              <a:t>Can you match the hazard labels to their meanings? </a:t>
            </a:r>
            <a:endParaRPr lang="en-US" sz="2400" dirty="0">
              <a:solidFill>
                <a:schemeClr val="bg1">
                  <a:lumMod val="50000"/>
                </a:schemeClr>
              </a:solidFill>
              <a:ea typeface="Lato" panose="020B0604020202020204" charset="0"/>
              <a:cs typeface="Lato" panose="020B0604020202020204" charset="0"/>
            </a:endParaRPr>
          </a:p>
          <a:p>
            <a:pPr marL="198000" indent="-198000"/>
            <a:endParaRPr lang="en-GB" sz="2400" dirty="0"/>
          </a:p>
        </p:txBody>
      </p:sp>
      <p:sp>
        <p:nvSpPr>
          <p:cNvPr id="83" name="Title 2">
            <a:extLst>
              <a:ext uri="{FF2B5EF4-FFF2-40B4-BE49-F238E27FC236}">
                <a16:creationId xmlns:a16="http://schemas.microsoft.com/office/drawing/2014/main" id="{555FE78C-9944-E858-7C5A-28F2B16C47CE}"/>
              </a:ext>
            </a:extLst>
          </p:cNvPr>
          <p:cNvSpPr txBox="1">
            <a:spLocks/>
          </p:cNvSpPr>
          <p:nvPr/>
        </p:nvSpPr>
        <p:spPr>
          <a:xfrm>
            <a:off x="233593" y="543878"/>
            <a:ext cx="625658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GB" dirty="0"/>
              <a:t>Hazards</a:t>
            </a:r>
          </a:p>
        </p:txBody>
      </p:sp>
      <p:grpSp>
        <p:nvGrpSpPr>
          <p:cNvPr id="12" name="Group 11">
            <a:extLst>
              <a:ext uri="{FF2B5EF4-FFF2-40B4-BE49-F238E27FC236}">
                <a16:creationId xmlns:a16="http://schemas.microsoft.com/office/drawing/2014/main" id="{B83A61D3-C68E-CA14-09C0-0B2CFCFF2226}"/>
              </a:ext>
            </a:extLst>
          </p:cNvPr>
          <p:cNvGrpSpPr/>
          <p:nvPr/>
        </p:nvGrpSpPr>
        <p:grpSpPr>
          <a:xfrm>
            <a:off x="407836" y="3377853"/>
            <a:ext cx="3881609" cy="2761280"/>
            <a:chOff x="407836" y="3377853"/>
            <a:chExt cx="3881609" cy="2761280"/>
          </a:xfrm>
        </p:grpSpPr>
        <p:grpSp>
          <p:nvGrpSpPr>
            <p:cNvPr id="33" name="Group 32">
              <a:extLst>
                <a:ext uri="{FF2B5EF4-FFF2-40B4-BE49-F238E27FC236}">
                  <a16:creationId xmlns:a16="http://schemas.microsoft.com/office/drawing/2014/main" id="{15A69239-66C5-7136-4B4C-83CE901723B1}"/>
                </a:ext>
              </a:extLst>
            </p:cNvPr>
            <p:cNvGrpSpPr/>
            <p:nvPr/>
          </p:nvGrpSpPr>
          <p:grpSpPr>
            <a:xfrm>
              <a:off x="407836" y="3377853"/>
              <a:ext cx="3881609" cy="2761280"/>
              <a:chOff x="679731" y="2934644"/>
              <a:chExt cx="4400031" cy="3130072"/>
            </a:xfrm>
          </p:grpSpPr>
          <p:grpSp>
            <p:nvGrpSpPr>
              <p:cNvPr id="29" name="Group 28">
                <a:extLst>
                  <a:ext uri="{FF2B5EF4-FFF2-40B4-BE49-F238E27FC236}">
                    <a16:creationId xmlns:a16="http://schemas.microsoft.com/office/drawing/2014/main" id="{F34963D2-0095-CB07-8ABC-2CC0095E9AC5}"/>
                  </a:ext>
                </a:extLst>
              </p:cNvPr>
              <p:cNvGrpSpPr/>
              <p:nvPr/>
            </p:nvGrpSpPr>
            <p:grpSpPr>
              <a:xfrm rot="1203246">
                <a:off x="2860666" y="3246864"/>
                <a:ext cx="1364662" cy="1311823"/>
                <a:chOff x="-3663552" y="2047461"/>
                <a:chExt cx="1437187" cy="1381539"/>
              </a:xfrm>
              <a:effectLst>
                <a:outerShdw blurRad="220267" dist="50800" dir="5400000" sx="102300" sy="102300" algn="ctr" rotWithShape="0">
                  <a:srgbClr val="000000">
                    <a:alpha val="24000"/>
                  </a:srgbClr>
                </a:outerShdw>
              </a:effectLst>
            </p:grpSpPr>
            <p:sp>
              <p:nvSpPr>
                <p:cNvPr id="20" name="Rounded Rectangle 19">
                  <a:extLst>
                    <a:ext uri="{FF2B5EF4-FFF2-40B4-BE49-F238E27FC236}">
                      <a16:creationId xmlns:a16="http://schemas.microsoft.com/office/drawing/2014/main" id="{0DD75275-70FB-F44D-BBA7-8A6E64EE1945}"/>
                    </a:ext>
                  </a:extLst>
                </p:cNvPr>
                <p:cNvSpPr/>
                <p:nvPr/>
              </p:nvSpPr>
              <p:spPr>
                <a:xfrm>
                  <a:off x="-3663552" y="2047461"/>
                  <a:ext cx="1437187" cy="1381539"/>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x on a pink background&#10;&#10;Description automatically generated">
                  <a:extLst>
                    <a:ext uri="{FF2B5EF4-FFF2-40B4-BE49-F238E27FC236}">
                      <a16:creationId xmlns:a16="http://schemas.microsoft.com/office/drawing/2014/main" id="{F3B5B703-1C68-D779-9495-E9389761BD61}"/>
                    </a:ext>
                  </a:extLst>
                </p:cNvPr>
                <p:cNvPicPr>
                  <a:picLocks noChangeAspect="1"/>
                </p:cNvPicPr>
                <p:nvPr/>
              </p:nvPicPr>
              <p:blipFill>
                <a:blip r:embed="rId5"/>
                <a:stretch>
                  <a:fillRect/>
                </a:stretch>
              </p:blipFill>
              <p:spPr>
                <a:xfrm flipH="1">
                  <a:off x="-3518539" y="2164650"/>
                  <a:ext cx="1147160" cy="1147160"/>
                </a:xfrm>
                <a:prstGeom prst="rect">
                  <a:avLst/>
                </a:prstGeom>
              </p:spPr>
            </p:pic>
          </p:grpSp>
          <p:grpSp>
            <p:nvGrpSpPr>
              <p:cNvPr id="22" name="Group 21">
                <a:extLst>
                  <a:ext uri="{FF2B5EF4-FFF2-40B4-BE49-F238E27FC236}">
                    <a16:creationId xmlns:a16="http://schemas.microsoft.com/office/drawing/2014/main" id="{A00B1424-760F-C110-D06C-674978569F0E}"/>
                  </a:ext>
                </a:extLst>
              </p:cNvPr>
              <p:cNvGrpSpPr/>
              <p:nvPr/>
            </p:nvGrpSpPr>
            <p:grpSpPr>
              <a:xfrm rot="20997608">
                <a:off x="1798417" y="3817128"/>
                <a:ext cx="1364660" cy="1311822"/>
                <a:chOff x="-3663552" y="3552170"/>
                <a:chExt cx="1437187" cy="1381539"/>
              </a:xfrm>
              <a:effectLst>
                <a:outerShdw blurRad="220267" dist="50800" dir="5400000" sx="102300" sy="102300" algn="ctr" rotWithShape="0">
                  <a:srgbClr val="000000">
                    <a:alpha val="24000"/>
                  </a:srgbClr>
                </a:outerShdw>
              </a:effectLst>
            </p:grpSpPr>
            <p:sp>
              <p:nvSpPr>
                <p:cNvPr id="21" name="Rounded Rectangle 20">
                  <a:extLst>
                    <a:ext uri="{FF2B5EF4-FFF2-40B4-BE49-F238E27FC236}">
                      <a16:creationId xmlns:a16="http://schemas.microsoft.com/office/drawing/2014/main" id="{E8C0BF42-CFE6-1127-874F-245B50597B8C}"/>
                    </a:ext>
                  </a:extLst>
                </p:cNvPr>
                <p:cNvSpPr/>
                <p:nvPr/>
              </p:nvSpPr>
              <p:spPr>
                <a:xfrm>
                  <a:off x="-3663552" y="3552170"/>
                  <a:ext cx="1437187" cy="1381539"/>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flame on a red background&#10;&#10;Description automatically generated">
                  <a:extLst>
                    <a:ext uri="{FF2B5EF4-FFF2-40B4-BE49-F238E27FC236}">
                      <a16:creationId xmlns:a16="http://schemas.microsoft.com/office/drawing/2014/main" id="{F6C8EBD6-5B4F-852A-02CF-A4ECFB6913F1}"/>
                    </a:ext>
                  </a:extLst>
                </p:cNvPr>
                <p:cNvPicPr>
                  <a:picLocks noChangeAspect="1"/>
                </p:cNvPicPr>
                <p:nvPr/>
              </p:nvPicPr>
              <p:blipFill>
                <a:blip r:embed="rId6"/>
                <a:stretch>
                  <a:fillRect/>
                </a:stretch>
              </p:blipFill>
              <p:spPr>
                <a:xfrm flipH="1">
                  <a:off x="-3518539" y="3669359"/>
                  <a:ext cx="1147160" cy="1147160"/>
                </a:xfrm>
                <a:prstGeom prst="rect">
                  <a:avLst/>
                </a:prstGeom>
              </p:spPr>
            </p:pic>
          </p:grpSp>
          <p:grpSp>
            <p:nvGrpSpPr>
              <p:cNvPr id="28" name="Group 27">
                <a:extLst>
                  <a:ext uri="{FF2B5EF4-FFF2-40B4-BE49-F238E27FC236}">
                    <a16:creationId xmlns:a16="http://schemas.microsoft.com/office/drawing/2014/main" id="{1E638528-DD30-4507-6B97-65509365CCAD}"/>
                  </a:ext>
                </a:extLst>
              </p:cNvPr>
              <p:cNvGrpSpPr/>
              <p:nvPr/>
            </p:nvGrpSpPr>
            <p:grpSpPr>
              <a:xfrm>
                <a:off x="679731" y="3531180"/>
                <a:ext cx="1398755" cy="1398755"/>
                <a:chOff x="1076045" y="3692446"/>
                <a:chExt cx="1786144" cy="1786144"/>
              </a:xfrm>
              <a:effectLst>
                <a:outerShdw blurRad="220267" dist="50800" dir="5400000" sx="102300" sy="102300" algn="ctr" rotWithShape="0">
                  <a:srgbClr val="000000">
                    <a:alpha val="24000"/>
                  </a:srgbClr>
                </a:outerShdw>
              </a:effectLst>
            </p:grpSpPr>
            <p:sp>
              <p:nvSpPr>
                <p:cNvPr id="27" name="Oval 26">
                  <a:extLst>
                    <a:ext uri="{FF2B5EF4-FFF2-40B4-BE49-F238E27FC236}">
                      <a16:creationId xmlns:a16="http://schemas.microsoft.com/office/drawing/2014/main" id="{4687576D-B18E-B1E2-DA46-7DC2870CECB3}"/>
                    </a:ext>
                  </a:extLst>
                </p:cNvPr>
                <p:cNvSpPr/>
                <p:nvPr/>
              </p:nvSpPr>
              <p:spPr>
                <a:xfrm>
                  <a:off x="1110523" y="3722638"/>
                  <a:ext cx="1700326" cy="17003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no child sign with a face&#10;&#10;Description automatically generated">
                  <a:extLst>
                    <a:ext uri="{FF2B5EF4-FFF2-40B4-BE49-F238E27FC236}">
                      <a16:creationId xmlns:a16="http://schemas.microsoft.com/office/drawing/2014/main" id="{5AEF59A1-8D3A-0381-CB48-C8B84360707A}"/>
                    </a:ext>
                  </a:extLst>
                </p:cNvPr>
                <p:cNvPicPr>
                  <a:picLocks noChangeAspect="1"/>
                </p:cNvPicPr>
                <p:nvPr/>
              </p:nvPicPr>
              <p:blipFill>
                <a:blip r:embed="rId7"/>
                <a:stretch>
                  <a:fillRect/>
                </a:stretch>
              </p:blipFill>
              <p:spPr>
                <a:xfrm>
                  <a:off x="1076045" y="3692446"/>
                  <a:ext cx="1786144" cy="1786144"/>
                </a:xfrm>
                <a:prstGeom prst="rect">
                  <a:avLst/>
                </a:prstGeom>
              </p:spPr>
            </p:pic>
          </p:grpSp>
          <p:grpSp>
            <p:nvGrpSpPr>
              <p:cNvPr id="30" name="Group 29">
                <a:extLst>
                  <a:ext uri="{FF2B5EF4-FFF2-40B4-BE49-F238E27FC236}">
                    <a16:creationId xmlns:a16="http://schemas.microsoft.com/office/drawing/2014/main" id="{6576BC89-5648-9EE0-2560-B023749B6313}"/>
                  </a:ext>
                </a:extLst>
              </p:cNvPr>
              <p:cNvGrpSpPr/>
              <p:nvPr/>
            </p:nvGrpSpPr>
            <p:grpSpPr>
              <a:xfrm rot="817822">
                <a:off x="3715100" y="3866510"/>
                <a:ext cx="1364662" cy="1311823"/>
                <a:chOff x="-3683558" y="3546188"/>
                <a:chExt cx="1437187" cy="1381539"/>
              </a:xfrm>
              <a:effectLst>
                <a:outerShdw blurRad="220267" dist="50800" dir="5400000" sx="102300" sy="102300" algn="ctr" rotWithShape="0">
                  <a:srgbClr val="000000">
                    <a:alpha val="24000"/>
                  </a:srgbClr>
                </a:outerShdw>
              </a:effectLst>
            </p:grpSpPr>
            <p:sp>
              <p:nvSpPr>
                <p:cNvPr id="23" name="Rounded Rectangle 22">
                  <a:extLst>
                    <a:ext uri="{FF2B5EF4-FFF2-40B4-BE49-F238E27FC236}">
                      <a16:creationId xmlns:a16="http://schemas.microsoft.com/office/drawing/2014/main" id="{A6B59B07-300F-07AF-BD4F-DBD7349DFB73}"/>
                    </a:ext>
                  </a:extLst>
                </p:cNvPr>
                <p:cNvSpPr/>
                <p:nvPr/>
              </p:nvSpPr>
              <p:spPr>
                <a:xfrm>
                  <a:off x="-3683558" y="3546188"/>
                  <a:ext cx="1437187" cy="1381539"/>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orange sign with a fish on it&#10;&#10;Description automatically generated">
                  <a:extLst>
                    <a:ext uri="{FF2B5EF4-FFF2-40B4-BE49-F238E27FC236}">
                      <a16:creationId xmlns:a16="http://schemas.microsoft.com/office/drawing/2014/main" id="{6B294024-3433-A551-CCF3-E6263F9BD9C3}"/>
                    </a:ext>
                  </a:extLst>
                </p:cNvPr>
                <p:cNvPicPr>
                  <a:picLocks noChangeAspect="1"/>
                </p:cNvPicPr>
                <p:nvPr/>
              </p:nvPicPr>
              <p:blipFill>
                <a:blip r:embed="rId8"/>
                <a:stretch>
                  <a:fillRect/>
                </a:stretch>
              </p:blipFill>
              <p:spPr>
                <a:xfrm flipH="1">
                  <a:off x="-3538545" y="3663377"/>
                  <a:ext cx="1147160" cy="1147160"/>
                </a:xfrm>
                <a:prstGeom prst="rect">
                  <a:avLst/>
                </a:prstGeom>
              </p:spPr>
            </p:pic>
          </p:grpSp>
          <p:grpSp>
            <p:nvGrpSpPr>
              <p:cNvPr id="25" name="Group 24">
                <a:extLst>
                  <a:ext uri="{FF2B5EF4-FFF2-40B4-BE49-F238E27FC236}">
                    <a16:creationId xmlns:a16="http://schemas.microsoft.com/office/drawing/2014/main" id="{4737CC3B-D079-15C4-579C-6D3470C8CD54}"/>
                  </a:ext>
                </a:extLst>
              </p:cNvPr>
              <p:cNvGrpSpPr/>
              <p:nvPr/>
            </p:nvGrpSpPr>
            <p:grpSpPr>
              <a:xfrm>
                <a:off x="1152419" y="4752895"/>
                <a:ext cx="1364660" cy="1311821"/>
                <a:chOff x="-1947355" y="3546188"/>
                <a:chExt cx="1437187" cy="1381539"/>
              </a:xfrm>
              <a:effectLst>
                <a:outerShdw blurRad="220267" dist="50800" dir="5400000" sx="102300" sy="102300" algn="ctr" rotWithShape="0">
                  <a:srgbClr val="000000">
                    <a:alpha val="24000"/>
                  </a:srgbClr>
                </a:outerShdw>
              </a:effectLst>
            </p:grpSpPr>
            <p:sp>
              <p:nvSpPr>
                <p:cNvPr id="24" name="Rounded Rectangle 23">
                  <a:extLst>
                    <a:ext uri="{FF2B5EF4-FFF2-40B4-BE49-F238E27FC236}">
                      <a16:creationId xmlns:a16="http://schemas.microsoft.com/office/drawing/2014/main" id="{78DC956C-5A16-2D3B-D64D-E82E030860A2}"/>
                    </a:ext>
                  </a:extLst>
                </p:cNvPr>
                <p:cNvSpPr/>
                <p:nvPr/>
              </p:nvSpPr>
              <p:spPr>
                <a:xfrm>
                  <a:off x="-1947355" y="3546188"/>
                  <a:ext cx="1437187" cy="1381539"/>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black and white image of a hand and a faucet&#10;&#10;Description automatically generated">
                  <a:extLst>
                    <a:ext uri="{FF2B5EF4-FFF2-40B4-BE49-F238E27FC236}">
                      <a16:creationId xmlns:a16="http://schemas.microsoft.com/office/drawing/2014/main" id="{E8962FA2-164C-1B71-4477-BA38A9D8C6FA}"/>
                    </a:ext>
                  </a:extLst>
                </p:cNvPr>
                <p:cNvPicPr>
                  <a:picLocks noChangeAspect="1"/>
                </p:cNvPicPr>
                <p:nvPr/>
              </p:nvPicPr>
              <p:blipFill>
                <a:blip r:embed="rId9"/>
                <a:stretch>
                  <a:fillRect/>
                </a:stretch>
              </p:blipFill>
              <p:spPr>
                <a:xfrm flipH="1">
                  <a:off x="-1790385" y="3663377"/>
                  <a:ext cx="1147160" cy="1147160"/>
                </a:xfrm>
                <a:prstGeom prst="rect">
                  <a:avLst/>
                </a:prstGeom>
              </p:spPr>
            </p:pic>
          </p:grpSp>
          <p:grpSp>
            <p:nvGrpSpPr>
              <p:cNvPr id="31" name="Group 30">
                <a:extLst>
                  <a:ext uri="{FF2B5EF4-FFF2-40B4-BE49-F238E27FC236}">
                    <a16:creationId xmlns:a16="http://schemas.microsoft.com/office/drawing/2014/main" id="{5E9731D0-2635-FAF0-B17C-AF57C160F72A}"/>
                  </a:ext>
                </a:extLst>
              </p:cNvPr>
              <p:cNvGrpSpPr/>
              <p:nvPr/>
            </p:nvGrpSpPr>
            <p:grpSpPr>
              <a:xfrm rot="20412202">
                <a:off x="2209453" y="2934644"/>
                <a:ext cx="1634541" cy="3058819"/>
                <a:chOff x="2408534" y="3484778"/>
                <a:chExt cx="1333990" cy="2496377"/>
              </a:xfrm>
              <a:effectLst>
                <a:outerShdw blurRad="220267" dist="50800" dir="5400000" sx="102300" sy="102300" algn="ctr" rotWithShape="0">
                  <a:srgbClr val="000000">
                    <a:alpha val="24000"/>
                  </a:srgbClr>
                </a:outerShdw>
              </a:effectLst>
            </p:grpSpPr>
            <p:sp>
              <p:nvSpPr>
                <p:cNvPr id="5" name="Rounded Rectangle 4">
                  <a:extLst>
                    <a:ext uri="{FF2B5EF4-FFF2-40B4-BE49-F238E27FC236}">
                      <a16:creationId xmlns:a16="http://schemas.microsoft.com/office/drawing/2014/main" id="{B1296A4E-4CFA-7BB6-F704-EDD9FF7934FA}"/>
                    </a:ext>
                  </a:extLst>
                </p:cNvPr>
                <p:cNvSpPr/>
                <p:nvPr/>
              </p:nvSpPr>
              <p:spPr>
                <a:xfrm>
                  <a:off x="2408534" y="3484778"/>
                  <a:ext cx="1113735" cy="1070611"/>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F0FE1A53-165B-CD9D-84F0-E51D8CCD8A59}"/>
                    </a:ext>
                  </a:extLst>
                </p:cNvPr>
                <p:cNvSpPr/>
                <p:nvPr/>
              </p:nvSpPr>
              <p:spPr>
                <a:xfrm>
                  <a:off x="2628789" y="4910544"/>
                  <a:ext cx="1113735" cy="1070611"/>
                </a:xfrm>
                <a:prstGeom prst="roundRect">
                  <a:avLst>
                    <a:gd name="adj" fmla="val 10912"/>
                  </a:avLst>
                </a:prstGeom>
                <a:solidFill>
                  <a:srgbClr val="F36E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black figure holding a doll and a red x&#10;&#10;Description automatically generated">
                  <a:extLst>
                    <a:ext uri="{FF2B5EF4-FFF2-40B4-BE49-F238E27FC236}">
                      <a16:creationId xmlns:a16="http://schemas.microsoft.com/office/drawing/2014/main" id="{B43FA5E0-8931-ECD1-73F7-9CBBD819FE6C}"/>
                    </a:ext>
                  </a:extLst>
                </p:cNvPr>
                <p:cNvPicPr>
                  <a:picLocks noChangeAspect="1"/>
                </p:cNvPicPr>
                <p:nvPr/>
              </p:nvPicPr>
              <p:blipFill>
                <a:blip r:embed="rId10"/>
                <a:stretch>
                  <a:fillRect/>
                </a:stretch>
              </p:blipFill>
              <p:spPr>
                <a:xfrm flipH="1">
                  <a:off x="2773802" y="5027734"/>
                  <a:ext cx="888981" cy="888981"/>
                </a:xfrm>
                <a:prstGeom prst="rect">
                  <a:avLst/>
                </a:prstGeom>
              </p:spPr>
            </p:pic>
          </p:grpSp>
        </p:grpSp>
        <p:pic>
          <p:nvPicPr>
            <p:cNvPr id="7" name="Picture 6" descr="A red x and eye with faucet and water dripping from faucet&#10;&#10;Description automatically generated">
              <a:extLst>
                <a:ext uri="{FF2B5EF4-FFF2-40B4-BE49-F238E27FC236}">
                  <a16:creationId xmlns:a16="http://schemas.microsoft.com/office/drawing/2014/main" id="{80054A98-0766-DD45-8B6A-EE5C42DD3BF8}"/>
                </a:ext>
              </a:extLst>
            </p:cNvPr>
            <p:cNvPicPr>
              <a:picLocks noChangeAspect="1"/>
            </p:cNvPicPr>
            <p:nvPr/>
          </p:nvPicPr>
          <p:blipFill>
            <a:blip r:embed="rId11"/>
            <a:stretch>
              <a:fillRect/>
            </a:stretch>
          </p:blipFill>
          <p:spPr>
            <a:xfrm rot="20532638">
              <a:off x="1704043" y="3706889"/>
              <a:ext cx="819666" cy="716748"/>
            </a:xfrm>
            <a:prstGeom prst="rect">
              <a:avLst/>
            </a:prstGeom>
          </p:spPr>
        </p:pic>
      </p:grpSp>
    </p:spTree>
    <p:extLst>
      <p:ext uri="{BB962C8B-B14F-4D97-AF65-F5344CB8AC3E}">
        <p14:creationId xmlns:p14="http://schemas.microsoft.com/office/powerpoint/2010/main" val="21684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
                                            <p:txEl>
                                              <p:pRg st="1" end="1"/>
                                            </p:txEl>
                                          </p:spTgt>
                                        </p:tgtEl>
                                        <p:attrNameLst>
                                          <p:attrName>style.visibility</p:attrName>
                                        </p:attrNameLst>
                                      </p:cBhvr>
                                      <p:to>
                                        <p:strVal val="visible"/>
                                      </p:to>
                                    </p:set>
                                    <p:animEffect transition="in" filter="fade">
                                      <p:cBhvr>
                                        <p:cTn id="15" dur="500"/>
                                        <p:tgtEl>
                                          <p:spTgt spid="8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37484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first of three drug education lessons, for year 1-2. This lesson focuses on different things that go into bodies/onto skin and explores how to manage risk in relation to household products and medicines.</a:t>
            </a:r>
          </a:p>
          <a:p>
            <a:pPr>
              <a:lnSpc>
                <a:spcPts val="2800"/>
              </a:lnSpc>
              <a:spcBef>
                <a:spcPts val="1100"/>
              </a:spcBef>
              <a:spcAft>
                <a:spcPts val="0"/>
              </a:spcAft>
            </a:pPr>
            <a:endParaRPr lang="en-GB" dirty="0">
              <a:effectLst/>
              <a:ea typeface="Calibri" panose="020F0502020204030204" pitchFamily="34" charset="0"/>
              <a:cs typeface="Times New Roman" panose="02020603050405020304" pitchFamily="18" charset="0"/>
            </a:endParaRPr>
          </a:p>
          <a:p>
            <a:pPr>
              <a:lnSpc>
                <a:spcPts val="2800"/>
              </a:lnSpc>
              <a:spcBef>
                <a:spcPts val="1100"/>
              </a:spcBef>
              <a:spcAft>
                <a:spcPts val="0"/>
              </a:spcAft>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333463"/>
            <a:ext cx="7203771" cy="4566366"/>
          </a:xfrm>
        </p:spPr>
        <p:txBody>
          <a:body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1-2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and alcohol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and alcohol education, </a:t>
            </a:r>
            <a:r>
              <a:rPr lang="en-GB" dirty="0">
                <a:ea typeface="Lato" panose="020B0604020202020204" charset="0"/>
                <a:cs typeface="Lato" panose="020B0604020202020204" charset="0"/>
              </a:rPr>
              <a:t>along with advice regarding how to talk to young people about addiction, dependency and problematic substance use.</a:t>
            </a:r>
          </a:p>
          <a:p>
            <a:pPr>
              <a:lnSpc>
                <a:spcPts val="2800"/>
              </a:lnSpc>
              <a:spcBef>
                <a:spcPts val="1100"/>
              </a:spcBef>
              <a:spcAft>
                <a:spcPts val="0"/>
              </a:spcAft>
            </a:pPr>
            <a:endParaRPr lang="en-GB" sz="1800" dirty="0">
              <a:solidFill>
                <a:schemeClr val="bg1"/>
              </a:solidFill>
              <a:latin typeface="Lato" panose="020B0604020202020204" charset="0"/>
              <a:ea typeface="Lato" panose="020B0604020202020204" charset="0"/>
              <a:cs typeface="Lato" panose="020B0604020202020204"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34316" y="1333463"/>
            <a:ext cx="3255860" cy="4650224"/>
          </a:xfrm>
        </p:spPr>
        <p:txBody>
          <a:bodyPr/>
          <a:lstStyle/>
          <a:p>
            <a:pPr>
              <a:lnSpc>
                <a:spcPts val="2400"/>
              </a:lnSpc>
              <a:spcBef>
                <a:spcPts val="900"/>
              </a:spcBef>
              <a:spcAft>
                <a:spcPts val="0"/>
              </a:spcAft>
            </a:pPr>
            <a:r>
              <a:rPr lang="en-GB" sz="1800" dirty="0">
                <a:effectLst/>
                <a:ea typeface="Calibri" panose="020F0502020204030204" pitchFamily="34" charset="0"/>
                <a:cs typeface="Times New Roman" panose="02020603050405020304" pitchFamily="18" charset="0"/>
              </a:rPr>
              <a:t>To learn about things that go into bodies and onto skin and how they can make people feel.</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859746" cy="4650224"/>
          </a:xfrm>
        </p:spPr>
        <p:txBody>
          <a:bodyPr/>
          <a:lstStyle/>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describe how the things that can go into a person’s body and onto their skin can change how people look and feel</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identify that some things that go into or onto bodies can be harmful (or not so good for people) and how we know if something might be harmful</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suggest basic strategies to respond to situations involving household products</a:t>
            </a:r>
          </a:p>
          <a:p>
            <a:pPr marL="198000" indent="-198000">
              <a:lnSpc>
                <a:spcPts val="2400"/>
              </a:lnSpc>
              <a:spcBef>
                <a:spcPts val="900"/>
              </a:spcBef>
              <a:spcAft>
                <a:spcPts val="0"/>
              </a:spcAft>
              <a:buFont typeface="Arial" panose="020B0604020202020204" pitchFamily="34" charset="0"/>
              <a:buChar char="•"/>
            </a:pPr>
            <a:r>
              <a:rPr lang="en-GB" sz="1800" dirty="0">
                <a:effectLst/>
                <a:ea typeface="Aptos" panose="020B0004020202020204" pitchFamily="34" charset="0"/>
                <a:cs typeface="Times New Roman" panose="02020603050405020304" pitchFamily="18" charset="0"/>
              </a:rPr>
              <a:t>recognise who to ask for help with things that can go into or onto bodies </a:t>
            </a:r>
          </a:p>
          <a:p>
            <a:pPr marL="198000" indent="-198000">
              <a:lnSpc>
                <a:spcPts val="2400"/>
              </a:lnSpc>
              <a:spcBef>
                <a:spcPts val="900"/>
              </a:spcBef>
              <a:spcAft>
                <a:spcPts val="0"/>
              </a:spcAft>
              <a:buFont typeface="Arial" panose="020B0604020202020204" pitchFamily="34" charset="0"/>
              <a:buChar char="•"/>
            </a:pPr>
            <a:endParaRPr lang="en-GB" sz="1600" dirty="0">
              <a:effectLst/>
              <a:ea typeface="Aptos" panose="020B0004020202020204" pitchFamily="34" charset="0"/>
              <a:cs typeface="Times New Roman" panose="02020603050405020304" pitchFamily="18" charset="0"/>
            </a:endParaRPr>
          </a:p>
          <a:p>
            <a:pPr marL="198000" indent="-198000">
              <a:lnSpc>
                <a:spcPts val="2400"/>
              </a:lnSpc>
              <a:spcBef>
                <a:spcPts val="900"/>
              </a:spcBef>
              <a:spcAft>
                <a:spcPts val="0"/>
              </a:spcAft>
              <a:buFont typeface="Arial" panose="020B0604020202020204" pitchFamily="34" charset="0"/>
              <a:buChar char="•"/>
            </a:pPr>
            <a:endParaRPr lang="en-GB" sz="1600" dirty="0">
              <a:effectLst/>
              <a:ea typeface="Aptos" panose="020B0004020202020204" pitchFamily="34" charset="0"/>
              <a:cs typeface="Times New Roman" panose="02020603050405020304" pitchFamily="18" charset="0"/>
            </a:endParaRPr>
          </a:p>
          <a:p>
            <a:pPr marL="198000" indent="-198000">
              <a:lnSpc>
                <a:spcPts val="2400"/>
              </a:lnSpc>
              <a:spcBef>
                <a:spcPts val="900"/>
              </a:spcBef>
              <a:spcAft>
                <a:spcPts val="0"/>
              </a:spcAft>
              <a:buFont typeface="Arial" panose="020B0604020202020204" pitchFamily="34" charset="0"/>
              <a:buChar char="•"/>
            </a:pPr>
            <a:endParaRPr lang="en-GB" sz="1800" dirty="0">
              <a:effectLst/>
              <a:ea typeface="Aptos" panose="020B0004020202020204" pitchFamily="34" charset="0"/>
              <a:cs typeface="Times New Roman" panose="02020603050405020304" pitchFamily="18" charset="0"/>
            </a:endParaRPr>
          </a:p>
          <a:p>
            <a:pPr marL="198000" indent="-198000">
              <a:lnSpc>
                <a:spcPts val="2400"/>
              </a:lnSpc>
              <a:spcBef>
                <a:spcPts val="900"/>
              </a:spcBef>
              <a:spcAft>
                <a:spcPts val="0"/>
              </a:spcAft>
            </a:pPr>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15083"/>
            <a:ext cx="4099837" cy="5082686"/>
          </a:xfrm>
        </p:spPr>
        <p:txBody>
          <a:bodyPr>
            <a:normAutofit/>
          </a:bodyPr>
          <a:lstStyle/>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Box or envelope for questions </a:t>
            </a:r>
          </a:p>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Resource 1</a:t>
            </a:r>
            <a:r>
              <a:rPr lang="en-GB" sz="1500" b="1" dirty="0">
                <a:effectLst/>
                <a:ea typeface="Calibri" panose="020F0502020204030204" pitchFamily="34" charset="0"/>
                <a:cs typeface="Times New Roman" panose="02020603050405020304" pitchFamily="18" charset="0"/>
              </a:rPr>
              <a:t>: </a:t>
            </a:r>
            <a:r>
              <a:rPr lang="en-GB" sz="1500" i="1" dirty="0">
                <a:effectLst/>
                <a:ea typeface="Calibri" panose="020F0502020204030204" pitchFamily="34" charset="0"/>
                <a:cs typeface="Times New Roman" panose="02020603050405020304" pitchFamily="18" charset="0"/>
              </a:rPr>
              <a:t>Ideas list </a:t>
            </a:r>
            <a:r>
              <a:rPr lang="en-GB" sz="1500" dirty="0">
                <a:effectLst/>
                <a:ea typeface="Calibri" panose="020F0502020204030204" pitchFamily="34" charset="0"/>
                <a:cs typeface="Times New Roman" panose="02020603050405020304" pitchFamily="18" charset="0"/>
              </a:rPr>
              <a:t>[one per pupil]</a:t>
            </a:r>
          </a:p>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Resource 2:</a:t>
            </a:r>
            <a:r>
              <a:rPr lang="en-GB" sz="1500" i="1" dirty="0">
                <a:effectLst/>
                <a:ea typeface="Calibri" panose="020F0502020204030204" pitchFamily="34" charset="0"/>
                <a:cs typeface="Times New Roman" panose="02020603050405020304" pitchFamily="18" charset="0"/>
              </a:rPr>
              <a:t> Picture cards </a:t>
            </a:r>
            <a:br>
              <a:rPr lang="en-GB" sz="1500" i="1" dirty="0">
                <a:effectLst/>
                <a:ea typeface="Calibri" panose="020F0502020204030204" pitchFamily="34" charset="0"/>
                <a:cs typeface="Times New Roman" panose="02020603050405020304" pitchFamily="18" charset="0"/>
              </a:rPr>
            </a:br>
            <a:r>
              <a:rPr lang="en-GB" sz="1500" dirty="0">
                <a:effectLst/>
                <a:ea typeface="Calibri" panose="020F0502020204030204" pitchFamily="34" charset="0"/>
                <a:cs typeface="Times New Roman" panose="02020603050405020304" pitchFamily="18" charset="0"/>
              </a:rPr>
              <a:t>[one set per small group]</a:t>
            </a:r>
          </a:p>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Resource 3:</a:t>
            </a:r>
            <a:r>
              <a:rPr lang="en-GB" sz="1500" i="1" dirty="0">
                <a:effectLst/>
                <a:ea typeface="Calibri" panose="020F0502020204030204" pitchFamily="34" charset="0"/>
                <a:cs typeface="Times New Roman" panose="02020603050405020304" pitchFamily="18" charset="0"/>
              </a:rPr>
              <a:t> Amrit’s dilemma cards </a:t>
            </a:r>
            <a:br>
              <a:rPr lang="en-GB" sz="1500" i="1" dirty="0">
                <a:effectLst/>
                <a:ea typeface="Calibri" panose="020F0502020204030204" pitchFamily="34" charset="0"/>
                <a:cs typeface="Times New Roman" panose="02020603050405020304" pitchFamily="18" charset="0"/>
              </a:rPr>
            </a:br>
            <a:r>
              <a:rPr lang="en-GB" sz="1500" dirty="0">
                <a:effectLst/>
                <a:ea typeface="Calibri" panose="020F0502020204030204" pitchFamily="34" charset="0"/>
                <a:cs typeface="Times New Roman" panose="02020603050405020304" pitchFamily="18" charset="0"/>
              </a:rPr>
              <a:t>[one card or set of cards per pair]</a:t>
            </a:r>
          </a:p>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Resource 4:</a:t>
            </a:r>
            <a:r>
              <a:rPr lang="en-GB" sz="1500" i="1" dirty="0">
                <a:effectLst/>
                <a:ea typeface="Calibri" panose="020F0502020204030204" pitchFamily="34" charset="0"/>
                <a:cs typeface="Times New Roman" panose="02020603050405020304" pitchFamily="18" charset="0"/>
              </a:rPr>
              <a:t> People that help us labels </a:t>
            </a:r>
            <a:br>
              <a:rPr lang="en-GB" sz="1500" i="1" dirty="0">
                <a:effectLst/>
                <a:ea typeface="Calibri" panose="020F0502020204030204" pitchFamily="34" charset="0"/>
                <a:cs typeface="Times New Roman" panose="02020603050405020304" pitchFamily="18" charset="0"/>
              </a:rPr>
            </a:br>
            <a:r>
              <a:rPr lang="en-GB" sz="1500" dirty="0">
                <a:effectLst/>
                <a:ea typeface="Calibri" panose="020F0502020204030204" pitchFamily="34" charset="0"/>
                <a:cs typeface="Times New Roman" panose="02020603050405020304" pitchFamily="18" charset="0"/>
              </a:rPr>
              <a:t>[one set per class]</a:t>
            </a:r>
          </a:p>
          <a:p>
            <a:pPr marL="162000" indent="-162000">
              <a:lnSpc>
                <a:spcPts val="2000"/>
              </a:lnSpc>
              <a:spcBef>
                <a:spcPts val="600"/>
              </a:spcBef>
              <a:buFont typeface="Arial" panose="020B0604020202020204" pitchFamily="34" charset="0"/>
              <a:buChar char="•"/>
            </a:pPr>
            <a:r>
              <a:rPr lang="en-GB" sz="1500" dirty="0">
                <a:effectLst/>
                <a:ea typeface="Calibri" panose="020F0502020204030204" pitchFamily="34" charset="0"/>
                <a:cs typeface="Times New Roman" panose="02020603050405020304" pitchFamily="18" charset="0"/>
              </a:rPr>
              <a:t>Resource 5: </a:t>
            </a:r>
            <a:r>
              <a:rPr lang="en-GB" sz="1500" i="1" dirty="0">
                <a:effectLst/>
                <a:ea typeface="Calibri" panose="020F0502020204030204" pitchFamily="34" charset="0"/>
                <a:cs typeface="Times New Roman" panose="02020603050405020304" pitchFamily="18" charset="0"/>
              </a:rPr>
              <a:t>Hazard labels </a:t>
            </a:r>
            <a:br>
              <a:rPr lang="en-GB" sz="1500" i="1" dirty="0">
                <a:effectLst/>
                <a:ea typeface="Calibri" panose="020F0502020204030204" pitchFamily="34" charset="0"/>
                <a:cs typeface="Times New Roman" panose="02020603050405020304" pitchFamily="18" charset="0"/>
              </a:rPr>
            </a:br>
            <a:r>
              <a:rPr lang="en-GB" sz="1500" dirty="0">
                <a:effectLst/>
                <a:ea typeface="Calibri" panose="020F0502020204030204" pitchFamily="34" charset="0"/>
                <a:cs typeface="Times New Roman" panose="02020603050405020304" pitchFamily="18" charset="0"/>
              </a:rPr>
              <a:t>[extension activity, as required - one set per pupil, pair or group]</a:t>
            </a:r>
          </a:p>
          <a:p>
            <a:pPr marL="162000" lvl="0" indent="-162000">
              <a:lnSpc>
                <a:spcPts val="2000"/>
              </a:lnSpc>
              <a:spcBef>
                <a:spcPts val="1300"/>
              </a:spcBef>
              <a:spcAft>
                <a:spcPts val="200"/>
              </a:spcAft>
            </a:pPr>
            <a:r>
              <a:rPr lang="en-GB" sz="1500" dirty="0">
                <a:ea typeface="Calibri" panose="020F0502020204030204" pitchFamily="34" charset="0"/>
                <a:cs typeface="Times New Roman" panose="02020603050405020304" pitchFamily="18" charset="0"/>
              </a:rPr>
              <a:t>Optional:</a:t>
            </a:r>
          </a:p>
          <a:p>
            <a:pPr marL="162000" lvl="0" indent="-162000">
              <a:lnSpc>
                <a:spcPts val="2000"/>
              </a:lnSpc>
              <a:spcBef>
                <a:spcPts val="600"/>
              </a:spcBef>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Collection of empty, washed medicine and household product bottles, containers and packets </a:t>
            </a:r>
          </a:p>
          <a:p>
            <a:pPr marL="162000" lvl="0" indent="-162000">
              <a:lnSpc>
                <a:spcPts val="2000"/>
              </a:lnSpc>
              <a:spcBef>
                <a:spcPts val="600"/>
              </a:spcBef>
              <a:buFont typeface="Symbol" panose="05050102010706020507" pitchFamily="18" charset="2"/>
              <a:buChar char=""/>
            </a:pPr>
            <a:r>
              <a:rPr lang="en-GB" sz="1500" dirty="0">
                <a:effectLst/>
                <a:ea typeface="Calibri" panose="020F0502020204030204" pitchFamily="34" charset="0"/>
                <a:cs typeface="Times New Roman" panose="02020603050405020304" pitchFamily="18" charset="0"/>
              </a:rPr>
              <a:t>Plastic hoops or boxes for sorting activity</a:t>
            </a:r>
          </a:p>
          <a:p>
            <a:pPr marL="162000" indent="-162000">
              <a:lnSpc>
                <a:spcPts val="1500"/>
              </a:lnSpc>
            </a:pPr>
            <a:endParaRPr lang="en-GB" sz="1500" dirty="0">
              <a:effectLst/>
              <a:ea typeface="Calibri" panose="020F0502020204030204" pitchFamily="34" charset="0"/>
              <a:cs typeface="Times New Roman" panose="02020603050405020304" pitchFamily="18" charset="0"/>
            </a:endParaRPr>
          </a:p>
          <a:p>
            <a:pPr marL="162000" indent="-162000">
              <a:lnSpc>
                <a:spcPts val="1500"/>
              </a:lnSpc>
            </a:pPr>
            <a:endParaRPr lang="en-US" sz="1500"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4038201523"/>
              </p:ext>
            </p:extLst>
          </p:nvPr>
        </p:nvGraphicFramePr>
        <p:xfrm>
          <a:off x="330200" y="1287032"/>
          <a:ext cx="9130323" cy="4960310"/>
        </p:xfrm>
        <a:graphic>
          <a:graphicData uri="http://schemas.openxmlformats.org/drawingml/2006/table">
            <a:tbl>
              <a:tblPr firstRow="1" bandRow="1">
                <a:tableStyleId>{F5AB1C69-6EDB-4FF4-983F-18BD219EF322}</a:tableStyleId>
              </a:tblPr>
              <a:tblGrid>
                <a:gridCol w="1769056">
                  <a:extLst>
                    <a:ext uri="{9D8B030D-6E8A-4147-A177-3AD203B41FA5}">
                      <a16:colId xmlns:a16="http://schemas.microsoft.com/office/drawing/2014/main" val="2495411842"/>
                    </a:ext>
                  </a:extLst>
                </a:gridCol>
                <a:gridCol w="6518252">
                  <a:extLst>
                    <a:ext uri="{9D8B030D-6E8A-4147-A177-3AD203B41FA5}">
                      <a16:colId xmlns:a16="http://schemas.microsoft.com/office/drawing/2014/main" val="3888252853"/>
                    </a:ext>
                  </a:extLst>
                </a:gridCol>
                <a:gridCol w="843015">
                  <a:extLst>
                    <a:ext uri="{9D8B030D-6E8A-4147-A177-3AD203B41FA5}">
                      <a16:colId xmlns:a16="http://schemas.microsoft.com/office/drawing/2014/main" val="1961446416"/>
                    </a:ext>
                  </a:extLst>
                </a:gridCol>
              </a:tblGrid>
              <a:tr h="472171">
                <a:tc>
                  <a:txBody>
                    <a:bodyPr/>
                    <a:lstStyle/>
                    <a:p>
                      <a:pPr marL="0" indent="0" algn="l">
                        <a:lnSpc>
                          <a:spcPts val="1600"/>
                        </a:lnSpc>
                        <a:spcBef>
                          <a:spcPts val="400"/>
                        </a:spcBef>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spcBef>
                          <a:spcPts val="400"/>
                        </a:spcBef>
                      </a:pPr>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838813">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b="0" kern="1200" dirty="0">
                          <a:solidFill>
                            <a:schemeClr val="tx1"/>
                          </a:solidFill>
                          <a:latin typeface="Century Gothic" panose="020B0502020202020204" pitchFamily="34" charset="0"/>
                          <a:ea typeface="+mn-ea"/>
                          <a:cs typeface="+mn-cs"/>
                        </a:rPr>
                        <a:t>Establish or remind pupils of the ground rules and set up the ask-it-basket. </a:t>
                      </a:r>
                      <a:br>
                        <a:rPr lang="en-GB" sz="1200" b="0" kern="1200" dirty="0">
                          <a:solidFill>
                            <a:schemeClr val="tx1"/>
                          </a:solidFill>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list in two columns, things that are good for bodies and things that are not so good for bodies.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948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mn-ea"/>
                          <a:cs typeface="+mn-cs"/>
                        </a:rPr>
                        <a:t>Introduce the learning objective and outcomes. </a:t>
                      </a: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think about what can go into or onto a person’s body - label a body outline.</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94896">
                <a:tc>
                  <a:txBody>
                    <a:bodyPr/>
                    <a:lstStyle/>
                    <a:p>
                      <a:pPr marL="0" indent="0">
                        <a:lnSpc>
                          <a:spcPts val="1600"/>
                        </a:lnSpc>
                        <a:spcBef>
                          <a:spcPts val="700"/>
                        </a:spcBef>
                        <a:buFont typeface="Arial" panose="020B0604020202020204" pitchFamily="34" charset="0"/>
                        <a:buNone/>
                      </a:pPr>
                      <a:r>
                        <a:rPr lang="en-GB" sz="1200" b="0" baseline="0" dirty="0">
                          <a:solidFill>
                            <a:schemeClr val="tx1"/>
                          </a:solidFill>
                          <a:latin typeface="Century Gothic" panose="020B0502020202020204" pitchFamily="34" charset="0"/>
                        </a:rPr>
                        <a:t>Good or not </a:t>
                      </a:r>
                      <a:br>
                        <a:rPr lang="en-GB" sz="1200" b="0" baseline="0" dirty="0">
                          <a:solidFill>
                            <a:schemeClr val="tx1"/>
                          </a:solidFill>
                          <a:latin typeface="Century Gothic" panose="020B0502020202020204" pitchFamily="34" charset="0"/>
                        </a:rPr>
                      </a:br>
                      <a:r>
                        <a:rPr lang="en-GB" sz="1200" b="0" baseline="0" dirty="0">
                          <a:solidFill>
                            <a:schemeClr val="tx1"/>
                          </a:solidFill>
                          <a:latin typeface="Century Gothic" panose="020B0502020202020204" pitchFamily="34" charset="0"/>
                        </a:rPr>
                        <a:t>so good?</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discuss how different things that go into bodies or onto skin can change how a person looks or feels.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948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Harmful or helpful?</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rPr>
                        <a:t>Pupils categorise picture cards as helpful, harmful, or both to bodies then discuss how </a:t>
                      </a:r>
                      <a:br>
                        <a:rPr lang="en-GB" sz="1200" dirty="0">
                          <a:solidFill>
                            <a:schemeClr val="tx1"/>
                          </a:solidFill>
                          <a:latin typeface="Century Gothic" panose="020B0502020202020204" pitchFamily="34" charset="0"/>
                        </a:rPr>
                      </a:br>
                      <a:r>
                        <a:rPr lang="en-GB" sz="1200" dirty="0">
                          <a:solidFill>
                            <a:schemeClr val="tx1"/>
                          </a:solidFill>
                          <a:latin typeface="Century Gothic" panose="020B0502020202020204" pitchFamily="34" charset="0"/>
                        </a:rPr>
                        <a:t>they know.</a:t>
                      </a:r>
                      <a:endParaRPr lang="en-GB" sz="1200" kern="1200" dirty="0">
                        <a:solidFill>
                          <a:schemeClr val="tx1"/>
                        </a:solidFill>
                        <a:effectLst/>
                        <a:latin typeface="Lato" panose="020B0604020202020204" charset="0"/>
                        <a:ea typeface="Lato" panose="020B0604020202020204" charset="0"/>
                        <a:cs typeface="Lato" panose="020B060402020202020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444260">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Amrit’s dilemma</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read a dilemma and discuss how best to manage it. </a:t>
                      </a:r>
                      <a:endParaRPr lang="en-GB" sz="1200" dirty="0">
                        <a:effectLst/>
                        <a:latin typeface="Century Gothic" panose="020B0502020202020204" pitchFamily="34" charset="0"/>
                        <a:ea typeface="Lato" panose="020B0604020202020204" charset="0"/>
                        <a:cs typeface="Lato" panose="020B060402020202020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948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consider who to ask for help in different scenarios and the importance of seeking help from a trusted adult.</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69658">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Reflection and endpoint assessment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700"/>
                        </a:spcBef>
                        <a:spcAft>
                          <a:spcPts val="0"/>
                        </a:spcAft>
                        <a:buClrTx/>
                        <a:buSzTx/>
                        <a:buFontTx/>
                        <a:buNone/>
                        <a:tabLst/>
                        <a:defRPr/>
                      </a:pP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Pupils share one thing they have learned and add to their baseline assessment activity </a:t>
                      </a:r>
                      <a:r>
                        <a:rPr lang="en-GB" sz="1200" i="1" kern="1200" dirty="0">
                          <a:solidFill>
                            <a:schemeClr val="tx1"/>
                          </a:solidFill>
                          <a:effectLst/>
                          <a:latin typeface="Century Gothic" panose="020B0502020202020204" pitchFamily="34" charset="0"/>
                          <a:ea typeface="Lato" panose="020B0604020202020204" charset="0"/>
                          <a:cs typeface="Lato" panose="020B0604020202020204" charset="0"/>
                        </a:rPr>
                        <a:t>ideas list</a:t>
                      </a:r>
                      <a:r>
                        <a:rPr lang="en-GB" sz="1200" kern="1200" dirty="0">
                          <a:solidFill>
                            <a:schemeClr val="tx1"/>
                          </a:solidFill>
                          <a:effectLst/>
                          <a:latin typeface="Century Gothic" panose="020B0502020202020204" pitchFamily="34" charset="0"/>
                          <a:ea typeface="Lato" panose="020B0604020202020204" charset="0"/>
                          <a:cs typeface="Lato" panose="020B0604020202020204" charset="0"/>
                        </a:rPr>
                        <a:t> in the light of their new learning.</a:t>
                      </a:r>
                    </a:p>
                    <a:p>
                      <a:pPr>
                        <a:lnSpc>
                          <a:spcPts val="1600"/>
                        </a:lnSpc>
                        <a:spcBef>
                          <a:spcPts val="700"/>
                        </a:spcBef>
                      </a:pP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p:txBody>
          <a:bodyPr/>
          <a:lstStyle/>
          <a:p>
            <a:r>
              <a:rPr lang="en-US" dirty="0"/>
              <a:t>Keeping safe</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7" name="Picture 16" descr="A black and white sign with a hand and faucet&#10;&#10;Description automatically generated">
            <a:extLst>
              <a:ext uri="{FF2B5EF4-FFF2-40B4-BE49-F238E27FC236}">
                <a16:creationId xmlns:a16="http://schemas.microsoft.com/office/drawing/2014/main" id="{6A96D350-EF9C-E0EA-A564-39F6A9094578}"/>
              </a:ext>
            </a:extLst>
          </p:cNvPr>
          <p:cNvPicPr>
            <a:picLocks noChangeAspect="1"/>
          </p:cNvPicPr>
          <p:nvPr/>
        </p:nvPicPr>
        <p:blipFill>
          <a:blip r:embed="rId3"/>
          <a:stretch>
            <a:fillRect/>
          </a:stretch>
        </p:blipFill>
        <p:spPr>
          <a:xfrm rot="329957">
            <a:off x="7776110" y="3331938"/>
            <a:ext cx="1667012" cy="1667012"/>
          </a:xfrm>
          <a:prstGeom prst="rect">
            <a:avLst/>
          </a:prstGeom>
          <a:effectLst>
            <a:outerShdw blurRad="286906" dist="50800" dir="5400000" algn="ctr" rotWithShape="0">
              <a:srgbClr val="000000">
                <a:alpha val="16000"/>
              </a:srgbClr>
            </a:outerShdw>
          </a:effectLst>
        </p:spPr>
      </p:pic>
      <p:pic>
        <p:nvPicPr>
          <p:cNvPr id="21" name="Picture 20" descr="A black flame on a pink background&#10;&#10;Description automatically generated">
            <a:extLst>
              <a:ext uri="{FF2B5EF4-FFF2-40B4-BE49-F238E27FC236}">
                <a16:creationId xmlns:a16="http://schemas.microsoft.com/office/drawing/2014/main" id="{FC40CFEF-7B36-E111-042A-3438E1E3F0A0}"/>
              </a:ext>
            </a:extLst>
          </p:cNvPr>
          <p:cNvPicPr>
            <a:picLocks noChangeAspect="1"/>
          </p:cNvPicPr>
          <p:nvPr/>
        </p:nvPicPr>
        <p:blipFill>
          <a:blip r:embed="rId4"/>
          <a:stretch>
            <a:fillRect/>
          </a:stretch>
        </p:blipFill>
        <p:spPr>
          <a:xfrm rot="20939236">
            <a:off x="5311554" y="4405170"/>
            <a:ext cx="1667012" cy="1667012"/>
          </a:xfrm>
          <a:prstGeom prst="rect">
            <a:avLst/>
          </a:prstGeom>
          <a:effectLst>
            <a:outerShdw blurRad="286906" dist="50800" dir="5400000" algn="ctr" rotWithShape="0">
              <a:srgbClr val="000000">
                <a:alpha val="16000"/>
              </a:srgbClr>
            </a:outerShdw>
          </a:effectLst>
        </p:spPr>
      </p:pic>
      <p:pic>
        <p:nvPicPr>
          <p:cNvPr id="23" name="Picture 22" descr="A pink circle with a black and white circle with a black and white circle with a black and white circle with a black and white circle with a black and white circle with a black and white circle&#10;&#10;Description automatically generated">
            <a:extLst>
              <a:ext uri="{FF2B5EF4-FFF2-40B4-BE49-F238E27FC236}">
                <a16:creationId xmlns:a16="http://schemas.microsoft.com/office/drawing/2014/main" id="{45632DFA-0963-D4B5-C800-F253CCF64948}"/>
              </a:ext>
            </a:extLst>
          </p:cNvPr>
          <p:cNvPicPr>
            <a:picLocks noChangeAspect="1"/>
          </p:cNvPicPr>
          <p:nvPr/>
        </p:nvPicPr>
        <p:blipFill>
          <a:blip r:embed="rId5"/>
          <a:stretch>
            <a:fillRect/>
          </a:stretch>
        </p:blipFill>
        <p:spPr>
          <a:xfrm>
            <a:off x="6512627" y="3759886"/>
            <a:ext cx="1850917" cy="1850917"/>
          </a:xfrm>
          <a:prstGeom prst="rect">
            <a:avLst/>
          </a:prstGeom>
          <a:effectLst>
            <a:outerShdw blurRad="286906" dist="50800" dir="5400000" algn="ctr" rotWithShape="0">
              <a:srgbClr val="000000">
                <a:alpha val="16000"/>
              </a:srgbClr>
            </a:outerShdw>
          </a:effectLst>
        </p:spPr>
      </p:pic>
      <p:pic>
        <p:nvPicPr>
          <p:cNvPr id="25" name="Picture 24" descr="A black x on a pink background&#10;&#10;Description automatically generated">
            <a:extLst>
              <a:ext uri="{FF2B5EF4-FFF2-40B4-BE49-F238E27FC236}">
                <a16:creationId xmlns:a16="http://schemas.microsoft.com/office/drawing/2014/main" id="{07EB5786-44AC-2DC7-529D-616E40232525}"/>
              </a:ext>
            </a:extLst>
          </p:cNvPr>
          <p:cNvPicPr>
            <a:picLocks noChangeAspect="1"/>
          </p:cNvPicPr>
          <p:nvPr/>
        </p:nvPicPr>
        <p:blipFill>
          <a:blip r:embed="rId6"/>
          <a:stretch>
            <a:fillRect/>
          </a:stretch>
        </p:blipFill>
        <p:spPr>
          <a:xfrm rot="532655">
            <a:off x="5564736" y="2840361"/>
            <a:ext cx="1667012" cy="1667012"/>
          </a:xfrm>
          <a:prstGeom prst="rect">
            <a:avLst/>
          </a:prstGeom>
          <a:effectLst>
            <a:outerShdw blurRad="286906" dist="50800" dir="5400000" algn="ctr" rotWithShape="0">
              <a:srgbClr val="000000">
                <a:alpha val="16000"/>
              </a:srgbClr>
            </a:outerShdw>
          </a:effectLst>
        </p:spPr>
      </p:pic>
      <p:pic>
        <p:nvPicPr>
          <p:cNvPr id="19" name="Picture 18" descr="A pink triangle with a black exclamation mark&#10;&#10;Description automatically generated">
            <a:extLst>
              <a:ext uri="{FF2B5EF4-FFF2-40B4-BE49-F238E27FC236}">
                <a16:creationId xmlns:a16="http://schemas.microsoft.com/office/drawing/2014/main" id="{CAC16302-41E7-9E0F-A478-EB265359E2F8}"/>
              </a:ext>
            </a:extLst>
          </p:cNvPr>
          <p:cNvPicPr>
            <a:picLocks noChangeAspect="1"/>
          </p:cNvPicPr>
          <p:nvPr/>
        </p:nvPicPr>
        <p:blipFill>
          <a:blip r:embed="rId7"/>
          <a:stretch>
            <a:fillRect/>
          </a:stretch>
        </p:blipFill>
        <p:spPr>
          <a:xfrm>
            <a:off x="6713318" y="2116463"/>
            <a:ext cx="2027398" cy="1794283"/>
          </a:xfrm>
          <a:prstGeom prst="rect">
            <a:avLst/>
          </a:prstGeom>
          <a:effectLst>
            <a:outerShdw blurRad="286906" dist="50800" dir="5400000" algn="ctr" rotWithShape="0">
              <a:srgbClr val="000000">
                <a:alpha val="16000"/>
              </a:srgbClr>
            </a:outerShdw>
          </a:effectLst>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http://schemas.microsoft.com/office/infopath/2007/PartnerControls"/>
    <ds:schemaRef ds:uri="http://purl.org/dc/terms/"/>
    <ds:schemaRef ds:uri="http://schemas.microsoft.com/office/2006/metadata/properties"/>
    <ds:schemaRef ds:uri="http://purl.org/dc/dcmitype/"/>
    <ds:schemaRef ds:uri="6ded5182-507a-430e-922d-50a9575e5a4a"/>
    <ds:schemaRef ds:uri="http://schemas.microsoft.com/office/2006/documentManagement/types"/>
    <ds:schemaRef ds:uri="http://purl.org/dc/elements/1.1/"/>
    <ds:schemaRef ds:uri="http://schemas.openxmlformats.org/package/2006/metadata/core-properties"/>
    <ds:schemaRef ds:uri="88f9c89a-407a-49b7-9ca1-7578c3d06df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1211</TotalTime>
  <Words>2925</Words>
  <Application>Microsoft Macintosh PowerPoint</Application>
  <PresentationFormat>A4 Paper (210x297 mm)</PresentationFormat>
  <Paragraphs>224</Paragraphs>
  <Slides>20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vt: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Keeping safe</vt:lpstr>
      <vt:lpstr>PowerPoint Presentation</vt:lpstr>
      <vt:lpstr>PowerPoint Presentation</vt:lpstr>
      <vt:lpstr>PowerPoint Presentation</vt:lpstr>
      <vt:lpstr>Introduction</vt:lpstr>
      <vt:lpstr>PowerPoint Presentation</vt:lpstr>
      <vt:lpstr>PowerPoint Presentation</vt:lpstr>
      <vt:lpstr>Helpful or harmful?</vt:lpstr>
      <vt:lpstr>PowerPoint Presentation</vt:lpstr>
      <vt:lpstr>Who can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36</cp:revision>
  <dcterms:created xsi:type="dcterms:W3CDTF">2023-05-19T09:34:20Z</dcterms:created>
  <dcterms:modified xsi:type="dcterms:W3CDTF">2024-10-28T10:57:36Z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