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1" r:id="rId5"/>
  </p:sldMasterIdLst>
  <p:notesMasterIdLst>
    <p:notesMasterId r:id="rId28"/>
  </p:notesMasterIdLst>
  <p:handoutMasterIdLst>
    <p:handoutMasterId r:id="rId29"/>
  </p:handoutMasterIdLst>
  <p:sldIdLst>
    <p:sldId id="257" r:id="rId6"/>
    <p:sldId id="258" r:id="rId7"/>
    <p:sldId id="270" r:id="rId8"/>
    <p:sldId id="260" r:id="rId9"/>
    <p:sldId id="272" r:id="rId10"/>
    <p:sldId id="261" r:id="rId11"/>
    <p:sldId id="256" r:id="rId12"/>
    <p:sldId id="262" r:id="rId13"/>
    <p:sldId id="263" r:id="rId14"/>
    <p:sldId id="287" r:id="rId15"/>
    <p:sldId id="264" r:id="rId16"/>
    <p:sldId id="265" r:id="rId17"/>
    <p:sldId id="286" r:id="rId18"/>
    <p:sldId id="282" r:id="rId19"/>
    <p:sldId id="296" r:id="rId20"/>
    <p:sldId id="294" r:id="rId21"/>
    <p:sldId id="290" r:id="rId22"/>
    <p:sldId id="288" r:id="rId23"/>
    <p:sldId id="285" r:id="rId24"/>
    <p:sldId id="278" r:id="rId25"/>
    <p:sldId id="292" r:id="rId26"/>
    <p:sldId id="293" r:id="rId27"/>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acher slides" id="{054E604B-5DE3-6240-A5CB-269D62CB8131}">
          <p14:sldIdLst>
            <p14:sldId id="257"/>
            <p14:sldId id="258"/>
            <p14:sldId id="270"/>
            <p14:sldId id="260"/>
            <p14:sldId id="272"/>
            <p14:sldId id="261"/>
            <p14:sldId id="256"/>
            <p14:sldId id="262"/>
          </p14:sldIdLst>
        </p14:section>
        <p14:section name="Pupil Slides" id="{938DD7AC-2297-1F48-B25E-0B0BFFE37CBE}">
          <p14:sldIdLst>
            <p14:sldId id="263"/>
            <p14:sldId id="287"/>
            <p14:sldId id="264"/>
            <p14:sldId id="265"/>
            <p14:sldId id="286"/>
            <p14:sldId id="282"/>
            <p14:sldId id="296"/>
            <p14:sldId id="294"/>
            <p14:sldId id="290"/>
            <p14:sldId id="288"/>
            <p14:sldId id="285"/>
            <p14:sldId id="278"/>
            <p14:sldId id="292"/>
            <p14:sldId id="293"/>
          </p14:sldIdLst>
        </p14:section>
      </p14:sectionLst>
    </p:ext>
    <p:ext uri="{EFAFB233-063F-42B5-8137-9DF3F51BA10A}">
      <p15:sldGuideLst xmlns:p15="http://schemas.microsoft.com/office/powerpoint/2012/main">
        <p15:guide id="2" pos="3120" userDrawn="1">
          <p15:clr>
            <a:srgbClr val="A4A3A4"/>
          </p15:clr>
        </p15:guide>
        <p15:guide id="3" orient="horz" pos="218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C12B08-0C65-70E1-06A9-EC6ECC22BC65}" name="Sarah Gabbett" initials="SG" userId="S::sarah.gabbett@pshe-association.org.uk::12008655-cbfd-44ed-a381-1f290a29d2b3" providerId="AD"/>
  <p188:author id="{F802640C-DFE8-DBF9-8CAA-1964855F0BD9}" name="Lydia Stober" initials="LS" userId="S::Lydia@pshe-association.org.uk::e687ff10-80d0-4eb3-ad71-69ad21d4f6ca" providerId="AD"/>
  <p188:author id="{3C53221D-BA6F-6B76-58E9-32C234ECFA7A}" name="Ferg Ashby" initials="" userId="S::ferg.ashby@revealingreality.co.uk::3b6fd15c-2e30-4dd8-8006-46678ab8eb10" providerId="AD"/>
  <p188:author id="{A585043F-A66D-640D-13ED-CBB00BA6FCE7}" name="Florence Ackland" initials="FA" userId="S::florence@pshe-association.org.uk::4fb6b414-8ee9-4dd4-af5a-4d2d97910631" providerId="AD"/>
  <p188:author id="{ECE9A068-C919-A02A-25B8-2F5A9A3AA73E}" name="Jenny Barksfield" initials="JB" userId="S::jenny@pshe-association.org.uk::e146badb-6d45-41de-81bb-9480fcad5801" providerId="AD"/>
  <p188:author id="{A615D0C0-0528-1829-B6EF-3E91335F7BD5}" name="Elizabeth Laming" initials="EL" userId="S::Elizabeth@pshe-association.org.uk::9efb028c-33ba-4adf-b3e0-6fd4460b302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m Harvey" initials="SH" lastIdx="1" clrIdx="0">
    <p:extLst>
      <p:ext uri="{19B8F6BF-5375-455C-9EA6-DF929625EA0E}">
        <p15:presenceInfo xmlns:p15="http://schemas.microsoft.com/office/powerpoint/2012/main" userId="S-1-12-1-320596639-1112559647-2345866923-5509528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CCE96"/>
    <a:srgbClr val="88C2BF"/>
    <a:srgbClr val="4D611D"/>
    <a:srgbClr val="68B4B0"/>
    <a:srgbClr val="ED694B"/>
    <a:srgbClr val="1EA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00AE31-2D3B-4171-B4EA-34374E0A0E55}" v="1" dt="2024-11-06T12:03:17.2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40"/>
    <p:restoredTop sz="78367" autoAdjust="0"/>
  </p:normalViewPr>
  <p:slideViewPr>
    <p:cSldViewPr snapToGrid="0">
      <p:cViewPr varScale="1">
        <p:scale>
          <a:sx n="99" d="100"/>
          <a:sy n="99" d="100"/>
        </p:scale>
        <p:origin x="1136" y="176"/>
      </p:cViewPr>
      <p:guideLst>
        <p:guide pos="3120"/>
        <p:guide orient="horz" pos="2183"/>
      </p:guideLst>
    </p:cSldViewPr>
  </p:slideViewPr>
  <p:notesTextViewPr>
    <p:cViewPr>
      <p:scale>
        <a:sx n="1" d="1"/>
        <a:sy n="1" d="1"/>
      </p:scale>
      <p:origin x="0" y="0"/>
    </p:cViewPr>
  </p:notesTextViewPr>
  <p:notesViewPr>
    <p:cSldViewPr snapToGrid="0">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36"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commentAuthors" Target="commentAuthors.xml"/><Relationship Id="rId35" Type="http://schemas.microsoft.com/office/2015/10/relationships/revisionInfo" Target="revisionInfo.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88B9088-BAF2-4383-A178-E575732CF66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79CB5D46-D5A2-46C7-8A1B-72ADDB29D24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6A91F5-2AB9-47F7-A3B9-5DD75AEB376D}" type="datetimeFigureOut">
              <a:rPr lang="en-GB" smtClean="0"/>
              <a:t>15/11/2024</a:t>
            </a:fld>
            <a:endParaRPr lang="en-GB"/>
          </a:p>
        </p:txBody>
      </p:sp>
      <p:sp>
        <p:nvSpPr>
          <p:cNvPr id="4" name="Footer Placeholder 3">
            <a:extLst>
              <a:ext uri="{FF2B5EF4-FFF2-40B4-BE49-F238E27FC236}">
                <a16:creationId xmlns:a16="http://schemas.microsoft.com/office/drawing/2014/main" id="{E99CB244-1F0C-4A1A-961E-4D50507FBC2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3AE8DF69-99F8-479C-84B9-BA1991B72EF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E3773F4-4BFC-43A3-ABBC-3E050505F238}" type="slidenum">
              <a:rPr lang="en-GB" smtClean="0"/>
              <a:t>‹#›</a:t>
            </a:fld>
            <a:endParaRPr lang="en-GB"/>
          </a:p>
        </p:txBody>
      </p:sp>
    </p:spTree>
    <p:extLst>
      <p:ext uri="{BB962C8B-B14F-4D97-AF65-F5344CB8AC3E}">
        <p14:creationId xmlns:p14="http://schemas.microsoft.com/office/powerpoint/2010/main" val="29430309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72EAD3-7812-2E4F-B4D3-7C238458E569}" type="datetimeFigureOut">
              <a:rPr lang="en-US" smtClean="0"/>
              <a:t>11/15/24</a:t>
            </a:fld>
            <a:endParaRPr lang="en-US"/>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B8E58B-C9BC-F047-AC61-EC49AB3E98B5}" type="slidenum">
              <a:rPr lang="en-US" smtClean="0"/>
              <a:t>‹#›</a:t>
            </a:fld>
            <a:endParaRPr lang="en-US"/>
          </a:p>
        </p:txBody>
      </p:sp>
    </p:spTree>
    <p:extLst>
      <p:ext uri="{BB962C8B-B14F-4D97-AF65-F5344CB8AC3E}">
        <p14:creationId xmlns:p14="http://schemas.microsoft.com/office/powerpoint/2010/main" val="4286727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AB8E58B-C9BC-F047-AC61-EC49AB3E98B5}" type="slidenum">
              <a:rPr lang="en-US" smtClean="0"/>
              <a:t>3</a:t>
            </a:fld>
            <a:endParaRPr lang="en-US"/>
          </a:p>
        </p:txBody>
      </p:sp>
    </p:spTree>
    <p:extLst>
      <p:ext uri="{BB962C8B-B14F-4D97-AF65-F5344CB8AC3E}">
        <p14:creationId xmlns:p14="http://schemas.microsoft.com/office/powerpoint/2010/main" val="1895887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F4A59-7976-4A38-17B3-5BBE09A667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03BB4D-190E-E33E-8F53-F3B8B4F916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B42BEF-A65F-9AA1-001B-08A3DE2C8CE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Slack-Lato"/>
              </a:rPr>
              <a:t>Teacher notes – A day in the life (slides 14-16, 10 mins)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Use this slide to take pupils’ feedback</a:t>
            </a:r>
            <a:r>
              <a:rPr lang="en-GB" baseline="0" dirty="0"/>
              <a:t> about what they have found. </a:t>
            </a:r>
            <a:r>
              <a:rPr lang="en-US" baseline="0" dirty="0"/>
              <a:t>When showing this example, ensure pupils understand that other brands of ibuprofen are available, and the packaging of other products may vary depending on where/when they were purchased.</a:t>
            </a: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GB" b="0" dirty="0"/>
              <a:t>Point</a:t>
            </a:r>
            <a:r>
              <a:rPr lang="en-GB" b="1" dirty="0"/>
              <a:t> </a:t>
            </a:r>
            <a:r>
              <a:rPr lang="en-GB" dirty="0"/>
              <a:t>out that sometimes medicines are removed from their original packaging and put in ‘pill boxes’ for example, which might have the days of the week or times of day on them.  These are often used by a person who needs to take medicines regularly to help them remember when to take the medicine. Before they are dispensed into these pots, the adult responsible will be aware of the correct ways to take the medicine. </a:t>
            </a:r>
          </a:p>
          <a:p>
            <a:r>
              <a:rPr lang="en-GB" dirty="0"/>
              <a:t> </a:t>
            </a:r>
          </a:p>
          <a:p>
            <a:r>
              <a:rPr lang="en-GB" dirty="0"/>
              <a:t>Discuss how some medicines can be bought in shops or pharmacies, and some must be prescribed by a doctor or nurse. Explain that prescribed medicine is prepared for a specific individual but that medicines available to buy could be for anyone who is experiencing the illness. If possible, compare two different packages to demonstrate this.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 </a:t>
            </a:r>
            <a:endParaRPr lang="en-GB" baseline="0" dirty="0"/>
          </a:p>
          <a:p>
            <a:r>
              <a:rPr lang="en-GB" sz="1200" i="1" kern="1200" dirty="0">
                <a:solidFill>
                  <a:schemeClr val="tx1"/>
                </a:solidFill>
                <a:effectLst/>
                <a:latin typeface="+mn-lt"/>
                <a:ea typeface="+mn-ea"/>
                <a:cs typeface="+mn-cs"/>
              </a:rPr>
              <a:t>For example:   </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i="1" kern="1200" dirty="0">
                <a:solidFill>
                  <a:schemeClr val="tx1"/>
                </a:solidFill>
                <a:effectLst/>
                <a:latin typeface="+mn-lt"/>
                <a:ea typeface="+mn-ea"/>
                <a:cs typeface="+mn-cs"/>
              </a:rPr>
              <a:t>Name and type of medicine </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i="1" kern="1200" dirty="0">
                <a:solidFill>
                  <a:schemeClr val="tx1"/>
                </a:solidFill>
                <a:effectLst/>
                <a:latin typeface="+mn-lt"/>
                <a:ea typeface="+mn-ea"/>
                <a:cs typeface="+mn-cs"/>
              </a:rPr>
              <a:t>How much / How many in the packet</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i="1" kern="1200" dirty="0">
                <a:solidFill>
                  <a:schemeClr val="tx1"/>
                </a:solidFill>
                <a:effectLst/>
                <a:latin typeface="+mn-lt"/>
                <a:ea typeface="+mn-ea"/>
                <a:cs typeface="+mn-cs"/>
              </a:rPr>
              <a:t>Uses - What it does, how it helps</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i="1" kern="1200" dirty="0">
                <a:solidFill>
                  <a:schemeClr val="tx1"/>
                </a:solidFill>
                <a:effectLst/>
                <a:latin typeface="+mn-lt"/>
                <a:ea typeface="+mn-ea"/>
                <a:cs typeface="+mn-cs"/>
              </a:rPr>
              <a:t>Who the medicine is meant for </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i="1" kern="1200" dirty="0">
                <a:solidFill>
                  <a:schemeClr val="tx1"/>
                </a:solidFill>
                <a:effectLst/>
                <a:latin typeface="+mn-lt"/>
                <a:ea typeface="+mn-ea"/>
                <a:cs typeface="+mn-cs"/>
              </a:rPr>
              <a:t>Dose - How much to take </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i="1" kern="1200" dirty="0">
                <a:solidFill>
                  <a:schemeClr val="tx1"/>
                </a:solidFill>
                <a:effectLst/>
                <a:latin typeface="+mn-lt"/>
                <a:ea typeface="+mn-ea"/>
                <a:cs typeface="+mn-cs"/>
              </a:rPr>
              <a:t>How to use</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i="1" kern="1200" dirty="0">
                <a:solidFill>
                  <a:schemeClr val="tx1"/>
                </a:solidFill>
                <a:effectLst/>
                <a:latin typeface="+mn-lt"/>
                <a:ea typeface="+mn-ea"/>
                <a:cs typeface="+mn-cs"/>
              </a:rPr>
              <a:t>Safety warning and instructions</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i="1" kern="1200" dirty="0">
                <a:solidFill>
                  <a:schemeClr val="tx1"/>
                </a:solidFill>
                <a:effectLst/>
                <a:latin typeface="+mn-lt"/>
                <a:ea typeface="+mn-ea"/>
                <a:cs typeface="+mn-cs"/>
              </a:rPr>
              <a:t>Where and how to store the medicine </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i="1" kern="1200" dirty="0">
                <a:solidFill>
                  <a:schemeClr val="tx1"/>
                </a:solidFill>
                <a:effectLst/>
                <a:latin typeface="+mn-lt"/>
                <a:ea typeface="+mn-ea"/>
                <a:cs typeface="+mn-cs"/>
              </a:rPr>
              <a:t>Side effects</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i="1" kern="1200" dirty="0">
                <a:solidFill>
                  <a:schemeClr val="tx1"/>
                </a:solidFill>
                <a:effectLst/>
                <a:latin typeface="+mn-lt"/>
                <a:ea typeface="+mn-ea"/>
                <a:cs typeface="+mn-cs"/>
              </a:rPr>
              <a:t>Ingredients</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i="1" kern="1200" dirty="0">
                <a:solidFill>
                  <a:schemeClr val="tx1"/>
                </a:solidFill>
                <a:effectLst/>
                <a:latin typeface="+mn-lt"/>
                <a:ea typeface="+mn-ea"/>
                <a:cs typeface="+mn-cs"/>
              </a:rPr>
              <a:t>Expiry date</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i="1" kern="1200" dirty="0">
                <a:solidFill>
                  <a:schemeClr val="tx1"/>
                </a:solidFill>
                <a:effectLst/>
                <a:latin typeface="+mn-lt"/>
                <a:ea typeface="+mn-ea"/>
                <a:cs typeface="+mn-cs"/>
              </a:rPr>
              <a:t>Manufacturer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D27AB6AC-18F0-F9AE-A1FD-294EBB537093}"/>
              </a:ext>
            </a:extLst>
          </p:cNvPr>
          <p:cNvSpPr>
            <a:spLocks noGrp="1"/>
          </p:cNvSpPr>
          <p:nvPr>
            <p:ph type="sldNum" sz="quarter" idx="5"/>
          </p:nvPr>
        </p:nvSpPr>
        <p:spPr/>
        <p:txBody>
          <a:bodyPr/>
          <a:lstStyle/>
          <a:p>
            <a:fld id="{4AB8E58B-C9BC-F047-AC61-EC49AB3E98B5}" type="slidenum">
              <a:rPr lang="en-US" smtClean="0"/>
              <a:t>15</a:t>
            </a:fld>
            <a:endParaRPr lang="en-US"/>
          </a:p>
        </p:txBody>
      </p:sp>
    </p:spTree>
    <p:extLst>
      <p:ext uri="{BB962C8B-B14F-4D97-AF65-F5344CB8AC3E}">
        <p14:creationId xmlns:p14="http://schemas.microsoft.com/office/powerpoint/2010/main" val="249947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C0E28-265F-237C-DAAC-B55E14D530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D3FBBC-4032-8E46-213E-65D6E65D2E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7DDB6C-AC82-B425-8A21-333B2E448DB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Slack-Lato"/>
              </a:rPr>
              <a:t>Teacher notes – A day in the life (slides 14-16, 10 mins)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Use this slide to take pupils’ feedback</a:t>
            </a:r>
            <a:r>
              <a:rPr lang="en-GB" baseline="0" dirty="0"/>
              <a:t> about what they have found. </a:t>
            </a:r>
          </a:p>
          <a:p>
            <a:endParaRPr lang="en-GB" b="1" dirty="0"/>
          </a:p>
          <a:p>
            <a:r>
              <a:rPr lang="en-GB" b="0" dirty="0"/>
              <a:t>Point</a:t>
            </a:r>
            <a:r>
              <a:rPr lang="en-GB" b="1" dirty="0"/>
              <a:t> </a:t>
            </a:r>
            <a:r>
              <a:rPr lang="en-GB" dirty="0"/>
              <a:t>out that sometimes medicines are removed from their original packaging and put in ‘pill boxes’ for example, which might have the days of the week or times of day on them.  These are often used by a person who needs to take medicines regularly to help them remember when to take the medicine. Before they are dispensed into these pots, the adult responsible will be aware of the correct ways to take the medicine. </a:t>
            </a:r>
          </a:p>
          <a:p>
            <a:r>
              <a:rPr lang="en-GB" dirty="0"/>
              <a:t> </a:t>
            </a:r>
          </a:p>
          <a:p>
            <a:r>
              <a:rPr lang="en-GB" dirty="0"/>
              <a:t>Discuss how some medicines can be bought in shops or pharmacies, and some must be prescribed by a doctor or nurse. Explain that prescribed medicine is prepared for a specific individual but that medicines available to buy could be for anyone who is experiencing the illness. If possible, compare two different packages to demonstrate this.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 </a:t>
            </a:r>
            <a:endParaRPr lang="en-GB" baseline="0" dirty="0"/>
          </a:p>
          <a:p>
            <a:r>
              <a:rPr lang="en-GB" sz="1200" i="1" kern="1200" dirty="0">
                <a:solidFill>
                  <a:schemeClr val="tx1"/>
                </a:solidFill>
                <a:effectLst/>
                <a:latin typeface="+mn-lt"/>
                <a:ea typeface="+mn-ea"/>
                <a:cs typeface="+mn-cs"/>
              </a:rPr>
              <a:t>For example:   </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i="1" kern="1200" dirty="0">
                <a:solidFill>
                  <a:schemeClr val="tx1"/>
                </a:solidFill>
                <a:effectLst/>
                <a:latin typeface="+mn-lt"/>
                <a:ea typeface="+mn-ea"/>
                <a:cs typeface="+mn-cs"/>
              </a:rPr>
              <a:t>Name and type of medicine </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i="1" kern="1200" dirty="0">
                <a:solidFill>
                  <a:schemeClr val="tx1"/>
                </a:solidFill>
                <a:effectLst/>
                <a:latin typeface="+mn-lt"/>
                <a:ea typeface="+mn-ea"/>
                <a:cs typeface="+mn-cs"/>
              </a:rPr>
              <a:t>How much / How many in the packet</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i="1" kern="1200" dirty="0">
                <a:solidFill>
                  <a:schemeClr val="tx1"/>
                </a:solidFill>
                <a:effectLst/>
                <a:latin typeface="+mn-lt"/>
                <a:ea typeface="+mn-ea"/>
                <a:cs typeface="+mn-cs"/>
              </a:rPr>
              <a:t>Uses - What it does, how it helps</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i="1" kern="1200" dirty="0">
                <a:solidFill>
                  <a:schemeClr val="tx1"/>
                </a:solidFill>
                <a:effectLst/>
                <a:latin typeface="+mn-lt"/>
                <a:ea typeface="+mn-ea"/>
                <a:cs typeface="+mn-cs"/>
              </a:rPr>
              <a:t>Who the medicine is meant for </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i="1" kern="1200" dirty="0">
                <a:solidFill>
                  <a:schemeClr val="tx1"/>
                </a:solidFill>
                <a:effectLst/>
                <a:latin typeface="+mn-lt"/>
                <a:ea typeface="+mn-ea"/>
                <a:cs typeface="+mn-cs"/>
              </a:rPr>
              <a:t>Dose - How much to take </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i="1" kern="1200" dirty="0">
                <a:solidFill>
                  <a:schemeClr val="tx1"/>
                </a:solidFill>
                <a:effectLst/>
                <a:latin typeface="+mn-lt"/>
                <a:ea typeface="+mn-ea"/>
                <a:cs typeface="+mn-cs"/>
              </a:rPr>
              <a:t>How to use</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i="1" kern="1200" dirty="0">
                <a:solidFill>
                  <a:schemeClr val="tx1"/>
                </a:solidFill>
                <a:effectLst/>
                <a:latin typeface="+mn-lt"/>
                <a:ea typeface="+mn-ea"/>
                <a:cs typeface="+mn-cs"/>
              </a:rPr>
              <a:t>Safety warning and instructions</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i="1" kern="1200" dirty="0">
                <a:solidFill>
                  <a:schemeClr val="tx1"/>
                </a:solidFill>
                <a:effectLst/>
                <a:latin typeface="+mn-lt"/>
                <a:ea typeface="+mn-ea"/>
                <a:cs typeface="+mn-cs"/>
              </a:rPr>
              <a:t>Where and how to store the medicine </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i="1" kern="1200" dirty="0">
                <a:solidFill>
                  <a:schemeClr val="tx1"/>
                </a:solidFill>
                <a:effectLst/>
                <a:latin typeface="+mn-lt"/>
                <a:ea typeface="+mn-ea"/>
                <a:cs typeface="+mn-cs"/>
              </a:rPr>
              <a:t>Side effects</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i="1" kern="1200" dirty="0">
                <a:solidFill>
                  <a:schemeClr val="tx1"/>
                </a:solidFill>
                <a:effectLst/>
                <a:latin typeface="+mn-lt"/>
                <a:ea typeface="+mn-ea"/>
                <a:cs typeface="+mn-cs"/>
              </a:rPr>
              <a:t>Ingredients</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i="1" kern="1200" dirty="0">
                <a:solidFill>
                  <a:schemeClr val="tx1"/>
                </a:solidFill>
                <a:effectLst/>
                <a:latin typeface="+mn-lt"/>
                <a:ea typeface="+mn-ea"/>
                <a:cs typeface="+mn-cs"/>
              </a:rPr>
              <a:t>Expiry date</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i="1" kern="1200" dirty="0">
                <a:solidFill>
                  <a:schemeClr val="tx1"/>
                </a:solidFill>
                <a:effectLst/>
                <a:latin typeface="+mn-lt"/>
                <a:ea typeface="+mn-ea"/>
                <a:cs typeface="+mn-cs"/>
              </a:rPr>
              <a:t>Manufacturer </a:t>
            </a:r>
            <a:endParaRPr lang="en-GB" dirty="0"/>
          </a:p>
        </p:txBody>
      </p:sp>
      <p:sp>
        <p:nvSpPr>
          <p:cNvPr id="4" name="Slide Number Placeholder 3">
            <a:extLst>
              <a:ext uri="{FF2B5EF4-FFF2-40B4-BE49-F238E27FC236}">
                <a16:creationId xmlns:a16="http://schemas.microsoft.com/office/drawing/2014/main" id="{C591D417-1AD4-DFEE-7D4B-D8A68AFE43B2}"/>
              </a:ext>
            </a:extLst>
          </p:cNvPr>
          <p:cNvSpPr>
            <a:spLocks noGrp="1"/>
          </p:cNvSpPr>
          <p:nvPr>
            <p:ph type="sldNum" sz="quarter" idx="5"/>
          </p:nvPr>
        </p:nvSpPr>
        <p:spPr/>
        <p:txBody>
          <a:bodyPr/>
          <a:lstStyle/>
          <a:p>
            <a:fld id="{4AB8E58B-C9BC-F047-AC61-EC49AB3E98B5}" type="slidenum">
              <a:rPr lang="en-US" smtClean="0"/>
              <a:t>16</a:t>
            </a:fld>
            <a:endParaRPr lang="en-US"/>
          </a:p>
        </p:txBody>
      </p:sp>
    </p:spTree>
    <p:extLst>
      <p:ext uri="{BB962C8B-B14F-4D97-AF65-F5344CB8AC3E}">
        <p14:creationId xmlns:p14="http://schemas.microsoft.com/office/powerpoint/2010/main" val="2811929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Slack-Lato"/>
              </a:rPr>
              <a:t>Teacher notes – Freeze frame (10 mins)</a:t>
            </a:r>
          </a:p>
          <a:p>
            <a:pPr algn="just">
              <a:lnSpc>
                <a:spcPts val="1550"/>
              </a:lnSpc>
              <a:spcAft>
                <a:spcPts val="700"/>
              </a:spcAft>
            </a:pPr>
            <a:r>
              <a:rPr lang="en-GB" sz="1800" dirty="0">
                <a:solidFill>
                  <a:srgbClr val="3B3838"/>
                </a:solidFill>
                <a:effectLst/>
                <a:latin typeface="Outfit"/>
                <a:ea typeface="Calibri" panose="020F0502020204030204" pitchFamily="34" charset="0"/>
                <a:cs typeface="Times New Roman" panose="02020603050405020304" pitchFamily="18" charset="0"/>
              </a:rPr>
              <a:t>Organise pupils into small groups (of three) or pairs. Give each group a scenario from </a:t>
            </a:r>
            <a:r>
              <a:rPr lang="en-GB" sz="1800" b="1" dirty="0">
                <a:solidFill>
                  <a:srgbClr val="3B3838"/>
                </a:solidFill>
                <a:effectLst/>
                <a:latin typeface="Outfit"/>
                <a:ea typeface="Calibri" panose="020F0502020204030204" pitchFamily="34" charset="0"/>
                <a:cs typeface="Times New Roman" panose="02020603050405020304" pitchFamily="18" charset="0"/>
              </a:rPr>
              <a:t>Resource 3: Medicine safety scenarios</a:t>
            </a:r>
            <a:r>
              <a:rPr lang="en-GB" sz="1800" dirty="0">
                <a:solidFill>
                  <a:srgbClr val="3B3838"/>
                </a:solidFill>
                <a:effectLst/>
                <a:latin typeface="Outfit"/>
                <a:ea typeface="Calibri" panose="020F0502020204030204" pitchFamily="34" charset="0"/>
                <a:cs typeface="Times New Roman" panose="02020603050405020304" pitchFamily="18" charset="0"/>
              </a:rPr>
              <a:t>, ensuring an even spread of examples across the class.</a:t>
            </a:r>
          </a:p>
          <a:p>
            <a:pPr algn="just">
              <a:lnSpc>
                <a:spcPts val="1550"/>
              </a:lnSpc>
              <a:spcAft>
                <a:spcPts val="700"/>
              </a:spcAft>
            </a:pPr>
            <a:r>
              <a:rPr lang="en-GB" sz="1800" dirty="0">
                <a:solidFill>
                  <a:srgbClr val="3B3838"/>
                </a:solidFill>
                <a:effectLst/>
                <a:latin typeface="Outfit"/>
                <a:ea typeface="Calibri" panose="020F0502020204030204" pitchFamily="34" charset="0"/>
                <a:cs typeface="Times New Roman" panose="02020603050405020304" pitchFamily="18" charset="0"/>
              </a:rPr>
              <a:t>Ask the pupils, in their groups, to read some examples of situations involving medicines and safety rules, then get ‘into role’ and make a ‘freeze frame’, as if someone had taken a photograph of the scenario. </a:t>
            </a:r>
          </a:p>
          <a:p>
            <a:pPr algn="just">
              <a:lnSpc>
                <a:spcPts val="1550"/>
              </a:lnSpc>
              <a:spcAft>
                <a:spcPts val="700"/>
              </a:spcAft>
            </a:pPr>
            <a:r>
              <a:rPr lang="en-GB" sz="1800" dirty="0">
                <a:solidFill>
                  <a:srgbClr val="3B3838"/>
                </a:solidFill>
                <a:effectLst/>
                <a:latin typeface="Outfit"/>
                <a:ea typeface="Calibri" panose="020F0502020204030204" pitchFamily="34" charset="0"/>
                <a:cs typeface="Times New Roman" panose="02020603050405020304" pitchFamily="18" charset="0"/>
              </a:rPr>
              <a:t>If working in groups of three, one pupil can become the ‘director’ of the scene, rather than acting ‘in role’. To ensure role play is managed sensitively, provide a signal or countdown for pupils stepping ‘into role’ and another for coming ‘out of role’.</a:t>
            </a:r>
          </a:p>
          <a:p>
            <a:pPr algn="l">
              <a:lnSpc>
                <a:spcPts val="1550"/>
              </a:lnSpc>
              <a:spcAft>
                <a:spcPts val="700"/>
              </a:spcAft>
            </a:pPr>
            <a:r>
              <a:rPr lang="en-GB" sz="1800" dirty="0">
                <a:solidFill>
                  <a:srgbClr val="3B3838"/>
                </a:solidFill>
                <a:effectLst/>
                <a:latin typeface="Outfit"/>
                <a:ea typeface="Calibri" panose="020F0502020204030204" pitchFamily="34" charset="0"/>
                <a:cs typeface="Times New Roman" panose="02020603050405020304" pitchFamily="18" charset="0"/>
              </a:rPr>
              <a:t>Once ‘out of role’, groups discuss the risk in the situation, answering the following questions: </a:t>
            </a:r>
            <a:br>
              <a:rPr lang="en-GB" sz="1800" dirty="0">
                <a:solidFill>
                  <a:srgbClr val="3B3838"/>
                </a:solidFill>
                <a:effectLst/>
                <a:latin typeface="Outfit"/>
                <a:ea typeface="Calibri" panose="020F0502020204030204" pitchFamily="34" charset="0"/>
                <a:cs typeface="Times New Roman" panose="02020603050405020304" pitchFamily="18" charset="0"/>
              </a:rPr>
            </a:br>
            <a:endParaRPr lang="en-GB" sz="1800" dirty="0">
              <a:solidFill>
                <a:srgbClr val="3B3838"/>
              </a:solidFill>
              <a:effectLst/>
              <a:latin typeface="Outfit"/>
              <a:ea typeface="Calibri" panose="020F0502020204030204" pitchFamily="34" charset="0"/>
              <a:cs typeface="Times New Roman" panose="02020603050405020304" pitchFamily="18" charset="0"/>
            </a:endParaRPr>
          </a:p>
          <a:p>
            <a:pPr marL="342900" lvl="0" indent="-342900" algn="l">
              <a:lnSpc>
                <a:spcPct val="107000"/>
              </a:lnSpc>
              <a:spcAft>
                <a:spcPts val="800"/>
              </a:spcAft>
              <a:buFont typeface="Symbol" panose="05050102010706020507" pitchFamily="18" charset="2"/>
              <a:buChar char=""/>
            </a:pPr>
            <a:r>
              <a:rPr lang="en-GB" sz="1800" dirty="0">
                <a:solidFill>
                  <a:srgbClr val="3B3838"/>
                </a:solidFill>
                <a:effectLst/>
                <a:latin typeface="Outfit"/>
                <a:ea typeface="Calibri" panose="020F0502020204030204" pitchFamily="34" charset="0"/>
                <a:cs typeface="Times New Roman" panose="02020603050405020304" pitchFamily="18" charset="0"/>
              </a:rPr>
              <a:t>What is the risk?  </a:t>
            </a:r>
          </a:p>
          <a:p>
            <a:pPr marL="342900" lvl="0" indent="-342900" algn="l">
              <a:lnSpc>
                <a:spcPct val="107000"/>
              </a:lnSpc>
              <a:spcAft>
                <a:spcPts val="800"/>
              </a:spcAft>
              <a:buFont typeface="Symbol" panose="05050102010706020507" pitchFamily="18" charset="2"/>
              <a:buChar char=""/>
            </a:pPr>
            <a:r>
              <a:rPr lang="en-GB" sz="1800" dirty="0">
                <a:solidFill>
                  <a:srgbClr val="3B3838"/>
                </a:solidFill>
                <a:effectLst/>
                <a:latin typeface="Outfit"/>
                <a:ea typeface="Calibri" panose="020F0502020204030204" pitchFamily="34" charset="0"/>
                <a:cs typeface="Times New Roman" panose="02020603050405020304" pitchFamily="18" charset="0"/>
              </a:rPr>
              <a:t>What might happen? </a:t>
            </a:r>
            <a:br>
              <a:rPr lang="en-GB" sz="1800" dirty="0">
                <a:solidFill>
                  <a:srgbClr val="3B3838"/>
                </a:solidFill>
                <a:effectLst/>
                <a:latin typeface="Outfit"/>
                <a:ea typeface="Calibri" panose="020F0502020204030204" pitchFamily="34" charset="0"/>
                <a:cs typeface="Times New Roman" panose="02020603050405020304" pitchFamily="18" charset="0"/>
              </a:rPr>
            </a:br>
            <a:endParaRPr lang="en-GB" sz="1800" dirty="0">
              <a:solidFill>
                <a:srgbClr val="3B3838"/>
              </a:solidFill>
              <a:effectLst/>
              <a:latin typeface="Outfi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Support: </a:t>
            </a:r>
            <a:r>
              <a:rPr lang="en-GB" sz="1800" dirty="0">
                <a:solidFill>
                  <a:srgbClr val="3B3838"/>
                </a:solidFill>
                <a:effectLst/>
                <a:latin typeface="Outfit"/>
                <a:ea typeface="Calibri" panose="020F0502020204030204" pitchFamily="34" charset="0"/>
                <a:cs typeface="Times New Roman" panose="02020603050405020304" pitchFamily="18" charset="0"/>
              </a:rPr>
              <a:t>Choose scenarios that are likely to have a more obvious outcome (such as scenarios 2, 4 and 7).</a:t>
            </a:r>
            <a:br>
              <a:rPr lang="en-GB" b="1" dirty="0"/>
            </a:br>
            <a:r>
              <a:rPr lang="en-GB" b="1" dirty="0"/>
              <a:t>Challenge: </a:t>
            </a:r>
            <a:r>
              <a:rPr lang="en-GB" sz="1800" dirty="0">
                <a:solidFill>
                  <a:srgbClr val="3B3838"/>
                </a:solidFill>
                <a:effectLst/>
                <a:latin typeface="Outfit"/>
                <a:ea typeface="Calibri" panose="020F0502020204030204" pitchFamily="34" charset="0"/>
                <a:cs typeface="Times New Roman" panose="02020603050405020304" pitchFamily="18" charset="0"/>
              </a:rPr>
              <a:t>Extend pupils’ thinking by asking, if this happens, how could this affect the health of the person or people in the situation?</a:t>
            </a:r>
            <a:endParaRPr lang="en-GB" b="1" dirty="0"/>
          </a:p>
        </p:txBody>
      </p:sp>
      <p:sp>
        <p:nvSpPr>
          <p:cNvPr id="4" name="Slide Number Placeholder 3"/>
          <p:cNvSpPr>
            <a:spLocks noGrp="1"/>
          </p:cNvSpPr>
          <p:nvPr>
            <p:ph type="sldNum" sz="quarter" idx="5"/>
          </p:nvPr>
        </p:nvSpPr>
        <p:spPr/>
        <p:txBody>
          <a:bodyPr/>
          <a:lstStyle/>
          <a:p>
            <a:fld id="{4AB8E58B-C9BC-F047-AC61-EC49AB3E98B5}" type="slidenum">
              <a:rPr lang="en-US" smtClean="0"/>
              <a:t>17</a:t>
            </a:fld>
            <a:endParaRPr lang="en-US"/>
          </a:p>
        </p:txBody>
      </p:sp>
    </p:spTree>
    <p:extLst>
      <p:ext uri="{BB962C8B-B14F-4D97-AF65-F5344CB8AC3E}">
        <p14:creationId xmlns:p14="http://schemas.microsoft.com/office/powerpoint/2010/main" val="3660652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Slack-Lato"/>
              </a:rPr>
              <a:t>Teacher notes – Roleplay (15 mins)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3B3838"/>
                </a:solidFill>
                <a:effectLst/>
                <a:latin typeface="Outfit"/>
                <a:ea typeface="Calibri" panose="020F0502020204030204" pitchFamily="34" charset="0"/>
                <a:cs typeface="Times New Roman" panose="02020603050405020304" pitchFamily="18" charset="0"/>
              </a:rPr>
              <a:t>Next, ask pupils to discuss the following two questions for their given scenario:</a:t>
            </a:r>
          </a:p>
          <a:p>
            <a:pPr marL="342900" lvl="0" indent="-342900">
              <a:lnSpc>
                <a:spcPct val="107000"/>
              </a:lnSpc>
              <a:spcAft>
                <a:spcPts val="800"/>
              </a:spcAft>
              <a:buFont typeface="Symbol" panose="05050102010706020507" pitchFamily="18" charset="2"/>
              <a:buChar char=""/>
            </a:pPr>
            <a:r>
              <a:rPr lang="en-GB" sz="1800" dirty="0">
                <a:solidFill>
                  <a:srgbClr val="3B3838"/>
                </a:solidFill>
                <a:effectLst/>
                <a:latin typeface="Outfit"/>
                <a:ea typeface="Calibri" panose="020F0502020204030204" pitchFamily="34" charset="0"/>
                <a:cs typeface="Times New Roman" panose="02020603050405020304" pitchFamily="18" charset="0"/>
              </a:rPr>
              <a:t>What should the characters do now to prevent any further risk? </a:t>
            </a:r>
          </a:p>
          <a:p>
            <a:pPr marL="342900" lvl="0" indent="-342900">
              <a:lnSpc>
                <a:spcPct val="107000"/>
              </a:lnSpc>
              <a:spcAft>
                <a:spcPts val="800"/>
              </a:spcAft>
              <a:buFont typeface="Symbol" panose="05050102010706020507" pitchFamily="18" charset="2"/>
              <a:buChar char=""/>
            </a:pPr>
            <a:r>
              <a:rPr lang="en-GB" sz="1800" dirty="0">
                <a:solidFill>
                  <a:srgbClr val="3B3838"/>
                </a:solidFill>
                <a:effectLst/>
                <a:latin typeface="Outfit"/>
                <a:ea typeface="Calibri" panose="020F0502020204030204" pitchFamily="34" charset="0"/>
                <a:cs typeface="Times New Roman" panose="02020603050405020304" pitchFamily="18" charset="0"/>
              </a:rPr>
              <a:t>Who could help?  Where could the person get more support or advice?  </a:t>
            </a:r>
          </a:p>
          <a:p>
            <a:pPr algn="just">
              <a:lnSpc>
                <a:spcPts val="1550"/>
              </a:lnSpc>
              <a:spcAft>
                <a:spcPts val="700"/>
              </a:spcAft>
            </a:pPr>
            <a:r>
              <a:rPr lang="en-GB" sz="1800" dirty="0">
                <a:solidFill>
                  <a:srgbClr val="3B3838"/>
                </a:solidFill>
                <a:effectLst/>
                <a:latin typeface="Outfit"/>
                <a:ea typeface="Calibri" panose="020F0502020204030204" pitchFamily="34" charset="0"/>
                <a:cs typeface="Times New Roman" panose="02020603050405020304" pitchFamily="18" charset="0"/>
              </a:rPr>
              <a:t>Stepping back ‘into role’, ask pupils to role play what the characters should do to reduce any further risk and identify who can help.  </a:t>
            </a:r>
          </a:p>
          <a:p>
            <a:pPr algn="just">
              <a:lnSpc>
                <a:spcPts val="1550"/>
              </a:lnSpc>
              <a:spcAft>
                <a:spcPts val="700"/>
              </a:spcAft>
            </a:pPr>
            <a:r>
              <a:rPr lang="en-GB" sz="1800" dirty="0">
                <a:solidFill>
                  <a:srgbClr val="3B3838"/>
                </a:solidFill>
                <a:effectLst/>
                <a:latin typeface="Outfit"/>
                <a:ea typeface="Calibri" panose="020F0502020204030204" pitchFamily="34" charset="0"/>
                <a:cs typeface="Times New Roman" panose="02020603050405020304" pitchFamily="18" charset="0"/>
              </a:rPr>
              <a:t>Some of the groups can show their role plays to the class. The class feedback on whether they think the characters did the right thing to help prevent any further risk and share further ideas.</a:t>
            </a:r>
          </a:p>
          <a:p>
            <a:pPr>
              <a:lnSpc>
                <a:spcPts val="1550"/>
              </a:lnSpc>
              <a:spcAft>
                <a:spcPts val="700"/>
              </a:spcAft>
            </a:pPr>
            <a:r>
              <a:rPr lang="en-GB" sz="1800" i="1" dirty="0">
                <a:solidFill>
                  <a:srgbClr val="3B3838"/>
                </a:solidFill>
                <a:effectLst/>
                <a:latin typeface="Outfit"/>
                <a:ea typeface="Calibri" panose="020F0502020204030204" pitchFamily="34" charset="0"/>
                <a:cs typeface="Times New Roman" panose="02020603050405020304" pitchFamily="18" charset="0"/>
              </a:rPr>
              <a:t>Suggestions to support pupils’ learning:</a:t>
            </a:r>
            <a:endParaRPr lang="en-GB" sz="1800" dirty="0">
              <a:solidFill>
                <a:srgbClr val="3B3838"/>
              </a:solidFill>
              <a:effectLst/>
              <a:latin typeface="Outfit"/>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en-GB" sz="1800" i="1" dirty="0">
                <a:solidFill>
                  <a:srgbClr val="3B3838"/>
                </a:solidFill>
                <a:effectLst/>
                <a:latin typeface="Outfit"/>
                <a:ea typeface="Calibri" panose="020F0502020204030204" pitchFamily="34" charset="0"/>
                <a:cs typeface="Times New Roman" panose="02020603050405020304" pitchFamily="18" charset="0"/>
              </a:rPr>
              <a:t>Frankie, Sam and the inhaler – prescribed medicines should not be shared, as the prescription (which medicine and how much they should take) may differ for individuals; some medicines are only prescribed to individuals, whereas others can be taken by anyone with that condition. Using someone else’s inhaler may cause a bad reaction. This should only ever be done in an emergency and under the guidance of a trained adult or medical professional. Frankie should move away from any triggers, sit up straight, try to remain calm and control her breathing</a:t>
            </a:r>
            <a:r>
              <a:rPr lang="en-GB" sz="1800" dirty="0">
                <a:solidFill>
                  <a:srgbClr val="3B3838"/>
                </a:solidFill>
                <a:effectLst/>
                <a:latin typeface="Outfit"/>
                <a:ea typeface="Calibri" panose="020F0502020204030204" pitchFamily="34" charset="0"/>
                <a:cs typeface="Times New Roman" panose="02020603050405020304" pitchFamily="18" charset="0"/>
              </a:rPr>
              <a:t>.  </a:t>
            </a:r>
            <a:r>
              <a:rPr lang="en-GB" sz="1800" i="1" dirty="0">
                <a:solidFill>
                  <a:srgbClr val="3B3838"/>
                </a:solidFill>
                <a:effectLst/>
                <a:latin typeface="Outfit"/>
                <a:ea typeface="Calibri" panose="020F0502020204030204" pitchFamily="34" charset="0"/>
                <a:cs typeface="Times New Roman" panose="02020603050405020304" pitchFamily="18" charset="0"/>
              </a:rPr>
              <a:t>Sam should go and get help.</a:t>
            </a:r>
            <a:endParaRPr lang="en-GB" sz="1800" dirty="0">
              <a:solidFill>
                <a:srgbClr val="3B3838"/>
              </a:solidFill>
              <a:effectLst/>
              <a:latin typeface="Outfit"/>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en-GB" sz="1800" i="1" dirty="0">
                <a:solidFill>
                  <a:srgbClr val="3B3838"/>
                </a:solidFill>
                <a:effectLst/>
                <a:latin typeface="Outfit"/>
                <a:ea typeface="Calibri" panose="020F0502020204030204" pitchFamily="34" charset="0"/>
                <a:cs typeface="Times New Roman" panose="02020603050405020304" pitchFamily="18" charset="0"/>
              </a:rPr>
              <a:t>Frankie, </a:t>
            </a:r>
            <a:r>
              <a:rPr lang="en-GB" sz="1800" i="1" dirty="0" err="1">
                <a:solidFill>
                  <a:srgbClr val="3B3838"/>
                </a:solidFill>
                <a:effectLst/>
                <a:latin typeface="Outfit"/>
                <a:ea typeface="Calibri" panose="020F0502020204030204" pitchFamily="34" charset="0"/>
                <a:cs typeface="Times New Roman" panose="02020603050405020304" pitchFamily="18" charset="0"/>
              </a:rPr>
              <a:t>Milen</a:t>
            </a:r>
            <a:r>
              <a:rPr lang="en-GB" sz="1800" i="1" dirty="0">
                <a:solidFill>
                  <a:srgbClr val="3B3838"/>
                </a:solidFill>
                <a:effectLst/>
                <a:latin typeface="Outfit"/>
                <a:ea typeface="Calibri" panose="020F0502020204030204" pitchFamily="34" charset="0"/>
                <a:cs typeface="Times New Roman" panose="02020603050405020304" pitchFamily="18" charset="0"/>
              </a:rPr>
              <a:t> and the bottle of liquid – it is important not to take medicine that is not meant or prescribed for you; they do not know what the liquid is or the effect it will have on their bodies if they drink it, and it could make them ill. Frankie should refuse to drink the liquid and suggest </a:t>
            </a:r>
            <a:r>
              <a:rPr lang="en-GB" sz="1800" i="1" dirty="0" err="1">
                <a:solidFill>
                  <a:srgbClr val="3B3838"/>
                </a:solidFill>
                <a:effectLst/>
                <a:latin typeface="Outfit"/>
                <a:ea typeface="Calibri" panose="020F0502020204030204" pitchFamily="34" charset="0"/>
                <a:cs typeface="Times New Roman" panose="02020603050405020304" pitchFamily="18" charset="0"/>
              </a:rPr>
              <a:t>Milen</a:t>
            </a:r>
            <a:r>
              <a:rPr lang="en-GB" sz="1800" i="1" dirty="0">
                <a:solidFill>
                  <a:srgbClr val="3B3838"/>
                </a:solidFill>
                <a:effectLst/>
                <a:latin typeface="Outfit"/>
                <a:ea typeface="Calibri" panose="020F0502020204030204" pitchFamily="34" charset="0"/>
                <a:cs typeface="Times New Roman" panose="02020603050405020304" pitchFamily="18" charset="0"/>
              </a:rPr>
              <a:t> puts it back where he found it.  Frankie should tell a teacher that </a:t>
            </a:r>
            <a:r>
              <a:rPr lang="en-GB" sz="1800" i="1" dirty="0" err="1">
                <a:solidFill>
                  <a:srgbClr val="3B3838"/>
                </a:solidFill>
                <a:effectLst/>
                <a:latin typeface="Outfit"/>
                <a:ea typeface="Calibri" panose="020F0502020204030204" pitchFamily="34" charset="0"/>
                <a:cs typeface="Times New Roman" panose="02020603050405020304" pitchFamily="18" charset="0"/>
              </a:rPr>
              <a:t>Milen</a:t>
            </a:r>
            <a:r>
              <a:rPr lang="en-GB" sz="1800" i="1" dirty="0">
                <a:solidFill>
                  <a:srgbClr val="3B3838"/>
                </a:solidFill>
                <a:effectLst/>
                <a:latin typeface="Outfit"/>
                <a:ea typeface="Calibri" panose="020F0502020204030204" pitchFamily="34" charset="0"/>
                <a:cs typeface="Times New Roman" panose="02020603050405020304" pitchFamily="18" charset="0"/>
              </a:rPr>
              <a:t> has the bottle of liquid, in case </a:t>
            </a:r>
            <a:r>
              <a:rPr lang="en-GB" sz="1800" i="1" dirty="0" err="1">
                <a:solidFill>
                  <a:srgbClr val="3B3838"/>
                </a:solidFill>
                <a:effectLst/>
                <a:latin typeface="Outfit"/>
                <a:ea typeface="Calibri" panose="020F0502020204030204" pitchFamily="34" charset="0"/>
                <a:cs typeface="Times New Roman" panose="02020603050405020304" pitchFamily="18" charset="0"/>
              </a:rPr>
              <a:t>Milen</a:t>
            </a:r>
            <a:r>
              <a:rPr lang="en-GB" sz="1800" i="1" dirty="0">
                <a:solidFill>
                  <a:srgbClr val="3B3838"/>
                </a:solidFill>
                <a:effectLst/>
                <a:latin typeface="Outfit"/>
                <a:ea typeface="Calibri" panose="020F0502020204030204" pitchFamily="34" charset="0"/>
                <a:cs typeface="Times New Roman" panose="02020603050405020304" pitchFamily="18" charset="0"/>
              </a:rPr>
              <a:t> decides to drink some.  </a:t>
            </a:r>
            <a:endParaRPr lang="en-GB" sz="1800" dirty="0">
              <a:solidFill>
                <a:srgbClr val="3B3838"/>
              </a:solidFill>
              <a:effectLst/>
              <a:latin typeface="Outfit"/>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en-GB" sz="1800" i="1" dirty="0">
                <a:solidFill>
                  <a:srgbClr val="3B3838"/>
                </a:solidFill>
                <a:effectLst/>
                <a:latin typeface="Outfit"/>
                <a:ea typeface="Calibri" panose="020F0502020204030204" pitchFamily="34" charset="0"/>
                <a:cs typeface="Times New Roman" panose="02020603050405020304" pitchFamily="18" charset="0"/>
              </a:rPr>
              <a:t>Frankie, the Year 1 child and the hand sanitiser – using a cleaning product incorrectly can be harmful, in this case, the product is not meant for use on the face and may have caused an allergic reaction. Frankie should alert a teacher, and the child should let a teacher/parent or carer know what happened. It is likely the teacher/parent or carer will suggest the child washes their face with water in the first instance to remove the product from their skin. If it has gone in the child’s eyes, the adult should help them rinse their eyes with water immediately. If it worsens, they may need to see a doctor or pharmacist. </a:t>
            </a:r>
            <a:endParaRPr lang="en-GB" sz="1800" dirty="0">
              <a:solidFill>
                <a:srgbClr val="3B3838"/>
              </a:solidFill>
              <a:effectLst/>
              <a:latin typeface="Outfit"/>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en-GB" sz="1800" i="1" dirty="0">
                <a:solidFill>
                  <a:srgbClr val="3B3838"/>
                </a:solidFill>
                <a:effectLst/>
                <a:latin typeface="Outfit"/>
                <a:ea typeface="Calibri" panose="020F0502020204030204" pitchFamily="34" charset="0"/>
                <a:cs typeface="Times New Roman" panose="02020603050405020304" pitchFamily="18" charset="0"/>
              </a:rPr>
              <a:t>Frankie, her cousin and the cleaning products – children should not play with cleaning products, if some goes onto their skin or into their mouth this could be very harmful. Frankie should alert an adult immediately; the baby’s skin should be washed under water to remove the product; the spillage should be cleaned up quickly so as not to cause further accidents; the cleaning products put away and safely out of reach of children.</a:t>
            </a:r>
            <a:endParaRPr lang="en-GB" sz="1800" dirty="0">
              <a:solidFill>
                <a:srgbClr val="3B3838"/>
              </a:solidFill>
              <a:effectLst/>
              <a:latin typeface="Outfit"/>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en-GB" sz="1800" i="1" dirty="0">
                <a:solidFill>
                  <a:srgbClr val="3B3838"/>
                </a:solidFill>
                <a:effectLst/>
                <a:latin typeface="Outfit"/>
                <a:ea typeface="Calibri" panose="020F0502020204030204" pitchFamily="34" charset="0"/>
                <a:cs typeface="Times New Roman" panose="02020603050405020304" pitchFamily="18" charset="0"/>
              </a:rPr>
              <a:t>Frankie, Mum and the medicine – children should be supervised by an adult when taking medicines, the amount to use should be checked by reading the instructions and not guessing – taking too much can make someone more ill. Frankie should wait until Mum comes off the phone to help.</a:t>
            </a:r>
            <a:endParaRPr lang="en-GB" sz="1800" dirty="0">
              <a:solidFill>
                <a:srgbClr val="3B3838"/>
              </a:solidFill>
              <a:effectLst/>
              <a:latin typeface="Outfit"/>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en-GB" sz="1800" i="1" dirty="0">
                <a:solidFill>
                  <a:srgbClr val="3B3838"/>
                </a:solidFill>
                <a:effectLst/>
                <a:latin typeface="Outfit"/>
                <a:ea typeface="Calibri" panose="020F0502020204030204" pitchFamily="34" charset="0"/>
                <a:cs typeface="Times New Roman" panose="02020603050405020304" pitchFamily="18" charset="0"/>
              </a:rPr>
              <a:t>Dad and the tablets – some medicines can cause ‘side effects’; Dad is at risk of causing an accident if he is too tired to drive. Dad should check the instructions and side effects warnings; he could ask a pharmacist or call the NHS helpline (111) to find out if it is safe for him to drive and work if he is still not sure.</a:t>
            </a:r>
            <a:endParaRPr lang="en-GB" sz="1800" dirty="0">
              <a:solidFill>
                <a:srgbClr val="3B3838"/>
              </a:solidFill>
              <a:effectLst/>
              <a:latin typeface="Outfit"/>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en-GB" sz="1800" i="1" dirty="0">
                <a:solidFill>
                  <a:srgbClr val="3B3838"/>
                </a:solidFill>
                <a:effectLst/>
                <a:latin typeface="Outfit"/>
                <a:ea typeface="Calibri" panose="020F0502020204030204" pitchFamily="34" charset="0"/>
                <a:cs typeface="Times New Roman" panose="02020603050405020304" pitchFamily="18" charset="0"/>
              </a:rPr>
              <a:t>Frankie, Aunt </a:t>
            </a:r>
            <a:r>
              <a:rPr lang="en-GB" sz="1800" i="1" dirty="0" err="1">
                <a:solidFill>
                  <a:srgbClr val="3B3838"/>
                </a:solidFill>
                <a:effectLst/>
                <a:latin typeface="Outfit"/>
                <a:ea typeface="Calibri" panose="020F0502020204030204" pitchFamily="34" charset="0"/>
                <a:cs typeface="Times New Roman" panose="02020603050405020304" pitchFamily="18" charset="0"/>
              </a:rPr>
              <a:t>Lusia</a:t>
            </a:r>
            <a:r>
              <a:rPr lang="en-GB" sz="1800" i="1" dirty="0">
                <a:solidFill>
                  <a:srgbClr val="3B3838"/>
                </a:solidFill>
                <a:effectLst/>
                <a:latin typeface="Outfit"/>
                <a:ea typeface="Calibri" panose="020F0502020204030204" pitchFamily="34" charset="0"/>
                <a:cs typeface="Times New Roman" panose="02020603050405020304" pitchFamily="18" charset="0"/>
              </a:rPr>
              <a:t> and the tablets on the table – leaving medicines around is dangerous because people might mistake them for something else (e.g. sweets) which, if eaten, could cause a bad reaction or make someone ill; it is important to dispose of unwanted medicines correctly -unused prescribed medicines should be disposed of properly by taking them back to the pharmacist.</a:t>
            </a:r>
            <a:r>
              <a:rPr lang="en-GB" sz="1800" dirty="0">
                <a:solidFill>
                  <a:srgbClr val="3B3838"/>
                </a:solidFill>
                <a:effectLst/>
                <a:latin typeface="Outfit"/>
                <a:ea typeface="Calibri" panose="020F0502020204030204" pitchFamily="34" charset="0"/>
                <a:cs typeface="Times New Roman" panose="02020603050405020304" pitchFamily="18" charset="0"/>
              </a:rPr>
              <a:t> </a:t>
            </a:r>
            <a:r>
              <a:rPr lang="en-GB" sz="1800" i="1" dirty="0">
                <a:solidFill>
                  <a:srgbClr val="3B3838"/>
                </a:solidFill>
                <a:effectLst/>
                <a:latin typeface="Outfit"/>
                <a:ea typeface="Calibri" panose="020F0502020204030204" pitchFamily="34" charset="0"/>
                <a:cs typeface="Times New Roman" panose="02020603050405020304" pitchFamily="18" charset="0"/>
              </a:rPr>
              <a:t>Frankie should alert an adult that the tablets have been left on the table. The adult should throw them away correctly or put them back into a correctly labelled box.</a:t>
            </a:r>
            <a:endParaRPr lang="en-GB" sz="1800" dirty="0">
              <a:solidFill>
                <a:srgbClr val="3B3838"/>
              </a:solidFill>
              <a:effectLst/>
              <a:latin typeface="Outfi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AB8E58B-C9BC-F047-AC61-EC49AB3E98B5}" type="slidenum">
              <a:rPr lang="en-US" smtClean="0"/>
              <a:t>18</a:t>
            </a:fld>
            <a:endParaRPr lang="en-US"/>
          </a:p>
        </p:txBody>
      </p:sp>
    </p:spTree>
    <p:extLst>
      <p:ext uri="{BB962C8B-B14F-4D97-AF65-F5344CB8AC3E}">
        <p14:creationId xmlns:p14="http://schemas.microsoft.com/office/powerpoint/2010/main" val="1832682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Slack-Lato"/>
              </a:rPr>
              <a:t>Teacher notes – Signposting support (5 mins) </a:t>
            </a:r>
          </a:p>
          <a:p>
            <a:pPr algn="just">
              <a:lnSpc>
                <a:spcPts val="1550"/>
              </a:lnSpc>
              <a:spcAft>
                <a:spcPts val="700"/>
              </a:spcAft>
            </a:pPr>
            <a:r>
              <a:rPr lang="en-GB" sz="1800" dirty="0">
                <a:solidFill>
                  <a:srgbClr val="3B3838"/>
                </a:solidFill>
                <a:effectLst/>
                <a:latin typeface="Outfit"/>
                <a:ea typeface="Calibri" panose="020F0502020204030204" pitchFamily="34" charset="0"/>
                <a:cs typeface="Times New Roman" panose="02020603050405020304" pitchFamily="18" charset="0"/>
              </a:rPr>
              <a:t>Reiterate that medicines are helpful for health but only if they are used correctly and stored/disposed of safely. Adults should administer medicines to children; there are some medicines children can use on their own if they have been trained to do so (such as inhalers) but usually adults should give medicines to children. Adults can find help with using medicines on the medicine packets, from a doctors’ surgery or pharmacy or by phoning the NHS helpline – dial 111. </a:t>
            </a:r>
          </a:p>
          <a:p>
            <a:pPr algn="just">
              <a:lnSpc>
                <a:spcPts val="1550"/>
              </a:lnSpc>
              <a:spcAft>
                <a:spcPts val="700"/>
              </a:spcAft>
            </a:pPr>
            <a:r>
              <a:rPr lang="en-GB" sz="1800" dirty="0">
                <a:solidFill>
                  <a:srgbClr val="3B3838"/>
                </a:solidFill>
                <a:effectLst/>
                <a:latin typeface="Outfit"/>
                <a:ea typeface="Calibri" panose="020F0502020204030204" pitchFamily="34" charset="0"/>
                <a:cs typeface="Times New Roman" panose="02020603050405020304" pitchFamily="18" charset="0"/>
              </a:rPr>
              <a:t>Explain that if they are ever unsure about using a medicine, they should ask a trusted adult and if they are ever in a situation where a medicine has caused illness and a trusted adult is not available, they should call the emergency services by dialling 999.</a:t>
            </a:r>
          </a:p>
          <a:p>
            <a:endParaRPr lang="en-GB" dirty="0"/>
          </a:p>
        </p:txBody>
      </p:sp>
      <p:sp>
        <p:nvSpPr>
          <p:cNvPr id="4" name="Slide Number Placeholder 3"/>
          <p:cNvSpPr>
            <a:spLocks noGrp="1"/>
          </p:cNvSpPr>
          <p:nvPr>
            <p:ph type="sldNum" sz="quarter" idx="5"/>
          </p:nvPr>
        </p:nvSpPr>
        <p:spPr/>
        <p:txBody>
          <a:bodyPr/>
          <a:lstStyle/>
          <a:p>
            <a:fld id="{4AB8E58B-C9BC-F047-AC61-EC49AB3E98B5}" type="slidenum">
              <a:rPr lang="en-US" smtClean="0"/>
              <a:t>19</a:t>
            </a:fld>
            <a:endParaRPr lang="en-US"/>
          </a:p>
        </p:txBody>
      </p:sp>
    </p:spTree>
    <p:extLst>
      <p:ext uri="{BB962C8B-B14F-4D97-AF65-F5344CB8AC3E}">
        <p14:creationId xmlns:p14="http://schemas.microsoft.com/office/powerpoint/2010/main" val="5200540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Slack-Lato"/>
              </a:rPr>
              <a:t>Teacher notes - Reflection and endpoint assessment (slides 20-21, 10 mins)</a:t>
            </a:r>
          </a:p>
          <a:p>
            <a:pPr>
              <a:lnSpc>
                <a:spcPts val="1550"/>
              </a:lnSpc>
              <a:spcAft>
                <a:spcPts val="700"/>
              </a:spcAft>
            </a:pPr>
            <a:r>
              <a:rPr lang="en-GB" sz="1800" dirty="0">
                <a:solidFill>
                  <a:srgbClr val="3B3838"/>
                </a:solidFill>
                <a:effectLst/>
                <a:latin typeface="Outfit"/>
                <a:ea typeface="Calibri" panose="020F0502020204030204" pitchFamily="34" charset="0"/>
                <a:cs typeface="Times New Roman" panose="02020603050405020304" pitchFamily="18" charset="0"/>
              </a:rPr>
              <a:t>Pupils return to their baseline assessment activity, </a:t>
            </a:r>
            <a:r>
              <a:rPr lang="en-GB" sz="1800" i="1" dirty="0">
                <a:solidFill>
                  <a:srgbClr val="3B3838"/>
                </a:solidFill>
                <a:effectLst/>
                <a:latin typeface="Outfit"/>
                <a:ea typeface="Calibri" panose="020F0502020204030204" pitchFamily="34" charset="0"/>
                <a:cs typeface="Times New Roman" panose="02020603050405020304" pitchFamily="18" charset="0"/>
              </a:rPr>
              <a:t>benefits and risks list</a:t>
            </a:r>
            <a:r>
              <a:rPr lang="en-GB" sz="1800" dirty="0">
                <a:solidFill>
                  <a:srgbClr val="3B3838"/>
                </a:solidFill>
                <a:effectLst/>
                <a:latin typeface="Outfit"/>
                <a:ea typeface="Calibri" panose="020F0502020204030204" pitchFamily="34" charset="0"/>
                <a:cs typeface="Times New Roman" panose="02020603050405020304" pitchFamily="18" charset="0"/>
              </a:rPr>
              <a:t> and the questions they answered:</a:t>
            </a:r>
          </a:p>
          <a:p>
            <a:pPr marL="342900" lvl="0" indent="-342900">
              <a:lnSpc>
                <a:spcPct val="107000"/>
              </a:lnSpc>
              <a:spcAft>
                <a:spcPts val="800"/>
              </a:spcAft>
              <a:buFont typeface="Symbol" panose="05050102010706020507" pitchFamily="18" charset="2"/>
              <a:buChar char=""/>
            </a:pPr>
            <a:r>
              <a:rPr lang="en-GB" sz="1800" dirty="0">
                <a:solidFill>
                  <a:srgbClr val="3B3838"/>
                </a:solidFill>
                <a:effectLst/>
                <a:latin typeface="Outfit"/>
                <a:ea typeface="Calibri" panose="020F0502020204030204" pitchFamily="34" charset="0"/>
                <a:cs typeface="Times New Roman" panose="02020603050405020304" pitchFamily="18" charset="0"/>
              </a:rPr>
              <a:t>How do these help us?</a:t>
            </a:r>
          </a:p>
          <a:p>
            <a:pPr marL="342900" lvl="0" indent="-342900">
              <a:lnSpc>
                <a:spcPct val="107000"/>
              </a:lnSpc>
              <a:spcAft>
                <a:spcPts val="800"/>
              </a:spcAft>
              <a:buFont typeface="Symbol" panose="05050102010706020507" pitchFamily="18" charset="2"/>
              <a:buChar char=""/>
            </a:pPr>
            <a:r>
              <a:rPr lang="en-GB" sz="1800" dirty="0">
                <a:solidFill>
                  <a:srgbClr val="3B3838"/>
                </a:solidFill>
                <a:effectLst/>
                <a:latin typeface="Outfit"/>
                <a:ea typeface="Calibri" panose="020F0502020204030204" pitchFamily="34" charset="0"/>
                <a:cs typeface="Times New Roman" panose="02020603050405020304" pitchFamily="18" charset="0"/>
              </a:rPr>
              <a:t>Are there any risks from using these products? What are the risks?  </a:t>
            </a:r>
          </a:p>
          <a:p>
            <a:pPr marL="342900" lvl="0" indent="-342900">
              <a:lnSpc>
                <a:spcPct val="107000"/>
              </a:lnSpc>
              <a:spcAft>
                <a:spcPts val="800"/>
              </a:spcAft>
              <a:buFont typeface="Symbol" panose="05050102010706020507" pitchFamily="18" charset="2"/>
              <a:buChar char=""/>
            </a:pPr>
            <a:r>
              <a:rPr lang="en-GB" sz="1800" dirty="0">
                <a:solidFill>
                  <a:srgbClr val="3B3838"/>
                </a:solidFill>
                <a:effectLst/>
                <a:latin typeface="Outfit"/>
                <a:ea typeface="Calibri" panose="020F0502020204030204" pitchFamily="34" charset="0"/>
                <a:cs typeface="Times New Roman" panose="02020603050405020304" pitchFamily="18" charset="0"/>
              </a:rPr>
              <a:t>What will help reduce the risks?  </a:t>
            </a:r>
          </a:p>
          <a:p>
            <a:pPr>
              <a:lnSpc>
                <a:spcPts val="1550"/>
              </a:lnSpc>
              <a:spcAft>
                <a:spcPts val="700"/>
              </a:spcAft>
            </a:pPr>
            <a:r>
              <a:rPr lang="en-GB" sz="1800" dirty="0">
                <a:solidFill>
                  <a:srgbClr val="3B3838"/>
                </a:solidFill>
                <a:effectLst/>
                <a:latin typeface="Outfit"/>
                <a:ea typeface="Calibri" panose="020F0502020204030204" pitchFamily="34" charset="0"/>
                <a:cs typeface="Times New Roman" panose="02020603050405020304" pitchFamily="18" charset="0"/>
              </a:rPr>
              <a:t>Thinking about their learning from the lesson, ask pupils to add to or amend their ideas. They can do this on the original sheet using a different colour pencil or pen or start a clean page if preferred. </a:t>
            </a:r>
          </a:p>
          <a:p>
            <a:endParaRPr lang="en-GB" dirty="0"/>
          </a:p>
        </p:txBody>
      </p:sp>
      <p:sp>
        <p:nvSpPr>
          <p:cNvPr id="4" name="Slide Number Placeholder 3"/>
          <p:cNvSpPr>
            <a:spLocks noGrp="1"/>
          </p:cNvSpPr>
          <p:nvPr>
            <p:ph type="sldNum" sz="quarter" idx="5"/>
          </p:nvPr>
        </p:nvSpPr>
        <p:spPr/>
        <p:txBody>
          <a:bodyPr/>
          <a:lstStyle/>
          <a:p>
            <a:fld id="{4AB8E58B-C9BC-F047-AC61-EC49AB3E98B5}" type="slidenum">
              <a:rPr lang="en-US" smtClean="0"/>
              <a:t>20</a:t>
            </a:fld>
            <a:endParaRPr lang="en-US"/>
          </a:p>
        </p:txBody>
      </p:sp>
    </p:spTree>
    <p:extLst>
      <p:ext uri="{BB962C8B-B14F-4D97-AF65-F5344CB8AC3E}">
        <p14:creationId xmlns:p14="http://schemas.microsoft.com/office/powerpoint/2010/main" val="3762578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Slack-Lato"/>
              </a:rPr>
              <a:t>Teacher notes - Reflection and endpoint </a:t>
            </a:r>
            <a:r>
              <a:rPr lang="en-US" b="1" i="0">
                <a:solidFill>
                  <a:srgbClr val="1D1C1D"/>
                </a:solidFill>
                <a:effectLst/>
                <a:latin typeface="Slack-Lato"/>
              </a:rPr>
              <a:t>assessment (slides 20-21, 10 mins)</a:t>
            </a:r>
            <a:endParaRPr lang="en-US" b="1" i="0" dirty="0">
              <a:solidFill>
                <a:srgbClr val="1D1C1D"/>
              </a:solidFill>
              <a:effectLst/>
              <a:latin typeface="Slack-Lat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3B3838"/>
                </a:solidFill>
                <a:effectLst/>
                <a:latin typeface="Outfit"/>
                <a:ea typeface="Calibri" panose="020F0502020204030204" pitchFamily="34" charset="0"/>
                <a:cs typeface="Times New Roman" panose="02020603050405020304" pitchFamily="18" charset="0"/>
              </a:rPr>
              <a:t>Ask pupils to share one thing this lesson has made them think about medicine safety – something new they have learnt or something they think is important for them to remember in the future.</a:t>
            </a:r>
          </a:p>
          <a:p>
            <a:endParaRPr lang="en-GB" dirty="0"/>
          </a:p>
        </p:txBody>
      </p:sp>
      <p:sp>
        <p:nvSpPr>
          <p:cNvPr id="4" name="Slide Number Placeholder 3"/>
          <p:cNvSpPr>
            <a:spLocks noGrp="1"/>
          </p:cNvSpPr>
          <p:nvPr>
            <p:ph type="sldNum" sz="quarter" idx="5"/>
          </p:nvPr>
        </p:nvSpPr>
        <p:spPr/>
        <p:txBody>
          <a:bodyPr/>
          <a:lstStyle/>
          <a:p>
            <a:fld id="{4AB8E58B-C9BC-F047-AC61-EC49AB3E98B5}" type="slidenum">
              <a:rPr lang="en-US" smtClean="0"/>
              <a:t>21</a:t>
            </a:fld>
            <a:endParaRPr lang="en-US"/>
          </a:p>
        </p:txBody>
      </p:sp>
    </p:spTree>
    <p:extLst>
      <p:ext uri="{BB962C8B-B14F-4D97-AF65-F5344CB8AC3E}">
        <p14:creationId xmlns:p14="http://schemas.microsoft.com/office/powerpoint/2010/main" val="5729447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 notes – Extension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3B3838"/>
                </a:solidFill>
                <a:effectLst/>
                <a:latin typeface="Outfit"/>
                <a:ea typeface="Calibri" panose="020F0502020204030204" pitchFamily="34" charset="0"/>
                <a:cs typeface="Times New Roman" panose="02020603050405020304" pitchFamily="18" charset="0"/>
              </a:rPr>
              <a:t>Make a leaflet designed for the </a:t>
            </a:r>
            <a:r>
              <a:rPr lang="en-GB" sz="1800" dirty="0" err="1">
                <a:solidFill>
                  <a:srgbClr val="3B3838"/>
                </a:solidFill>
                <a:effectLst/>
                <a:latin typeface="Outfit"/>
                <a:ea typeface="Calibri" panose="020F0502020204030204" pitchFamily="34" charset="0"/>
                <a:cs typeface="Times New Roman" panose="02020603050405020304" pitchFamily="18" charset="0"/>
              </a:rPr>
              <a:t>Grech</a:t>
            </a:r>
            <a:r>
              <a:rPr lang="en-GB" sz="1800">
                <a:solidFill>
                  <a:srgbClr val="3B3838"/>
                </a:solidFill>
                <a:effectLst/>
                <a:latin typeface="Outfit"/>
                <a:ea typeface="Calibri" panose="020F0502020204030204" pitchFamily="34" charset="0"/>
                <a:cs typeface="Times New Roman" panose="02020603050405020304" pitchFamily="18" charset="0"/>
              </a:rPr>
              <a:t> family about safety with medicines and household products. </a:t>
            </a:r>
          </a:p>
          <a:p>
            <a:endParaRPr lang="en-GB" dirty="0"/>
          </a:p>
        </p:txBody>
      </p:sp>
      <p:sp>
        <p:nvSpPr>
          <p:cNvPr id="4" name="Slide Number Placeholder 3"/>
          <p:cNvSpPr>
            <a:spLocks noGrp="1"/>
          </p:cNvSpPr>
          <p:nvPr>
            <p:ph type="sldNum" sz="quarter" idx="5"/>
          </p:nvPr>
        </p:nvSpPr>
        <p:spPr/>
        <p:txBody>
          <a:bodyPr/>
          <a:lstStyle/>
          <a:p>
            <a:fld id="{4AB8E58B-C9BC-F047-AC61-EC49AB3E98B5}" type="slidenum">
              <a:rPr lang="en-US" smtClean="0"/>
              <a:t>22</a:t>
            </a:fld>
            <a:endParaRPr lang="en-US"/>
          </a:p>
        </p:txBody>
      </p:sp>
    </p:spTree>
    <p:extLst>
      <p:ext uri="{BB962C8B-B14F-4D97-AF65-F5344CB8AC3E}">
        <p14:creationId xmlns:p14="http://schemas.microsoft.com/office/powerpoint/2010/main" val="330400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B8E58B-C9BC-F047-AC61-EC49AB3E98B5}" type="slidenum">
              <a:rPr lang="en-US" smtClean="0"/>
              <a:t>4</a:t>
            </a:fld>
            <a:endParaRPr lang="en-US"/>
          </a:p>
        </p:txBody>
      </p:sp>
    </p:spTree>
    <p:extLst>
      <p:ext uri="{BB962C8B-B14F-4D97-AF65-F5344CB8AC3E}">
        <p14:creationId xmlns:p14="http://schemas.microsoft.com/office/powerpoint/2010/main" val="526945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550"/>
              </a:lnSpc>
              <a:spcAft>
                <a:spcPts val="700"/>
              </a:spcAft>
            </a:pPr>
            <a:r>
              <a:rPr lang="en-GB" sz="1800" dirty="0">
                <a:solidFill>
                  <a:srgbClr val="3B3838"/>
                </a:solidFill>
                <a:effectLst/>
                <a:latin typeface="Outfit"/>
                <a:ea typeface="Calibri" panose="020F0502020204030204" pitchFamily="34" charset="0"/>
                <a:cs typeface="Times New Roman" panose="02020603050405020304" pitchFamily="18" charset="0"/>
              </a:rPr>
              <a:t>Be aware that some pupils in the class may have experienced accidents with medicines and household products in the home.</a:t>
            </a:r>
          </a:p>
          <a:p>
            <a:pPr>
              <a:lnSpc>
                <a:spcPts val="1550"/>
              </a:lnSpc>
              <a:spcAft>
                <a:spcPts val="700"/>
              </a:spcAft>
            </a:pPr>
            <a:r>
              <a:rPr lang="en-GB" sz="1800" dirty="0">
                <a:solidFill>
                  <a:srgbClr val="3B3838"/>
                </a:solidFill>
                <a:effectLst/>
                <a:latin typeface="Outfit"/>
                <a:ea typeface="Calibri" panose="020F0502020204030204" pitchFamily="34" charset="0"/>
                <a:cs typeface="Times New Roman" panose="02020603050405020304" pitchFamily="18" charset="0"/>
              </a:rPr>
              <a:t>This lesson includes pupils acting ‘in role’. To ensure role play is managed sensitively, provide a signal or countdown for pupils stepping ‘into role’ and another for coming ‘out of role’.</a:t>
            </a:r>
          </a:p>
          <a:p>
            <a:endParaRPr lang="en-GB" dirty="0"/>
          </a:p>
        </p:txBody>
      </p:sp>
      <p:sp>
        <p:nvSpPr>
          <p:cNvPr id="4" name="Slide Number Placeholder 3"/>
          <p:cNvSpPr>
            <a:spLocks noGrp="1"/>
          </p:cNvSpPr>
          <p:nvPr>
            <p:ph type="sldNum" sz="quarter" idx="5"/>
          </p:nvPr>
        </p:nvSpPr>
        <p:spPr/>
        <p:txBody>
          <a:bodyPr/>
          <a:lstStyle/>
          <a:p>
            <a:fld id="{4AB8E58B-C9BC-F047-AC61-EC49AB3E98B5}" type="slidenum">
              <a:rPr lang="en-US" smtClean="0"/>
              <a:t>7</a:t>
            </a:fld>
            <a:endParaRPr lang="en-US"/>
          </a:p>
        </p:txBody>
      </p:sp>
    </p:spTree>
    <p:extLst>
      <p:ext uri="{BB962C8B-B14F-4D97-AF65-F5344CB8AC3E}">
        <p14:creationId xmlns:p14="http://schemas.microsoft.com/office/powerpoint/2010/main" val="316260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B8E58B-C9BC-F047-AC61-EC49AB3E98B5}" type="slidenum">
              <a:rPr lang="en-US" smtClean="0"/>
              <a:t>8</a:t>
            </a:fld>
            <a:endParaRPr lang="en-US"/>
          </a:p>
        </p:txBody>
      </p:sp>
    </p:spTree>
    <p:extLst>
      <p:ext uri="{BB962C8B-B14F-4D97-AF65-F5344CB8AC3E}">
        <p14:creationId xmlns:p14="http://schemas.microsoft.com/office/powerpoint/2010/main" val="1729397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550"/>
              </a:lnSpc>
              <a:spcAft>
                <a:spcPts val="700"/>
              </a:spcAft>
            </a:pPr>
            <a:r>
              <a:rPr lang="en-US" b="1" i="0" dirty="0">
                <a:solidFill>
                  <a:srgbClr val="1D1C1D"/>
                </a:solidFill>
                <a:effectLst/>
                <a:latin typeface="Slack-Lato"/>
              </a:rPr>
              <a:t>Teacher notes - Baseline assessment (15 mins)</a:t>
            </a:r>
            <a:br>
              <a:rPr lang="en-US" b="1" i="0" dirty="0">
                <a:solidFill>
                  <a:srgbClr val="1D1C1D"/>
                </a:solidFill>
                <a:effectLst/>
                <a:latin typeface="Slack-Lato"/>
              </a:rPr>
            </a:br>
            <a:r>
              <a:rPr lang="en-GB" sz="1800" b="1" dirty="0">
                <a:solidFill>
                  <a:srgbClr val="3B3838"/>
                </a:solidFill>
                <a:effectLst/>
                <a:latin typeface="Outfit"/>
                <a:ea typeface="Calibri" panose="020F0502020204030204" pitchFamily="34" charset="0"/>
                <a:cs typeface="Times New Roman" panose="02020603050405020304" pitchFamily="18" charset="0"/>
              </a:rPr>
              <a:t>This activity should be completed before the lesson.</a:t>
            </a:r>
            <a:r>
              <a:rPr lang="en-GB" sz="1800" dirty="0">
                <a:solidFill>
                  <a:srgbClr val="3B3838"/>
                </a:solidFill>
                <a:effectLst/>
                <a:latin typeface="Outfit"/>
                <a:ea typeface="Calibri" panose="020F0502020204030204" pitchFamily="34" charset="0"/>
                <a:cs typeface="Times New Roman" panose="02020603050405020304" pitchFamily="18" charset="0"/>
              </a:rPr>
              <a:t> This allows time to look through the pupils’ work and gain a sense of their current understanding.  Before setting this activity, ensure that ground rules for PSHE education lessons have been developed and shared with the class.</a:t>
            </a:r>
          </a:p>
          <a:p>
            <a:pPr>
              <a:lnSpc>
                <a:spcPts val="1550"/>
              </a:lnSpc>
              <a:spcAft>
                <a:spcPts val="700"/>
              </a:spcAft>
            </a:pPr>
            <a:r>
              <a:rPr lang="en-GB" sz="1800" dirty="0">
                <a:solidFill>
                  <a:srgbClr val="3B3838"/>
                </a:solidFill>
                <a:effectLst/>
                <a:latin typeface="Outfit"/>
                <a:ea typeface="Calibri" panose="020F0502020204030204" pitchFamily="34" charset="0"/>
                <a:cs typeface="Times New Roman" panose="02020603050405020304" pitchFamily="18" charset="0"/>
              </a:rPr>
              <a:t>Display or provide copies of </a:t>
            </a:r>
            <a:r>
              <a:rPr lang="en-GB" sz="1800" b="1" dirty="0">
                <a:solidFill>
                  <a:srgbClr val="3B3838"/>
                </a:solidFill>
                <a:effectLst/>
                <a:latin typeface="Outfit"/>
                <a:ea typeface="Calibri" panose="020F0502020204030204" pitchFamily="34" charset="0"/>
                <a:cs typeface="Times New Roman" panose="02020603050405020304" pitchFamily="18" charset="0"/>
              </a:rPr>
              <a:t>Resource 1: Benefits and risks</a:t>
            </a:r>
            <a:r>
              <a:rPr lang="en-GB" sz="1800" dirty="0">
                <a:solidFill>
                  <a:srgbClr val="3B3838"/>
                </a:solidFill>
                <a:effectLst/>
                <a:latin typeface="Outfit"/>
                <a:ea typeface="Calibri" panose="020F0502020204030204" pitchFamily="34" charset="0"/>
                <a:cs typeface="Times New Roman" panose="02020603050405020304" pitchFamily="18" charset="0"/>
              </a:rPr>
              <a:t>.</a:t>
            </a:r>
          </a:p>
          <a:p>
            <a:pPr>
              <a:lnSpc>
                <a:spcPts val="1550"/>
              </a:lnSpc>
              <a:spcAft>
                <a:spcPts val="700"/>
              </a:spcAft>
            </a:pPr>
            <a:r>
              <a:rPr lang="en-GB" sz="1800" dirty="0">
                <a:solidFill>
                  <a:srgbClr val="3B3838"/>
                </a:solidFill>
                <a:effectLst/>
                <a:latin typeface="Outfit"/>
                <a:ea typeface="Calibri" panose="020F0502020204030204" pitchFamily="34" charset="0"/>
                <a:cs typeface="Times New Roman" panose="02020603050405020304" pitchFamily="18" charset="0"/>
              </a:rPr>
              <a:t>Ask pupils the following questions: </a:t>
            </a:r>
          </a:p>
          <a:p>
            <a:pPr marL="342900" lvl="0" indent="-342900">
              <a:lnSpc>
                <a:spcPct val="107000"/>
              </a:lnSpc>
              <a:spcAft>
                <a:spcPts val="800"/>
              </a:spcAft>
              <a:buFont typeface="Symbol" panose="05050102010706020507" pitchFamily="18" charset="2"/>
              <a:buChar char=""/>
            </a:pPr>
            <a:r>
              <a:rPr lang="en-GB" sz="1800" dirty="0">
                <a:solidFill>
                  <a:srgbClr val="3B3838"/>
                </a:solidFill>
                <a:effectLst/>
                <a:latin typeface="Outfit"/>
                <a:ea typeface="Calibri" panose="020F0502020204030204" pitchFamily="34" charset="0"/>
                <a:cs typeface="Times New Roman" panose="02020603050405020304" pitchFamily="18" charset="0"/>
              </a:rPr>
              <a:t>How do these help us?</a:t>
            </a:r>
          </a:p>
          <a:p>
            <a:pPr marL="342900" lvl="0" indent="-342900">
              <a:lnSpc>
                <a:spcPct val="107000"/>
              </a:lnSpc>
              <a:spcAft>
                <a:spcPts val="800"/>
              </a:spcAft>
              <a:buFont typeface="Symbol" panose="05050102010706020507" pitchFamily="18" charset="2"/>
              <a:buChar char=""/>
            </a:pPr>
            <a:r>
              <a:rPr lang="en-GB" sz="1800" dirty="0">
                <a:solidFill>
                  <a:srgbClr val="3B3838"/>
                </a:solidFill>
                <a:effectLst/>
                <a:latin typeface="Outfit"/>
                <a:ea typeface="Calibri" panose="020F0502020204030204" pitchFamily="34" charset="0"/>
                <a:cs typeface="Times New Roman" panose="02020603050405020304" pitchFamily="18" charset="0"/>
              </a:rPr>
              <a:t>Are there any risks from using these products?  What are the risks?  </a:t>
            </a:r>
          </a:p>
          <a:p>
            <a:pPr marL="342900" lvl="0" indent="-342900">
              <a:lnSpc>
                <a:spcPct val="107000"/>
              </a:lnSpc>
              <a:spcAft>
                <a:spcPts val="800"/>
              </a:spcAft>
              <a:buFont typeface="Symbol" panose="05050102010706020507" pitchFamily="18" charset="2"/>
              <a:buChar char=""/>
            </a:pPr>
            <a:r>
              <a:rPr lang="en-GB" sz="1800" dirty="0">
                <a:solidFill>
                  <a:srgbClr val="3B3838"/>
                </a:solidFill>
                <a:effectLst/>
                <a:latin typeface="Outfit"/>
                <a:ea typeface="Calibri" panose="020F0502020204030204" pitchFamily="34" charset="0"/>
                <a:cs typeface="Times New Roman" panose="02020603050405020304" pitchFamily="18" charset="0"/>
              </a:rPr>
              <a:t>What will help reduce the risks?  </a:t>
            </a:r>
          </a:p>
          <a:p>
            <a:pPr algn="just">
              <a:lnSpc>
                <a:spcPts val="1550"/>
              </a:lnSpc>
              <a:spcAft>
                <a:spcPts val="700"/>
              </a:spcAft>
            </a:pPr>
            <a:r>
              <a:rPr lang="en-GB" sz="1800" dirty="0">
                <a:solidFill>
                  <a:srgbClr val="3B3838"/>
                </a:solidFill>
                <a:effectLst/>
                <a:latin typeface="Outfit"/>
                <a:ea typeface="Calibri" panose="020F0502020204030204" pitchFamily="34" charset="0"/>
                <a:cs typeface="Times New Roman" panose="02020603050405020304" pitchFamily="18" charset="0"/>
              </a:rPr>
              <a:t>Ask pupils to record their ideas on Resource 1, or in their exercise books.</a:t>
            </a:r>
          </a:p>
          <a:p>
            <a:pPr algn="l">
              <a:lnSpc>
                <a:spcPts val="1550"/>
              </a:lnSpc>
              <a:spcAft>
                <a:spcPts val="700"/>
              </a:spcAft>
            </a:pPr>
            <a:endParaRPr lang="en-US" b="1" i="0" dirty="0">
              <a:solidFill>
                <a:srgbClr val="1D1C1D"/>
              </a:solidFill>
              <a:effectLst/>
              <a:latin typeface="Slack-Lato"/>
            </a:endParaRPr>
          </a:p>
          <a:p>
            <a:endParaRPr lang="en-GB" dirty="0"/>
          </a:p>
        </p:txBody>
      </p:sp>
      <p:sp>
        <p:nvSpPr>
          <p:cNvPr id="4" name="Slide Number Placeholder 3"/>
          <p:cNvSpPr>
            <a:spLocks noGrp="1"/>
          </p:cNvSpPr>
          <p:nvPr>
            <p:ph type="sldNum" sz="quarter" idx="5"/>
          </p:nvPr>
        </p:nvSpPr>
        <p:spPr/>
        <p:txBody>
          <a:bodyPr/>
          <a:lstStyle/>
          <a:p>
            <a:fld id="{4AB8E58B-C9BC-F047-AC61-EC49AB3E98B5}" type="slidenum">
              <a:rPr lang="en-US" smtClean="0"/>
              <a:t>10</a:t>
            </a:fld>
            <a:endParaRPr lang="en-US"/>
          </a:p>
        </p:txBody>
      </p:sp>
    </p:spTree>
    <p:extLst>
      <p:ext uri="{BB962C8B-B14F-4D97-AF65-F5344CB8AC3E}">
        <p14:creationId xmlns:p14="http://schemas.microsoft.com/office/powerpoint/2010/main" val="4206794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1550"/>
              </a:lnSpc>
              <a:spcBef>
                <a:spcPts val="0"/>
              </a:spcBef>
              <a:spcAft>
                <a:spcPts val="700"/>
              </a:spcAft>
              <a:buClrTx/>
              <a:buSzTx/>
              <a:buFontTx/>
              <a:buNone/>
              <a:tabLst/>
              <a:defRPr/>
            </a:pPr>
            <a:r>
              <a:rPr lang="en-US" b="1" i="0" dirty="0">
                <a:solidFill>
                  <a:srgbClr val="1D1C1D"/>
                </a:solidFill>
                <a:effectLst/>
                <a:latin typeface="Slack-Lato"/>
              </a:rPr>
              <a:t>Teacher notes – Introduction (10 mins, slides 11-13)</a:t>
            </a:r>
            <a:br>
              <a:rPr lang="en-US" b="1" i="0" dirty="0">
                <a:solidFill>
                  <a:srgbClr val="1D1C1D"/>
                </a:solidFill>
                <a:effectLst/>
                <a:latin typeface="Slack-Lato"/>
              </a:rPr>
            </a:br>
            <a:r>
              <a:rPr lang="en-GB" sz="1800" dirty="0">
                <a:solidFill>
                  <a:srgbClr val="3B3838"/>
                </a:solidFill>
                <a:effectLst/>
                <a:latin typeface="Outfit"/>
                <a:ea typeface="Calibri" panose="020F0502020204030204" pitchFamily="34" charset="0"/>
                <a:cs typeface="Times New Roman" panose="02020603050405020304" pitchFamily="18" charset="0"/>
              </a:rPr>
              <a:t>Remind pupils of the ground rules for PSHE education lessons. </a:t>
            </a:r>
            <a:endParaRPr lang="en-GB" dirty="0"/>
          </a:p>
        </p:txBody>
      </p:sp>
      <p:sp>
        <p:nvSpPr>
          <p:cNvPr id="4" name="Slide Number Placeholder 3"/>
          <p:cNvSpPr>
            <a:spLocks noGrp="1"/>
          </p:cNvSpPr>
          <p:nvPr>
            <p:ph type="sldNum" sz="quarter" idx="5"/>
          </p:nvPr>
        </p:nvSpPr>
        <p:spPr/>
        <p:txBody>
          <a:bodyPr/>
          <a:lstStyle/>
          <a:p>
            <a:fld id="{4AB8E58B-C9BC-F047-AC61-EC49AB3E98B5}" type="slidenum">
              <a:rPr lang="en-US" smtClean="0"/>
              <a:t>11</a:t>
            </a:fld>
            <a:endParaRPr lang="en-US"/>
          </a:p>
        </p:txBody>
      </p:sp>
    </p:spTree>
    <p:extLst>
      <p:ext uri="{BB962C8B-B14F-4D97-AF65-F5344CB8AC3E}">
        <p14:creationId xmlns:p14="http://schemas.microsoft.com/office/powerpoint/2010/main" val="1738531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Slack-Lato"/>
              </a:rPr>
              <a:t>Teacher notes – Introduction (10 mins, slides 11-13)</a:t>
            </a:r>
          </a:p>
          <a:p>
            <a:pPr algn="just">
              <a:lnSpc>
                <a:spcPts val="1550"/>
              </a:lnSpc>
              <a:spcAft>
                <a:spcPts val="700"/>
              </a:spcAft>
            </a:pPr>
            <a:r>
              <a:rPr lang="en-GB" sz="1800" dirty="0">
                <a:solidFill>
                  <a:srgbClr val="3B3838"/>
                </a:solidFill>
                <a:effectLst/>
                <a:latin typeface="Outfit"/>
                <a:ea typeface="Calibri" panose="020F0502020204030204" pitchFamily="34" charset="0"/>
                <a:cs typeface="Times New Roman" panose="02020603050405020304" pitchFamily="18" charset="0"/>
              </a:rPr>
              <a:t>Introduce the learning objective and outcomes and outcomes and explain that this lesson will focus on household products, especially medicines and the importance of people using these safely. In the lesson they will be looking at packaging from real medicines and that these have been emptied (and washed if required). </a:t>
            </a:r>
          </a:p>
        </p:txBody>
      </p:sp>
      <p:sp>
        <p:nvSpPr>
          <p:cNvPr id="4" name="Slide Number Placeholder 3"/>
          <p:cNvSpPr>
            <a:spLocks noGrp="1"/>
          </p:cNvSpPr>
          <p:nvPr>
            <p:ph type="sldNum" sz="quarter" idx="5"/>
          </p:nvPr>
        </p:nvSpPr>
        <p:spPr/>
        <p:txBody>
          <a:bodyPr/>
          <a:lstStyle/>
          <a:p>
            <a:fld id="{4AB8E58B-C9BC-F047-AC61-EC49AB3E98B5}" type="slidenum">
              <a:rPr lang="en-US" smtClean="0"/>
              <a:t>12</a:t>
            </a:fld>
            <a:endParaRPr lang="en-US"/>
          </a:p>
        </p:txBody>
      </p:sp>
    </p:spTree>
    <p:extLst>
      <p:ext uri="{BB962C8B-B14F-4D97-AF65-F5344CB8AC3E}">
        <p14:creationId xmlns:p14="http://schemas.microsoft.com/office/powerpoint/2010/main" val="3830850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ts val="1550"/>
              </a:lnSpc>
              <a:spcBef>
                <a:spcPts val="0"/>
              </a:spcBef>
              <a:spcAft>
                <a:spcPts val="700"/>
              </a:spcAft>
              <a:buClrTx/>
              <a:buSzTx/>
              <a:buFontTx/>
              <a:buNone/>
              <a:tabLst/>
              <a:defRPr/>
            </a:pPr>
            <a:r>
              <a:rPr lang="en-US" sz="1800" b="1" i="0" dirty="0">
                <a:solidFill>
                  <a:srgbClr val="1D1C1D"/>
                </a:solidFill>
                <a:effectLst/>
                <a:latin typeface="Slack-Lato"/>
              </a:rPr>
              <a:t>Teacher notes – Introduction (10 mins, slides 11-13)</a:t>
            </a:r>
          </a:p>
          <a:p>
            <a:pPr algn="just">
              <a:lnSpc>
                <a:spcPts val="1550"/>
              </a:lnSpc>
              <a:spcAft>
                <a:spcPts val="700"/>
              </a:spcAft>
            </a:pPr>
            <a:r>
              <a:rPr lang="en-GB" sz="1800" dirty="0">
                <a:solidFill>
                  <a:srgbClr val="3B3838"/>
                </a:solidFill>
                <a:effectLst/>
                <a:latin typeface="Outfit"/>
                <a:ea typeface="Calibri" panose="020F0502020204030204" pitchFamily="34" charset="0"/>
                <a:cs typeface="Times New Roman" panose="02020603050405020304" pitchFamily="18" charset="0"/>
              </a:rPr>
              <a:t>Show and read </a:t>
            </a:r>
            <a:r>
              <a:rPr lang="en-GB" sz="1800" b="1" dirty="0">
                <a:solidFill>
                  <a:srgbClr val="3B3838"/>
                </a:solidFill>
                <a:effectLst/>
                <a:latin typeface="Outfit"/>
                <a:ea typeface="Calibri" panose="020F0502020204030204" pitchFamily="34" charset="0"/>
                <a:cs typeface="Times New Roman" panose="02020603050405020304" pitchFamily="18" charset="0"/>
              </a:rPr>
              <a:t>Resource 2: A day in the life</a:t>
            </a:r>
            <a:r>
              <a:rPr lang="en-GB" sz="1800" dirty="0">
                <a:solidFill>
                  <a:srgbClr val="3B3838"/>
                </a:solidFill>
                <a:effectLst/>
                <a:latin typeface="Outfit"/>
                <a:ea typeface="Calibri" panose="020F0502020204030204" pitchFamily="34" charset="0"/>
                <a:cs typeface="Times New Roman" panose="02020603050405020304" pitchFamily="18" charset="0"/>
              </a:rPr>
              <a:t> to the class.</a:t>
            </a:r>
          </a:p>
          <a:p>
            <a:pPr algn="just">
              <a:lnSpc>
                <a:spcPts val="1550"/>
              </a:lnSpc>
              <a:spcAft>
                <a:spcPts val="700"/>
              </a:spcAft>
            </a:pPr>
            <a:r>
              <a:rPr lang="en-GB" sz="1800" dirty="0">
                <a:solidFill>
                  <a:srgbClr val="3B3838"/>
                </a:solidFill>
                <a:effectLst/>
                <a:latin typeface="Outfit"/>
                <a:ea typeface="Calibri" panose="020F0502020204030204" pitchFamily="34" charset="0"/>
                <a:cs typeface="Times New Roman" panose="02020603050405020304" pitchFamily="18" charset="0"/>
              </a:rPr>
              <a:t>Ask pupils to note the different items used by the family and how they use them safely, discussing in pairs and then feeding back. Take responses, and circle in a coloured pen on Resource 2</a:t>
            </a:r>
            <a:r>
              <a:rPr lang="en-GB" sz="1800" i="1" dirty="0">
                <a:solidFill>
                  <a:srgbClr val="3B3838"/>
                </a:solidFill>
                <a:effectLst/>
                <a:latin typeface="Outfit"/>
                <a:ea typeface="Calibri" panose="020F0502020204030204" pitchFamily="34" charset="0"/>
                <a:cs typeface="Times New Roman" panose="02020603050405020304" pitchFamily="18" charset="0"/>
              </a:rPr>
              <a:t>, </a:t>
            </a:r>
            <a:r>
              <a:rPr lang="en-GB" sz="1800" dirty="0">
                <a:solidFill>
                  <a:srgbClr val="3B3838"/>
                </a:solidFill>
                <a:effectLst/>
                <a:latin typeface="Outfit"/>
                <a:ea typeface="Calibri" panose="020F0502020204030204" pitchFamily="34" charset="0"/>
                <a:cs typeface="Times New Roman" panose="02020603050405020304" pitchFamily="18" charset="0"/>
              </a:rPr>
              <a:t>the different items, pointing out any safety aspects.  </a:t>
            </a:r>
          </a:p>
          <a:p>
            <a:pPr algn="just">
              <a:lnSpc>
                <a:spcPts val="1550"/>
              </a:lnSpc>
              <a:spcAft>
                <a:spcPts val="700"/>
              </a:spcAft>
            </a:pPr>
            <a:r>
              <a:rPr lang="en-GB" sz="1800" i="1" dirty="0">
                <a:solidFill>
                  <a:srgbClr val="3B3838"/>
                </a:solidFill>
                <a:effectLst/>
                <a:latin typeface="Outfit"/>
                <a:ea typeface="Calibri" panose="020F0502020204030204" pitchFamily="34" charset="0"/>
                <a:cs typeface="Times New Roman" panose="02020603050405020304" pitchFamily="18" charset="0"/>
              </a:rPr>
              <a:t>Suggestions to support pupils’ learning:</a:t>
            </a:r>
            <a:endParaRPr lang="en-GB" sz="1800" dirty="0">
              <a:solidFill>
                <a:srgbClr val="3B3838"/>
              </a:solidFill>
              <a:effectLst/>
              <a:latin typeface="Outfit"/>
              <a:ea typeface="Calibri" panose="020F0502020204030204" pitchFamily="34" charset="0"/>
              <a:cs typeface="Times New Roman" panose="02020603050405020304" pitchFamily="18" charset="0"/>
            </a:endParaRPr>
          </a:p>
          <a:p>
            <a:pPr>
              <a:lnSpc>
                <a:spcPts val="1550"/>
              </a:lnSpc>
              <a:spcAft>
                <a:spcPts val="700"/>
              </a:spcAft>
            </a:pPr>
            <a:r>
              <a:rPr lang="en-GB" sz="1800" i="1" dirty="0">
                <a:solidFill>
                  <a:srgbClr val="3B3838"/>
                </a:solidFill>
                <a:effectLst/>
                <a:latin typeface="Outfit"/>
                <a:ea typeface="Calibri" panose="020F0502020204030204" pitchFamily="34" charset="0"/>
                <a:cs typeface="Times New Roman" panose="02020603050405020304" pitchFamily="18" charset="0"/>
              </a:rPr>
              <a:t>Benefits:</a:t>
            </a:r>
            <a:endParaRPr lang="en-GB" sz="1800" dirty="0">
              <a:solidFill>
                <a:srgbClr val="3B3838"/>
              </a:solidFill>
              <a:effectLst/>
              <a:latin typeface="Outfit"/>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en-GB" sz="1800" i="1" dirty="0">
                <a:solidFill>
                  <a:srgbClr val="3B3838"/>
                </a:solidFill>
                <a:effectLst/>
                <a:latin typeface="Outfit"/>
                <a:ea typeface="Calibri" panose="020F0502020204030204" pitchFamily="34" charset="0"/>
                <a:cs typeface="Times New Roman" panose="02020603050405020304" pitchFamily="18" charset="0"/>
              </a:rPr>
              <a:t>Medicines and other products can help someone feel better if they are ill (e.g. paracetamol), protect them from becoming ill (e.g. vaccinations protect people from disease and sun-creams protect the skin from harmful sun rays), or help them stay healthy (e.g. if someone has asthma, medicines help them keep well; pets and farm animals might also need medicines to help them keep well)</a:t>
            </a:r>
            <a:endParaRPr lang="en-GB" sz="1800" dirty="0">
              <a:solidFill>
                <a:srgbClr val="3B3838"/>
              </a:solidFill>
              <a:effectLst/>
              <a:latin typeface="Outfit"/>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en-GB" sz="1800" i="1" dirty="0">
                <a:solidFill>
                  <a:srgbClr val="3B3838"/>
                </a:solidFill>
                <a:effectLst/>
                <a:latin typeface="Outfit"/>
                <a:ea typeface="Calibri" panose="020F0502020204030204" pitchFamily="34" charset="0"/>
                <a:cs typeface="Times New Roman" panose="02020603050405020304" pitchFamily="18" charset="0"/>
              </a:rPr>
              <a:t>Household products (such as cleaning sprays, liquids and capsules) help keep the house clean and free from germs, and keep bodies clean and protected from germs too (e.g. soap, shampoo and toothpaste).</a:t>
            </a:r>
            <a:endParaRPr lang="en-GB" sz="1800" dirty="0">
              <a:solidFill>
                <a:srgbClr val="3B3838"/>
              </a:solidFill>
              <a:effectLst/>
              <a:latin typeface="Outfit"/>
              <a:ea typeface="Calibri" panose="020F0502020204030204" pitchFamily="34" charset="0"/>
              <a:cs typeface="Times New Roman" panose="02020603050405020304" pitchFamily="18" charset="0"/>
            </a:endParaRPr>
          </a:p>
          <a:p>
            <a:pPr>
              <a:lnSpc>
                <a:spcPts val="1550"/>
              </a:lnSpc>
              <a:spcAft>
                <a:spcPts val="700"/>
              </a:spcAft>
            </a:pPr>
            <a:r>
              <a:rPr lang="en-GB" sz="1800" i="1" dirty="0">
                <a:solidFill>
                  <a:srgbClr val="3B3838"/>
                </a:solidFill>
                <a:effectLst/>
                <a:latin typeface="Outfit"/>
                <a:ea typeface="Calibri" panose="020F0502020204030204" pitchFamily="34" charset="0"/>
                <a:cs typeface="Times New Roman" panose="02020603050405020304" pitchFamily="18" charset="0"/>
              </a:rPr>
              <a:t>Safety considerations:</a:t>
            </a:r>
            <a:endParaRPr lang="en-GB" sz="1800" dirty="0">
              <a:solidFill>
                <a:srgbClr val="3B3838"/>
              </a:solidFill>
              <a:effectLst/>
              <a:latin typeface="Outfit"/>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en-GB" sz="1800" i="1" dirty="0">
                <a:solidFill>
                  <a:srgbClr val="3B3838"/>
                </a:solidFill>
                <a:effectLst/>
                <a:latin typeface="Outfit"/>
                <a:ea typeface="Calibri" panose="020F0502020204030204" pitchFamily="34" charset="0"/>
                <a:cs typeface="Times New Roman" panose="02020603050405020304" pitchFamily="18" charset="0"/>
              </a:rPr>
              <a:t>Whilst some medicines can be bought in supermarkets and shops; pharmacists, doctors and nurses prescribe medicines and give medicines like vaccinations; it is important to read the instructions before using medicines and other household products; medicines and household products should be kept out of reach of children and disposed of carefully; spillages should be cleaned up immediately; if accidents occur, the product should be washed off; gloves may be needed to use some household products and these should only be used by adults. </a:t>
            </a:r>
            <a:endParaRPr lang="en-GB" sz="1800" dirty="0">
              <a:solidFill>
                <a:srgbClr val="3B3838"/>
              </a:solidFill>
              <a:effectLst/>
              <a:latin typeface="Outfit"/>
              <a:ea typeface="Calibri" panose="020F0502020204030204" pitchFamily="34" charset="0"/>
              <a:cs typeface="Times New Roman" panose="02020603050405020304" pitchFamily="18" charset="0"/>
            </a:endParaRPr>
          </a:p>
          <a:p>
            <a:endParaRPr lang="en-GB" b="1" dirty="0"/>
          </a:p>
        </p:txBody>
      </p:sp>
      <p:sp>
        <p:nvSpPr>
          <p:cNvPr id="4" name="Slide Number Placeholder 3"/>
          <p:cNvSpPr>
            <a:spLocks noGrp="1"/>
          </p:cNvSpPr>
          <p:nvPr>
            <p:ph type="sldNum" sz="quarter" idx="5"/>
          </p:nvPr>
        </p:nvSpPr>
        <p:spPr/>
        <p:txBody>
          <a:bodyPr/>
          <a:lstStyle/>
          <a:p>
            <a:fld id="{4AB8E58B-C9BC-F047-AC61-EC49AB3E98B5}" type="slidenum">
              <a:rPr lang="en-US" smtClean="0"/>
              <a:t>13</a:t>
            </a:fld>
            <a:endParaRPr lang="en-US"/>
          </a:p>
        </p:txBody>
      </p:sp>
    </p:spTree>
    <p:extLst>
      <p:ext uri="{BB962C8B-B14F-4D97-AF65-F5344CB8AC3E}">
        <p14:creationId xmlns:p14="http://schemas.microsoft.com/office/powerpoint/2010/main" val="1108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Slack-Lato"/>
              </a:rPr>
              <a:t>Teacher notes – A day in the life (slides 14-16, 10 mins)</a:t>
            </a:r>
          </a:p>
          <a:p>
            <a:pPr>
              <a:lnSpc>
                <a:spcPts val="1550"/>
              </a:lnSpc>
              <a:spcAft>
                <a:spcPts val="700"/>
              </a:spcAft>
            </a:pPr>
            <a:r>
              <a:rPr lang="en-GB" sz="1800" dirty="0">
                <a:solidFill>
                  <a:srgbClr val="3B3838"/>
                </a:solidFill>
                <a:effectLst/>
                <a:latin typeface="Outfit"/>
                <a:ea typeface="Calibri" panose="020F0502020204030204" pitchFamily="34" charset="0"/>
                <a:cs typeface="Times New Roman" panose="02020603050405020304" pitchFamily="18" charset="0"/>
              </a:rPr>
              <a:t>Refer back to </a:t>
            </a:r>
            <a:r>
              <a:rPr lang="en-GB" sz="1800" b="1" dirty="0">
                <a:solidFill>
                  <a:srgbClr val="3B3838"/>
                </a:solidFill>
                <a:effectLst/>
                <a:latin typeface="Outfit"/>
                <a:ea typeface="Calibri" panose="020F0502020204030204" pitchFamily="34" charset="0"/>
                <a:cs typeface="Times New Roman" panose="02020603050405020304" pitchFamily="18" charset="0"/>
              </a:rPr>
              <a:t>Resource 2: A day in the life</a:t>
            </a:r>
            <a:r>
              <a:rPr lang="en-GB" sz="1800" dirty="0">
                <a:solidFill>
                  <a:srgbClr val="3B3838"/>
                </a:solidFill>
                <a:effectLst/>
                <a:latin typeface="Outfit"/>
                <a:ea typeface="Calibri" panose="020F0502020204030204" pitchFamily="34" charset="0"/>
                <a:cs typeface="Times New Roman" panose="02020603050405020304" pitchFamily="18" charset="0"/>
              </a:rPr>
              <a:t>, when Aunt </a:t>
            </a:r>
            <a:r>
              <a:rPr lang="en-GB" sz="1800" dirty="0" err="1">
                <a:solidFill>
                  <a:srgbClr val="3B3838"/>
                </a:solidFill>
                <a:effectLst/>
                <a:latin typeface="Outfit"/>
                <a:ea typeface="Calibri" panose="020F0502020204030204" pitchFamily="34" charset="0"/>
                <a:cs typeface="Times New Roman" panose="02020603050405020304" pitchFamily="18" charset="0"/>
              </a:rPr>
              <a:t>Lusia</a:t>
            </a:r>
            <a:r>
              <a:rPr lang="en-GB" sz="1800" dirty="0">
                <a:solidFill>
                  <a:srgbClr val="3B3838"/>
                </a:solidFill>
                <a:effectLst/>
                <a:latin typeface="Outfit"/>
                <a:ea typeface="Calibri" panose="020F0502020204030204" pitchFamily="34" charset="0"/>
                <a:cs typeface="Times New Roman" panose="02020603050405020304" pitchFamily="18" charset="0"/>
              </a:rPr>
              <a:t> has a headache. Point out that one of the things she does is read the instructions on the medicine’s packet before she takes the tablets. </a:t>
            </a:r>
          </a:p>
          <a:p>
            <a:pPr>
              <a:lnSpc>
                <a:spcPts val="1550"/>
              </a:lnSpc>
              <a:spcAft>
                <a:spcPts val="700"/>
              </a:spcAft>
            </a:pPr>
            <a:r>
              <a:rPr lang="en-GB" sz="1800" dirty="0">
                <a:solidFill>
                  <a:srgbClr val="3B3838"/>
                </a:solidFill>
                <a:effectLst/>
                <a:latin typeface="Outfit"/>
                <a:ea typeface="Calibri" panose="020F0502020204030204" pitchFamily="34" charset="0"/>
                <a:cs typeface="Times New Roman" panose="02020603050405020304" pitchFamily="18" charset="0"/>
              </a:rPr>
              <a:t>Ask pupils: Why was it important for her to do this?  Take some suggestions.</a:t>
            </a:r>
          </a:p>
          <a:p>
            <a:pPr>
              <a:lnSpc>
                <a:spcPts val="1550"/>
              </a:lnSpc>
              <a:spcAft>
                <a:spcPts val="700"/>
              </a:spcAft>
            </a:pPr>
            <a:r>
              <a:rPr lang="en-GB" sz="1800" i="1" dirty="0">
                <a:solidFill>
                  <a:srgbClr val="3B3838"/>
                </a:solidFill>
                <a:effectLst/>
                <a:latin typeface="Outfit"/>
                <a:ea typeface="Calibri" panose="020F0502020204030204" pitchFamily="34" charset="0"/>
                <a:cs typeface="Times New Roman" panose="02020603050405020304" pitchFamily="18" charset="0"/>
              </a:rPr>
              <a:t>Pupil responses might include: So that she knows what the medicine is, to know how many to take and when (e.g. with a meal), to know if they are suitable (the right medicine for her), so she doesn’t take too many, to check it is safe to take with other medicines, to check the ‘use-by ’date (medicines may become ineffective if out-of-date, or - like food and drink - may go bad).</a:t>
            </a:r>
            <a:endParaRPr lang="en-GB" sz="1800" dirty="0">
              <a:solidFill>
                <a:srgbClr val="3B3838"/>
              </a:solidFill>
              <a:effectLst/>
              <a:latin typeface="Outfi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ts val="1550"/>
              </a:lnSpc>
              <a:spcBef>
                <a:spcPts val="0"/>
              </a:spcBef>
              <a:spcAft>
                <a:spcPts val="700"/>
              </a:spcAft>
              <a:buClrTx/>
              <a:buSzTx/>
              <a:buFontTx/>
              <a:buNone/>
              <a:tabLst/>
              <a:defRPr/>
            </a:pPr>
            <a:r>
              <a:rPr lang="en-GB" sz="1800" dirty="0">
                <a:solidFill>
                  <a:srgbClr val="3B3838"/>
                </a:solidFill>
                <a:effectLst/>
                <a:latin typeface="Outfit"/>
                <a:ea typeface="Calibri" panose="020F0502020204030204" pitchFamily="34" charset="0"/>
                <a:cs typeface="Times New Roman" panose="02020603050405020304" pitchFamily="18" charset="0"/>
              </a:rPr>
              <a:t>Using real empty medicine packaging, pupils work in pairs to analyse the labels and instructions leaflets – noticing the information provided. Take feedback and make a list to display. As a class, discuss unfamiliar vocabulary and why instructions are printed on the medicine packaging/leaflets for safety. </a:t>
            </a:r>
          </a:p>
          <a:p>
            <a:pPr marL="0" marR="0" lvl="0" indent="0" algn="l" defTabSz="914400" rtl="0" eaLnBrk="1" fontAlgn="auto" latinLnBrk="0" hangingPunct="1">
              <a:lnSpc>
                <a:spcPts val="1550"/>
              </a:lnSpc>
              <a:spcBef>
                <a:spcPts val="0"/>
              </a:spcBef>
              <a:spcAft>
                <a:spcPts val="700"/>
              </a:spcAft>
              <a:buClrTx/>
              <a:buSzTx/>
              <a:buFontTx/>
              <a:buNone/>
              <a:tabLst/>
              <a:defRPr/>
            </a:pPr>
            <a:endParaRPr lang="en-GB" sz="1800" dirty="0">
              <a:solidFill>
                <a:srgbClr val="3B3838"/>
              </a:solidFill>
              <a:effectLst/>
              <a:latin typeface="Outfit"/>
              <a:ea typeface="Calibri" panose="020F0502020204030204" pitchFamily="34" charset="0"/>
              <a:cs typeface="Times New Roman" panose="02020603050405020304" pitchFamily="18" charset="0"/>
            </a:endParaRPr>
          </a:p>
          <a:p>
            <a:r>
              <a:rPr lang="en-GB" sz="1800" b="1" kern="1200" dirty="0">
                <a:solidFill>
                  <a:schemeClr val="tx1"/>
                </a:solidFill>
                <a:effectLst/>
                <a:latin typeface="+mn-lt"/>
                <a:ea typeface="+mn-ea"/>
                <a:cs typeface="+mn-cs"/>
              </a:rPr>
              <a:t>Support:</a:t>
            </a:r>
            <a:r>
              <a:rPr lang="en-GB" sz="1800" kern="1200" dirty="0">
                <a:solidFill>
                  <a:schemeClr val="tx1"/>
                </a:solidFill>
                <a:effectLst/>
                <a:latin typeface="+mn-lt"/>
                <a:ea typeface="+mn-ea"/>
                <a:cs typeface="+mn-cs"/>
              </a:rPr>
              <a:t> Pupils find just three different pieces of information on the medicine packaging label.</a:t>
            </a:r>
          </a:p>
          <a:p>
            <a:r>
              <a:rPr lang="en-GB" sz="1800" b="1" kern="1200" dirty="0">
                <a:solidFill>
                  <a:schemeClr val="tx1"/>
                </a:solidFill>
                <a:effectLst/>
                <a:latin typeface="+mn-lt"/>
                <a:ea typeface="+mn-ea"/>
                <a:cs typeface="+mn-cs"/>
              </a:rPr>
              <a:t>Challenge:</a:t>
            </a:r>
            <a:r>
              <a:rPr lang="en-GB" sz="1800" kern="1200" dirty="0">
                <a:solidFill>
                  <a:schemeClr val="tx1"/>
                </a:solidFill>
                <a:effectLst/>
                <a:latin typeface="+mn-lt"/>
                <a:ea typeface="+mn-ea"/>
                <a:cs typeface="+mn-cs"/>
              </a:rPr>
              <a:t> Pupils are challenged to find ten different pieces of information on the medicine packaging label. </a:t>
            </a:r>
            <a:br>
              <a:rPr lang="en-GB" sz="1800" dirty="0">
                <a:solidFill>
                  <a:srgbClr val="3B3838"/>
                </a:solidFill>
                <a:effectLst/>
                <a:latin typeface="Outfit"/>
                <a:ea typeface="Calibri" panose="020F0502020204030204" pitchFamily="34" charset="0"/>
                <a:cs typeface="Times New Roman" panose="02020603050405020304" pitchFamily="18" charset="0"/>
              </a:rPr>
            </a:br>
            <a:endParaRPr lang="en-GB" sz="1800" dirty="0">
              <a:solidFill>
                <a:srgbClr val="3B3838"/>
              </a:solidFill>
              <a:effectLst/>
              <a:latin typeface="Outfi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AB8E58B-C9BC-F047-AC61-EC49AB3E98B5}" type="slidenum">
              <a:rPr lang="en-US" smtClean="0"/>
              <a:t>14</a:t>
            </a:fld>
            <a:endParaRPr lang="en-US"/>
          </a:p>
        </p:txBody>
      </p:sp>
    </p:spTree>
    <p:extLst>
      <p:ext uri="{BB962C8B-B14F-4D97-AF65-F5344CB8AC3E}">
        <p14:creationId xmlns:p14="http://schemas.microsoft.com/office/powerpoint/2010/main" val="19364220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pshe-association.org.uk/"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www.pshe-association.org.uk/"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pshe-association.org.uk/"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F - Title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0719" y="1059578"/>
            <a:ext cx="5151120" cy="1325563"/>
          </a:xfrm>
        </p:spPr>
        <p:txBody>
          <a:bodyPr>
            <a:normAutofit/>
          </a:bodyPr>
          <a:lstStyle>
            <a:lvl1pPr>
              <a:defRPr sz="5200"/>
            </a:lvl1pPr>
          </a:lstStyle>
          <a:p>
            <a:r>
              <a:rPr lang="en-GB" dirty="0"/>
              <a:t>Slide Title </a:t>
            </a:r>
            <a:endParaRPr lang="en-US" dirty="0"/>
          </a:p>
        </p:txBody>
      </p:sp>
      <p:sp>
        <p:nvSpPr>
          <p:cNvPr id="6" name="Subtitle 2">
            <a:extLst>
              <a:ext uri="{FF2B5EF4-FFF2-40B4-BE49-F238E27FC236}">
                <a16:creationId xmlns:a16="http://schemas.microsoft.com/office/drawing/2014/main" id="{66181232-5898-06A3-F90E-AB82BC063773}"/>
              </a:ext>
            </a:extLst>
          </p:cNvPr>
          <p:cNvSpPr>
            <a:spLocks noGrp="1"/>
          </p:cNvSpPr>
          <p:nvPr>
            <p:ph type="subTitle" idx="1" hasCustomPrompt="1"/>
          </p:nvPr>
        </p:nvSpPr>
        <p:spPr>
          <a:xfrm>
            <a:off x="228318" y="3497342"/>
            <a:ext cx="5071113" cy="582035"/>
          </a:xfrm>
        </p:spPr>
        <p:txBody>
          <a:bodyPr>
            <a:noAutofit/>
          </a:bodyPr>
          <a:lstStyle>
            <a:lvl1pPr marL="0" indent="0" algn="l">
              <a:lnSpc>
                <a:spcPts val="3200"/>
              </a:lnSpc>
              <a:spcBef>
                <a:spcPts val="0"/>
              </a:spcBef>
              <a:buNone/>
              <a:defRPr sz="2400">
                <a:solidFill>
                  <a:schemeClr val="accent2"/>
                </a:solidFill>
                <a:latin typeface="Century Gothic" panose="020B0502020202020204" pitchFamily="34" charset="0"/>
              </a:defRPr>
            </a:lvl1pPr>
            <a:lvl2pPr marL="495285" indent="0" algn="ctr">
              <a:buNone/>
              <a:defRPr sz="2167"/>
            </a:lvl2pPr>
            <a:lvl3pPr marL="990570" indent="0" algn="ctr">
              <a:buNone/>
              <a:defRPr sz="1950"/>
            </a:lvl3pPr>
            <a:lvl4pPr marL="1485854" indent="0" algn="ctr">
              <a:buNone/>
              <a:defRPr sz="1733"/>
            </a:lvl4pPr>
            <a:lvl5pPr marL="1981139" indent="0" algn="ctr">
              <a:buNone/>
              <a:defRPr sz="1733"/>
            </a:lvl5pPr>
            <a:lvl6pPr marL="2476424" indent="0" algn="ctr">
              <a:buNone/>
              <a:defRPr sz="1733"/>
            </a:lvl6pPr>
            <a:lvl7pPr marL="2971709" indent="0" algn="ctr">
              <a:buNone/>
              <a:defRPr sz="1733"/>
            </a:lvl7pPr>
            <a:lvl8pPr marL="3466993" indent="0" algn="ctr">
              <a:buNone/>
              <a:defRPr sz="1733"/>
            </a:lvl8pPr>
            <a:lvl9pPr marL="3962278" indent="0" algn="ctr">
              <a:buNone/>
              <a:defRPr sz="1733"/>
            </a:lvl9pPr>
          </a:lstStyle>
          <a:p>
            <a:r>
              <a:rPr lang="en-US" dirty="0"/>
              <a:t>Lower line subtitle – same line length as above</a:t>
            </a:r>
            <a:endParaRPr lang="en-GB" dirty="0"/>
          </a:p>
        </p:txBody>
      </p:sp>
      <p:cxnSp>
        <p:nvCxnSpPr>
          <p:cNvPr id="7" name="Straight Connector 6">
            <a:extLst>
              <a:ext uri="{FF2B5EF4-FFF2-40B4-BE49-F238E27FC236}">
                <a16:creationId xmlns:a16="http://schemas.microsoft.com/office/drawing/2014/main" id="{EB5E4C66-939E-CEF4-6653-710ED4836EDF}"/>
              </a:ext>
            </a:extLst>
          </p:cNvPr>
          <p:cNvCxnSpPr>
            <a:cxnSpLocks/>
          </p:cNvCxnSpPr>
          <p:nvPr userDrawn="1"/>
        </p:nvCxnSpPr>
        <p:spPr>
          <a:xfrm>
            <a:off x="337349" y="3429000"/>
            <a:ext cx="81478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0C55472E-498F-C7CE-F296-3CBEC8267D06}"/>
              </a:ext>
            </a:extLst>
          </p:cNvPr>
          <p:cNvPicPr>
            <a:picLocks noChangeAspect="1"/>
          </p:cNvPicPr>
          <p:nvPr userDrawn="1"/>
        </p:nvPicPr>
        <p:blipFill>
          <a:blip r:embed="rId2">
            <a:biLevel thresh="25000"/>
            <a:alphaModFix amt="20000"/>
          </a:blip>
          <a:srcRect/>
          <a:stretch/>
        </p:blipFill>
        <p:spPr>
          <a:xfrm>
            <a:off x="6441065" y="358385"/>
            <a:ext cx="3116442" cy="5803030"/>
          </a:xfrm>
          <a:prstGeom prst="rect">
            <a:avLst/>
          </a:prstGeom>
        </p:spPr>
      </p:pic>
      <p:sp>
        <p:nvSpPr>
          <p:cNvPr id="12" name="Picture Placeholder 12">
            <a:extLst>
              <a:ext uri="{FF2B5EF4-FFF2-40B4-BE49-F238E27FC236}">
                <a16:creationId xmlns:a16="http://schemas.microsoft.com/office/drawing/2014/main" id="{705C4EAE-994C-521D-5273-D5152B07171D}"/>
              </a:ext>
            </a:extLst>
          </p:cNvPr>
          <p:cNvSpPr>
            <a:spLocks noGrp="1"/>
          </p:cNvSpPr>
          <p:nvPr>
            <p:ph type="pic" sz="quarter" idx="10" hasCustomPrompt="1"/>
          </p:nvPr>
        </p:nvSpPr>
        <p:spPr>
          <a:xfrm>
            <a:off x="6748780" y="1412875"/>
            <a:ext cx="2452375" cy="3382670"/>
          </a:xfrm>
        </p:spPr>
        <p:txBody>
          <a:bodyPr/>
          <a:lstStyle>
            <a:lvl1pPr marL="0" indent="0">
              <a:buNone/>
              <a:defRPr>
                <a:solidFill>
                  <a:schemeClr val="bg1"/>
                </a:solidFill>
              </a:defRPr>
            </a:lvl1pPr>
          </a:lstStyle>
          <a:p>
            <a:r>
              <a:rPr lang="en-US"/>
              <a:t>Teaching resource</a:t>
            </a:r>
          </a:p>
        </p:txBody>
      </p:sp>
      <p:sp>
        <p:nvSpPr>
          <p:cNvPr id="5" name="Slide Number Placeholder 5">
            <a:extLst>
              <a:ext uri="{FF2B5EF4-FFF2-40B4-BE49-F238E27FC236}">
                <a16:creationId xmlns:a16="http://schemas.microsoft.com/office/drawing/2014/main" id="{9C20B273-416A-06DD-4C65-3914F8FA6F19}"/>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pic>
        <p:nvPicPr>
          <p:cNvPr id="9" name="Picture 8">
            <a:extLst>
              <a:ext uri="{FF2B5EF4-FFF2-40B4-BE49-F238E27FC236}">
                <a16:creationId xmlns:a16="http://schemas.microsoft.com/office/drawing/2014/main" id="{29043529-49E4-697C-49EF-83C1C5283615}"/>
              </a:ext>
            </a:extLst>
          </p:cNvPr>
          <p:cNvPicPr>
            <a:picLocks noChangeAspect="1"/>
          </p:cNvPicPr>
          <p:nvPr userDrawn="1"/>
        </p:nvPicPr>
        <p:blipFill>
          <a:blip r:embed="rId3"/>
          <a:stretch>
            <a:fillRect/>
          </a:stretch>
        </p:blipFill>
        <p:spPr>
          <a:xfrm>
            <a:off x="310726" y="333603"/>
            <a:ext cx="1948181" cy="397493"/>
          </a:xfrm>
          <a:prstGeom prst="rect">
            <a:avLst/>
          </a:prstGeom>
        </p:spPr>
      </p:pic>
      <p:sp>
        <p:nvSpPr>
          <p:cNvPr id="10" name="TextBox 9">
            <a:extLst>
              <a:ext uri="{FF2B5EF4-FFF2-40B4-BE49-F238E27FC236}">
                <a16:creationId xmlns:a16="http://schemas.microsoft.com/office/drawing/2014/main" id="{E537EE96-68DC-7DCB-BE97-F42076F8849B}"/>
              </a:ext>
            </a:extLst>
          </p:cNvPr>
          <p:cNvSpPr txBox="1"/>
          <p:nvPr userDrawn="1"/>
        </p:nvSpPr>
        <p:spPr>
          <a:xfrm>
            <a:off x="239605" y="6450755"/>
            <a:ext cx="6195917" cy="261610"/>
          </a:xfrm>
          <a:prstGeom prst="rect">
            <a:avLst/>
          </a:prstGeom>
          <a:noFill/>
        </p:spPr>
        <p:txBody>
          <a:bodyPr wrap="square" rtlCol="0">
            <a:spAutoFit/>
          </a:bodyPr>
          <a:lstStyle/>
          <a:p>
            <a:r>
              <a:rPr lang="en-US" sz="1050" dirty="0">
                <a:solidFill>
                  <a:schemeClr val="tx1"/>
                </a:solidFill>
                <a:latin typeface="Century Gothic" panose="020B0502020202020204" pitchFamily="34" charset="0"/>
              </a:rPr>
              <a:t>Teacher slide| *Ensure you have read the teacher guidance before teaching the lesson </a:t>
            </a:r>
          </a:p>
        </p:txBody>
      </p:sp>
    </p:spTree>
    <p:extLst>
      <p:ext uri="{BB962C8B-B14F-4D97-AF65-F5344CB8AC3E}">
        <p14:creationId xmlns:p14="http://schemas.microsoft.com/office/powerpoint/2010/main" val="384249829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SF - Lesson title_2">
    <p:bg>
      <p:bgPr>
        <a:solidFill>
          <a:schemeClr val="accent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C31F58-A7AD-D2D2-B25C-33A91C6F344D}"/>
              </a:ext>
            </a:extLst>
          </p:cNvPr>
          <p:cNvSpPr txBox="1"/>
          <p:nvPr userDrawn="1"/>
        </p:nvSpPr>
        <p:spPr>
          <a:xfrm>
            <a:off x="7239000" y="6408420"/>
            <a:ext cx="184731" cy="369332"/>
          </a:xfrm>
          <a:prstGeom prst="rect">
            <a:avLst/>
          </a:prstGeom>
          <a:noFill/>
        </p:spPr>
        <p:txBody>
          <a:bodyPr wrap="none" rtlCol="0">
            <a:spAutoFit/>
          </a:bodyPr>
          <a:lstStyle/>
          <a:p>
            <a:endParaRPr lang="en-US"/>
          </a:p>
        </p:txBody>
      </p:sp>
      <p:sp>
        <p:nvSpPr>
          <p:cNvPr id="8" name="Title 1">
            <a:extLst>
              <a:ext uri="{FF2B5EF4-FFF2-40B4-BE49-F238E27FC236}">
                <a16:creationId xmlns:a16="http://schemas.microsoft.com/office/drawing/2014/main" id="{217A6F38-A5F3-27CD-4D23-50A3880CDB1B}"/>
              </a:ext>
            </a:extLst>
          </p:cNvPr>
          <p:cNvSpPr>
            <a:spLocks noGrp="1"/>
          </p:cNvSpPr>
          <p:nvPr>
            <p:ph type="title" hasCustomPrompt="1"/>
          </p:nvPr>
        </p:nvSpPr>
        <p:spPr>
          <a:xfrm>
            <a:off x="232082" y="1271142"/>
            <a:ext cx="5151120" cy="1325563"/>
          </a:xfrm>
        </p:spPr>
        <p:txBody>
          <a:bodyPr>
            <a:normAutofit/>
          </a:bodyPr>
          <a:lstStyle>
            <a:lvl1pPr>
              <a:lnSpc>
                <a:spcPts val="5900"/>
              </a:lnSpc>
              <a:spcBef>
                <a:spcPts val="4200"/>
              </a:spcBef>
              <a:defRPr sz="5200">
                <a:solidFill>
                  <a:schemeClr val="bg1"/>
                </a:solidFill>
              </a:defRPr>
            </a:lvl1pPr>
          </a:lstStyle>
          <a:p>
            <a:r>
              <a:rPr lang="en-GB" dirty="0"/>
              <a:t>Slide Title </a:t>
            </a:r>
            <a:endParaRPr lang="en-US" dirty="0"/>
          </a:p>
        </p:txBody>
      </p:sp>
      <p:sp>
        <p:nvSpPr>
          <p:cNvPr id="2" name="Slide Number Placeholder 5">
            <a:extLst>
              <a:ext uri="{FF2B5EF4-FFF2-40B4-BE49-F238E27FC236}">
                <a16:creationId xmlns:a16="http://schemas.microsoft.com/office/drawing/2014/main" id="{BEF3B30C-E22F-4063-F7BF-073F75C3A3AC}"/>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pic>
        <p:nvPicPr>
          <p:cNvPr id="3" name="Picture 2" descr="A close-up of a logo&#10;&#10;Description automatically generated">
            <a:extLst>
              <a:ext uri="{FF2B5EF4-FFF2-40B4-BE49-F238E27FC236}">
                <a16:creationId xmlns:a16="http://schemas.microsoft.com/office/drawing/2014/main" id="{3BB20A47-2D05-9E94-3F2C-C7C018E6CF1D}"/>
              </a:ext>
            </a:extLst>
          </p:cNvPr>
          <p:cNvPicPr>
            <a:picLocks noChangeAspect="1"/>
          </p:cNvPicPr>
          <p:nvPr userDrawn="1"/>
        </p:nvPicPr>
        <p:blipFill>
          <a:blip r:embed="rId2"/>
          <a:stretch>
            <a:fillRect/>
          </a:stretch>
        </p:blipFill>
        <p:spPr>
          <a:xfrm>
            <a:off x="8091328" y="349230"/>
            <a:ext cx="1479392" cy="301845"/>
          </a:xfrm>
          <a:prstGeom prst="rect">
            <a:avLst/>
          </a:prstGeom>
        </p:spPr>
      </p:pic>
      <p:sp>
        <p:nvSpPr>
          <p:cNvPr id="5" name="Text Placeholder 5">
            <a:extLst>
              <a:ext uri="{FF2B5EF4-FFF2-40B4-BE49-F238E27FC236}">
                <a16:creationId xmlns:a16="http://schemas.microsoft.com/office/drawing/2014/main" id="{9B7BF923-9AAE-F089-67B0-51A0A0D10AC6}"/>
              </a:ext>
            </a:extLst>
          </p:cNvPr>
          <p:cNvSpPr>
            <a:spLocks noGrp="1"/>
          </p:cNvSpPr>
          <p:nvPr>
            <p:ph type="body" sz="quarter" idx="15" hasCustomPrompt="1"/>
          </p:nvPr>
        </p:nvSpPr>
        <p:spPr>
          <a:xfrm>
            <a:off x="0" y="197801"/>
            <a:ext cx="1859280" cy="498475"/>
          </a:xfrm>
          <a:solidFill>
            <a:schemeClr val="bg2"/>
          </a:solidFill>
        </p:spPr>
        <p:txBody>
          <a:bodyPr anchor="ctr">
            <a:normAutofit/>
          </a:bodyPr>
          <a:lstStyle>
            <a:lvl1pPr marL="216000" indent="0">
              <a:buNone/>
              <a:defRPr sz="2400">
                <a:solidFill>
                  <a:schemeClr val="tx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Lesson X</a:t>
            </a:r>
            <a:endParaRPr lang="en-GB" dirty="0"/>
          </a:p>
        </p:txBody>
      </p:sp>
    </p:spTree>
    <p:extLst>
      <p:ext uri="{BB962C8B-B14F-4D97-AF65-F5344CB8AC3E}">
        <p14:creationId xmlns:p14="http://schemas.microsoft.com/office/powerpoint/2010/main" val="2589763340"/>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SF - Lesson title_3">
    <p:bg>
      <p:bgPr>
        <a:solidFill>
          <a:schemeClr val="accent4"/>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C31F58-A7AD-D2D2-B25C-33A91C6F344D}"/>
              </a:ext>
            </a:extLst>
          </p:cNvPr>
          <p:cNvSpPr txBox="1"/>
          <p:nvPr userDrawn="1"/>
        </p:nvSpPr>
        <p:spPr>
          <a:xfrm>
            <a:off x="7239000" y="6408420"/>
            <a:ext cx="184731" cy="369332"/>
          </a:xfrm>
          <a:prstGeom prst="rect">
            <a:avLst/>
          </a:prstGeom>
          <a:noFill/>
        </p:spPr>
        <p:txBody>
          <a:bodyPr wrap="none" rtlCol="0">
            <a:spAutoFit/>
          </a:bodyPr>
          <a:lstStyle/>
          <a:p>
            <a:endParaRPr lang="en-US"/>
          </a:p>
        </p:txBody>
      </p:sp>
      <p:sp>
        <p:nvSpPr>
          <p:cNvPr id="10" name="Title 1">
            <a:extLst>
              <a:ext uri="{FF2B5EF4-FFF2-40B4-BE49-F238E27FC236}">
                <a16:creationId xmlns:a16="http://schemas.microsoft.com/office/drawing/2014/main" id="{1B46D4F5-3B18-8123-47EA-6CA344E6A765}"/>
              </a:ext>
            </a:extLst>
          </p:cNvPr>
          <p:cNvSpPr>
            <a:spLocks noGrp="1"/>
          </p:cNvSpPr>
          <p:nvPr>
            <p:ph type="title" hasCustomPrompt="1"/>
          </p:nvPr>
        </p:nvSpPr>
        <p:spPr>
          <a:xfrm>
            <a:off x="232082" y="1271142"/>
            <a:ext cx="5151120" cy="1325563"/>
          </a:xfrm>
        </p:spPr>
        <p:txBody>
          <a:bodyPr>
            <a:normAutofit/>
          </a:bodyPr>
          <a:lstStyle>
            <a:lvl1pPr>
              <a:lnSpc>
                <a:spcPts val="5900"/>
              </a:lnSpc>
              <a:spcBef>
                <a:spcPts val="4200"/>
              </a:spcBef>
              <a:defRPr sz="5200">
                <a:solidFill>
                  <a:schemeClr val="tx1"/>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10063F2E-1376-1F9C-49B7-D6C52C65DC3B}"/>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pic>
        <p:nvPicPr>
          <p:cNvPr id="3" name="Picture 2" descr="A close-up of a logo&#10;&#10;Description automatically generated">
            <a:extLst>
              <a:ext uri="{FF2B5EF4-FFF2-40B4-BE49-F238E27FC236}">
                <a16:creationId xmlns:a16="http://schemas.microsoft.com/office/drawing/2014/main" id="{B0BEE3D7-DA76-9A93-D552-8DE27E9CFD0D}"/>
              </a:ext>
            </a:extLst>
          </p:cNvPr>
          <p:cNvPicPr>
            <a:picLocks noChangeAspect="1"/>
          </p:cNvPicPr>
          <p:nvPr userDrawn="1"/>
        </p:nvPicPr>
        <p:blipFill>
          <a:blip r:embed="rId2"/>
          <a:stretch>
            <a:fillRect/>
          </a:stretch>
        </p:blipFill>
        <p:spPr>
          <a:xfrm>
            <a:off x="8091328" y="349230"/>
            <a:ext cx="1479392" cy="301845"/>
          </a:xfrm>
          <a:prstGeom prst="rect">
            <a:avLst/>
          </a:prstGeom>
        </p:spPr>
      </p:pic>
      <p:sp>
        <p:nvSpPr>
          <p:cNvPr id="5" name="Text Placeholder 5">
            <a:extLst>
              <a:ext uri="{FF2B5EF4-FFF2-40B4-BE49-F238E27FC236}">
                <a16:creationId xmlns:a16="http://schemas.microsoft.com/office/drawing/2014/main" id="{ACFF54B5-12DF-D7EE-3C73-F4CCE641505E}"/>
              </a:ext>
            </a:extLst>
          </p:cNvPr>
          <p:cNvSpPr>
            <a:spLocks noGrp="1"/>
          </p:cNvSpPr>
          <p:nvPr>
            <p:ph type="body" sz="quarter" idx="15" hasCustomPrompt="1"/>
          </p:nvPr>
        </p:nvSpPr>
        <p:spPr>
          <a:xfrm>
            <a:off x="0" y="197801"/>
            <a:ext cx="1859280" cy="498475"/>
          </a:xfrm>
          <a:solidFill>
            <a:schemeClr val="bg2"/>
          </a:solidFill>
        </p:spPr>
        <p:txBody>
          <a:bodyPr anchor="ctr">
            <a:normAutofit/>
          </a:bodyPr>
          <a:lstStyle>
            <a:lvl1pPr marL="216000" indent="0">
              <a:buNone/>
              <a:defRPr sz="2400">
                <a:solidFill>
                  <a:schemeClr val="tx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Lesson X</a:t>
            </a:r>
            <a:endParaRPr lang="en-GB" dirty="0"/>
          </a:p>
        </p:txBody>
      </p:sp>
    </p:spTree>
    <p:extLst>
      <p:ext uri="{BB962C8B-B14F-4D97-AF65-F5344CB8AC3E}">
        <p14:creationId xmlns:p14="http://schemas.microsoft.com/office/powerpoint/2010/main" val="2117504487"/>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SF - Lesson title_4">
    <p:bg>
      <p:bgPr>
        <a:solidFill>
          <a:schemeClr val="accent3"/>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C31F58-A7AD-D2D2-B25C-33A91C6F344D}"/>
              </a:ext>
            </a:extLst>
          </p:cNvPr>
          <p:cNvSpPr txBox="1"/>
          <p:nvPr userDrawn="1"/>
        </p:nvSpPr>
        <p:spPr>
          <a:xfrm>
            <a:off x="7239000" y="6408420"/>
            <a:ext cx="184731" cy="369332"/>
          </a:xfrm>
          <a:prstGeom prst="rect">
            <a:avLst/>
          </a:prstGeom>
          <a:noFill/>
        </p:spPr>
        <p:txBody>
          <a:bodyPr wrap="none" rtlCol="0">
            <a:spAutoFit/>
          </a:bodyPr>
          <a:lstStyle/>
          <a:p>
            <a:endParaRPr lang="en-US"/>
          </a:p>
        </p:txBody>
      </p:sp>
      <p:sp>
        <p:nvSpPr>
          <p:cNvPr id="7" name="Title 1">
            <a:extLst>
              <a:ext uri="{FF2B5EF4-FFF2-40B4-BE49-F238E27FC236}">
                <a16:creationId xmlns:a16="http://schemas.microsoft.com/office/drawing/2014/main" id="{BC5F16BD-A0A4-11D0-762C-96F997BA2698}"/>
              </a:ext>
            </a:extLst>
          </p:cNvPr>
          <p:cNvSpPr>
            <a:spLocks noGrp="1"/>
          </p:cNvSpPr>
          <p:nvPr>
            <p:ph type="title" hasCustomPrompt="1"/>
          </p:nvPr>
        </p:nvSpPr>
        <p:spPr>
          <a:xfrm>
            <a:off x="232082" y="1271142"/>
            <a:ext cx="5151120" cy="1325563"/>
          </a:xfrm>
        </p:spPr>
        <p:txBody>
          <a:bodyPr>
            <a:normAutofit/>
          </a:bodyPr>
          <a:lstStyle>
            <a:lvl1pPr>
              <a:lnSpc>
                <a:spcPts val="5900"/>
              </a:lnSpc>
              <a:spcBef>
                <a:spcPts val="4200"/>
              </a:spcBef>
              <a:defRPr sz="5200">
                <a:solidFill>
                  <a:schemeClr val="tx1"/>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194053E0-8A8C-E37C-E690-BFB97F3A70FF}"/>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pic>
        <p:nvPicPr>
          <p:cNvPr id="3" name="Picture 2" descr="A close-up of a logo&#10;&#10;Description automatically generated">
            <a:extLst>
              <a:ext uri="{FF2B5EF4-FFF2-40B4-BE49-F238E27FC236}">
                <a16:creationId xmlns:a16="http://schemas.microsoft.com/office/drawing/2014/main" id="{F0140D33-7B6E-F04C-D902-220737508632}"/>
              </a:ext>
            </a:extLst>
          </p:cNvPr>
          <p:cNvPicPr>
            <a:picLocks noChangeAspect="1"/>
          </p:cNvPicPr>
          <p:nvPr userDrawn="1"/>
        </p:nvPicPr>
        <p:blipFill>
          <a:blip r:embed="rId2"/>
          <a:stretch>
            <a:fillRect/>
          </a:stretch>
        </p:blipFill>
        <p:spPr>
          <a:xfrm>
            <a:off x="8091328" y="349230"/>
            <a:ext cx="1479392" cy="301845"/>
          </a:xfrm>
          <a:prstGeom prst="rect">
            <a:avLst/>
          </a:prstGeom>
        </p:spPr>
      </p:pic>
      <p:sp>
        <p:nvSpPr>
          <p:cNvPr id="5" name="Text Placeholder 5">
            <a:extLst>
              <a:ext uri="{FF2B5EF4-FFF2-40B4-BE49-F238E27FC236}">
                <a16:creationId xmlns:a16="http://schemas.microsoft.com/office/drawing/2014/main" id="{EC79DEB7-EAC6-3A7A-F835-B91CA84147FE}"/>
              </a:ext>
            </a:extLst>
          </p:cNvPr>
          <p:cNvSpPr>
            <a:spLocks noGrp="1"/>
          </p:cNvSpPr>
          <p:nvPr>
            <p:ph type="body" sz="quarter" idx="15" hasCustomPrompt="1"/>
          </p:nvPr>
        </p:nvSpPr>
        <p:spPr>
          <a:xfrm>
            <a:off x="0" y="197801"/>
            <a:ext cx="1859280" cy="498475"/>
          </a:xfrm>
          <a:solidFill>
            <a:schemeClr val="bg2"/>
          </a:solidFill>
        </p:spPr>
        <p:txBody>
          <a:bodyPr anchor="ctr">
            <a:normAutofit/>
          </a:bodyPr>
          <a:lstStyle>
            <a:lvl1pPr marL="216000" indent="0">
              <a:buNone/>
              <a:defRPr sz="2400">
                <a:solidFill>
                  <a:schemeClr val="tx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Lesson X</a:t>
            </a:r>
            <a:endParaRPr lang="en-GB" dirty="0"/>
          </a:p>
        </p:txBody>
      </p:sp>
    </p:spTree>
    <p:extLst>
      <p:ext uri="{BB962C8B-B14F-4D97-AF65-F5344CB8AC3E}">
        <p14:creationId xmlns:p14="http://schemas.microsoft.com/office/powerpoint/2010/main" val="3653935097"/>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SF - Ground rules ">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EF5027-69B8-3CE7-BF04-1328760B92BB}"/>
              </a:ext>
            </a:extLst>
          </p:cNvPr>
          <p:cNvSpPr txBox="1"/>
          <p:nvPr userDrawn="1"/>
        </p:nvSpPr>
        <p:spPr>
          <a:xfrm>
            <a:off x="323850" y="1031895"/>
            <a:ext cx="9256713" cy="4414263"/>
          </a:xfrm>
          <a:prstGeom prst="roundRect">
            <a:avLst>
              <a:gd name="adj" fmla="val 3270"/>
            </a:avLst>
          </a:prstGeom>
          <a:noFill/>
          <a:ln w="28575">
            <a:solidFill>
              <a:srgbClr val="0BC6F0"/>
            </a:solidFill>
          </a:ln>
        </p:spPr>
        <p:txBody>
          <a:bodyPr wrap="square" rtlCol="0">
            <a:spAutoFit/>
          </a:bodyPr>
          <a:lstStyle/>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GB" sz="1463"/>
          </a:p>
          <a:p>
            <a:r>
              <a:rPr lang="en-GB" sz="1463"/>
              <a:t> </a:t>
            </a:r>
          </a:p>
        </p:txBody>
      </p:sp>
      <p:sp>
        <p:nvSpPr>
          <p:cNvPr id="3" name="Title 2">
            <a:extLst>
              <a:ext uri="{FF2B5EF4-FFF2-40B4-BE49-F238E27FC236}">
                <a16:creationId xmlns:a16="http://schemas.microsoft.com/office/drawing/2014/main" id="{3CFC9EAF-664B-F433-22EF-6FC41729B9E5}"/>
              </a:ext>
            </a:extLst>
          </p:cNvPr>
          <p:cNvSpPr txBox="1">
            <a:spLocks/>
          </p:cNvSpPr>
          <p:nvPr userDrawn="1"/>
        </p:nvSpPr>
        <p:spPr>
          <a:xfrm>
            <a:off x="247684" y="579959"/>
            <a:ext cx="2581203" cy="564394"/>
          </a:xfrm>
          <a:prstGeom prst="rect">
            <a:avLst/>
          </a:prstGeom>
          <a:solidFill>
            <a:schemeClr val="bg1"/>
          </a:solidFill>
        </p:spPr>
        <p:txBody>
          <a:bodyPr vert="horz" lIns="74295" tIns="37148" rIns="74295" bIns="37148" rtlCol="0" anchor="b" anchorCtr="0">
            <a:noAutofit/>
          </a:bodyPr>
          <a:lstStyle>
            <a:lvl1pPr algn="l" defTabSz="914400" rtl="0" eaLnBrk="1" latinLnBrk="0" hangingPunct="1">
              <a:lnSpc>
                <a:spcPct val="90000"/>
              </a:lnSpc>
              <a:spcBef>
                <a:spcPct val="0"/>
              </a:spcBef>
              <a:buNone/>
              <a:defRPr sz="4400" kern="1200">
                <a:solidFill>
                  <a:schemeClr val="tx1"/>
                </a:solidFill>
                <a:latin typeface="Nunito" panose="00000500000000000000" pitchFamily="2" charset="0"/>
                <a:ea typeface="+mj-ea"/>
                <a:cs typeface="+mj-cs"/>
              </a:defRPr>
            </a:lvl1pPr>
          </a:lstStyle>
          <a:p>
            <a:r>
              <a:rPr lang="en-GB" sz="2400" b="1" dirty="0">
                <a:solidFill>
                  <a:srgbClr val="95519E"/>
                </a:solidFill>
                <a:latin typeface="Century Gothic" panose="020B0502020202020204" pitchFamily="34" charset="0"/>
              </a:rPr>
              <a:t>Ground rules    </a:t>
            </a:r>
          </a:p>
        </p:txBody>
      </p:sp>
      <p:pic>
        <p:nvPicPr>
          <p:cNvPr id="12" name="Picture 11">
            <a:extLst>
              <a:ext uri="{FF2B5EF4-FFF2-40B4-BE49-F238E27FC236}">
                <a16:creationId xmlns:a16="http://schemas.microsoft.com/office/drawing/2014/main" id="{BFCEE68F-D421-CB69-BAD6-D495071701EB}"/>
              </a:ext>
            </a:extLst>
          </p:cNvPr>
          <p:cNvPicPr>
            <a:picLocks noChangeAspect="1"/>
          </p:cNvPicPr>
          <p:nvPr userDrawn="1"/>
        </p:nvPicPr>
        <p:blipFill>
          <a:blip r:embed="rId2"/>
          <a:stretch>
            <a:fillRect/>
          </a:stretch>
        </p:blipFill>
        <p:spPr>
          <a:xfrm>
            <a:off x="2418120" y="519507"/>
            <a:ext cx="410767" cy="523038"/>
          </a:xfrm>
          <a:prstGeom prst="rect">
            <a:avLst/>
          </a:prstGeom>
        </p:spPr>
      </p:pic>
      <p:sp>
        <p:nvSpPr>
          <p:cNvPr id="13" name="Content Placeholder 2">
            <a:extLst>
              <a:ext uri="{FF2B5EF4-FFF2-40B4-BE49-F238E27FC236}">
                <a16:creationId xmlns:a16="http://schemas.microsoft.com/office/drawing/2014/main" id="{1282AA1E-25B3-703D-CB9A-A04C0F91FF60}"/>
              </a:ext>
            </a:extLst>
          </p:cNvPr>
          <p:cNvSpPr>
            <a:spLocks noGrp="1"/>
          </p:cNvSpPr>
          <p:nvPr>
            <p:ph idx="1" hasCustomPrompt="1"/>
          </p:nvPr>
        </p:nvSpPr>
        <p:spPr>
          <a:xfrm>
            <a:off x="575290" y="1286953"/>
            <a:ext cx="8706362" cy="3904480"/>
          </a:xfrm>
        </p:spPr>
        <p:txBody>
          <a:bodyPr>
            <a:noAutofit/>
          </a:bodyPr>
          <a:lstStyle>
            <a:lvl1pPr marL="0" indent="0">
              <a:lnSpc>
                <a:spcPts val="2600"/>
              </a:lnSpc>
              <a:spcBef>
                <a:spcPts val="900"/>
              </a:spcBef>
              <a:spcAft>
                <a:spcPts val="0"/>
              </a:spcAft>
              <a:buFont typeface="Arial" panose="020B0604020202020204" pitchFamily="34" charset="0"/>
              <a:buChar char="•"/>
              <a:defRPr sz="1800">
                <a:solidFill>
                  <a:srgbClr val="551C59"/>
                </a:solidFill>
                <a:latin typeface="Century Gothic" panose="020B0502020202020204" pitchFamily="34" charset="0"/>
              </a:defRPr>
            </a:lvl1pPr>
            <a:lvl2pPr marL="292500" indent="-184448">
              <a:lnSpc>
                <a:spcPts val="2113"/>
              </a:lnSpc>
              <a:spcBef>
                <a:spcPts val="325"/>
              </a:spcBef>
              <a:spcAft>
                <a:spcPts val="163"/>
              </a:spcAft>
              <a:tabLst/>
              <a:defRPr sz="1625">
                <a:solidFill>
                  <a:srgbClr val="551C59"/>
                </a:solidFill>
                <a:latin typeface="Century Gothic" panose="020B0502020202020204" pitchFamily="34" charset="0"/>
              </a:defRPr>
            </a:lvl2pPr>
            <a:lvl3pPr>
              <a:defRPr>
                <a:solidFill>
                  <a:schemeClr val="bg1"/>
                </a:solidFill>
                <a:latin typeface="Century Gothic" panose="020B0502020202020204" pitchFamily="34" charset="0"/>
              </a:defRPr>
            </a:lvl3pPr>
            <a:lvl4pPr>
              <a:defRPr>
                <a:solidFill>
                  <a:schemeClr val="bg1"/>
                </a:solidFill>
                <a:latin typeface="Century Gothic" panose="020B0502020202020204" pitchFamily="34" charset="0"/>
              </a:defRPr>
            </a:lvl4pPr>
            <a:lvl5pPr>
              <a:defRPr>
                <a:solidFill>
                  <a:schemeClr val="bg1"/>
                </a:solidFill>
                <a:latin typeface="Century Gothic" panose="020B0502020202020204" pitchFamily="34" charset="0"/>
              </a:defRPr>
            </a:lvl5pPr>
          </a:lstStyle>
          <a:p>
            <a:pPr marL="285750" indent="-285750">
              <a:buFont typeface="Arial" panose="020B0604020202020204" pitchFamily="34" charset="0"/>
              <a:buChar char="•"/>
            </a:pPr>
            <a:r>
              <a:rPr lang="en-GB"/>
              <a:t>[Add your class rules here]</a:t>
            </a:r>
          </a:p>
        </p:txBody>
      </p:sp>
      <p:sp>
        <p:nvSpPr>
          <p:cNvPr id="5" name="Slide Number Placeholder 5">
            <a:extLst>
              <a:ext uri="{FF2B5EF4-FFF2-40B4-BE49-F238E27FC236}">
                <a16:creationId xmlns:a16="http://schemas.microsoft.com/office/drawing/2014/main" id="{B6BB1D26-D3AF-7491-8D13-B9AD64745A12}"/>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lumMod val="50000"/>
                    <a:lumOff val="50000"/>
                  </a:schemeClr>
                </a:solidFill>
                <a:latin typeface="Century Gothic" panose="020B0502020202020204" pitchFamily="34" charset="0"/>
              </a:defRPr>
            </a:lvl1pPr>
          </a:lstStyle>
          <a:p>
            <a:r>
              <a:rPr lang="en-GB" dirty="0"/>
              <a:t>© PSHE Association 2025</a:t>
            </a:r>
          </a:p>
        </p:txBody>
      </p:sp>
      <p:pic>
        <p:nvPicPr>
          <p:cNvPr id="6" name="Google Shape;109;p36">
            <a:extLst>
              <a:ext uri="{FF2B5EF4-FFF2-40B4-BE49-F238E27FC236}">
                <a16:creationId xmlns:a16="http://schemas.microsoft.com/office/drawing/2014/main" id="{D76B4B07-66EB-7308-1331-A8B06BC2B327}"/>
              </a:ext>
            </a:extLst>
          </p:cNvPr>
          <p:cNvPicPr preferRelativeResize="0"/>
          <p:nvPr userDrawn="1"/>
        </p:nvPicPr>
        <p:blipFill rotWithShape="1">
          <a:blip r:embed="rId3">
            <a:alphaModFix/>
          </a:blip>
          <a:srcRect/>
          <a:stretch/>
        </p:blipFill>
        <p:spPr>
          <a:xfrm>
            <a:off x="8091329" y="336172"/>
            <a:ext cx="1479391" cy="301845"/>
          </a:xfrm>
          <a:prstGeom prst="rect">
            <a:avLst/>
          </a:prstGeom>
          <a:noFill/>
          <a:ln>
            <a:noFill/>
          </a:ln>
        </p:spPr>
      </p:pic>
    </p:spTree>
    <p:extLst>
      <p:ext uri="{BB962C8B-B14F-4D97-AF65-F5344CB8AC3E}">
        <p14:creationId xmlns:p14="http://schemas.microsoft.com/office/powerpoint/2010/main" val="1027084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SF - Objectives and outcomes ">
    <p:bg>
      <p:bgRef idx="1001">
        <a:schemeClr val="bg2"/>
      </p:bgRef>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41373D1-67E0-7E09-6110-518E660E22D5}"/>
              </a:ext>
            </a:extLst>
          </p:cNvPr>
          <p:cNvPicPr>
            <a:picLocks noChangeAspect="1"/>
          </p:cNvPicPr>
          <p:nvPr userDrawn="1"/>
        </p:nvPicPr>
        <p:blipFill rotWithShape="1">
          <a:blip r:embed="rId2"/>
          <a:srcRect l="17442" t="13602" r="6854"/>
          <a:stretch/>
        </p:blipFill>
        <p:spPr>
          <a:xfrm rot="10800000">
            <a:off x="3878580" y="0"/>
            <a:ext cx="6027420" cy="6858000"/>
          </a:xfrm>
          <a:prstGeom prst="rect">
            <a:avLst/>
          </a:prstGeom>
        </p:spPr>
      </p:pic>
      <p:sp>
        <p:nvSpPr>
          <p:cNvPr id="14" name="Slide Number Placeholder 5">
            <a:extLst>
              <a:ext uri="{FF2B5EF4-FFF2-40B4-BE49-F238E27FC236}">
                <a16:creationId xmlns:a16="http://schemas.microsoft.com/office/drawing/2014/main" id="{978A8162-CAE9-6B16-425D-89B6E47EF32D}"/>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pic>
        <p:nvPicPr>
          <p:cNvPr id="15" name="Picture 14" descr="A close-up of a logo&#10;&#10;Description automatically generated">
            <a:extLst>
              <a:ext uri="{FF2B5EF4-FFF2-40B4-BE49-F238E27FC236}">
                <a16:creationId xmlns:a16="http://schemas.microsoft.com/office/drawing/2014/main" id="{2CAEF1E6-2A7E-14DC-6CC9-F651A3B8AB0A}"/>
              </a:ext>
            </a:extLst>
          </p:cNvPr>
          <p:cNvPicPr>
            <a:picLocks noChangeAspect="1"/>
          </p:cNvPicPr>
          <p:nvPr userDrawn="1"/>
        </p:nvPicPr>
        <p:blipFill>
          <a:blip r:embed="rId3"/>
          <a:stretch>
            <a:fillRect/>
          </a:stretch>
        </p:blipFill>
        <p:spPr>
          <a:xfrm>
            <a:off x="8091328" y="349230"/>
            <a:ext cx="1479392" cy="301845"/>
          </a:xfrm>
          <a:prstGeom prst="rect">
            <a:avLst/>
          </a:prstGeom>
        </p:spPr>
      </p:pic>
      <p:sp>
        <p:nvSpPr>
          <p:cNvPr id="2" name="Title 1">
            <a:extLst>
              <a:ext uri="{FF2B5EF4-FFF2-40B4-BE49-F238E27FC236}">
                <a16:creationId xmlns:a16="http://schemas.microsoft.com/office/drawing/2014/main" id="{F472AB25-35D9-5A8A-2B0E-717E942F186E}"/>
              </a:ext>
            </a:extLst>
          </p:cNvPr>
          <p:cNvSpPr txBox="1">
            <a:spLocks/>
          </p:cNvSpPr>
          <p:nvPr userDrawn="1"/>
        </p:nvSpPr>
        <p:spPr>
          <a:xfrm>
            <a:off x="4059555" y="640634"/>
            <a:ext cx="3748405" cy="694054"/>
          </a:xfrm>
          <a:prstGeom prst="rect">
            <a:avLst/>
          </a:prstGeom>
        </p:spPr>
        <p:txBody>
          <a:bodyPr vert="horz" lIns="91440" tIns="45720" rIns="91440" bIns="45720" rtlCol="0" anchor="ctr">
            <a:noAutofit/>
          </a:bodyPr>
          <a:lstStyle>
            <a:lvl1pPr algn="l" defTabSz="990570" rtl="0" eaLnBrk="1" latinLnBrk="0" hangingPunct="1">
              <a:lnSpc>
                <a:spcPct val="90000"/>
              </a:lnSpc>
              <a:spcBef>
                <a:spcPct val="0"/>
              </a:spcBef>
              <a:buNone/>
              <a:defRPr sz="4000" b="1" kern="1200">
                <a:solidFill>
                  <a:schemeClr val="accent2"/>
                </a:solidFill>
                <a:latin typeface="Century Gothic" panose="020B0502020202020204" pitchFamily="34" charset="0"/>
                <a:ea typeface="+mj-ea"/>
                <a:cs typeface="+mj-cs"/>
              </a:defRPr>
            </a:lvl1pPr>
          </a:lstStyle>
          <a:p>
            <a:r>
              <a:rPr lang="en-GB" sz="2400" dirty="0">
                <a:solidFill>
                  <a:schemeClr val="tx1"/>
                </a:solidFill>
              </a:rPr>
              <a:t>Learning outcomes  </a:t>
            </a:r>
            <a:endParaRPr lang="en-US" sz="2400" dirty="0">
              <a:solidFill>
                <a:schemeClr val="tx1"/>
              </a:solidFill>
            </a:endParaRPr>
          </a:p>
        </p:txBody>
      </p:sp>
      <p:sp>
        <p:nvSpPr>
          <p:cNvPr id="5" name="Title 1">
            <a:extLst>
              <a:ext uri="{FF2B5EF4-FFF2-40B4-BE49-F238E27FC236}">
                <a16:creationId xmlns:a16="http://schemas.microsoft.com/office/drawing/2014/main" id="{B9BA6DD5-D4D4-914D-A34D-9484E49EE4E7}"/>
              </a:ext>
            </a:extLst>
          </p:cNvPr>
          <p:cNvSpPr txBox="1">
            <a:spLocks/>
          </p:cNvSpPr>
          <p:nvPr userDrawn="1"/>
        </p:nvSpPr>
        <p:spPr>
          <a:xfrm>
            <a:off x="226695" y="640634"/>
            <a:ext cx="3748405" cy="694054"/>
          </a:xfrm>
          <a:prstGeom prst="rect">
            <a:avLst/>
          </a:prstGeom>
        </p:spPr>
        <p:txBody>
          <a:bodyPr vert="horz" lIns="91440" tIns="45720" rIns="91440" bIns="45720" rtlCol="0" anchor="ctr">
            <a:noAutofit/>
          </a:bodyPr>
          <a:lstStyle>
            <a:lvl1pPr algn="l" defTabSz="990570" rtl="0" eaLnBrk="1" latinLnBrk="0" hangingPunct="1">
              <a:lnSpc>
                <a:spcPct val="90000"/>
              </a:lnSpc>
              <a:spcBef>
                <a:spcPct val="0"/>
              </a:spcBef>
              <a:buNone/>
              <a:defRPr sz="4000" b="1" kern="1200">
                <a:solidFill>
                  <a:schemeClr val="accent2"/>
                </a:solidFill>
                <a:latin typeface="Century Gothic" panose="020B0502020202020204" pitchFamily="34" charset="0"/>
                <a:ea typeface="+mj-ea"/>
                <a:cs typeface="+mj-cs"/>
              </a:defRPr>
            </a:lvl1pPr>
          </a:lstStyle>
          <a:p>
            <a:r>
              <a:rPr lang="en-GB" sz="2400" dirty="0">
                <a:solidFill>
                  <a:schemeClr val="tx1"/>
                </a:solidFill>
              </a:rPr>
              <a:t>Learning objective  </a:t>
            </a:r>
            <a:endParaRPr lang="en-US" sz="2400" dirty="0">
              <a:solidFill>
                <a:schemeClr val="tx1"/>
              </a:solidFill>
            </a:endParaRPr>
          </a:p>
        </p:txBody>
      </p:sp>
      <p:sp>
        <p:nvSpPr>
          <p:cNvPr id="12" name="Content Placeholder 2">
            <a:extLst>
              <a:ext uri="{FF2B5EF4-FFF2-40B4-BE49-F238E27FC236}">
                <a16:creationId xmlns:a16="http://schemas.microsoft.com/office/drawing/2014/main" id="{E0ECD032-0172-1D9C-F7F4-5CAF061252B3}"/>
              </a:ext>
            </a:extLst>
          </p:cNvPr>
          <p:cNvSpPr>
            <a:spLocks noGrp="1"/>
          </p:cNvSpPr>
          <p:nvPr>
            <p:ph sz="half" idx="12"/>
          </p:nvPr>
        </p:nvSpPr>
        <p:spPr>
          <a:xfrm>
            <a:off x="234315" y="1333463"/>
            <a:ext cx="3495309" cy="4650224"/>
          </a:xfrm>
        </p:spPr>
        <p:txBody>
          <a:bodyPr>
            <a:noAutofit/>
          </a:bodyPr>
          <a:lstStyle>
            <a:lvl1pPr marL="0" indent="0">
              <a:lnSpc>
                <a:spcPts val="2500"/>
              </a:lnSpc>
              <a:spcBef>
                <a:spcPts val="1000"/>
              </a:spcBef>
              <a:spcAft>
                <a:spcPts val="1600"/>
              </a:spcAft>
              <a:buNone/>
              <a:defRPr sz="2000"/>
            </a:lvl1pPr>
          </a:lstStyle>
          <a:p>
            <a:pPr lvl="0"/>
            <a:endParaRPr lang="en-US" dirty="0"/>
          </a:p>
        </p:txBody>
      </p:sp>
      <p:sp>
        <p:nvSpPr>
          <p:cNvPr id="13" name="Content Placeholder 2">
            <a:extLst>
              <a:ext uri="{FF2B5EF4-FFF2-40B4-BE49-F238E27FC236}">
                <a16:creationId xmlns:a16="http://schemas.microsoft.com/office/drawing/2014/main" id="{280098A2-7D2D-EBD2-5734-A3C3E72C09F8}"/>
              </a:ext>
            </a:extLst>
          </p:cNvPr>
          <p:cNvSpPr>
            <a:spLocks noGrp="1"/>
          </p:cNvSpPr>
          <p:nvPr>
            <p:ph sz="half" idx="13"/>
          </p:nvPr>
        </p:nvSpPr>
        <p:spPr>
          <a:xfrm>
            <a:off x="4067944" y="1333463"/>
            <a:ext cx="3603625" cy="4650224"/>
          </a:xfrm>
        </p:spPr>
        <p:txBody>
          <a:bodyPr>
            <a:noAutofit/>
          </a:bodyPr>
          <a:lstStyle>
            <a:lvl1pPr marL="0" indent="0">
              <a:lnSpc>
                <a:spcPts val="2500"/>
              </a:lnSpc>
              <a:spcBef>
                <a:spcPts val="1000"/>
              </a:spcBef>
              <a:spcAft>
                <a:spcPts val="1600"/>
              </a:spcAft>
              <a:buNone/>
              <a:defRPr sz="2000"/>
            </a:lvl1pPr>
          </a:lstStyle>
          <a:p>
            <a:pPr lvl="0"/>
            <a:endParaRPr lang="en-US" dirty="0"/>
          </a:p>
        </p:txBody>
      </p:sp>
    </p:spTree>
    <p:extLst>
      <p:ext uri="{BB962C8B-B14F-4D97-AF65-F5344CB8AC3E}">
        <p14:creationId xmlns:p14="http://schemas.microsoft.com/office/powerpoint/2010/main" val="1441751479"/>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SF - large image_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2C2317-573D-25CD-108E-299DFBA59107}"/>
              </a:ext>
            </a:extLst>
          </p:cNvPr>
          <p:cNvSpPr/>
          <p:nvPr userDrawn="1"/>
        </p:nvSpPr>
        <p:spPr>
          <a:xfrm>
            <a:off x="4251366" y="0"/>
            <a:ext cx="5654634" cy="6858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603E9132-87C2-F358-AE39-5813EA738D1C}"/>
              </a:ext>
            </a:extLst>
          </p:cNvPr>
          <p:cNvSpPr>
            <a:spLocks noGrp="1"/>
          </p:cNvSpPr>
          <p:nvPr>
            <p:ph sz="half" idx="10"/>
          </p:nvPr>
        </p:nvSpPr>
        <p:spPr>
          <a:xfrm>
            <a:off x="232915" y="1303304"/>
            <a:ext cx="3667652" cy="4368246"/>
          </a:xfrm>
        </p:spPr>
        <p:txBody>
          <a:bodyPr>
            <a:normAutofit/>
          </a:bodyPr>
          <a:lstStyle>
            <a:lvl1pPr marL="0" indent="0">
              <a:lnSpc>
                <a:spcPts val="2800"/>
              </a:lnSpc>
              <a:spcBef>
                <a:spcPts val="1100"/>
              </a:spcBef>
              <a:spcAft>
                <a:spcPts val="0"/>
              </a:spcAft>
              <a:buNone/>
              <a:defRPr sz="2000"/>
            </a:lvl1pPr>
          </a:lstStyle>
          <a:p>
            <a:pPr lvl="0"/>
            <a:endParaRPr lang="en-US" dirty="0"/>
          </a:p>
        </p:txBody>
      </p:sp>
      <p:sp>
        <p:nvSpPr>
          <p:cNvPr id="11" name="Title 1">
            <a:extLst>
              <a:ext uri="{FF2B5EF4-FFF2-40B4-BE49-F238E27FC236}">
                <a16:creationId xmlns:a16="http://schemas.microsoft.com/office/drawing/2014/main" id="{C02627F3-4E2A-05E0-BA32-326D042612F7}"/>
              </a:ext>
            </a:extLst>
          </p:cNvPr>
          <p:cNvSpPr>
            <a:spLocks noGrp="1"/>
          </p:cNvSpPr>
          <p:nvPr>
            <p:ph type="title" hasCustomPrompt="1"/>
          </p:nvPr>
        </p:nvSpPr>
        <p:spPr>
          <a:xfrm>
            <a:off x="233593" y="543878"/>
            <a:ext cx="3667652" cy="694054"/>
          </a:xfrm>
        </p:spPr>
        <p:txBody>
          <a:bodyPr anchor="b">
            <a:noAutofit/>
          </a:bodyPr>
          <a:lstStyle>
            <a:lvl1pPr>
              <a:lnSpc>
                <a:spcPts val="4300"/>
              </a:lnSpc>
              <a:spcBef>
                <a:spcPts val="2600"/>
              </a:spcBef>
              <a:defRPr sz="3600">
                <a:solidFill>
                  <a:schemeClr val="tx2"/>
                </a:solidFill>
              </a:defRPr>
            </a:lvl1pPr>
          </a:lstStyle>
          <a:p>
            <a:r>
              <a:rPr lang="en-GB" dirty="0"/>
              <a:t>Slide Title </a:t>
            </a:r>
            <a:endParaRPr lang="en-US" dirty="0"/>
          </a:p>
        </p:txBody>
      </p:sp>
      <p:sp>
        <p:nvSpPr>
          <p:cNvPr id="2" name="Slide Number Placeholder 5">
            <a:extLst>
              <a:ext uri="{FF2B5EF4-FFF2-40B4-BE49-F238E27FC236}">
                <a16:creationId xmlns:a16="http://schemas.microsoft.com/office/drawing/2014/main" id="{DE9F3651-BC40-E162-5BD5-97E387A358B1}"/>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5" name="Picture 4" descr="A close-up of a logo&#10;&#10;Description automatically generated">
            <a:extLst>
              <a:ext uri="{FF2B5EF4-FFF2-40B4-BE49-F238E27FC236}">
                <a16:creationId xmlns:a16="http://schemas.microsoft.com/office/drawing/2014/main" id="{7E469B3B-4E93-775F-08D9-E46DFE2186A2}"/>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40280272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SF - large imag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2C2317-573D-25CD-108E-299DFBA59107}"/>
              </a:ext>
            </a:extLst>
          </p:cNvPr>
          <p:cNvSpPr/>
          <p:nvPr userDrawn="1"/>
        </p:nvSpPr>
        <p:spPr>
          <a:xfrm>
            <a:off x="4251366" y="0"/>
            <a:ext cx="5654634"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19E38187-F988-B257-0790-60AD2F251879}"/>
              </a:ext>
            </a:extLst>
          </p:cNvPr>
          <p:cNvSpPr>
            <a:spLocks noGrp="1"/>
          </p:cNvSpPr>
          <p:nvPr>
            <p:ph sz="half" idx="10"/>
          </p:nvPr>
        </p:nvSpPr>
        <p:spPr>
          <a:xfrm>
            <a:off x="232915" y="1303304"/>
            <a:ext cx="3667652" cy="4368246"/>
          </a:xfrm>
        </p:spPr>
        <p:txBody>
          <a:bodyPr>
            <a:normAutofit/>
          </a:bodyPr>
          <a:lstStyle>
            <a:lvl1pPr marL="0" indent="0">
              <a:lnSpc>
                <a:spcPts val="2800"/>
              </a:lnSpc>
              <a:spcBef>
                <a:spcPts val="1100"/>
              </a:spcBef>
              <a:spcAft>
                <a:spcPts val="0"/>
              </a:spcAft>
              <a:buNone/>
              <a:defRPr sz="2000"/>
            </a:lvl1pPr>
          </a:lstStyle>
          <a:p>
            <a:pPr lvl="0"/>
            <a:endParaRPr lang="en-US"/>
          </a:p>
        </p:txBody>
      </p:sp>
      <p:sp>
        <p:nvSpPr>
          <p:cNvPr id="11" name="Title 1">
            <a:extLst>
              <a:ext uri="{FF2B5EF4-FFF2-40B4-BE49-F238E27FC236}">
                <a16:creationId xmlns:a16="http://schemas.microsoft.com/office/drawing/2014/main" id="{D0354F72-16C4-DCB2-BB18-9AF5DDB9FEC5}"/>
              </a:ext>
            </a:extLst>
          </p:cNvPr>
          <p:cNvSpPr>
            <a:spLocks noGrp="1"/>
          </p:cNvSpPr>
          <p:nvPr>
            <p:ph type="title" hasCustomPrompt="1"/>
          </p:nvPr>
        </p:nvSpPr>
        <p:spPr>
          <a:xfrm>
            <a:off x="233593" y="543878"/>
            <a:ext cx="3667652" cy="694054"/>
          </a:xfrm>
        </p:spPr>
        <p:txBody>
          <a:bodyPr anchor="b">
            <a:noAutofit/>
          </a:bodyPr>
          <a:lstStyle>
            <a:lvl1pPr>
              <a:lnSpc>
                <a:spcPts val="4300"/>
              </a:lnSpc>
              <a:spcBef>
                <a:spcPts val="2600"/>
              </a:spcBef>
              <a:defRPr sz="3600">
                <a:solidFill>
                  <a:schemeClr val="tx2"/>
                </a:solidFill>
              </a:defRPr>
            </a:lvl1pPr>
          </a:lstStyle>
          <a:p>
            <a:r>
              <a:rPr lang="en-GB"/>
              <a:t>Slide Title </a:t>
            </a:r>
            <a:endParaRPr lang="en-US"/>
          </a:p>
        </p:txBody>
      </p:sp>
      <p:sp>
        <p:nvSpPr>
          <p:cNvPr id="12" name="Slide Number Placeholder 5">
            <a:extLst>
              <a:ext uri="{FF2B5EF4-FFF2-40B4-BE49-F238E27FC236}">
                <a16:creationId xmlns:a16="http://schemas.microsoft.com/office/drawing/2014/main" id="{FA9CC9BC-3705-2843-A066-3187D7FEBEB7}"/>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13" name="Picture 12" descr="A close-up of a logo&#10;&#10;Description automatically generated">
            <a:extLst>
              <a:ext uri="{FF2B5EF4-FFF2-40B4-BE49-F238E27FC236}">
                <a16:creationId xmlns:a16="http://schemas.microsoft.com/office/drawing/2014/main" id="{632A2CD2-468F-B415-3A42-1BE0D5CE0B91}"/>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140673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SF - large image_3">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7700BF2E-963B-F3EE-9204-3C8873186F64}"/>
              </a:ext>
            </a:extLst>
          </p:cNvPr>
          <p:cNvSpPr>
            <a:spLocks noGrp="1"/>
          </p:cNvSpPr>
          <p:nvPr>
            <p:ph sz="half" idx="10"/>
          </p:nvPr>
        </p:nvSpPr>
        <p:spPr>
          <a:xfrm>
            <a:off x="232915" y="1303304"/>
            <a:ext cx="3667652" cy="4368246"/>
          </a:xfrm>
        </p:spPr>
        <p:txBody>
          <a:bodyPr>
            <a:normAutofit/>
          </a:bodyPr>
          <a:lstStyle>
            <a:lvl1pPr marL="0" indent="0">
              <a:lnSpc>
                <a:spcPts val="2800"/>
              </a:lnSpc>
              <a:spcBef>
                <a:spcPts val="1100"/>
              </a:spcBef>
              <a:spcAft>
                <a:spcPts val="0"/>
              </a:spcAft>
              <a:buNone/>
              <a:defRPr sz="2000"/>
            </a:lvl1pPr>
          </a:lstStyle>
          <a:p>
            <a:pPr lvl="0"/>
            <a:endParaRPr lang="en-US"/>
          </a:p>
        </p:txBody>
      </p:sp>
      <p:sp>
        <p:nvSpPr>
          <p:cNvPr id="3" name="Rectangle 2">
            <a:extLst>
              <a:ext uri="{FF2B5EF4-FFF2-40B4-BE49-F238E27FC236}">
                <a16:creationId xmlns:a16="http://schemas.microsoft.com/office/drawing/2014/main" id="{F52C2317-573D-25CD-108E-299DFBA59107}"/>
              </a:ext>
            </a:extLst>
          </p:cNvPr>
          <p:cNvSpPr/>
          <p:nvPr userDrawn="1"/>
        </p:nvSpPr>
        <p:spPr>
          <a:xfrm>
            <a:off x="4251366" y="0"/>
            <a:ext cx="5654634"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42A07717-61DE-6F15-36BC-615CA852FE06}"/>
              </a:ext>
            </a:extLst>
          </p:cNvPr>
          <p:cNvSpPr>
            <a:spLocks noGrp="1"/>
          </p:cNvSpPr>
          <p:nvPr>
            <p:ph type="title" hasCustomPrompt="1"/>
          </p:nvPr>
        </p:nvSpPr>
        <p:spPr>
          <a:xfrm>
            <a:off x="233593" y="543878"/>
            <a:ext cx="3667652" cy="694054"/>
          </a:xfrm>
        </p:spPr>
        <p:txBody>
          <a:bodyPr anchor="b">
            <a:noAutofit/>
          </a:bodyPr>
          <a:lstStyle>
            <a:lvl1pPr>
              <a:lnSpc>
                <a:spcPts val="4300"/>
              </a:lnSpc>
              <a:spcBef>
                <a:spcPts val="2600"/>
              </a:spcBef>
              <a:defRPr sz="3600">
                <a:solidFill>
                  <a:schemeClr val="tx2"/>
                </a:solidFill>
              </a:defRPr>
            </a:lvl1pPr>
          </a:lstStyle>
          <a:p>
            <a:r>
              <a:rPr lang="en-GB"/>
              <a:t>Slide Title </a:t>
            </a:r>
            <a:endParaRPr lang="en-US"/>
          </a:p>
        </p:txBody>
      </p:sp>
      <p:sp>
        <p:nvSpPr>
          <p:cNvPr id="11" name="Slide Number Placeholder 5">
            <a:extLst>
              <a:ext uri="{FF2B5EF4-FFF2-40B4-BE49-F238E27FC236}">
                <a16:creationId xmlns:a16="http://schemas.microsoft.com/office/drawing/2014/main" id="{D2492A16-FC63-E25F-885F-06D4DFA19B48}"/>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12" name="Picture 11" descr="A close-up of a logo&#10;&#10;Description automatically generated">
            <a:extLst>
              <a:ext uri="{FF2B5EF4-FFF2-40B4-BE49-F238E27FC236}">
                <a16:creationId xmlns:a16="http://schemas.microsoft.com/office/drawing/2014/main" id="{4E79E2A7-4A1D-851D-B035-7FEC0A3209CF}"/>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1023289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SF - large image_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2C2317-573D-25CD-108E-299DFBA59107}"/>
              </a:ext>
            </a:extLst>
          </p:cNvPr>
          <p:cNvSpPr/>
          <p:nvPr userDrawn="1"/>
        </p:nvSpPr>
        <p:spPr>
          <a:xfrm>
            <a:off x="4251366" y="0"/>
            <a:ext cx="5654634"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27556696-F17A-D6D9-C557-41C5D10153D8}"/>
              </a:ext>
            </a:extLst>
          </p:cNvPr>
          <p:cNvSpPr>
            <a:spLocks noGrp="1"/>
          </p:cNvSpPr>
          <p:nvPr>
            <p:ph sz="half" idx="10"/>
          </p:nvPr>
        </p:nvSpPr>
        <p:spPr>
          <a:xfrm>
            <a:off x="232915" y="1303304"/>
            <a:ext cx="3667652" cy="4368246"/>
          </a:xfrm>
        </p:spPr>
        <p:txBody>
          <a:bodyPr>
            <a:normAutofit/>
          </a:bodyPr>
          <a:lstStyle>
            <a:lvl1pPr marL="0" indent="0">
              <a:lnSpc>
                <a:spcPts val="2800"/>
              </a:lnSpc>
              <a:spcBef>
                <a:spcPts val="1100"/>
              </a:spcBef>
              <a:spcAft>
                <a:spcPts val="0"/>
              </a:spcAft>
              <a:buNone/>
              <a:defRPr sz="2000"/>
            </a:lvl1pPr>
          </a:lstStyle>
          <a:p>
            <a:pPr lvl="0"/>
            <a:endParaRPr lang="en-US"/>
          </a:p>
        </p:txBody>
      </p:sp>
      <p:sp>
        <p:nvSpPr>
          <p:cNvPr id="13" name="Title 1">
            <a:extLst>
              <a:ext uri="{FF2B5EF4-FFF2-40B4-BE49-F238E27FC236}">
                <a16:creationId xmlns:a16="http://schemas.microsoft.com/office/drawing/2014/main" id="{804383EF-9BD4-9548-677E-0957F43E774A}"/>
              </a:ext>
            </a:extLst>
          </p:cNvPr>
          <p:cNvSpPr>
            <a:spLocks noGrp="1"/>
          </p:cNvSpPr>
          <p:nvPr>
            <p:ph type="title" hasCustomPrompt="1"/>
          </p:nvPr>
        </p:nvSpPr>
        <p:spPr>
          <a:xfrm>
            <a:off x="233593" y="543878"/>
            <a:ext cx="3667652" cy="694054"/>
          </a:xfrm>
        </p:spPr>
        <p:txBody>
          <a:bodyPr anchor="b">
            <a:noAutofit/>
          </a:bodyPr>
          <a:lstStyle>
            <a:lvl1pPr>
              <a:lnSpc>
                <a:spcPts val="4300"/>
              </a:lnSpc>
              <a:spcBef>
                <a:spcPts val="2600"/>
              </a:spcBef>
              <a:defRPr sz="3600">
                <a:solidFill>
                  <a:schemeClr val="tx2"/>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B0893429-94AF-8377-A7F1-64FB8B8C1B59}"/>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5" name="Picture 4" descr="A close-up of a logo&#10;&#10;Description automatically generated">
            <a:extLst>
              <a:ext uri="{FF2B5EF4-FFF2-40B4-BE49-F238E27FC236}">
                <a16:creationId xmlns:a16="http://schemas.microsoft.com/office/drawing/2014/main" id="{F2CD5144-78F2-0A4E-3197-5AAE9B75BF5E}"/>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27511648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SF - Small image_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2C2317-573D-25CD-108E-299DFBA59107}"/>
              </a:ext>
            </a:extLst>
          </p:cNvPr>
          <p:cNvSpPr/>
          <p:nvPr userDrawn="1"/>
        </p:nvSpPr>
        <p:spPr>
          <a:xfrm>
            <a:off x="5539740" y="0"/>
            <a:ext cx="4366260" cy="6858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DE58AFF2-8EF3-2315-275C-9C8A5EE39BDC}"/>
              </a:ext>
            </a:extLst>
          </p:cNvPr>
          <p:cNvSpPr>
            <a:spLocks noGrp="1"/>
          </p:cNvSpPr>
          <p:nvPr>
            <p:ph sz="half" idx="10"/>
          </p:nvPr>
        </p:nvSpPr>
        <p:spPr>
          <a:xfrm>
            <a:off x="232915" y="1303304"/>
            <a:ext cx="4882010" cy="4368246"/>
          </a:xfrm>
        </p:spPr>
        <p:txBody>
          <a:bodyPr>
            <a:normAutofit/>
          </a:bodyPr>
          <a:lstStyle>
            <a:lvl1pPr marL="0" indent="0">
              <a:lnSpc>
                <a:spcPts val="2800"/>
              </a:lnSpc>
              <a:spcBef>
                <a:spcPts val="1100"/>
              </a:spcBef>
              <a:spcAft>
                <a:spcPts val="0"/>
              </a:spcAft>
              <a:buNone/>
              <a:defRPr sz="2000"/>
            </a:lvl1pPr>
          </a:lstStyle>
          <a:p>
            <a:pPr lvl="0"/>
            <a:endParaRPr lang="en-US"/>
          </a:p>
        </p:txBody>
      </p:sp>
      <p:sp>
        <p:nvSpPr>
          <p:cNvPr id="12" name="Title 1">
            <a:extLst>
              <a:ext uri="{FF2B5EF4-FFF2-40B4-BE49-F238E27FC236}">
                <a16:creationId xmlns:a16="http://schemas.microsoft.com/office/drawing/2014/main" id="{337E3D66-CECE-C8A9-A053-2BDF639253C5}"/>
              </a:ext>
            </a:extLst>
          </p:cNvPr>
          <p:cNvSpPr>
            <a:spLocks noGrp="1"/>
          </p:cNvSpPr>
          <p:nvPr>
            <p:ph type="title" hasCustomPrompt="1"/>
          </p:nvPr>
        </p:nvSpPr>
        <p:spPr>
          <a:xfrm>
            <a:off x="233593" y="543878"/>
            <a:ext cx="4881332" cy="694054"/>
          </a:xfrm>
        </p:spPr>
        <p:txBody>
          <a:bodyPr anchor="b">
            <a:noAutofit/>
          </a:bodyPr>
          <a:lstStyle>
            <a:lvl1pPr>
              <a:lnSpc>
                <a:spcPts val="4300"/>
              </a:lnSpc>
              <a:spcBef>
                <a:spcPts val="2600"/>
              </a:spcBef>
              <a:defRPr sz="3600">
                <a:solidFill>
                  <a:schemeClr val="tx2"/>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9112B95F-5377-873D-6033-4DC8E5E05E37}"/>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4" name="Picture 3" descr="A close-up of a logo&#10;&#10;Description automatically generated">
            <a:extLst>
              <a:ext uri="{FF2B5EF4-FFF2-40B4-BE49-F238E27FC236}">
                <a16:creationId xmlns:a16="http://schemas.microsoft.com/office/drawing/2014/main" id="{4B6F21CC-B7BC-D951-7D70-9BD198057AF4}"/>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659948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F - One Conten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2A07717-61DE-6F15-36BC-615CA852FE06}"/>
              </a:ext>
            </a:extLst>
          </p:cNvPr>
          <p:cNvSpPr>
            <a:spLocks noGrp="1"/>
          </p:cNvSpPr>
          <p:nvPr>
            <p:ph type="title" hasCustomPrompt="1"/>
          </p:nvPr>
        </p:nvSpPr>
        <p:spPr>
          <a:xfrm>
            <a:off x="224155" y="587217"/>
            <a:ext cx="7498822" cy="694054"/>
          </a:xfrm>
        </p:spPr>
        <p:txBody>
          <a:bodyPr>
            <a:noAutofit/>
          </a:bodyPr>
          <a:lstStyle>
            <a:lvl1pPr>
              <a:defRPr sz="3600">
                <a:solidFill>
                  <a:schemeClr val="accent2"/>
                </a:solidFill>
              </a:defRPr>
            </a:lvl1pPr>
          </a:lstStyle>
          <a:p>
            <a:r>
              <a:rPr lang="en-GB" dirty="0"/>
              <a:t>Slide Title </a:t>
            </a:r>
            <a:endParaRPr lang="en-US" dirty="0"/>
          </a:p>
        </p:txBody>
      </p:sp>
      <p:sp>
        <p:nvSpPr>
          <p:cNvPr id="10" name="Content Placeholder 2">
            <a:extLst>
              <a:ext uri="{FF2B5EF4-FFF2-40B4-BE49-F238E27FC236}">
                <a16:creationId xmlns:a16="http://schemas.microsoft.com/office/drawing/2014/main" id="{7700BF2E-963B-F3EE-9204-3C8873186F64}"/>
              </a:ext>
            </a:extLst>
          </p:cNvPr>
          <p:cNvSpPr>
            <a:spLocks noGrp="1"/>
          </p:cNvSpPr>
          <p:nvPr>
            <p:ph sz="half" idx="10"/>
          </p:nvPr>
        </p:nvSpPr>
        <p:spPr>
          <a:xfrm>
            <a:off x="234315" y="1333463"/>
            <a:ext cx="7498822" cy="4566366"/>
          </a:xfrm>
        </p:spPr>
        <p:txBody>
          <a:bodyPr>
            <a:noAutofit/>
          </a:bodyPr>
          <a:lstStyle>
            <a:lvl1pPr marL="0" indent="0">
              <a:lnSpc>
                <a:spcPts val="2500"/>
              </a:lnSpc>
              <a:spcBef>
                <a:spcPts val="1000"/>
              </a:spcBef>
              <a:spcAft>
                <a:spcPts val="1600"/>
              </a:spcAft>
              <a:buNone/>
              <a:defRPr sz="2000"/>
            </a:lvl1pPr>
          </a:lstStyle>
          <a:p>
            <a:pPr lvl="0"/>
            <a:endParaRPr lang="en-US" dirty="0"/>
          </a:p>
        </p:txBody>
      </p:sp>
      <p:sp>
        <p:nvSpPr>
          <p:cNvPr id="4" name="Slide Number Placeholder 5">
            <a:extLst>
              <a:ext uri="{FF2B5EF4-FFF2-40B4-BE49-F238E27FC236}">
                <a16:creationId xmlns:a16="http://schemas.microsoft.com/office/drawing/2014/main" id="{99A55454-B8C9-7D9C-48B5-DA62B1D29280}"/>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pic>
        <p:nvPicPr>
          <p:cNvPr id="5" name="Picture 4" descr="A close-up of a logo&#10;&#10;Description automatically generated">
            <a:extLst>
              <a:ext uri="{FF2B5EF4-FFF2-40B4-BE49-F238E27FC236}">
                <a16:creationId xmlns:a16="http://schemas.microsoft.com/office/drawing/2014/main" id="{2EB9AC0A-5AE9-EEAF-AD9D-A39200D460D7}"/>
              </a:ext>
            </a:extLst>
          </p:cNvPr>
          <p:cNvPicPr>
            <a:picLocks noChangeAspect="1"/>
          </p:cNvPicPr>
          <p:nvPr userDrawn="1"/>
        </p:nvPicPr>
        <p:blipFill>
          <a:blip r:embed="rId2"/>
          <a:stretch>
            <a:fillRect/>
          </a:stretch>
        </p:blipFill>
        <p:spPr>
          <a:xfrm>
            <a:off x="8091328" y="349230"/>
            <a:ext cx="1479392" cy="301845"/>
          </a:xfrm>
          <a:prstGeom prst="rect">
            <a:avLst/>
          </a:prstGeom>
        </p:spPr>
      </p:pic>
      <p:sp>
        <p:nvSpPr>
          <p:cNvPr id="7" name="TextBox 6">
            <a:extLst>
              <a:ext uri="{FF2B5EF4-FFF2-40B4-BE49-F238E27FC236}">
                <a16:creationId xmlns:a16="http://schemas.microsoft.com/office/drawing/2014/main" id="{608E3D86-F1AB-6460-29AD-2C5308F31193}"/>
              </a:ext>
            </a:extLst>
          </p:cNvPr>
          <p:cNvSpPr txBox="1"/>
          <p:nvPr userDrawn="1"/>
        </p:nvSpPr>
        <p:spPr>
          <a:xfrm>
            <a:off x="239605" y="6450755"/>
            <a:ext cx="6195917" cy="261610"/>
          </a:xfrm>
          <a:prstGeom prst="rect">
            <a:avLst/>
          </a:prstGeom>
          <a:noFill/>
        </p:spPr>
        <p:txBody>
          <a:bodyPr wrap="square" rtlCol="0">
            <a:spAutoFit/>
          </a:bodyPr>
          <a:lstStyle/>
          <a:p>
            <a:r>
              <a:rPr lang="en-US" sz="1050" dirty="0">
                <a:solidFill>
                  <a:schemeClr val="tx1"/>
                </a:solidFill>
                <a:latin typeface="Century Gothic" panose="020B0502020202020204" pitchFamily="34" charset="0"/>
              </a:rPr>
              <a:t>Teacher slide</a:t>
            </a:r>
          </a:p>
        </p:txBody>
      </p:sp>
    </p:spTree>
    <p:extLst>
      <p:ext uri="{BB962C8B-B14F-4D97-AF65-F5344CB8AC3E}">
        <p14:creationId xmlns:p14="http://schemas.microsoft.com/office/powerpoint/2010/main" val="1454394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SF - Small imag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2C2317-573D-25CD-108E-299DFBA59107}"/>
              </a:ext>
            </a:extLst>
          </p:cNvPr>
          <p:cNvSpPr/>
          <p:nvPr userDrawn="1"/>
        </p:nvSpPr>
        <p:spPr>
          <a:xfrm>
            <a:off x="5539740" y="0"/>
            <a:ext cx="4366260"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61C3CA8D-D1D6-830C-D217-1BA8153E797C}"/>
              </a:ext>
            </a:extLst>
          </p:cNvPr>
          <p:cNvSpPr>
            <a:spLocks noGrp="1"/>
          </p:cNvSpPr>
          <p:nvPr>
            <p:ph sz="half" idx="10"/>
          </p:nvPr>
        </p:nvSpPr>
        <p:spPr>
          <a:xfrm>
            <a:off x="232915" y="1303304"/>
            <a:ext cx="4882010" cy="4368246"/>
          </a:xfrm>
        </p:spPr>
        <p:txBody>
          <a:bodyPr>
            <a:normAutofit/>
          </a:bodyPr>
          <a:lstStyle>
            <a:lvl1pPr marL="0" indent="0">
              <a:lnSpc>
                <a:spcPts val="2800"/>
              </a:lnSpc>
              <a:spcBef>
                <a:spcPts val="1100"/>
              </a:spcBef>
              <a:spcAft>
                <a:spcPts val="0"/>
              </a:spcAft>
              <a:buNone/>
              <a:defRPr sz="2000"/>
            </a:lvl1pPr>
          </a:lstStyle>
          <a:p>
            <a:pPr lvl="0"/>
            <a:endParaRPr lang="en-US"/>
          </a:p>
        </p:txBody>
      </p:sp>
      <p:sp>
        <p:nvSpPr>
          <p:cNvPr id="11" name="Title 1">
            <a:extLst>
              <a:ext uri="{FF2B5EF4-FFF2-40B4-BE49-F238E27FC236}">
                <a16:creationId xmlns:a16="http://schemas.microsoft.com/office/drawing/2014/main" id="{484E4F93-0363-D3C1-9553-957BAC524411}"/>
              </a:ext>
            </a:extLst>
          </p:cNvPr>
          <p:cNvSpPr>
            <a:spLocks noGrp="1"/>
          </p:cNvSpPr>
          <p:nvPr>
            <p:ph type="title" hasCustomPrompt="1"/>
          </p:nvPr>
        </p:nvSpPr>
        <p:spPr>
          <a:xfrm>
            <a:off x="233593" y="543878"/>
            <a:ext cx="4881332" cy="694054"/>
          </a:xfrm>
        </p:spPr>
        <p:txBody>
          <a:bodyPr anchor="b">
            <a:noAutofit/>
          </a:bodyPr>
          <a:lstStyle>
            <a:lvl1pPr>
              <a:lnSpc>
                <a:spcPts val="4300"/>
              </a:lnSpc>
              <a:spcBef>
                <a:spcPts val="2600"/>
              </a:spcBef>
              <a:defRPr sz="3600">
                <a:solidFill>
                  <a:schemeClr val="tx2"/>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6CDAF316-358C-E609-D4AF-1CF2DC76D8ED}"/>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5" name="Picture 4" descr="A close-up of a logo&#10;&#10;Description automatically generated">
            <a:extLst>
              <a:ext uri="{FF2B5EF4-FFF2-40B4-BE49-F238E27FC236}">
                <a16:creationId xmlns:a16="http://schemas.microsoft.com/office/drawing/2014/main" id="{F81FFC03-C698-02B0-DB90-322D38C09218}"/>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35886819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SF - Small image_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2C2317-573D-25CD-108E-299DFBA59107}"/>
              </a:ext>
            </a:extLst>
          </p:cNvPr>
          <p:cNvSpPr/>
          <p:nvPr userDrawn="1"/>
        </p:nvSpPr>
        <p:spPr>
          <a:xfrm>
            <a:off x="5539740" y="0"/>
            <a:ext cx="4366260"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A5F36CA1-5DB8-5192-E833-842D777B2B41}"/>
              </a:ext>
            </a:extLst>
          </p:cNvPr>
          <p:cNvSpPr>
            <a:spLocks noGrp="1"/>
          </p:cNvSpPr>
          <p:nvPr>
            <p:ph sz="half" idx="10"/>
          </p:nvPr>
        </p:nvSpPr>
        <p:spPr>
          <a:xfrm>
            <a:off x="232915" y="1303304"/>
            <a:ext cx="4882010" cy="4368246"/>
          </a:xfrm>
        </p:spPr>
        <p:txBody>
          <a:bodyPr>
            <a:normAutofit/>
          </a:bodyPr>
          <a:lstStyle>
            <a:lvl1pPr marL="0" indent="0">
              <a:lnSpc>
                <a:spcPts val="2800"/>
              </a:lnSpc>
              <a:spcBef>
                <a:spcPts val="1100"/>
              </a:spcBef>
              <a:spcAft>
                <a:spcPts val="0"/>
              </a:spcAft>
              <a:buNone/>
              <a:defRPr sz="2000"/>
            </a:lvl1pPr>
          </a:lstStyle>
          <a:p>
            <a:pPr lvl="0"/>
            <a:endParaRPr lang="en-US"/>
          </a:p>
        </p:txBody>
      </p:sp>
      <p:sp>
        <p:nvSpPr>
          <p:cNvPr id="11" name="Title 1">
            <a:extLst>
              <a:ext uri="{FF2B5EF4-FFF2-40B4-BE49-F238E27FC236}">
                <a16:creationId xmlns:a16="http://schemas.microsoft.com/office/drawing/2014/main" id="{391F98AD-3FB4-FDB7-1191-47D8D3CE3AFA}"/>
              </a:ext>
            </a:extLst>
          </p:cNvPr>
          <p:cNvSpPr>
            <a:spLocks noGrp="1"/>
          </p:cNvSpPr>
          <p:nvPr>
            <p:ph type="title" hasCustomPrompt="1"/>
          </p:nvPr>
        </p:nvSpPr>
        <p:spPr>
          <a:xfrm>
            <a:off x="233593" y="543878"/>
            <a:ext cx="4881332" cy="694054"/>
          </a:xfrm>
        </p:spPr>
        <p:txBody>
          <a:bodyPr anchor="b">
            <a:noAutofit/>
          </a:bodyPr>
          <a:lstStyle>
            <a:lvl1pPr>
              <a:lnSpc>
                <a:spcPts val="4300"/>
              </a:lnSpc>
              <a:spcBef>
                <a:spcPts val="2600"/>
              </a:spcBef>
              <a:defRPr sz="3600">
                <a:solidFill>
                  <a:schemeClr val="tx2"/>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A312133B-76F0-F95D-37C6-DB08CFE2ED58}"/>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5" name="Picture 4" descr="A close-up of a logo&#10;&#10;Description automatically generated">
            <a:extLst>
              <a:ext uri="{FF2B5EF4-FFF2-40B4-BE49-F238E27FC236}">
                <a16:creationId xmlns:a16="http://schemas.microsoft.com/office/drawing/2014/main" id="{38FF35D3-2910-63F3-1C7F-2E0934561B99}"/>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35925111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SF - Small image_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2C2317-573D-25CD-108E-299DFBA59107}"/>
              </a:ext>
            </a:extLst>
          </p:cNvPr>
          <p:cNvSpPr/>
          <p:nvPr userDrawn="1"/>
        </p:nvSpPr>
        <p:spPr>
          <a:xfrm>
            <a:off x="5539740" y="0"/>
            <a:ext cx="4366260"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B40DFD04-0846-6310-4677-2B47BA63E7D4}"/>
              </a:ext>
            </a:extLst>
          </p:cNvPr>
          <p:cNvSpPr>
            <a:spLocks noGrp="1"/>
          </p:cNvSpPr>
          <p:nvPr>
            <p:ph sz="half" idx="10"/>
          </p:nvPr>
        </p:nvSpPr>
        <p:spPr>
          <a:xfrm>
            <a:off x="232915" y="1303304"/>
            <a:ext cx="4882010" cy="4368246"/>
          </a:xfrm>
        </p:spPr>
        <p:txBody>
          <a:bodyPr>
            <a:normAutofit/>
          </a:bodyPr>
          <a:lstStyle>
            <a:lvl1pPr marL="0" indent="0">
              <a:lnSpc>
                <a:spcPts val="2800"/>
              </a:lnSpc>
              <a:spcBef>
                <a:spcPts val="1100"/>
              </a:spcBef>
              <a:spcAft>
                <a:spcPts val="0"/>
              </a:spcAft>
              <a:buNone/>
              <a:defRPr sz="2000"/>
            </a:lvl1pPr>
          </a:lstStyle>
          <a:p>
            <a:pPr lvl="0"/>
            <a:endParaRPr lang="en-US"/>
          </a:p>
        </p:txBody>
      </p:sp>
      <p:sp>
        <p:nvSpPr>
          <p:cNvPr id="11" name="Title 1">
            <a:extLst>
              <a:ext uri="{FF2B5EF4-FFF2-40B4-BE49-F238E27FC236}">
                <a16:creationId xmlns:a16="http://schemas.microsoft.com/office/drawing/2014/main" id="{CB84146D-AE50-94EE-3961-9BE701B15893}"/>
              </a:ext>
            </a:extLst>
          </p:cNvPr>
          <p:cNvSpPr>
            <a:spLocks noGrp="1"/>
          </p:cNvSpPr>
          <p:nvPr>
            <p:ph type="title" hasCustomPrompt="1"/>
          </p:nvPr>
        </p:nvSpPr>
        <p:spPr>
          <a:xfrm>
            <a:off x="233593" y="543878"/>
            <a:ext cx="4881332" cy="694054"/>
          </a:xfrm>
        </p:spPr>
        <p:txBody>
          <a:bodyPr anchor="b">
            <a:noAutofit/>
          </a:bodyPr>
          <a:lstStyle>
            <a:lvl1pPr>
              <a:lnSpc>
                <a:spcPts val="4300"/>
              </a:lnSpc>
              <a:spcBef>
                <a:spcPts val="2600"/>
              </a:spcBef>
              <a:defRPr sz="3600">
                <a:solidFill>
                  <a:schemeClr val="tx2"/>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44A80987-8B8F-26FA-4EF0-3AD4D47B953B}"/>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5" name="Picture 4" descr="A close-up of a logo&#10;&#10;Description automatically generated">
            <a:extLst>
              <a:ext uri="{FF2B5EF4-FFF2-40B4-BE49-F238E27FC236}">
                <a16:creationId xmlns:a16="http://schemas.microsoft.com/office/drawing/2014/main" id="{ABCE6084-F1AD-8B7A-B19F-E721B818B241}"/>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35643226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SF - full colour_1">
    <p:bg>
      <p:bgPr>
        <a:solidFill>
          <a:schemeClr val="accent2"/>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3228F97-7E30-304E-B8DE-DCC8945502FF}"/>
              </a:ext>
            </a:extLst>
          </p:cNvPr>
          <p:cNvSpPr>
            <a:spLocks noGrp="1"/>
          </p:cNvSpPr>
          <p:nvPr>
            <p:ph type="title" hasCustomPrompt="1"/>
          </p:nvPr>
        </p:nvSpPr>
        <p:spPr>
          <a:xfrm>
            <a:off x="233593" y="543878"/>
            <a:ext cx="4881332" cy="694054"/>
          </a:xfrm>
        </p:spPr>
        <p:txBody>
          <a:bodyPr anchor="b">
            <a:noAutofit/>
          </a:bodyPr>
          <a:lstStyle>
            <a:lvl1pPr>
              <a:lnSpc>
                <a:spcPts val="4300"/>
              </a:lnSpc>
              <a:spcBef>
                <a:spcPts val="2600"/>
              </a:spcBef>
              <a:defRPr sz="3600">
                <a:solidFill>
                  <a:schemeClr val="tx1"/>
                </a:solidFill>
              </a:defRPr>
            </a:lvl1pPr>
          </a:lstStyle>
          <a:p>
            <a:r>
              <a:rPr lang="en-GB" dirty="0"/>
              <a:t>Slide Title </a:t>
            </a:r>
            <a:endParaRPr lang="en-US" dirty="0"/>
          </a:p>
        </p:txBody>
      </p:sp>
      <p:sp>
        <p:nvSpPr>
          <p:cNvPr id="11" name="Content Placeholder 2">
            <a:extLst>
              <a:ext uri="{FF2B5EF4-FFF2-40B4-BE49-F238E27FC236}">
                <a16:creationId xmlns:a16="http://schemas.microsoft.com/office/drawing/2014/main" id="{9D93470B-D612-FC0F-ED66-E111F28D9AC9}"/>
              </a:ext>
            </a:extLst>
          </p:cNvPr>
          <p:cNvSpPr>
            <a:spLocks noGrp="1"/>
          </p:cNvSpPr>
          <p:nvPr>
            <p:ph sz="half" idx="10"/>
          </p:nvPr>
        </p:nvSpPr>
        <p:spPr>
          <a:xfrm>
            <a:off x="232915" y="1303304"/>
            <a:ext cx="4882010" cy="4368246"/>
          </a:xfrm>
        </p:spPr>
        <p:txBody>
          <a:bodyPr>
            <a:normAutofit/>
          </a:bodyPr>
          <a:lstStyle>
            <a:lvl1pPr marL="0" indent="0">
              <a:lnSpc>
                <a:spcPts val="2800"/>
              </a:lnSpc>
              <a:spcBef>
                <a:spcPts val="1100"/>
              </a:spcBef>
              <a:spcAft>
                <a:spcPts val="0"/>
              </a:spcAft>
              <a:buNone/>
              <a:defRPr sz="2000">
                <a:solidFill>
                  <a:schemeClr val="tx1"/>
                </a:solidFill>
              </a:defRPr>
            </a:lvl1pPr>
          </a:lstStyle>
          <a:p>
            <a:pPr lvl="0"/>
            <a:endParaRPr lang="en-US" dirty="0"/>
          </a:p>
        </p:txBody>
      </p:sp>
      <p:sp>
        <p:nvSpPr>
          <p:cNvPr id="2" name="Slide Number Placeholder 5">
            <a:extLst>
              <a:ext uri="{FF2B5EF4-FFF2-40B4-BE49-F238E27FC236}">
                <a16:creationId xmlns:a16="http://schemas.microsoft.com/office/drawing/2014/main" id="{74E02EE9-ED3B-F43A-BDBA-734B1C223BC3}"/>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3" name="Picture 2" descr="A close-up of a logo&#10;&#10;Description automatically generated">
            <a:extLst>
              <a:ext uri="{FF2B5EF4-FFF2-40B4-BE49-F238E27FC236}">
                <a16:creationId xmlns:a16="http://schemas.microsoft.com/office/drawing/2014/main" id="{80756DD1-9CFB-9D15-EF16-670CF0015795}"/>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25400935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SF - full colour_2">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1EB195-DBFD-2F97-04E9-860404B9BAEB}"/>
              </a:ext>
            </a:extLst>
          </p:cNvPr>
          <p:cNvSpPr>
            <a:spLocks noGrp="1"/>
          </p:cNvSpPr>
          <p:nvPr>
            <p:ph sz="half" idx="10"/>
          </p:nvPr>
        </p:nvSpPr>
        <p:spPr>
          <a:xfrm>
            <a:off x="232915" y="1303304"/>
            <a:ext cx="4882010" cy="4368246"/>
          </a:xfrm>
        </p:spPr>
        <p:txBody>
          <a:bodyPr>
            <a:normAutofit/>
          </a:bodyPr>
          <a:lstStyle>
            <a:lvl1pPr marL="0" indent="0">
              <a:lnSpc>
                <a:spcPts val="2800"/>
              </a:lnSpc>
              <a:spcBef>
                <a:spcPts val="1100"/>
              </a:spcBef>
              <a:spcAft>
                <a:spcPts val="0"/>
              </a:spcAft>
              <a:buNone/>
              <a:defRPr sz="2000">
                <a:solidFill>
                  <a:schemeClr val="tx1"/>
                </a:solidFill>
              </a:defRPr>
            </a:lvl1pPr>
          </a:lstStyle>
          <a:p>
            <a:pPr lvl="0"/>
            <a:endParaRPr lang="en-US" dirty="0"/>
          </a:p>
        </p:txBody>
      </p:sp>
      <p:sp>
        <p:nvSpPr>
          <p:cNvPr id="10" name="Title 1">
            <a:extLst>
              <a:ext uri="{FF2B5EF4-FFF2-40B4-BE49-F238E27FC236}">
                <a16:creationId xmlns:a16="http://schemas.microsoft.com/office/drawing/2014/main" id="{D1384F7F-1A1B-613B-9E69-FBE28ADF19F4}"/>
              </a:ext>
            </a:extLst>
          </p:cNvPr>
          <p:cNvSpPr>
            <a:spLocks noGrp="1"/>
          </p:cNvSpPr>
          <p:nvPr>
            <p:ph type="title" hasCustomPrompt="1"/>
          </p:nvPr>
        </p:nvSpPr>
        <p:spPr>
          <a:xfrm>
            <a:off x="233593" y="543878"/>
            <a:ext cx="4881332" cy="694054"/>
          </a:xfrm>
        </p:spPr>
        <p:txBody>
          <a:bodyPr anchor="b">
            <a:noAutofit/>
          </a:bodyPr>
          <a:lstStyle>
            <a:lvl1pPr>
              <a:lnSpc>
                <a:spcPts val="4300"/>
              </a:lnSpc>
              <a:spcBef>
                <a:spcPts val="2600"/>
              </a:spcBef>
              <a:defRPr sz="3600">
                <a:solidFill>
                  <a:schemeClr val="tx1"/>
                </a:solidFill>
              </a:defRPr>
            </a:lvl1pPr>
          </a:lstStyle>
          <a:p>
            <a:r>
              <a:rPr lang="en-GB" dirty="0"/>
              <a:t>Slide Title </a:t>
            </a:r>
            <a:endParaRPr lang="en-US" dirty="0"/>
          </a:p>
        </p:txBody>
      </p:sp>
      <p:sp>
        <p:nvSpPr>
          <p:cNvPr id="2" name="Slide Number Placeholder 5">
            <a:extLst>
              <a:ext uri="{FF2B5EF4-FFF2-40B4-BE49-F238E27FC236}">
                <a16:creationId xmlns:a16="http://schemas.microsoft.com/office/drawing/2014/main" id="{A1528D44-40B4-9833-4D76-920741A078C7}"/>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4" name="Picture 3" descr="A close-up of a logo&#10;&#10;Description automatically generated">
            <a:extLst>
              <a:ext uri="{FF2B5EF4-FFF2-40B4-BE49-F238E27FC236}">
                <a16:creationId xmlns:a16="http://schemas.microsoft.com/office/drawing/2014/main" id="{E591D9C2-75E5-3352-5241-FD528E6B3679}"/>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16960327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SF - full colour_3">
    <p:bg>
      <p:bgPr>
        <a:solidFill>
          <a:schemeClr val="accent4"/>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51B39B-DE01-9F78-CC71-E41807E8D49C}"/>
              </a:ext>
            </a:extLst>
          </p:cNvPr>
          <p:cNvSpPr>
            <a:spLocks noGrp="1"/>
          </p:cNvSpPr>
          <p:nvPr>
            <p:ph sz="half" idx="10"/>
          </p:nvPr>
        </p:nvSpPr>
        <p:spPr>
          <a:xfrm>
            <a:off x="232915" y="1303304"/>
            <a:ext cx="4882010" cy="4368246"/>
          </a:xfrm>
        </p:spPr>
        <p:txBody>
          <a:bodyPr>
            <a:normAutofit/>
          </a:bodyPr>
          <a:lstStyle>
            <a:lvl1pPr marL="0" indent="0">
              <a:lnSpc>
                <a:spcPts val="2800"/>
              </a:lnSpc>
              <a:spcBef>
                <a:spcPts val="1100"/>
              </a:spcBef>
              <a:spcAft>
                <a:spcPts val="0"/>
              </a:spcAft>
              <a:buNone/>
              <a:defRPr sz="2000">
                <a:solidFill>
                  <a:schemeClr val="bg1"/>
                </a:solidFill>
              </a:defRPr>
            </a:lvl1pPr>
          </a:lstStyle>
          <a:p>
            <a:pPr lvl="0"/>
            <a:endParaRPr lang="en-US"/>
          </a:p>
        </p:txBody>
      </p:sp>
      <p:sp>
        <p:nvSpPr>
          <p:cNvPr id="10" name="Title 1">
            <a:extLst>
              <a:ext uri="{FF2B5EF4-FFF2-40B4-BE49-F238E27FC236}">
                <a16:creationId xmlns:a16="http://schemas.microsoft.com/office/drawing/2014/main" id="{E8717BBB-D13C-90F0-4C98-31953F3A980D}"/>
              </a:ext>
            </a:extLst>
          </p:cNvPr>
          <p:cNvSpPr>
            <a:spLocks noGrp="1"/>
          </p:cNvSpPr>
          <p:nvPr>
            <p:ph type="title" hasCustomPrompt="1"/>
          </p:nvPr>
        </p:nvSpPr>
        <p:spPr>
          <a:xfrm>
            <a:off x="233593" y="543878"/>
            <a:ext cx="4881332" cy="694054"/>
          </a:xfrm>
        </p:spPr>
        <p:txBody>
          <a:bodyPr anchor="b">
            <a:noAutofit/>
          </a:bodyPr>
          <a:lstStyle>
            <a:lvl1pPr>
              <a:lnSpc>
                <a:spcPts val="4300"/>
              </a:lnSpc>
              <a:spcBef>
                <a:spcPts val="2600"/>
              </a:spcBef>
              <a:defRPr sz="3600">
                <a:solidFill>
                  <a:schemeClr val="bg1"/>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D195353F-CADC-CF40-73D4-BD7966940691}"/>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4" name="Picture 3" descr="A close-up of a logo&#10;&#10;Description automatically generated">
            <a:extLst>
              <a:ext uri="{FF2B5EF4-FFF2-40B4-BE49-F238E27FC236}">
                <a16:creationId xmlns:a16="http://schemas.microsoft.com/office/drawing/2014/main" id="{BCD8EF13-9D5E-8139-122F-BBFF1C875922}"/>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27774967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SF - full colour_4">
    <p:bg>
      <p:bgPr>
        <a:solidFill>
          <a:schemeClr val="accent3"/>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EA7040-942A-80AB-88E8-55F2BA5DAA95}"/>
              </a:ext>
            </a:extLst>
          </p:cNvPr>
          <p:cNvSpPr>
            <a:spLocks noGrp="1"/>
          </p:cNvSpPr>
          <p:nvPr>
            <p:ph sz="half" idx="10"/>
          </p:nvPr>
        </p:nvSpPr>
        <p:spPr>
          <a:xfrm>
            <a:off x="232915" y="1303304"/>
            <a:ext cx="4882010" cy="4368246"/>
          </a:xfrm>
        </p:spPr>
        <p:txBody>
          <a:bodyPr>
            <a:normAutofit/>
          </a:bodyPr>
          <a:lstStyle>
            <a:lvl1pPr marL="0" indent="0">
              <a:lnSpc>
                <a:spcPts val="2800"/>
              </a:lnSpc>
              <a:spcBef>
                <a:spcPts val="1100"/>
              </a:spcBef>
              <a:spcAft>
                <a:spcPts val="0"/>
              </a:spcAft>
              <a:buNone/>
              <a:defRPr sz="2000">
                <a:solidFill>
                  <a:schemeClr val="bg1"/>
                </a:solidFill>
              </a:defRPr>
            </a:lvl1pPr>
          </a:lstStyle>
          <a:p>
            <a:pPr lvl="0"/>
            <a:endParaRPr lang="en-US"/>
          </a:p>
        </p:txBody>
      </p:sp>
      <p:sp>
        <p:nvSpPr>
          <p:cNvPr id="10" name="Title 1">
            <a:extLst>
              <a:ext uri="{FF2B5EF4-FFF2-40B4-BE49-F238E27FC236}">
                <a16:creationId xmlns:a16="http://schemas.microsoft.com/office/drawing/2014/main" id="{B5450C8C-1608-E58A-A1BC-4FC4D6E7EA2C}"/>
              </a:ext>
            </a:extLst>
          </p:cNvPr>
          <p:cNvSpPr>
            <a:spLocks noGrp="1"/>
          </p:cNvSpPr>
          <p:nvPr>
            <p:ph type="title" hasCustomPrompt="1"/>
          </p:nvPr>
        </p:nvSpPr>
        <p:spPr>
          <a:xfrm>
            <a:off x="233593" y="543878"/>
            <a:ext cx="4881332" cy="694054"/>
          </a:xfrm>
        </p:spPr>
        <p:txBody>
          <a:bodyPr anchor="b">
            <a:noAutofit/>
          </a:bodyPr>
          <a:lstStyle>
            <a:lvl1pPr>
              <a:lnSpc>
                <a:spcPts val="4300"/>
              </a:lnSpc>
              <a:spcBef>
                <a:spcPts val="2600"/>
              </a:spcBef>
              <a:defRPr sz="3600">
                <a:solidFill>
                  <a:schemeClr val="bg1"/>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077F33D3-5CA6-818E-0A86-33AB9753A629}"/>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4" name="Picture 3" descr="A close-up of a logo&#10;&#10;Description automatically generated">
            <a:extLst>
              <a:ext uri="{FF2B5EF4-FFF2-40B4-BE49-F238E27FC236}">
                <a16:creationId xmlns:a16="http://schemas.microsoft.com/office/drawing/2014/main" id="{0E0E0E95-35E5-12F9-827A-2C4421996880}"/>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35070301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SF - Split colour_1">
    <p:bg>
      <p:bgPr>
        <a:solidFill>
          <a:schemeClr val="accent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CEEA4C-7B80-A173-7D86-342250889FF2}"/>
              </a:ext>
            </a:extLst>
          </p:cNvPr>
          <p:cNvSpPr/>
          <p:nvPr userDrawn="1"/>
        </p:nvSpPr>
        <p:spPr>
          <a:xfrm>
            <a:off x="4953000" y="0"/>
            <a:ext cx="4953000"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36CA1BF-517C-C88D-2B38-99CCD97DD49D}"/>
              </a:ext>
            </a:extLst>
          </p:cNvPr>
          <p:cNvSpPr>
            <a:spLocks noGrp="1"/>
          </p:cNvSpPr>
          <p:nvPr>
            <p:ph sz="half" idx="10"/>
          </p:nvPr>
        </p:nvSpPr>
        <p:spPr>
          <a:xfrm>
            <a:off x="232915" y="1303304"/>
            <a:ext cx="4556573" cy="4368246"/>
          </a:xfrm>
        </p:spPr>
        <p:txBody>
          <a:bodyPr>
            <a:normAutofit/>
          </a:bodyPr>
          <a:lstStyle>
            <a:lvl1pPr marL="0" indent="0">
              <a:lnSpc>
                <a:spcPts val="2600"/>
              </a:lnSpc>
              <a:spcBef>
                <a:spcPts val="1000"/>
              </a:spcBef>
              <a:spcAft>
                <a:spcPts val="1600"/>
              </a:spcAft>
              <a:buNone/>
              <a:defRPr sz="2000">
                <a:solidFill>
                  <a:schemeClr val="tx1"/>
                </a:solidFill>
              </a:defRPr>
            </a:lvl1pPr>
          </a:lstStyle>
          <a:p>
            <a:pPr lvl="0"/>
            <a:endParaRPr lang="en-US" dirty="0"/>
          </a:p>
        </p:txBody>
      </p:sp>
      <p:sp>
        <p:nvSpPr>
          <p:cNvPr id="11" name="Title 1">
            <a:extLst>
              <a:ext uri="{FF2B5EF4-FFF2-40B4-BE49-F238E27FC236}">
                <a16:creationId xmlns:a16="http://schemas.microsoft.com/office/drawing/2014/main" id="{66808BD4-868A-01E5-9854-911DA2F64AC9}"/>
              </a:ext>
            </a:extLst>
          </p:cNvPr>
          <p:cNvSpPr>
            <a:spLocks noGrp="1"/>
          </p:cNvSpPr>
          <p:nvPr>
            <p:ph type="title" hasCustomPrompt="1"/>
          </p:nvPr>
        </p:nvSpPr>
        <p:spPr>
          <a:xfrm>
            <a:off x="233593" y="543878"/>
            <a:ext cx="4555940" cy="694054"/>
          </a:xfrm>
        </p:spPr>
        <p:txBody>
          <a:bodyPr anchor="b">
            <a:noAutofit/>
          </a:bodyPr>
          <a:lstStyle>
            <a:lvl1pPr>
              <a:lnSpc>
                <a:spcPts val="4300"/>
              </a:lnSpc>
              <a:spcBef>
                <a:spcPts val="2600"/>
              </a:spcBef>
              <a:defRPr sz="3600">
                <a:solidFill>
                  <a:schemeClr val="tx1"/>
                </a:solidFill>
              </a:defRPr>
            </a:lvl1pPr>
          </a:lstStyle>
          <a:p>
            <a:r>
              <a:rPr lang="en-GB" dirty="0"/>
              <a:t>Slide Title </a:t>
            </a:r>
            <a:endParaRPr lang="en-US" dirty="0"/>
          </a:p>
        </p:txBody>
      </p:sp>
      <p:sp>
        <p:nvSpPr>
          <p:cNvPr id="4" name="Slide Number Placeholder 5">
            <a:extLst>
              <a:ext uri="{FF2B5EF4-FFF2-40B4-BE49-F238E27FC236}">
                <a16:creationId xmlns:a16="http://schemas.microsoft.com/office/drawing/2014/main" id="{204D9B99-16A1-1439-229D-65551CC0B7E3}"/>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6" name="Picture 5" descr="A close-up of a logo&#10;&#10;Description automatically generated">
            <a:extLst>
              <a:ext uri="{FF2B5EF4-FFF2-40B4-BE49-F238E27FC236}">
                <a16:creationId xmlns:a16="http://schemas.microsoft.com/office/drawing/2014/main" id="{7ACA3B22-4942-ACF7-0619-C7AEE199A7EB}"/>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25228674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SF - Split colour_2">
    <p:bg>
      <p:bgPr>
        <a:solidFill>
          <a:schemeClr val="accent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CEEA4C-7B80-A173-7D86-342250889FF2}"/>
              </a:ext>
            </a:extLst>
          </p:cNvPr>
          <p:cNvSpPr/>
          <p:nvPr userDrawn="1"/>
        </p:nvSpPr>
        <p:spPr>
          <a:xfrm>
            <a:off x="4953000" y="0"/>
            <a:ext cx="4953000"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36CA1BF-517C-C88D-2B38-99CCD97DD49D}"/>
              </a:ext>
            </a:extLst>
          </p:cNvPr>
          <p:cNvSpPr>
            <a:spLocks noGrp="1"/>
          </p:cNvSpPr>
          <p:nvPr>
            <p:ph sz="half" idx="10"/>
          </p:nvPr>
        </p:nvSpPr>
        <p:spPr>
          <a:xfrm>
            <a:off x="232915" y="1303304"/>
            <a:ext cx="4556573" cy="4368246"/>
          </a:xfrm>
        </p:spPr>
        <p:txBody>
          <a:bodyPr>
            <a:normAutofit/>
          </a:bodyPr>
          <a:lstStyle>
            <a:lvl1pPr marL="0" indent="0">
              <a:lnSpc>
                <a:spcPts val="2600"/>
              </a:lnSpc>
              <a:spcBef>
                <a:spcPts val="1000"/>
              </a:spcBef>
              <a:spcAft>
                <a:spcPts val="1600"/>
              </a:spcAft>
              <a:buNone/>
              <a:defRPr sz="2000">
                <a:solidFill>
                  <a:schemeClr val="tx1"/>
                </a:solidFill>
              </a:defRPr>
            </a:lvl1pPr>
          </a:lstStyle>
          <a:p>
            <a:pPr lvl="0"/>
            <a:endParaRPr lang="en-US" dirty="0"/>
          </a:p>
        </p:txBody>
      </p:sp>
      <p:sp>
        <p:nvSpPr>
          <p:cNvPr id="11" name="Title 1">
            <a:extLst>
              <a:ext uri="{FF2B5EF4-FFF2-40B4-BE49-F238E27FC236}">
                <a16:creationId xmlns:a16="http://schemas.microsoft.com/office/drawing/2014/main" id="{66808BD4-868A-01E5-9854-911DA2F64AC9}"/>
              </a:ext>
            </a:extLst>
          </p:cNvPr>
          <p:cNvSpPr>
            <a:spLocks noGrp="1"/>
          </p:cNvSpPr>
          <p:nvPr>
            <p:ph type="title" hasCustomPrompt="1"/>
          </p:nvPr>
        </p:nvSpPr>
        <p:spPr>
          <a:xfrm>
            <a:off x="233593" y="543878"/>
            <a:ext cx="4555940" cy="694054"/>
          </a:xfrm>
        </p:spPr>
        <p:txBody>
          <a:bodyPr anchor="b">
            <a:noAutofit/>
          </a:bodyPr>
          <a:lstStyle>
            <a:lvl1pPr>
              <a:lnSpc>
                <a:spcPts val="4300"/>
              </a:lnSpc>
              <a:spcBef>
                <a:spcPts val="2600"/>
              </a:spcBef>
              <a:defRPr sz="3600">
                <a:solidFill>
                  <a:schemeClr val="tx1"/>
                </a:solidFill>
              </a:defRPr>
            </a:lvl1pPr>
          </a:lstStyle>
          <a:p>
            <a:r>
              <a:rPr lang="en-GB" dirty="0"/>
              <a:t>Slide Title </a:t>
            </a:r>
            <a:endParaRPr lang="en-US" dirty="0"/>
          </a:p>
        </p:txBody>
      </p:sp>
      <p:sp>
        <p:nvSpPr>
          <p:cNvPr id="4" name="Slide Number Placeholder 5">
            <a:extLst>
              <a:ext uri="{FF2B5EF4-FFF2-40B4-BE49-F238E27FC236}">
                <a16:creationId xmlns:a16="http://schemas.microsoft.com/office/drawing/2014/main" id="{5812DDA2-600D-39EF-8908-5F862280EB9A}"/>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6" name="Picture 5" descr="A close-up of a logo&#10;&#10;Description automatically generated">
            <a:extLst>
              <a:ext uri="{FF2B5EF4-FFF2-40B4-BE49-F238E27FC236}">
                <a16:creationId xmlns:a16="http://schemas.microsoft.com/office/drawing/2014/main" id="{175C2B04-A6F0-20FB-6395-8F3F5F392CD7}"/>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3162535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SF - Split colour_3">
    <p:bg>
      <p:bgPr>
        <a:solidFill>
          <a:schemeClr val="accent4"/>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CEEA4C-7B80-A173-7D86-342250889FF2}"/>
              </a:ext>
            </a:extLst>
          </p:cNvPr>
          <p:cNvSpPr/>
          <p:nvPr userDrawn="1"/>
        </p:nvSpPr>
        <p:spPr>
          <a:xfrm>
            <a:off x="4953000" y="0"/>
            <a:ext cx="4953000"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36CA1BF-517C-C88D-2B38-99CCD97DD49D}"/>
              </a:ext>
            </a:extLst>
          </p:cNvPr>
          <p:cNvSpPr>
            <a:spLocks noGrp="1"/>
          </p:cNvSpPr>
          <p:nvPr>
            <p:ph sz="half" idx="10"/>
          </p:nvPr>
        </p:nvSpPr>
        <p:spPr>
          <a:xfrm>
            <a:off x="232915" y="1303304"/>
            <a:ext cx="4556573" cy="4368246"/>
          </a:xfrm>
        </p:spPr>
        <p:txBody>
          <a:bodyPr>
            <a:normAutofit/>
          </a:bodyPr>
          <a:lstStyle>
            <a:lvl1pPr marL="0" indent="0">
              <a:lnSpc>
                <a:spcPts val="2600"/>
              </a:lnSpc>
              <a:spcBef>
                <a:spcPts val="1000"/>
              </a:spcBef>
              <a:spcAft>
                <a:spcPts val="1600"/>
              </a:spcAft>
              <a:buNone/>
              <a:defRPr sz="2000">
                <a:solidFill>
                  <a:schemeClr val="bg1"/>
                </a:solidFill>
              </a:defRPr>
            </a:lvl1pPr>
          </a:lstStyle>
          <a:p>
            <a:pPr lvl="0"/>
            <a:endParaRPr lang="en-US"/>
          </a:p>
        </p:txBody>
      </p:sp>
      <p:sp>
        <p:nvSpPr>
          <p:cNvPr id="11" name="Title 1">
            <a:extLst>
              <a:ext uri="{FF2B5EF4-FFF2-40B4-BE49-F238E27FC236}">
                <a16:creationId xmlns:a16="http://schemas.microsoft.com/office/drawing/2014/main" id="{66808BD4-868A-01E5-9854-911DA2F64AC9}"/>
              </a:ext>
            </a:extLst>
          </p:cNvPr>
          <p:cNvSpPr>
            <a:spLocks noGrp="1"/>
          </p:cNvSpPr>
          <p:nvPr>
            <p:ph type="title" hasCustomPrompt="1"/>
          </p:nvPr>
        </p:nvSpPr>
        <p:spPr>
          <a:xfrm>
            <a:off x="233593" y="543878"/>
            <a:ext cx="4555940" cy="694054"/>
          </a:xfrm>
        </p:spPr>
        <p:txBody>
          <a:bodyPr anchor="b">
            <a:noAutofit/>
          </a:bodyPr>
          <a:lstStyle>
            <a:lvl1pPr>
              <a:lnSpc>
                <a:spcPts val="4300"/>
              </a:lnSpc>
              <a:spcBef>
                <a:spcPts val="2600"/>
              </a:spcBef>
              <a:defRPr sz="3600">
                <a:solidFill>
                  <a:schemeClr val="bg1"/>
                </a:solidFill>
              </a:defRPr>
            </a:lvl1pPr>
          </a:lstStyle>
          <a:p>
            <a:r>
              <a:rPr lang="en-GB" dirty="0"/>
              <a:t>Slide Title </a:t>
            </a:r>
            <a:endParaRPr lang="en-US" dirty="0"/>
          </a:p>
        </p:txBody>
      </p:sp>
      <p:sp>
        <p:nvSpPr>
          <p:cNvPr id="4" name="Slide Number Placeholder 5">
            <a:extLst>
              <a:ext uri="{FF2B5EF4-FFF2-40B4-BE49-F238E27FC236}">
                <a16:creationId xmlns:a16="http://schemas.microsoft.com/office/drawing/2014/main" id="{5DB4AB5C-EF20-8850-EB82-8781670242CB}"/>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6" name="Picture 5" descr="A close-up of a logo&#10;&#10;Description automatically generated">
            <a:extLst>
              <a:ext uri="{FF2B5EF4-FFF2-40B4-BE49-F238E27FC236}">
                <a16:creationId xmlns:a16="http://schemas.microsoft.com/office/drawing/2014/main" id="{B17B6D2A-E18E-5FBE-7417-6D4066704001}"/>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4222654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F - Two Conten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4A921C7-92B9-0BC1-711C-79266BA87B97}"/>
              </a:ext>
            </a:extLst>
          </p:cNvPr>
          <p:cNvSpPr>
            <a:spLocks noGrp="1"/>
          </p:cNvSpPr>
          <p:nvPr>
            <p:ph type="title" hasCustomPrompt="1"/>
          </p:nvPr>
        </p:nvSpPr>
        <p:spPr>
          <a:xfrm>
            <a:off x="224154" y="587217"/>
            <a:ext cx="7764145" cy="694054"/>
          </a:xfrm>
        </p:spPr>
        <p:txBody>
          <a:bodyPr>
            <a:noAutofit/>
          </a:bodyPr>
          <a:lstStyle>
            <a:lvl1pPr>
              <a:defRPr sz="3600">
                <a:solidFill>
                  <a:schemeClr val="accent2"/>
                </a:solidFill>
              </a:defRPr>
            </a:lvl1pPr>
          </a:lstStyle>
          <a:p>
            <a:r>
              <a:rPr lang="en-GB" dirty="0"/>
              <a:t>Slide Title </a:t>
            </a:r>
            <a:endParaRPr lang="en-US" dirty="0"/>
          </a:p>
        </p:txBody>
      </p:sp>
      <p:sp>
        <p:nvSpPr>
          <p:cNvPr id="5" name="Slide Number Placeholder 5">
            <a:extLst>
              <a:ext uri="{FF2B5EF4-FFF2-40B4-BE49-F238E27FC236}">
                <a16:creationId xmlns:a16="http://schemas.microsoft.com/office/drawing/2014/main" id="{11E814DC-1E0D-B3C4-E921-FD6C48AD1CA4}"/>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pic>
        <p:nvPicPr>
          <p:cNvPr id="6" name="Picture 5" descr="A close-up of a logo&#10;&#10;Description automatically generated">
            <a:extLst>
              <a:ext uri="{FF2B5EF4-FFF2-40B4-BE49-F238E27FC236}">
                <a16:creationId xmlns:a16="http://schemas.microsoft.com/office/drawing/2014/main" id="{B3417A30-B4D9-92DB-F5A3-C9925D8271AA}"/>
              </a:ext>
            </a:extLst>
          </p:cNvPr>
          <p:cNvPicPr>
            <a:picLocks noChangeAspect="1"/>
          </p:cNvPicPr>
          <p:nvPr userDrawn="1"/>
        </p:nvPicPr>
        <p:blipFill>
          <a:blip r:embed="rId2"/>
          <a:stretch>
            <a:fillRect/>
          </a:stretch>
        </p:blipFill>
        <p:spPr>
          <a:xfrm>
            <a:off x="8091328" y="349230"/>
            <a:ext cx="1479392" cy="301845"/>
          </a:xfrm>
          <a:prstGeom prst="rect">
            <a:avLst/>
          </a:prstGeom>
        </p:spPr>
      </p:pic>
      <p:sp>
        <p:nvSpPr>
          <p:cNvPr id="8" name="TextBox 7">
            <a:extLst>
              <a:ext uri="{FF2B5EF4-FFF2-40B4-BE49-F238E27FC236}">
                <a16:creationId xmlns:a16="http://schemas.microsoft.com/office/drawing/2014/main" id="{CA21E51A-7D15-AE01-90B6-B6735F141750}"/>
              </a:ext>
            </a:extLst>
          </p:cNvPr>
          <p:cNvSpPr txBox="1"/>
          <p:nvPr userDrawn="1"/>
        </p:nvSpPr>
        <p:spPr>
          <a:xfrm>
            <a:off x="239605" y="6450755"/>
            <a:ext cx="6195917" cy="261610"/>
          </a:xfrm>
          <a:prstGeom prst="rect">
            <a:avLst/>
          </a:prstGeom>
          <a:noFill/>
        </p:spPr>
        <p:txBody>
          <a:bodyPr wrap="square" rtlCol="0">
            <a:spAutoFit/>
          </a:bodyPr>
          <a:lstStyle/>
          <a:p>
            <a:r>
              <a:rPr lang="en-US" sz="1050" dirty="0">
                <a:solidFill>
                  <a:schemeClr val="tx1"/>
                </a:solidFill>
                <a:latin typeface="Century Gothic" panose="020B0502020202020204" pitchFamily="34" charset="0"/>
              </a:rPr>
              <a:t>Teacher slide</a:t>
            </a:r>
          </a:p>
        </p:txBody>
      </p:sp>
      <p:sp>
        <p:nvSpPr>
          <p:cNvPr id="7" name="Content Placeholder 2">
            <a:extLst>
              <a:ext uri="{FF2B5EF4-FFF2-40B4-BE49-F238E27FC236}">
                <a16:creationId xmlns:a16="http://schemas.microsoft.com/office/drawing/2014/main" id="{7661C6D7-480C-736D-C569-E580895EDC0A}"/>
              </a:ext>
            </a:extLst>
          </p:cNvPr>
          <p:cNvSpPr>
            <a:spLocks noGrp="1"/>
          </p:cNvSpPr>
          <p:nvPr>
            <p:ph sz="half" idx="12"/>
          </p:nvPr>
        </p:nvSpPr>
        <p:spPr>
          <a:xfrm>
            <a:off x="234315" y="1333462"/>
            <a:ext cx="3748405" cy="4937321"/>
          </a:xfrm>
        </p:spPr>
        <p:txBody>
          <a:bodyPr>
            <a:noAutofit/>
          </a:bodyPr>
          <a:lstStyle>
            <a:lvl1pPr marL="0" indent="0">
              <a:lnSpc>
                <a:spcPts val="2500"/>
              </a:lnSpc>
              <a:spcBef>
                <a:spcPts val="1000"/>
              </a:spcBef>
              <a:spcAft>
                <a:spcPts val="1600"/>
              </a:spcAft>
              <a:buNone/>
              <a:defRPr sz="2000"/>
            </a:lvl1pPr>
          </a:lstStyle>
          <a:p>
            <a:pPr lvl="0"/>
            <a:endParaRPr lang="en-US" dirty="0"/>
          </a:p>
        </p:txBody>
      </p:sp>
      <p:sp>
        <p:nvSpPr>
          <p:cNvPr id="11" name="Content Placeholder 2">
            <a:extLst>
              <a:ext uri="{FF2B5EF4-FFF2-40B4-BE49-F238E27FC236}">
                <a16:creationId xmlns:a16="http://schemas.microsoft.com/office/drawing/2014/main" id="{E2B39478-AF5F-125E-D828-29CBB65F0DEB}"/>
              </a:ext>
            </a:extLst>
          </p:cNvPr>
          <p:cNvSpPr>
            <a:spLocks noGrp="1"/>
          </p:cNvSpPr>
          <p:nvPr>
            <p:ph sz="half" idx="13"/>
          </p:nvPr>
        </p:nvSpPr>
        <p:spPr>
          <a:xfrm>
            <a:off x="4239895" y="1333462"/>
            <a:ext cx="3748405" cy="4937321"/>
          </a:xfrm>
        </p:spPr>
        <p:txBody>
          <a:bodyPr>
            <a:noAutofit/>
          </a:bodyPr>
          <a:lstStyle>
            <a:lvl1pPr marL="0" indent="0">
              <a:lnSpc>
                <a:spcPts val="2500"/>
              </a:lnSpc>
              <a:spcBef>
                <a:spcPts val="1000"/>
              </a:spcBef>
              <a:spcAft>
                <a:spcPts val="1600"/>
              </a:spcAft>
              <a:buNone/>
              <a:defRPr sz="2000"/>
            </a:lvl1pPr>
          </a:lstStyle>
          <a:p>
            <a:pPr lvl="0"/>
            <a:endParaRPr lang="en-US" dirty="0"/>
          </a:p>
        </p:txBody>
      </p:sp>
    </p:spTree>
    <p:extLst>
      <p:ext uri="{BB962C8B-B14F-4D97-AF65-F5344CB8AC3E}">
        <p14:creationId xmlns:p14="http://schemas.microsoft.com/office/powerpoint/2010/main" val="10048671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SF - Split colour_4">
    <p:bg>
      <p:bgPr>
        <a:solidFill>
          <a:schemeClr val="accent4"/>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CEEA4C-7B80-A173-7D86-342250889FF2}"/>
              </a:ext>
            </a:extLst>
          </p:cNvPr>
          <p:cNvSpPr/>
          <p:nvPr userDrawn="1"/>
        </p:nvSpPr>
        <p:spPr>
          <a:xfrm>
            <a:off x="4953000" y="0"/>
            <a:ext cx="4953000"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36CA1BF-517C-C88D-2B38-99CCD97DD49D}"/>
              </a:ext>
            </a:extLst>
          </p:cNvPr>
          <p:cNvSpPr>
            <a:spLocks noGrp="1"/>
          </p:cNvSpPr>
          <p:nvPr>
            <p:ph sz="half" idx="10"/>
          </p:nvPr>
        </p:nvSpPr>
        <p:spPr>
          <a:xfrm>
            <a:off x="232915" y="1303304"/>
            <a:ext cx="4556573" cy="4368246"/>
          </a:xfrm>
        </p:spPr>
        <p:txBody>
          <a:bodyPr>
            <a:normAutofit/>
          </a:bodyPr>
          <a:lstStyle>
            <a:lvl1pPr marL="0" indent="0">
              <a:lnSpc>
                <a:spcPts val="2600"/>
              </a:lnSpc>
              <a:spcBef>
                <a:spcPts val="1000"/>
              </a:spcBef>
              <a:spcAft>
                <a:spcPts val="1600"/>
              </a:spcAft>
              <a:buNone/>
              <a:defRPr sz="2000">
                <a:solidFill>
                  <a:schemeClr val="bg1"/>
                </a:solidFill>
              </a:defRPr>
            </a:lvl1pPr>
          </a:lstStyle>
          <a:p>
            <a:pPr lvl="0"/>
            <a:endParaRPr lang="en-US"/>
          </a:p>
        </p:txBody>
      </p:sp>
      <p:sp>
        <p:nvSpPr>
          <p:cNvPr id="11" name="Title 1">
            <a:extLst>
              <a:ext uri="{FF2B5EF4-FFF2-40B4-BE49-F238E27FC236}">
                <a16:creationId xmlns:a16="http://schemas.microsoft.com/office/drawing/2014/main" id="{66808BD4-868A-01E5-9854-911DA2F64AC9}"/>
              </a:ext>
            </a:extLst>
          </p:cNvPr>
          <p:cNvSpPr>
            <a:spLocks noGrp="1"/>
          </p:cNvSpPr>
          <p:nvPr>
            <p:ph type="title" hasCustomPrompt="1"/>
          </p:nvPr>
        </p:nvSpPr>
        <p:spPr>
          <a:xfrm>
            <a:off x="233593" y="543878"/>
            <a:ext cx="4555940" cy="694054"/>
          </a:xfrm>
        </p:spPr>
        <p:txBody>
          <a:bodyPr anchor="b">
            <a:noAutofit/>
          </a:bodyPr>
          <a:lstStyle>
            <a:lvl1pPr>
              <a:lnSpc>
                <a:spcPts val="4300"/>
              </a:lnSpc>
              <a:spcBef>
                <a:spcPts val="2600"/>
              </a:spcBef>
              <a:defRPr sz="3600">
                <a:solidFill>
                  <a:schemeClr val="bg1"/>
                </a:solidFill>
              </a:defRPr>
            </a:lvl1pPr>
          </a:lstStyle>
          <a:p>
            <a:r>
              <a:rPr lang="en-GB"/>
              <a:t>Slide Title </a:t>
            </a:r>
            <a:endParaRPr lang="en-US"/>
          </a:p>
        </p:txBody>
      </p:sp>
      <p:sp>
        <p:nvSpPr>
          <p:cNvPr id="4" name="Slide Number Placeholder 5">
            <a:extLst>
              <a:ext uri="{FF2B5EF4-FFF2-40B4-BE49-F238E27FC236}">
                <a16:creationId xmlns:a16="http://schemas.microsoft.com/office/drawing/2014/main" id="{9AAF77CA-0003-CF44-BA5C-74BD95180D41}"/>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6" name="Picture 5" descr="A close-up of a logo&#10;&#10;Description automatically generated">
            <a:extLst>
              <a:ext uri="{FF2B5EF4-FFF2-40B4-BE49-F238E27FC236}">
                <a16:creationId xmlns:a16="http://schemas.microsoft.com/office/drawing/2014/main" id="{F5EB55A8-4926-E157-7375-23FDF913A4C5}"/>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30440621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SF - Signposting-support">
    <p:bg>
      <p:bgPr>
        <a:solidFill>
          <a:schemeClr val="accent3"/>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CEEA4C-7B80-A173-7D86-342250889FF2}"/>
              </a:ext>
            </a:extLst>
          </p:cNvPr>
          <p:cNvSpPr/>
          <p:nvPr userDrawn="1"/>
        </p:nvSpPr>
        <p:spPr>
          <a:xfrm>
            <a:off x="4953000" y="0"/>
            <a:ext cx="4953000"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36CA1BF-517C-C88D-2B38-99CCD97DD49D}"/>
              </a:ext>
            </a:extLst>
          </p:cNvPr>
          <p:cNvSpPr>
            <a:spLocks noGrp="1"/>
          </p:cNvSpPr>
          <p:nvPr>
            <p:ph sz="half" idx="10"/>
          </p:nvPr>
        </p:nvSpPr>
        <p:spPr>
          <a:xfrm>
            <a:off x="232915" y="1303304"/>
            <a:ext cx="4556573" cy="4368246"/>
          </a:xfrm>
        </p:spPr>
        <p:txBody>
          <a:bodyPr>
            <a:normAutofit/>
          </a:bodyPr>
          <a:lstStyle>
            <a:lvl1pPr marL="0" indent="0">
              <a:lnSpc>
                <a:spcPts val="2600"/>
              </a:lnSpc>
              <a:spcBef>
                <a:spcPts val="1000"/>
              </a:spcBef>
              <a:spcAft>
                <a:spcPts val="1600"/>
              </a:spcAft>
              <a:buNone/>
              <a:defRPr sz="2000">
                <a:solidFill>
                  <a:schemeClr val="bg1"/>
                </a:solidFill>
              </a:defRPr>
            </a:lvl1pPr>
          </a:lstStyle>
          <a:p>
            <a:pPr lvl="0"/>
            <a:endParaRPr lang="en-US"/>
          </a:p>
        </p:txBody>
      </p:sp>
      <p:sp>
        <p:nvSpPr>
          <p:cNvPr id="11" name="Title 1">
            <a:extLst>
              <a:ext uri="{FF2B5EF4-FFF2-40B4-BE49-F238E27FC236}">
                <a16:creationId xmlns:a16="http://schemas.microsoft.com/office/drawing/2014/main" id="{66808BD4-868A-01E5-9854-911DA2F64AC9}"/>
              </a:ext>
            </a:extLst>
          </p:cNvPr>
          <p:cNvSpPr>
            <a:spLocks noGrp="1"/>
          </p:cNvSpPr>
          <p:nvPr>
            <p:ph type="title" hasCustomPrompt="1"/>
          </p:nvPr>
        </p:nvSpPr>
        <p:spPr>
          <a:xfrm>
            <a:off x="233593" y="543878"/>
            <a:ext cx="4555940" cy="694054"/>
          </a:xfrm>
        </p:spPr>
        <p:txBody>
          <a:bodyPr anchor="b">
            <a:noAutofit/>
          </a:bodyPr>
          <a:lstStyle>
            <a:lvl1pPr>
              <a:lnSpc>
                <a:spcPts val="4300"/>
              </a:lnSpc>
              <a:spcBef>
                <a:spcPts val="2600"/>
              </a:spcBef>
              <a:defRPr sz="3600">
                <a:solidFill>
                  <a:schemeClr val="bg1"/>
                </a:solidFill>
              </a:defRPr>
            </a:lvl1pPr>
          </a:lstStyle>
          <a:p>
            <a:r>
              <a:rPr lang="en-GB"/>
              <a:t>Slide Title </a:t>
            </a:r>
            <a:endParaRPr lang="en-US"/>
          </a:p>
        </p:txBody>
      </p:sp>
      <p:sp>
        <p:nvSpPr>
          <p:cNvPr id="4" name="Slide Number Placeholder 5">
            <a:extLst>
              <a:ext uri="{FF2B5EF4-FFF2-40B4-BE49-F238E27FC236}">
                <a16:creationId xmlns:a16="http://schemas.microsoft.com/office/drawing/2014/main" id="{DBC81B4D-ABA1-715B-52EE-40D32F09B96B}"/>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6" name="Picture 5" descr="A close-up of a logo&#10;&#10;Description automatically generated">
            <a:extLst>
              <a:ext uri="{FF2B5EF4-FFF2-40B4-BE49-F238E27FC236}">
                <a16:creationId xmlns:a16="http://schemas.microsoft.com/office/drawing/2014/main" id="{4A65BD89-9C36-683A-1339-04B2639CB305}"/>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5136399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SF - plain whit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C8D52-B310-B426-CA75-DA7EB0182F1B}"/>
              </a:ext>
            </a:extLst>
          </p:cNvPr>
          <p:cNvSpPr>
            <a:spLocks noGrp="1"/>
          </p:cNvSpPr>
          <p:nvPr>
            <p:ph type="title" hasCustomPrompt="1"/>
          </p:nvPr>
        </p:nvSpPr>
        <p:spPr>
          <a:xfrm>
            <a:off x="233592" y="543878"/>
            <a:ext cx="7749945" cy="694054"/>
          </a:xfrm>
        </p:spPr>
        <p:txBody>
          <a:bodyPr anchor="b">
            <a:noAutofit/>
          </a:bodyPr>
          <a:lstStyle>
            <a:lvl1pPr>
              <a:lnSpc>
                <a:spcPts val="4300"/>
              </a:lnSpc>
              <a:spcBef>
                <a:spcPts val="2600"/>
              </a:spcBef>
              <a:defRPr sz="3600">
                <a:solidFill>
                  <a:schemeClr val="tx2"/>
                </a:solidFill>
              </a:defRPr>
            </a:lvl1pPr>
          </a:lstStyle>
          <a:p>
            <a:r>
              <a:rPr lang="en-GB" dirty="0"/>
              <a:t>Slide Title </a:t>
            </a:r>
            <a:endParaRPr lang="en-US" dirty="0"/>
          </a:p>
        </p:txBody>
      </p:sp>
      <p:sp>
        <p:nvSpPr>
          <p:cNvPr id="5" name="Slide Number Placeholder 5">
            <a:extLst>
              <a:ext uri="{FF2B5EF4-FFF2-40B4-BE49-F238E27FC236}">
                <a16:creationId xmlns:a16="http://schemas.microsoft.com/office/drawing/2014/main" id="{958A4896-A8F8-0D7A-AE31-BEA33E1F14B1}"/>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lumMod val="50000"/>
                    <a:lumOff val="50000"/>
                  </a:schemeClr>
                </a:solidFill>
                <a:latin typeface="Century Gothic" panose="020B0502020202020204" pitchFamily="34" charset="0"/>
              </a:defRPr>
            </a:lvl1pPr>
          </a:lstStyle>
          <a:p>
            <a:r>
              <a:rPr lang="en-GB" dirty="0"/>
              <a:t>© PSHE Association 2025</a:t>
            </a:r>
          </a:p>
        </p:txBody>
      </p:sp>
      <p:pic>
        <p:nvPicPr>
          <p:cNvPr id="6" name="Google Shape;109;p36">
            <a:extLst>
              <a:ext uri="{FF2B5EF4-FFF2-40B4-BE49-F238E27FC236}">
                <a16:creationId xmlns:a16="http://schemas.microsoft.com/office/drawing/2014/main" id="{E401EC68-85B4-3C77-2F17-799936FA93CA}"/>
              </a:ext>
            </a:extLst>
          </p:cNvPr>
          <p:cNvPicPr preferRelativeResize="0"/>
          <p:nvPr userDrawn="1"/>
        </p:nvPicPr>
        <p:blipFill rotWithShape="1">
          <a:blip r:embed="rId2">
            <a:alphaModFix/>
          </a:blip>
          <a:srcRect/>
          <a:stretch/>
        </p:blipFill>
        <p:spPr>
          <a:xfrm>
            <a:off x="8091329" y="336172"/>
            <a:ext cx="1479391" cy="301845"/>
          </a:xfrm>
          <a:prstGeom prst="rect">
            <a:avLst/>
          </a:prstGeom>
          <a:noFill/>
          <a:ln>
            <a:noFill/>
          </a:ln>
        </p:spPr>
      </p:pic>
    </p:spTree>
    <p:extLst>
      <p:ext uri="{BB962C8B-B14F-4D97-AF65-F5344CB8AC3E}">
        <p14:creationId xmlns:p14="http://schemas.microsoft.com/office/powerpoint/2010/main" val="1185547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F - Objectives and outcomes ">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820D2D3-8DD0-D76F-BFCE-2417C10F4D87}"/>
              </a:ext>
            </a:extLst>
          </p:cNvPr>
          <p:cNvSpPr txBox="1">
            <a:spLocks/>
          </p:cNvSpPr>
          <p:nvPr userDrawn="1"/>
        </p:nvSpPr>
        <p:spPr>
          <a:xfrm>
            <a:off x="4059555" y="640634"/>
            <a:ext cx="3748405" cy="694054"/>
          </a:xfrm>
          <a:prstGeom prst="rect">
            <a:avLst/>
          </a:prstGeom>
        </p:spPr>
        <p:txBody>
          <a:bodyPr vert="horz" lIns="91440" tIns="45720" rIns="91440" bIns="45720" rtlCol="0" anchor="ctr">
            <a:noAutofit/>
          </a:bodyPr>
          <a:lstStyle>
            <a:lvl1pPr algn="l" defTabSz="990570" rtl="0" eaLnBrk="1" latinLnBrk="0" hangingPunct="1">
              <a:lnSpc>
                <a:spcPct val="90000"/>
              </a:lnSpc>
              <a:spcBef>
                <a:spcPct val="0"/>
              </a:spcBef>
              <a:buNone/>
              <a:defRPr sz="4000" b="1" kern="1200">
                <a:solidFill>
                  <a:schemeClr val="accent2"/>
                </a:solidFill>
                <a:latin typeface="Century Gothic" panose="020B0502020202020204" pitchFamily="34" charset="0"/>
                <a:ea typeface="+mj-ea"/>
                <a:cs typeface="+mj-cs"/>
              </a:defRPr>
            </a:lvl1pPr>
          </a:lstStyle>
          <a:p>
            <a:r>
              <a:rPr lang="en-GB" sz="2400" dirty="0">
                <a:solidFill>
                  <a:schemeClr val="accent2"/>
                </a:solidFill>
              </a:rPr>
              <a:t>Learning outcomes  </a:t>
            </a:r>
            <a:endParaRPr lang="en-US" sz="2400" dirty="0">
              <a:solidFill>
                <a:schemeClr val="accent2"/>
              </a:solidFill>
            </a:endParaRPr>
          </a:p>
        </p:txBody>
      </p:sp>
      <p:sp>
        <p:nvSpPr>
          <p:cNvPr id="4" name="Title 1">
            <a:extLst>
              <a:ext uri="{FF2B5EF4-FFF2-40B4-BE49-F238E27FC236}">
                <a16:creationId xmlns:a16="http://schemas.microsoft.com/office/drawing/2014/main" id="{A51FCE47-53E5-07EF-4FA1-81F7FF144F70}"/>
              </a:ext>
            </a:extLst>
          </p:cNvPr>
          <p:cNvSpPr txBox="1">
            <a:spLocks/>
          </p:cNvSpPr>
          <p:nvPr userDrawn="1"/>
        </p:nvSpPr>
        <p:spPr>
          <a:xfrm>
            <a:off x="226695" y="640634"/>
            <a:ext cx="3748405" cy="694054"/>
          </a:xfrm>
          <a:prstGeom prst="rect">
            <a:avLst/>
          </a:prstGeom>
        </p:spPr>
        <p:txBody>
          <a:bodyPr vert="horz" lIns="91440" tIns="45720" rIns="91440" bIns="45720" rtlCol="0" anchor="ctr">
            <a:noAutofit/>
          </a:bodyPr>
          <a:lstStyle>
            <a:lvl1pPr algn="l" defTabSz="990570" rtl="0" eaLnBrk="1" latinLnBrk="0" hangingPunct="1">
              <a:lnSpc>
                <a:spcPct val="90000"/>
              </a:lnSpc>
              <a:spcBef>
                <a:spcPct val="0"/>
              </a:spcBef>
              <a:buNone/>
              <a:defRPr sz="4000" b="1" kern="1200">
                <a:solidFill>
                  <a:schemeClr val="accent2"/>
                </a:solidFill>
                <a:latin typeface="Century Gothic" panose="020B0502020202020204" pitchFamily="34" charset="0"/>
                <a:ea typeface="+mj-ea"/>
                <a:cs typeface="+mj-cs"/>
              </a:defRPr>
            </a:lvl1pPr>
          </a:lstStyle>
          <a:p>
            <a:r>
              <a:rPr lang="en-GB" sz="2400" dirty="0">
                <a:solidFill>
                  <a:schemeClr val="accent2"/>
                </a:solidFill>
              </a:rPr>
              <a:t>Learning objective  </a:t>
            </a:r>
            <a:endParaRPr lang="en-US" sz="2400" dirty="0">
              <a:solidFill>
                <a:schemeClr val="accent2"/>
              </a:solidFill>
            </a:endParaRPr>
          </a:p>
        </p:txBody>
      </p:sp>
      <p:cxnSp>
        <p:nvCxnSpPr>
          <p:cNvPr id="12" name="Straight Connector 11">
            <a:extLst>
              <a:ext uri="{FF2B5EF4-FFF2-40B4-BE49-F238E27FC236}">
                <a16:creationId xmlns:a16="http://schemas.microsoft.com/office/drawing/2014/main" id="{56F37032-E1C3-E0DE-071E-9FCF250FC0E6}"/>
              </a:ext>
            </a:extLst>
          </p:cNvPr>
          <p:cNvCxnSpPr>
            <a:cxnSpLocks/>
          </p:cNvCxnSpPr>
          <p:nvPr userDrawn="1"/>
        </p:nvCxnSpPr>
        <p:spPr>
          <a:xfrm>
            <a:off x="3878580" y="833120"/>
            <a:ext cx="15240" cy="51505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4E170FC3-5D8D-2B8A-AF24-4AE2FCA38D89}"/>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pic>
        <p:nvPicPr>
          <p:cNvPr id="5" name="Picture 4" descr="A close-up of a logo&#10;&#10;Description automatically generated">
            <a:extLst>
              <a:ext uri="{FF2B5EF4-FFF2-40B4-BE49-F238E27FC236}">
                <a16:creationId xmlns:a16="http://schemas.microsoft.com/office/drawing/2014/main" id="{E89A8514-0B3D-0DC7-CDC1-808BBA75285B}"/>
              </a:ext>
            </a:extLst>
          </p:cNvPr>
          <p:cNvPicPr>
            <a:picLocks noChangeAspect="1"/>
          </p:cNvPicPr>
          <p:nvPr userDrawn="1"/>
        </p:nvPicPr>
        <p:blipFill>
          <a:blip r:embed="rId2"/>
          <a:stretch>
            <a:fillRect/>
          </a:stretch>
        </p:blipFill>
        <p:spPr>
          <a:xfrm>
            <a:off x="8091328" y="349230"/>
            <a:ext cx="1479392" cy="301845"/>
          </a:xfrm>
          <a:prstGeom prst="rect">
            <a:avLst/>
          </a:prstGeom>
        </p:spPr>
      </p:pic>
      <p:sp>
        <p:nvSpPr>
          <p:cNvPr id="7" name="TextBox 6">
            <a:extLst>
              <a:ext uri="{FF2B5EF4-FFF2-40B4-BE49-F238E27FC236}">
                <a16:creationId xmlns:a16="http://schemas.microsoft.com/office/drawing/2014/main" id="{5B05C901-90D1-FED7-EA87-46C6A27A6E9A}"/>
              </a:ext>
            </a:extLst>
          </p:cNvPr>
          <p:cNvSpPr txBox="1"/>
          <p:nvPr userDrawn="1"/>
        </p:nvSpPr>
        <p:spPr>
          <a:xfrm>
            <a:off x="239605" y="6450755"/>
            <a:ext cx="6195917" cy="261610"/>
          </a:xfrm>
          <a:prstGeom prst="rect">
            <a:avLst/>
          </a:prstGeom>
          <a:noFill/>
        </p:spPr>
        <p:txBody>
          <a:bodyPr wrap="square" rtlCol="0">
            <a:spAutoFit/>
          </a:bodyPr>
          <a:lstStyle/>
          <a:p>
            <a:r>
              <a:rPr lang="en-US" sz="1050" dirty="0">
                <a:solidFill>
                  <a:schemeClr val="tx1"/>
                </a:solidFill>
                <a:latin typeface="Century Gothic" panose="020B0502020202020204" pitchFamily="34" charset="0"/>
              </a:rPr>
              <a:t>Teacher slide</a:t>
            </a:r>
          </a:p>
        </p:txBody>
      </p:sp>
      <p:sp>
        <p:nvSpPr>
          <p:cNvPr id="11" name="Content Placeholder 2">
            <a:extLst>
              <a:ext uri="{FF2B5EF4-FFF2-40B4-BE49-F238E27FC236}">
                <a16:creationId xmlns:a16="http://schemas.microsoft.com/office/drawing/2014/main" id="{80F89E4D-8605-8B87-FBD0-B8AC80F2EE36}"/>
              </a:ext>
            </a:extLst>
          </p:cNvPr>
          <p:cNvSpPr>
            <a:spLocks noGrp="1"/>
          </p:cNvSpPr>
          <p:nvPr>
            <p:ph sz="half" idx="12"/>
          </p:nvPr>
        </p:nvSpPr>
        <p:spPr>
          <a:xfrm>
            <a:off x="234315" y="1333463"/>
            <a:ext cx="3495309" cy="4650224"/>
          </a:xfrm>
        </p:spPr>
        <p:txBody>
          <a:bodyPr>
            <a:noAutofit/>
          </a:bodyPr>
          <a:lstStyle>
            <a:lvl1pPr marL="0" indent="0">
              <a:lnSpc>
                <a:spcPts val="2500"/>
              </a:lnSpc>
              <a:spcBef>
                <a:spcPts val="1000"/>
              </a:spcBef>
              <a:spcAft>
                <a:spcPts val="1600"/>
              </a:spcAft>
              <a:buNone/>
              <a:defRPr sz="2000"/>
            </a:lvl1pPr>
          </a:lstStyle>
          <a:p>
            <a:pPr lvl="0"/>
            <a:endParaRPr lang="en-US" dirty="0"/>
          </a:p>
        </p:txBody>
      </p:sp>
      <p:sp>
        <p:nvSpPr>
          <p:cNvPr id="13" name="Content Placeholder 2">
            <a:extLst>
              <a:ext uri="{FF2B5EF4-FFF2-40B4-BE49-F238E27FC236}">
                <a16:creationId xmlns:a16="http://schemas.microsoft.com/office/drawing/2014/main" id="{53C17DA9-0604-BD71-1867-C143F529086C}"/>
              </a:ext>
            </a:extLst>
          </p:cNvPr>
          <p:cNvSpPr>
            <a:spLocks noGrp="1"/>
          </p:cNvSpPr>
          <p:nvPr>
            <p:ph sz="half" idx="13"/>
          </p:nvPr>
        </p:nvSpPr>
        <p:spPr>
          <a:xfrm>
            <a:off x="4067944" y="1333463"/>
            <a:ext cx="3603625" cy="4650224"/>
          </a:xfrm>
        </p:spPr>
        <p:txBody>
          <a:bodyPr>
            <a:noAutofit/>
          </a:bodyPr>
          <a:lstStyle>
            <a:lvl1pPr marL="0" indent="0">
              <a:lnSpc>
                <a:spcPts val="2500"/>
              </a:lnSpc>
              <a:spcBef>
                <a:spcPts val="1000"/>
              </a:spcBef>
              <a:spcAft>
                <a:spcPts val="1600"/>
              </a:spcAft>
              <a:buNone/>
              <a:defRPr sz="2000"/>
            </a:lvl1pPr>
          </a:lstStyle>
          <a:p>
            <a:pPr lvl="0"/>
            <a:endParaRPr lang="en-US" dirty="0"/>
          </a:p>
        </p:txBody>
      </p:sp>
    </p:spTree>
    <p:extLst>
      <p:ext uri="{BB962C8B-B14F-4D97-AF65-F5344CB8AC3E}">
        <p14:creationId xmlns:p14="http://schemas.microsoft.com/office/powerpoint/2010/main" val="2286736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F - Climate for learning + see notes ">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D2F432C-A1AE-937D-DD11-EE61E68DAD63}"/>
              </a:ext>
            </a:extLst>
          </p:cNvPr>
          <p:cNvSpPr txBox="1"/>
          <p:nvPr userDrawn="1"/>
        </p:nvSpPr>
        <p:spPr>
          <a:xfrm>
            <a:off x="222307" y="742917"/>
            <a:ext cx="4518025" cy="5639172"/>
          </a:xfrm>
          <a:prstGeom prst="rect">
            <a:avLst/>
          </a:prstGeom>
          <a:noFill/>
        </p:spPr>
        <p:txBody>
          <a:bodyPr wrap="square" rtlCol="0">
            <a:spAutoFit/>
          </a:bodyPr>
          <a:lstStyle/>
          <a:p>
            <a:pPr>
              <a:lnSpc>
                <a:spcPts val="3200"/>
              </a:lnSpc>
              <a:spcBef>
                <a:spcPts val="1500"/>
              </a:spcBef>
              <a:spcAft>
                <a:spcPts val="0"/>
              </a:spcAft>
            </a:pPr>
            <a:r>
              <a:rPr lang="en-US" sz="2400" b="1" dirty="0">
                <a:solidFill>
                  <a:schemeClr val="accent2"/>
                </a:solidFill>
                <a:latin typeface="Century Gothic" panose="020B0502020202020204" pitchFamily="34" charset="0"/>
              </a:rPr>
              <a:t>Climate for learning</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b="0" kern="1200" dirty="0">
                <a:solidFill>
                  <a:schemeClr val="tx1"/>
                </a:solidFill>
                <a:latin typeface="Century Gothic" panose="020B0502020202020204" pitchFamily="34" charset="0"/>
                <a:ea typeface="+mn-ea"/>
                <a:cs typeface="+mn-cs"/>
              </a:rPr>
              <a:t>Make sure you have read the accompanying teacher guidance notes before teaching this lesson. These include relevant subject knowledge for this topic, guidance on creating a safe learning environment, and curriculum links</a:t>
            </a:r>
            <a:br>
              <a:rPr lang="en-US" sz="1600" dirty="0">
                <a:solidFill>
                  <a:schemeClr val="tx1"/>
                </a:solidFill>
                <a:latin typeface="Century Gothic" panose="020B0502020202020204" pitchFamily="34" charset="0"/>
              </a:rPr>
            </a:br>
            <a:r>
              <a:rPr lang="en-US" sz="1600" b="1" dirty="0">
                <a:solidFill>
                  <a:schemeClr val="tx1"/>
                </a:solidFill>
                <a:latin typeface="Century Gothic" panose="020B0502020202020204" pitchFamily="34" charset="0"/>
              </a:rPr>
              <a:t>(See notes below)</a:t>
            </a:r>
          </a:p>
          <a:p>
            <a:pPr marL="0" marR="0" lvl="0" indent="0" algn="l" defTabSz="457200" rtl="0" eaLnBrk="1" fontAlgn="auto" latinLnBrk="0" hangingPunct="1">
              <a:lnSpc>
                <a:spcPts val="3200"/>
              </a:lnSpc>
              <a:spcBef>
                <a:spcPts val="1500"/>
              </a:spcBef>
              <a:spcAft>
                <a:spcPts val="0"/>
              </a:spcAft>
              <a:buClrTx/>
              <a:buSzTx/>
              <a:buFontTx/>
              <a:buNone/>
              <a:tabLst/>
              <a:defRPr/>
            </a:pPr>
            <a:r>
              <a:rPr lang="en-US" sz="2400" b="1" dirty="0">
                <a:solidFill>
                  <a:schemeClr val="accent2"/>
                </a:solidFill>
                <a:latin typeface="Century Gothic" panose="020B0502020202020204" pitchFamily="34" charset="0"/>
              </a:rPr>
              <a:t>Further guidance</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b="0" dirty="0">
                <a:solidFill>
                  <a:schemeClr val="tx1"/>
                </a:solidFill>
                <a:latin typeface="Century Gothic" panose="020B0502020202020204" pitchFamily="34" charset="0"/>
              </a:rPr>
              <a:t>Members of the PSHE Association can access our website for further guidance </a:t>
            </a:r>
            <a:br>
              <a:rPr lang="en-US" sz="1600" b="0" dirty="0">
                <a:solidFill>
                  <a:schemeClr val="tx1"/>
                </a:solidFill>
                <a:latin typeface="Century Gothic" panose="020B0502020202020204" pitchFamily="34" charset="0"/>
              </a:rPr>
            </a:br>
            <a:r>
              <a:rPr lang="en-US" sz="1600" b="0" dirty="0">
                <a:solidFill>
                  <a:schemeClr val="tx1"/>
                </a:solidFill>
                <a:latin typeface="Century Gothic" panose="020B0502020202020204" pitchFamily="34" charset="0"/>
                <a:hlinkClick r:id="rId2"/>
              </a:rPr>
              <a:t>www.pshe-association.org.uk/</a:t>
            </a:r>
            <a:endParaRPr lang="en-US" sz="1600" b="0" dirty="0">
              <a:solidFill>
                <a:schemeClr val="tx1"/>
              </a:solidFill>
              <a:latin typeface="Century Gothic" panose="020B0502020202020204" pitchFamily="34" charset="0"/>
            </a:endParaRPr>
          </a:p>
          <a:p>
            <a:pPr marL="0" marR="0" lvl="0" indent="0" algn="l" defTabSz="457200" rtl="0" eaLnBrk="1" fontAlgn="auto" latinLnBrk="0" hangingPunct="1">
              <a:lnSpc>
                <a:spcPts val="3200"/>
              </a:lnSpc>
              <a:spcBef>
                <a:spcPts val="1500"/>
              </a:spcBef>
              <a:spcAft>
                <a:spcPts val="0"/>
              </a:spcAft>
              <a:buClrTx/>
              <a:buSzTx/>
              <a:buFontTx/>
              <a:buNone/>
              <a:tabLst/>
              <a:defRPr/>
            </a:pPr>
            <a:r>
              <a:rPr lang="en-US" sz="2400" b="1" dirty="0">
                <a:solidFill>
                  <a:schemeClr val="accent2"/>
                </a:solidFill>
                <a:latin typeface="Century Gothic" panose="020B0502020202020204" pitchFamily="34" charset="0"/>
              </a:rPr>
              <a:t>Duration </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b="0" dirty="0">
                <a:solidFill>
                  <a:schemeClr val="tx1"/>
                </a:solidFill>
                <a:latin typeface="Century Gothic" panose="020B0502020202020204" pitchFamily="34" charset="0"/>
              </a:rPr>
              <a:t>This has been designed to be taught as a </a:t>
            </a:r>
            <a:br>
              <a:rPr lang="en-US" sz="1600" b="0" dirty="0">
                <a:solidFill>
                  <a:schemeClr val="tx1"/>
                </a:solidFill>
                <a:latin typeface="Century Gothic" panose="020B0502020202020204" pitchFamily="34" charset="0"/>
              </a:rPr>
            </a:br>
            <a:r>
              <a:rPr lang="en-US" sz="1600" b="1" dirty="0">
                <a:solidFill>
                  <a:schemeClr val="tx1"/>
                </a:solidFill>
                <a:latin typeface="Century Gothic" panose="020B0502020202020204" pitchFamily="34" charset="0"/>
              </a:rPr>
              <a:t>60 minute </a:t>
            </a:r>
            <a:r>
              <a:rPr lang="en-US" sz="1600" b="0" dirty="0">
                <a:solidFill>
                  <a:schemeClr val="tx1"/>
                </a:solidFill>
                <a:latin typeface="Century Gothic" panose="020B0502020202020204" pitchFamily="34" charset="0"/>
              </a:rPr>
              <a:t>PSHE education lesson.</a:t>
            </a:r>
          </a:p>
        </p:txBody>
      </p:sp>
      <p:sp>
        <p:nvSpPr>
          <p:cNvPr id="11" name="Content Placeholder 2">
            <a:extLst>
              <a:ext uri="{FF2B5EF4-FFF2-40B4-BE49-F238E27FC236}">
                <a16:creationId xmlns:a16="http://schemas.microsoft.com/office/drawing/2014/main" id="{AFBFE3F0-AF15-64D4-9972-B459CF0CF8B0}"/>
              </a:ext>
            </a:extLst>
          </p:cNvPr>
          <p:cNvSpPr>
            <a:spLocks noGrp="1"/>
          </p:cNvSpPr>
          <p:nvPr>
            <p:ph sz="half" idx="12"/>
          </p:nvPr>
        </p:nvSpPr>
        <p:spPr>
          <a:xfrm>
            <a:off x="5018405" y="1215083"/>
            <a:ext cx="4562158" cy="4573593"/>
          </a:xfrm>
        </p:spPr>
        <p:txBody>
          <a:bodyPr>
            <a:normAutofit/>
          </a:bodyPr>
          <a:lstStyle>
            <a:lvl1pPr marL="0" indent="0">
              <a:lnSpc>
                <a:spcPts val="2400"/>
              </a:lnSpc>
              <a:spcBef>
                <a:spcPts val="700"/>
              </a:spcBef>
              <a:spcAft>
                <a:spcPts val="0"/>
              </a:spcAft>
              <a:buNone/>
              <a:defRPr sz="1600"/>
            </a:lvl1pPr>
          </a:lstStyle>
          <a:p>
            <a:pPr lvl="0"/>
            <a:endParaRPr lang="en-US"/>
          </a:p>
        </p:txBody>
      </p:sp>
      <p:sp>
        <p:nvSpPr>
          <p:cNvPr id="4" name="TextBox 3">
            <a:extLst>
              <a:ext uri="{FF2B5EF4-FFF2-40B4-BE49-F238E27FC236}">
                <a16:creationId xmlns:a16="http://schemas.microsoft.com/office/drawing/2014/main" id="{3CD0CA89-1742-42B4-825B-1D7BCA80F06C}"/>
              </a:ext>
            </a:extLst>
          </p:cNvPr>
          <p:cNvSpPr txBox="1"/>
          <p:nvPr userDrawn="1"/>
        </p:nvSpPr>
        <p:spPr>
          <a:xfrm>
            <a:off x="5003800" y="742917"/>
            <a:ext cx="4953000" cy="461665"/>
          </a:xfrm>
          <a:prstGeom prst="rect">
            <a:avLst/>
          </a:prstGeom>
          <a:noFill/>
        </p:spPr>
        <p:txBody>
          <a:bodyPr wrap="square">
            <a:spAutoFit/>
          </a:bodyPr>
          <a:lstStyle/>
          <a:p>
            <a:pPr>
              <a:spcAft>
                <a:spcPts val="800"/>
              </a:spcAft>
            </a:pPr>
            <a:r>
              <a:rPr lang="en-US" sz="2400" b="1" dirty="0">
                <a:solidFill>
                  <a:schemeClr val="accent2"/>
                </a:solidFill>
                <a:latin typeface="Century Gothic" panose="020B0502020202020204" pitchFamily="34" charset="0"/>
              </a:rPr>
              <a:t>Resources required  </a:t>
            </a:r>
          </a:p>
        </p:txBody>
      </p:sp>
      <p:sp>
        <p:nvSpPr>
          <p:cNvPr id="2" name="Slide Number Placeholder 5">
            <a:extLst>
              <a:ext uri="{FF2B5EF4-FFF2-40B4-BE49-F238E27FC236}">
                <a16:creationId xmlns:a16="http://schemas.microsoft.com/office/drawing/2014/main" id="{ABD669F8-39F9-206C-9BFE-CC90DDBCD803}"/>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pic>
        <p:nvPicPr>
          <p:cNvPr id="3" name="Picture 2" descr="A close-up of a logo&#10;&#10;Description automatically generated">
            <a:extLst>
              <a:ext uri="{FF2B5EF4-FFF2-40B4-BE49-F238E27FC236}">
                <a16:creationId xmlns:a16="http://schemas.microsoft.com/office/drawing/2014/main" id="{24C3B23D-8584-0BE9-6A03-02F9C5C12404}"/>
              </a:ext>
            </a:extLst>
          </p:cNvPr>
          <p:cNvPicPr>
            <a:picLocks noChangeAspect="1"/>
          </p:cNvPicPr>
          <p:nvPr userDrawn="1"/>
        </p:nvPicPr>
        <p:blipFill>
          <a:blip r:embed="rId3"/>
          <a:stretch>
            <a:fillRect/>
          </a:stretch>
        </p:blipFill>
        <p:spPr>
          <a:xfrm>
            <a:off x="8091328" y="349230"/>
            <a:ext cx="1479392" cy="301845"/>
          </a:xfrm>
          <a:prstGeom prst="rect">
            <a:avLst/>
          </a:prstGeom>
        </p:spPr>
      </p:pic>
      <p:sp>
        <p:nvSpPr>
          <p:cNvPr id="5" name="TextBox 4">
            <a:extLst>
              <a:ext uri="{FF2B5EF4-FFF2-40B4-BE49-F238E27FC236}">
                <a16:creationId xmlns:a16="http://schemas.microsoft.com/office/drawing/2014/main" id="{D0C19F99-03CC-F20A-7E2F-B98AAC20156B}"/>
              </a:ext>
            </a:extLst>
          </p:cNvPr>
          <p:cNvSpPr txBox="1"/>
          <p:nvPr userDrawn="1"/>
        </p:nvSpPr>
        <p:spPr>
          <a:xfrm>
            <a:off x="239605" y="6450755"/>
            <a:ext cx="6195917" cy="261610"/>
          </a:xfrm>
          <a:prstGeom prst="rect">
            <a:avLst/>
          </a:prstGeom>
          <a:noFill/>
        </p:spPr>
        <p:txBody>
          <a:bodyPr wrap="square" rtlCol="0">
            <a:spAutoFit/>
          </a:bodyPr>
          <a:lstStyle/>
          <a:p>
            <a:r>
              <a:rPr lang="en-US" sz="1050" dirty="0">
                <a:solidFill>
                  <a:schemeClr val="tx1"/>
                </a:solidFill>
                <a:latin typeface="Century Gothic" panose="020B0502020202020204" pitchFamily="34" charset="0"/>
              </a:rPr>
              <a:t>Teacher slide</a:t>
            </a:r>
          </a:p>
        </p:txBody>
      </p:sp>
    </p:spTree>
    <p:extLst>
      <p:ext uri="{BB962C8B-B14F-4D97-AF65-F5344CB8AC3E}">
        <p14:creationId xmlns:p14="http://schemas.microsoft.com/office/powerpoint/2010/main" val="2406793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F - Climate for learning NO see notes ">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6C296A01-0566-BA45-97D1-F56C64466DC7}"/>
              </a:ext>
            </a:extLst>
          </p:cNvPr>
          <p:cNvSpPr>
            <a:spLocks noGrp="1"/>
          </p:cNvSpPr>
          <p:nvPr>
            <p:ph sz="half" idx="12"/>
          </p:nvPr>
        </p:nvSpPr>
        <p:spPr>
          <a:xfrm>
            <a:off x="5025821" y="2496123"/>
            <a:ext cx="4554742" cy="3904677"/>
          </a:xfrm>
        </p:spPr>
        <p:txBody>
          <a:bodyPr>
            <a:normAutofit/>
          </a:bodyPr>
          <a:lstStyle>
            <a:lvl1pPr marL="0" indent="0">
              <a:lnSpc>
                <a:spcPts val="2400"/>
              </a:lnSpc>
              <a:spcBef>
                <a:spcPts val="700"/>
              </a:spcBef>
              <a:spcAft>
                <a:spcPts val="0"/>
              </a:spcAft>
              <a:buNone/>
              <a:defRPr sz="1600"/>
            </a:lvl1pPr>
          </a:lstStyle>
          <a:p>
            <a:pPr lvl="0"/>
            <a:endParaRPr lang="en-US" dirty="0"/>
          </a:p>
        </p:txBody>
      </p:sp>
      <p:sp>
        <p:nvSpPr>
          <p:cNvPr id="8" name="TextBox 7">
            <a:extLst>
              <a:ext uri="{FF2B5EF4-FFF2-40B4-BE49-F238E27FC236}">
                <a16:creationId xmlns:a16="http://schemas.microsoft.com/office/drawing/2014/main" id="{CC531C46-C32B-8326-245D-74305762D335}"/>
              </a:ext>
            </a:extLst>
          </p:cNvPr>
          <p:cNvSpPr txBox="1"/>
          <p:nvPr userDrawn="1"/>
        </p:nvSpPr>
        <p:spPr>
          <a:xfrm>
            <a:off x="5008889" y="1993407"/>
            <a:ext cx="4959626" cy="461665"/>
          </a:xfrm>
          <a:prstGeom prst="rect">
            <a:avLst/>
          </a:prstGeom>
          <a:noFill/>
        </p:spPr>
        <p:txBody>
          <a:bodyPr wrap="square">
            <a:spAutoFit/>
          </a:bodyPr>
          <a:lstStyle/>
          <a:p>
            <a:pPr>
              <a:spcAft>
                <a:spcPts val="800"/>
              </a:spcAft>
            </a:pPr>
            <a:r>
              <a:rPr lang="en-US" sz="2400" b="1" dirty="0">
                <a:solidFill>
                  <a:srgbClr val="EC694A"/>
                </a:solidFill>
                <a:latin typeface="Century Gothic" panose="020B0502020202020204" pitchFamily="34" charset="0"/>
              </a:rPr>
              <a:t>Resources required </a:t>
            </a:r>
          </a:p>
        </p:txBody>
      </p:sp>
      <p:sp>
        <p:nvSpPr>
          <p:cNvPr id="10" name="TextBox 9">
            <a:extLst>
              <a:ext uri="{FF2B5EF4-FFF2-40B4-BE49-F238E27FC236}">
                <a16:creationId xmlns:a16="http://schemas.microsoft.com/office/drawing/2014/main" id="{B60255D6-F7D5-BE51-319F-3AF82F0820EF}"/>
              </a:ext>
            </a:extLst>
          </p:cNvPr>
          <p:cNvSpPr txBox="1"/>
          <p:nvPr userDrawn="1"/>
        </p:nvSpPr>
        <p:spPr>
          <a:xfrm>
            <a:off x="5008889" y="744975"/>
            <a:ext cx="4518025" cy="1176476"/>
          </a:xfrm>
          <a:prstGeom prst="rect">
            <a:avLst/>
          </a:prstGeom>
          <a:noFill/>
        </p:spPr>
        <p:txBody>
          <a:bodyPr wrap="square" rtlCol="0">
            <a:spAutoFit/>
          </a:bodyPr>
          <a:lstStyle/>
          <a:p>
            <a:pPr marL="0" marR="0" lvl="0" indent="0" algn="l" defTabSz="457200" rtl="0" eaLnBrk="1" fontAlgn="auto" latinLnBrk="0" hangingPunct="1">
              <a:lnSpc>
                <a:spcPts val="3200"/>
              </a:lnSpc>
              <a:spcBef>
                <a:spcPts val="1500"/>
              </a:spcBef>
              <a:spcAft>
                <a:spcPts val="0"/>
              </a:spcAft>
              <a:buClrTx/>
              <a:buSzTx/>
              <a:buFontTx/>
              <a:buNone/>
              <a:tabLst/>
              <a:defRPr/>
            </a:pPr>
            <a:r>
              <a:rPr lang="en-US" sz="2400" b="1" dirty="0">
                <a:solidFill>
                  <a:srgbClr val="EC694A"/>
                </a:solidFill>
                <a:latin typeface="Century Gothic" panose="020B0502020202020204" pitchFamily="34" charset="0"/>
              </a:rPr>
              <a:t>Duration </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b="0" dirty="0">
                <a:solidFill>
                  <a:schemeClr val="tx1"/>
                </a:solidFill>
                <a:latin typeface="Century Gothic" panose="020B0502020202020204" pitchFamily="34" charset="0"/>
              </a:rPr>
              <a:t>This has been designed to be taught as a </a:t>
            </a:r>
            <a:br>
              <a:rPr lang="en-US" sz="1600" b="0" dirty="0">
                <a:solidFill>
                  <a:schemeClr val="tx1"/>
                </a:solidFill>
                <a:latin typeface="Century Gothic" panose="020B0502020202020204" pitchFamily="34" charset="0"/>
              </a:rPr>
            </a:br>
            <a:r>
              <a:rPr lang="en-US" sz="1600" b="1" dirty="0">
                <a:solidFill>
                  <a:schemeClr val="tx1"/>
                </a:solidFill>
                <a:latin typeface="Century Gothic" panose="020B0502020202020204" pitchFamily="34" charset="0"/>
              </a:rPr>
              <a:t>60 minute </a:t>
            </a:r>
            <a:r>
              <a:rPr lang="en-US" sz="1600" b="0" dirty="0">
                <a:solidFill>
                  <a:schemeClr val="tx1"/>
                </a:solidFill>
                <a:latin typeface="Century Gothic" panose="020B0502020202020204" pitchFamily="34" charset="0"/>
              </a:rPr>
              <a:t>PSHE education lesson.</a:t>
            </a:r>
          </a:p>
        </p:txBody>
      </p:sp>
      <p:sp>
        <p:nvSpPr>
          <p:cNvPr id="2" name="Slide Number Placeholder 5">
            <a:extLst>
              <a:ext uri="{FF2B5EF4-FFF2-40B4-BE49-F238E27FC236}">
                <a16:creationId xmlns:a16="http://schemas.microsoft.com/office/drawing/2014/main" id="{4DB59F04-F5AA-0801-0B13-214D0E130543}"/>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pic>
        <p:nvPicPr>
          <p:cNvPr id="4" name="Picture 3" descr="A close-up of a logo&#10;&#10;Description automatically generated">
            <a:extLst>
              <a:ext uri="{FF2B5EF4-FFF2-40B4-BE49-F238E27FC236}">
                <a16:creationId xmlns:a16="http://schemas.microsoft.com/office/drawing/2014/main" id="{976FB27C-E708-05AF-A072-0521FC5BEB55}"/>
              </a:ext>
            </a:extLst>
          </p:cNvPr>
          <p:cNvPicPr>
            <a:picLocks noChangeAspect="1"/>
          </p:cNvPicPr>
          <p:nvPr userDrawn="1"/>
        </p:nvPicPr>
        <p:blipFill>
          <a:blip r:embed="rId2"/>
          <a:stretch>
            <a:fillRect/>
          </a:stretch>
        </p:blipFill>
        <p:spPr>
          <a:xfrm>
            <a:off x="8091328" y="349230"/>
            <a:ext cx="1479392" cy="301845"/>
          </a:xfrm>
          <a:prstGeom prst="rect">
            <a:avLst/>
          </a:prstGeom>
        </p:spPr>
      </p:pic>
      <p:sp>
        <p:nvSpPr>
          <p:cNvPr id="6" name="TextBox 5">
            <a:extLst>
              <a:ext uri="{FF2B5EF4-FFF2-40B4-BE49-F238E27FC236}">
                <a16:creationId xmlns:a16="http://schemas.microsoft.com/office/drawing/2014/main" id="{CA738623-8B52-321A-67FF-8DF5CB2FE394}"/>
              </a:ext>
            </a:extLst>
          </p:cNvPr>
          <p:cNvSpPr txBox="1"/>
          <p:nvPr userDrawn="1"/>
        </p:nvSpPr>
        <p:spPr>
          <a:xfrm>
            <a:off x="239605" y="6450755"/>
            <a:ext cx="6195917" cy="261610"/>
          </a:xfrm>
          <a:prstGeom prst="rect">
            <a:avLst/>
          </a:prstGeom>
          <a:noFill/>
        </p:spPr>
        <p:txBody>
          <a:bodyPr wrap="square" rtlCol="0">
            <a:spAutoFit/>
          </a:bodyPr>
          <a:lstStyle/>
          <a:p>
            <a:r>
              <a:rPr lang="en-US" sz="1050" dirty="0">
                <a:solidFill>
                  <a:schemeClr val="tx1"/>
                </a:solidFill>
                <a:latin typeface="Century Gothic" panose="020B0502020202020204" pitchFamily="34" charset="0"/>
              </a:rPr>
              <a:t>Teacher slide</a:t>
            </a:r>
          </a:p>
        </p:txBody>
      </p:sp>
      <p:sp>
        <p:nvSpPr>
          <p:cNvPr id="9" name="TextBox 8">
            <a:extLst>
              <a:ext uri="{FF2B5EF4-FFF2-40B4-BE49-F238E27FC236}">
                <a16:creationId xmlns:a16="http://schemas.microsoft.com/office/drawing/2014/main" id="{D7E42CF0-927F-365D-7773-76DA83AB4CFC}"/>
              </a:ext>
            </a:extLst>
          </p:cNvPr>
          <p:cNvSpPr txBox="1"/>
          <p:nvPr userDrawn="1"/>
        </p:nvSpPr>
        <p:spPr>
          <a:xfrm>
            <a:off x="222307" y="742917"/>
            <a:ext cx="4518025" cy="5241756"/>
          </a:xfrm>
          <a:prstGeom prst="rect">
            <a:avLst/>
          </a:prstGeom>
          <a:noFill/>
        </p:spPr>
        <p:txBody>
          <a:bodyPr wrap="square" rtlCol="0">
            <a:spAutoFit/>
          </a:bodyPr>
          <a:lstStyle/>
          <a:p>
            <a:pPr>
              <a:lnSpc>
                <a:spcPts val="3200"/>
              </a:lnSpc>
              <a:spcBef>
                <a:spcPts val="1500"/>
              </a:spcBef>
              <a:spcAft>
                <a:spcPts val="0"/>
              </a:spcAft>
            </a:pPr>
            <a:r>
              <a:rPr lang="en-US" sz="2400" b="1" dirty="0">
                <a:solidFill>
                  <a:schemeClr val="accent2"/>
                </a:solidFill>
                <a:latin typeface="Century Gothic" panose="020B0502020202020204" pitchFamily="34" charset="0"/>
              </a:rPr>
              <a:t>Climate for learning</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dirty="0">
                <a:solidFill>
                  <a:schemeClr val="tx1"/>
                </a:solidFill>
                <a:latin typeface="Century Gothic" panose="020B0502020202020204" pitchFamily="34" charset="0"/>
              </a:rPr>
              <a:t>Make sure you have read the accompanying teacher guidance notes before teaching this lesson. These include relevant subject knowledge and guidance on establishing a safe classroom environment, including sharing ground rules, the limits of confidentiality, approaching the topic sensitively and handling questions effectively. </a:t>
            </a:r>
          </a:p>
          <a:p>
            <a:pPr marL="0" marR="0" lvl="0" indent="0" algn="l" defTabSz="457200" rtl="0" eaLnBrk="1" fontAlgn="auto" latinLnBrk="0" hangingPunct="1">
              <a:lnSpc>
                <a:spcPts val="2400"/>
              </a:lnSpc>
              <a:spcBef>
                <a:spcPts val="1500"/>
              </a:spcBef>
              <a:spcAft>
                <a:spcPts val="0"/>
              </a:spcAft>
              <a:buClrTx/>
              <a:buSzTx/>
              <a:buFontTx/>
              <a:buNone/>
              <a:tabLst/>
              <a:defRPr/>
            </a:pPr>
            <a:r>
              <a:rPr lang="en-US" sz="2400" b="1" dirty="0">
                <a:solidFill>
                  <a:srgbClr val="EC694A"/>
                </a:solidFill>
                <a:latin typeface="Century Gothic" panose="020B0502020202020204" pitchFamily="34" charset="0"/>
              </a:rPr>
              <a:t>Further guidance</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b="0" dirty="0">
                <a:solidFill>
                  <a:schemeClr val="tx1"/>
                </a:solidFill>
                <a:latin typeface="Century Gothic" panose="020B0502020202020204" pitchFamily="34" charset="0"/>
              </a:rPr>
              <a:t>Members of the PSHE Association can access our website for further guidance </a:t>
            </a:r>
            <a:br>
              <a:rPr lang="en-US" sz="1600" b="0" dirty="0">
                <a:solidFill>
                  <a:schemeClr val="tx1"/>
                </a:solidFill>
                <a:latin typeface="Century Gothic" panose="020B0502020202020204" pitchFamily="34" charset="0"/>
              </a:rPr>
            </a:br>
            <a:r>
              <a:rPr lang="en-US" sz="1600" b="0" dirty="0">
                <a:solidFill>
                  <a:schemeClr val="tx1"/>
                </a:solidFill>
                <a:latin typeface="Century Gothic" panose="020B0502020202020204" pitchFamily="34" charset="0"/>
                <a:hlinkClick r:id="rId3"/>
              </a:rPr>
              <a:t>www.pshe-association.org.uk/</a:t>
            </a:r>
            <a:endParaRPr lang="en-US" sz="1600" b="0" dirty="0">
              <a:solidFill>
                <a:schemeClr val="tx1"/>
              </a:solidFill>
              <a:latin typeface="Century Gothic" panose="020B0502020202020204" pitchFamily="34" charset="0"/>
            </a:endParaRPr>
          </a:p>
          <a:p>
            <a:pPr marL="0" marR="0" lvl="0" indent="0" algn="l" defTabSz="457200" rtl="0" eaLnBrk="1" fontAlgn="auto" latinLnBrk="0" hangingPunct="1">
              <a:lnSpc>
                <a:spcPts val="2400"/>
              </a:lnSpc>
              <a:spcBef>
                <a:spcPts val="700"/>
              </a:spcBef>
              <a:spcAft>
                <a:spcPts val="0"/>
              </a:spcAft>
              <a:buClrTx/>
              <a:buSzTx/>
              <a:buFontTx/>
              <a:buNone/>
              <a:tabLst/>
              <a:defRPr/>
            </a:pPr>
            <a:endParaRPr lang="en-US" sz="16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1160387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F - Climate for learning NO see notes-V2">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D2F432C-A1AE-937D-DD11-EE61E68DAD63}"/>
              </a:ext>
            </a:extLst>
          </p:cNvPr>
          <p:cNvSpPr txBox="1"/>
          <p:nvPr userDrawn="1"/>
        </p:nvSpPr>
        <p:spPr>
          <a:xfrm>
            <a:off x="222307" y="742917"/>
            <a:ext cx="4518025" cy="5331396"/>
          </a:xfrm>
          <a:prstGeom prst="rect">
            <a:avLst/>
          </a:prstGeom>
          <a:noFill/>
        </p:spPr>
        <p:txBody>
          <a:bodyPr wrap="square" rtlCol="0">
            <a:spAutoFit/>
          </a:bodyPr>
          <a:lstStyle/>
          <a:p>
            <a:pPr>
              <a:lnSpc>
                <a:spcPts val="3200"/>
              </a:lnSpc>
              <a:spcBef>
                <a:spcPts val="1500"/>
              </a:spcBef>
              <a:spcAft>
                <a:spcPts val="0"/>
              </a:spcAft>
            </a:pPr>
            <a:r>
              <a:rPr lang="en-US" sz="2400" b="1" dirty="0">
                <a:solidFill>
                  <a:schemeClr val="accent2"/>
                </a:solidFill>
                <a:latin typeface="Century Gothic" panose="020B0502020202020204" pitchFamily="34" charset="0"/>
              </a:rPr>
              <a:t>Climate for learning</a:t>
            </a:r>
          </a:p>
          <a:p>
            <a:pPr>
              <a:lnSpc>
                <a:spcPts val="2400"/>
              </a:lnSpc>
              <a:spcBef>
                <a:spcPts val="700"/>
              </a:spcBef>
            </a:pPr>
            <a:r>
              <a:rPr lang="en-GB" sz="1600" b="0" kern="1200" dirty="0">
                <a:solidFill>
                  <a:schemeClr val="tx1"/>
                </a:solidFill>
                <a:latin typeface="Century Gothic" panose="020B0502020202020204" pitchFamily="34" charset="0"/>
                <a:ea typeface="+mn-ea"/>
                <a:cs typeface="+mn-cs"/>
              </a:rPr>
              <a:t>Make sure you have read the accompanying teacher guidance notes before teaching this lesson. These include relevant subject knowledge for this topic, guidance on creating a safe learning environment, and curriculum links.</a:t>
            </a:r>
          </a:p>
          <a:p>
            <a:pPr marL="0" marR="0" lvl="0" indent="0" algn="l" defTabSz="457200" rtl="0" eaLnBrk="1" fontAlgn="auto" latinLnBrk="0" hangingPunct="1">
              <a:lnSpc>
                <a:spcPts val="3200"/>
              </a:lnSpc>
              <a:spcBef>
                <a:spcPts val="1500"/>
              </a:spcBef>
              <a:spcAft>
                <a:spcPts val="0"/>
              </a:spcAft>
              <a:buClrTx/>
              <a:buSzTx/>
              <a:buFontTx/>
              <a:buNone/>
              <a:tabLst/>
              <a:defRPr/>
            </a:pPr>
            <a:r>
              <a:rPr lang="en-US" sz="2400" b="1" dirty="0">
                <a:solidFill>
                  <a:schemeClr val="accent2"/>
                </a:solidFill>
                <a:latin typeface="Century Gothic" panose="020B0502020202020204" pitchFamily="34" charset="0"/>
              </a:rPr>
              <a:t>Further guidance</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b="0" dirty="0">
                <a:solidFill>
                  <a:schemeClr val="tx1"/>
                </a:solidFill>
                <a:latin typeface="Century Gothic" panose="020B0502020202020204" pitchFamily="34" charset="0"/>
              </a:rPr>
              <a:t>Members of the PSHE Association can access our website for further guidance </a:t>
            </a:r>
            <a:br>
              <a:rPr lang="en-US" sz="1600" b="0" dirty="0">
                <a:solidFill>
                  <a:schemeClr val="tx1"/>
                </a:solidFill>
                <a:latin typeface="Century Gothic" panose="020B0502020202020204" pitchFamily="34" charset="0"/>
              </a:rPr>
            </a:br>
            <a:r>
              <a:rPr lang="en-US" sz="1600" b="0" dirty="0">
                <a:solidFill>
                  <a:schemeClr val="tx1"/>
                </a:solidFill>
                <a:latin typeface="Century Gothic" panose="020B0502020202020204" pitchFamily="34" charset="0"/>
                <a:hlinkClick r:id="rId2"/>
              </a:rPr>
              <a:t>www.pshe-association.org.uk/</a:t>
            </a:r>
            <a:endParaRPr lang="en-US" sz="1600" b="0" dirty="0">
              <a:solidFill>
                <a:schemeClr val="tx1"/>
              </a:solidFill>
              <a:latin typeface="Century Gothic" panose="020B0502020202020204" pitchFamily="34" charset="0"/>
            </a:endParaRPr>
          </a:p>
          <a:p>
            <a:pPr marL="0" marR="0" lvl="0" indent="0" algn="l" defTabSz="457200" rtl="0" eaLnBrk="1" fontAlgn="auto" latinLnBrk="0" hangingPunct="1">
              <a:lnSpc>
                <a:spcPts val="3200"/>
              </a:lnSpc>
              <a:spcBef>
                <a:spcPts val="1500"/>
              </a:spcBef>
              <a:spcAft>
                <a:spcPts val="0"/>
              </a:spcAft>
              <a:buClrTx/>
              <a:buSzTx/>
              <a:buFontTx/>
              <a:buNone/>
              <a:tabLst/>
              <a:defRPr/>
            </a:pPr>
            <a:r>
              <a:rPr lang="en-US" sz="2400" b="1" dirty="0">
                <a:solidFill>
                  <a:schemeClr val="accent2"/>
                </a:solidFill>
                <a:latin typeface="Century Gothic" panose="020B0502020202020204" pitchFamily="34" charset="0"/>
              </a:rPr>
              <a:t>Duration </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b="0" dirty="0">
                <a:solidFill>
                  <a:schemeClr val="tx1"/>
                </a:solidFill>
                <a:latin typeface="Century Gothic" panose="020B0502020202020204" pitchFamily="34" charset="0"/>
              </a:rPr>
              <a:t>This has been designed to be taught as a </a:t>
            </a:r>
            <a:br>
              <a:rPr lang="en-US" sz="1600" b="0" dirty="0">
                <a:solidFill>
                  <a:schemeClr val="tx1"/>
                </a:solidFill>
                <a:latin typeface="Century Gothic" panose="020B0502020202020204" pitchFamily="34" charset="0"/>
              </a:rPr>
            </a:br>
            <a:r>
              <a:rPr lang="en-US" sz="1600" b="1" dirty="0">
                <a:solidFill>
                  <a:schemeClr val="tx1"/>
                </a:solidFill>
                <a:latin typeface="Century Gothic" panose="020B0502020202020204" pitchFamily="34" charset="0"/>
              </a:rPr>
              <a:t>60 minute </a:t>
            </a:r>
            <a:r>
              <a:rPr lang="en-US" sz="1600" b="0" dirty="0">
                <a:solidFill>
                  <a:schemeClr val="tx1"/>
                </a:solidFill>
                <a:latin typeface="Century Gothic" panose="020B0502020202020204" pitchFamily="34" charset="0"/>
              </a:rPr>
              <a:t>PSHE education lesson.</a:t>
            </a:r>
          </a:p>
        </p:txBody>
      </p:sp>
      <p:sp>
        <p:nvSpPr>
          <p:cNvPr id="11" name="Content Placeholder 2">
            <a:extLst>
              <a:ext uri="{FF2B5EF4-FFF2-40B4-BE49-F238E27FC236}">
                <a16:creationId xmlns:a16="http://schemas.microsoft.com/office/drawing/2014/main" id="{AFBFE3F0-AF15-64D4-9972-B459CF0CF8B0}"/>
              </a:ext>
            </a:extLst>
          </p:cNvPr>
          <p:cNvSpPr>
            <a:spLocks noGrp="1"/>
          </p:cNvSpPr>
          <p:nvPr>
            <p:ph sz="half" idx="12"/>
          </p:nvPr>
        </p:nvSpPr>
        <p:spPr>
          <a:xfrm>
            <a:off x="5018405" y="1215083"/>
            <a:ext cx="4562158" cy="4573593"/>
          </a:xfrm>
        </p:spPr>
        <p:txBody>
          <a:bodyPr>
            <a:normAutofit/>
          </a:bodyPr>
          <a:lstStyle>
            <a:lvl1pPr marL="0" indent="0">
              <a:lnSpc>
                <a:spcPts val="2400"/>
              </a:lnSpc>
              <a:spcBef>
                <a:spcPts val="700"/>
              </a:spcBef>
              <a:spcAft>
                <a:spcPts val="0"/>
              </a:spcAft>
              <a:buNone/>
              <a:defRPr sz="1600"/>
            </a:lvl1pPr>
          </a:lstStyle>
          <a:p>
            <a:pPr lvl="0"/>
            <a:endParaRPr lang="en-US"/>
          </a:p>
        </p:txBody>
      </p:sp>
      <p:sp>
        <p:nvSpPr>
          <p:cNvPr id="4" name="TextBox 3">
            <a:extLst>
              <a:ext uri="{FF2B5EF4-FFF2-40B4-BE49-F238E27FC236}">
                <a16:creationId xmlns:a16="http://schemas.microsoft.com/office/drawing/2014/main" id="{3CD0CA89-1742-42B4-825B-1D7BCA80F06C}"/>
              </a:ext>
            </a:extLst>
          </p:cNvPr>
          <p:cNvSpPr txBox="1"/>
          <p:nvPr userDrawn="1"/>
        </p:nvSpPr>
        <p:spPr>
          <a:xfrm>
            <a:off x="5003800" y="742917"/>
            <a:ext cx="4953000" cy="461665"/>
          </a:xfrm>
          <a:prstGeom prst="rect">
            <a:avLst/>
          </a:prstGeom>
          <a:noFill/>
        </p:spPr>
        <p:txBody>
          <a:bodyPr wrap="square">
            <a:spAutoFit/>
          </a:bodyPr>
          <a:lstStyle/>
          <a:p>
            <a:pPr>
              <a:spcAft>
                <a:spcPts val="800"/>
              </a:spcAft>
            </a:pPr>
            <a:r>
              <a:rPr lang="en-US" sz="2400" b="1" dirty="0">
                <a:solidFill>
                  <a:schemeClr val="accent2"/>
                </a:solidFill>
                <a:latin typeface="Century Gothic" panose="020B0502020202020204" pitchFamily="34" charset="0"/>
              </a:rPr>
              <a:t>Resources required  </a:t>
            </a:r>
          </a:p>
        </p:txBody>
      </p:sp>
      <p:sp>
        <p:nvSpPr>
          <p:cNvPr id="2" name="Slide Number Placeholder 5">
            <a:extLst>
              <a:ext uri="{FF2B5EF4-FFF2-40B4-BE49-F238E27FC236}">
                <a16:creationId xmlns:a16="http://schemas.microsoft.com/office/drawing/2014/main" id="{5EA43B49-578E-7273-9BED-0859E6813803}"/>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pic>
        <p:nvPicPr>
          <p:cNvPr id="3" name="Picture 2" descr="A close-up of a logo&#10;&#10;Description automatically generated">
            <a:extLst>
              <a:ext uri="{FF2B5EF4-FFF2-40B4-BE49-F238E27FC236}">
                <a16:creationId xmlns:a16="http://schemas.microsoft.com/office/drawing/2014/main" id="{890094DA-0C3A-95C9-412D-7EF35C99FA16}"/>
              </a:ext>
            </a:extLst>
          </p:cNvPr>
          <p:cNvPicPr>
            <a:picLocks noChangeAspect="1"/>
          </p:cNvPicPr>
          <p:nvPr userDrawn="1"/>
        </p:nvPicPr>
        <p:blipFill>
          <a:blip r:embed="rId3"/>
          <a:stretch>
            <a:fillRect/>
          </a:stretch>
        </p:blipFill>
        <p:spPr>
          <a:xfrm>
            <a:off x="8091328" y="349230"/>
            <a:ext cx="1479392" cy="301845"/>
          </a:xfrm>
          <a:prstGeom prst="rect">
            <a:avLst/>
          </a:prstGeom>
        </p:spPr>
      </p:pic>
      <p:sp>
        <p:nvSpPr>
          <p:cNvPr id="5" name="TextBox 4">
            <a:extLst>
              <a:ext uri="{FF2B5EF4-FFF2-40B4-BE49-F238E27FC236}">
                <a16:creationId xmlns:a16="http://schemas.microsoft.com/office/drawing/2014/main" id="{54846773-2F9B-03A7-B8D3-0C81B4CCFDD5}"/>
              </a:ext>
            </a:extLst>
          </p:cNvPr>
          <p:cNvSpPr txBox="1"/>
          <p:nvPr userDrawn="1"/>
        </p:nvSpPr>
        <p:spPr>
          <a:xfrm>
            <a:off x="239605" y="6450755"/>
            <a:ext cx="6195917" cy="261610"/>
          </a:xfrm>
          <a:prstGeom prst="rect">
            <a:avLst/>
          </a:prstGeom>
          <a:noFill/>
        </p:spPr>
        <p:txBody>
          <a:bodyPr wrap="square" rtlCol="0">
            <a:spAutoFit/>
          </a:bodyPr>
          <a:lstStyle/>
          <a:p>
            <a:r>
              <a:rPr lang="en-US" sz="1050" dirty="0">
                <a:solidFill>
                  <a:schemeClr val="tx1"/>
                </a:solidFill>
                <a:latin typeface="Century Gothic" panose="020B0502020202020204" pitchFamily="34" charset="0"/>
              </a:rPr>
              <a:t>Teacher slide</a:t>
            </a:r>
          </a:p>
        </p:txBody>
      </p:sp>
    </p:spTree>
    <p:extLst>
      <p:ext uri="{BB962C8B-B14F-4D97-AF65-F5344CB8AC3E}">
        <p14:creationId xmlns:p14="http://schemas.microsoft.com/office/powerpoint/2010/main" val="2249031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F - blank ">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2A07717-61DE-6F15-36BC-615CA852FE06}"/>
              </a:ext>
            </a:extLst>
          </p:cNvPr>
          <p:cNvSpPr>
            <a:spLocks noGrp="1"/>
          </p:cNvSpPr>
          <p:nvPr>
            <p:ph type="title" hasCustomPrompt="1"/>
          </p:nvPr>
        </p:nvSpPr>
        <p:spPr>
          <a:xfrm>
            <a:off x="224155" y="582276"/>
            <a:ext cx="7498822" cy="694054"/>
          </a:xfrm>
        </p:spPr>
        <p:txBody>
          <a:bodyPr>
            <a:noAutofit/>
          </a:bodyPr>
          <a:lstStyle>
            <a:lvl1pPr>
              <a:defRPr sz="3600">
                <a:solidFill>
                  <a:schemeClr val="accent2"/>
                </a:solidFill>
              </a:defRPr>
            </a:lvl1pPr>
          </a:lstStyle>
          <a:p>
            <a:r>
              <a:rPr lang="en-GB" dirty="0"/>
              <a:t>Slide Title </a:t>
            </a:r>
            <a:endParaRPr lang="en-US" dirty="0"/>
          </a:p>
        </p:txBody>
      </p:sp>
      <p:sp>
        <p:nvSpPr>
          <p:cNvPr id="6" name="Slide Number Placeholder 5">
            <a:extLst>
              <a:ext uri="{FF2B5EF4-FFF2-40B4-BE49-F238E27FC236}">
                <a16:creationId xmlns:a16="http://schemas.microsoft.com/office/drawing/2014/main" id="{094BB503-8807-82A5-14DF-4F12CC984B5E}"/>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pic>
        <p:nvPicPr>
          <p:cNvPr id="7" name="Picture 6" descr="A close-up of a logo&#10;&#10;Description automatically generated">
            <a:extLst>
              <a:ext uri="{FF2B5EF4-FFF2-40B4-BE49-F238E27FC236}">
                <a16:creationId xmlns:a16="http://schemas.microsoft.com/office/drawing/2014/main" id="{8B3FB9FE-20B6-D2A7-0CA0-B53FFE1AD36F}"/>
              </a:ext>
            </a:extLst>
          </p:cNvPr>
          <p:cNvPicPr>
            <a:picLocks noChangeAspect="1"/>
          </p:cNvPicPr>
          <p:nvPr userDrawn="1"/>
        </p:nvPicPr>
        <p:blipFill>
          <a:blip r:embed="rId2"/>
          <a:stretch>
            <a:fillRect/>
          </a:stretch>
        </p:blipFill>
        <p:spPr>
          <a:xfrm>
            <a:off x="8091328" y="349230"/>
            <a:ext cx="1479392" cy="301845"/>
          </a:xfrm>
          <a:prstGeom prst="rect">
            <a:avLst/>
          </a:prstGeom>
        </p:spPr>
      </p:pic>
      <p:sp>
        <p:nvSpPr>
          <p:cNvPr id="8" name="TextBox 7">
            <a:extLst>
              <a:ext uri="{FF2B5EF4-FFF2-40B4-BE49-F238E27FC236}">
                <a16:creationId xmlns:a16="http://schemas.microsoft.com/office/drawing/2014/main" id="{F98F271E-351A-C0DA-5ED1-7A9B87676B6A}"/>
              </a:ext>
            </a:extLst>
          </p:cNvPr>
          <p:cNvSpPr txBox="1"/>
          <p:nvPr userDrawn="1"/>
        </p:nvSpPr>
        <p:spPr>
          <a:xfrm>
            <a:off x="239605" y="6450755"/>
            <a:ext cx="6195917" cy="261610"/>
          </a:xfrm>
          <a:prstGeom prst="rect">
            <a:avLst/>
          </a:prstGeom>
          <a:noFill/>
        </p:spPr>
        <p:txBody>
          <a:bodyPr wrap="square" rtlCol="0">
            <a:spAutoFit/>
          </a:bodyPr>
          <a:lstStyle/>
          <a:p>
            <a:r>
              <a:rPr lang="en-US" sz="1050" dirty="0">
                <a:solidFill>
                  <a:schemeClr val="tx1"/>
                </a:solidFill>
                <a:latin typeface="Century Gothic" panose="020B0502020202020204" pitchFamily="34" charset="0"/>
              </a:rPr>
              <a:t>Teacher slide</a:t>
            </a:r>
          </a:p>
        </p:txBody>
      </p:sp>
    </p:spTree>
    <p:extLst>
      <p:ext uri="{BB962C8B-B14F-4D97-AF65-F5344CB8AC3E}">
        <p14:creationId xmlns:p14="http://schemas.microsoft.com/office/powerpoint/2010/main" val="1027259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SF - Lesson title_1">
    <p:bg>
      <p:bgPr>
        <a:solidFill>
          <a:schemeClr val="accent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C31F58-A7AD-D2D2-B25C-33A91C6F344D}"/>
              </a:ext>
            </a:extLst>
          </p:cNvPr>
          <p:cNvSpPr txBox="1"/>
          <p:nvPr userDrawn="1"/>
        </p:nvSpPr>
        <p:spPr>
          <a:xfrm>
            <a:off x="7239000" y="6408420"/>
            <a:ext cx="184731" cy="369332"/>
          </a:xfrm>
          <a:prstGeom prst="rect">
            <a:avLst/>
          </a:prstGeom>
          <a:noFill/>
        </p:spPr>
        <p:txBody>
          <a:bodyPr wrap="none" rtlCol="0">
            <a:spAutoFit/>
          </a:bodyPr>
          <a:lstStyle/>
          <a:p>
            <a:endParaRPr lang="en-US"/>
          </a:p>
        </p:txBody>
      </p:sp>
      <p:sp>
        <p:nvSpPr>
          <p:cNvPr id="15" name="Text Placeholder 5">
            <a:extLst>
              <a:ext uri="{FF2B5EF4-FFF2-40B4-BE49-F238E27FC236}">
                <a16:creationId xmlns:a16="http://schemas.microsoft.com/office/drawing/2014/main" id="{84F77F2C-B8A7-2180-E207-341DA2C9E1FC}"/>
              </a:ext>
            </a:extLst>
          </p:cNvPr>
          <p:cNvSpPr>
            <a:spLocks noGrp="1"/>
          </p:cNvSpPr>
          <p:nvPr>
            <p:ph type="body" sz="quarter" idx="15" hasCustomPrompt="1"/>
          </p:nvPr>
        </p:nvSpPr>
        <p:spPr>
          <a:xfrm>
            <a:off x="0" y="197801"/>
            <a:ext cx="1859280" cy="498475"/>
          </a:xfrm>
          <a:solidFill>
            <a:schemeClr val="bg2"/>
          </a:solidFill>
        </p:spPr>
        <p:txBody>
          <a:bodyPr anchor="ctr">
            <a:normAutofit/>
          </a:bodyPr>
          <a:lstStyle>
            <a:lvl1pPr marL="216000" indent="0">
              <a:buNone/>
              <a:defRPr sz="2400">
                <a:solidFill>
                  <a:schemeClr val="tx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Lesson X</a:t>
            </a:r>
            <a:endParaRPr lang="en-GB" dirty="0"/>
          </a:p>
        </p:txBody>
      </p:sp>
      <p:sp>
        <p:nvSpPr>
          <p:cNvPr id="3" name="Title 1">
            <a:extLst>
              <a:ext uri="{FF2B5EF4-FFF2-40B4-BE49-F238E27FC236}">
                <a16:creationId xmlns:a16="http://schemas.microsoft.com/office/drawing/2014/main" id="{A9C42C64-A2AE-AE48-5B4D-DDEC501BADCC}"/>
              </a:ext>
            </a:extLst>
          </p:cNvPr>
          <p:cNvSpPr>
            <a:spLocks noGrp="1"/>
          </p:cNvSpPr>
          <p:nvPr>
            <p:ph type="title" hasCustomPrompt="1"/>
          </p:nvPr>
        </p:nvSpPr>
        <p:spPr>
          <a:xfrm>
            <a:off x="232082" y="1271142"/>
            <a:ext cx="5151120" cy="1325563"/>
          </a:xfrm>
        </p:spPr>
        <p:txBody>
          <a:bodyPr>
            <a:normAutofit/>
          </a:bodyPr>
          <a:lstStyle>
            <a:lvl1pPr>
              <a:lnSpc>
                <a:spcPts val="5900"/>
              </a:lnSpc>
              <a:spcBef>
                <a:spcPts val="4200"/>
              </a:spcBef>
              <a:defRPr sz="5200">
                <a:solidFill>
                  <a:schemeClr val="bg1"/>
                </a:solidFill>
              </a:defRPr>
            </a:lvl1pPr>
          </a:lstStyle>
          <a:p>
            <a:r>
              <a:rPr lang="en-GB" dirty="0"/>
              <a:t>Slide Title </a:t>
            </a:r>
            <a:endParaRPr lang="en-US" dirty="0"/>
          </a:p>
        </p:txBody>
      </p:sp>
      <p:sp>
        <p:nvSpPr>
          <p:cNvPr id="6" name="Slide Number Placeholder 5">
            <a:extLst>
              <a:ext uri="{FF2B5EF4-FFF2-40B4-BE49-F238E27FC236}">
                <a16:creationId xmlns:a16="http://schemas.microsoft.com/office/drawing/2014/main" id="{1751FA22-7FFF-D15C-9949-B592D645673D}"/>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pic>
        <p:nvPicPr>
          <p:cNvPr id="9" name="Picture 8" descr="A close-up of a logo&#10;&#10;Description automatically generated">
            <a:extLst>
              <a:ext uri="{FF2B5EF4-FFF2-40B4-BE49-F238E27FC236}">
                <a16:creationId xmlns:a16="http://schemas.microsoft.com/office/drawing/2014/main" id="{1A57D409-EC48-0997-B0C8-838FC922D3B8}"/>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410207369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theme" Target="../theme/theme2.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1207" y="365127"/>
            <a:ext cx="9135533"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341207" y="1825625"/>
            <a:ext cx="9135533"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341207" y="6356352"/>
            <a:ext cx="2228850" cy="365125"/>
          </a:xfrm>
          <a:prstGeom prst="rect">
            <a:avLst/>
          </a:prstGeom>
        </p:spPr>
        <p:txBody>
          <a:bodyPr vert="horz" lIns="91440" tIns="45720" rIns="91440" bIns="45720" rtlCol="0" anchor="ctr"/>
          <a:lstStyle>
            <a:lvl1pPr algn="l">
              <a:defRPr sz="1083">
                <a:solidFill>
                  <a:schemeClr val="tx1"/>
                </a:solidFill>
                <a:latin typeface="Century Gothic" panose="020B0502020202020204" pitchFamily="34" charset="0"/>
              </a:defRPr>
            </a:lvl1pPr>
          </a:lstStyle>
          <a:p>
            <a:r>
              <a:rPr lang="en-GB" b="1"/>
              <a:t>‹#›</a:t>
            </a:r>
            <a:endParaRPr lang="en-US"/>
          </a:p>
        </p:txBody>
      </p:sp>
      <p:sp>
        <p:nvSpPr>
          <p:cNvPr id="5" name="Slide Number Placeholder 5">
            <a:extLst>
              <a:ext uri="{FF2B5EF4-FFF2-40B4-BE49-F238E27FC236}">
                <a16:creationId xmlns:a16="http://schemas.microsoft.com/office/drawing/2014/main" id="{D734BCF7-9077-EC02-0FF2-D789ECF9339B}"/>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spTree>
    <p:extLst>
      <p:ext uri="{BB962C8B-B14F-4D97-AF65-F5344CB8AC3E}">
        <p14:creationId xmlns:p14="http://schemas.microsoft.com/office/powerpoint/2010/main" val="100273752"/>
      </p:ext>
    </p:extLst>
  </p:cSld>
  <p:clrMap bg1="dk1" tx1="lt1" bg2="dk2" tx2="lt2" accent1="accent1" accent2="accent2" accent3="accent3" accent4="accent4" accent5="accent5" accent6="accent6" hlink="hlink" folHlink="folHlink"/>
  <p:sldLayoutIdLst>
    <p:sldLayoutId id="2147483666" r:id="rId1"/>
    <p:sldLayoutId id="2147483664" r:id="rId2"/>
    <p:sldLayoutId id="2147483667" r:id="rId3"/>
    <p:sldLayoutId id="2147483668" r:id="rId4"/>
    <p:sldLayoutId id="2147483669" r:id="rId5"/>
    <p:sldLayoutId id="2147483703" r:id="rId6"/>
    <p:sldLayoutId id="2147483702" r:id="rId7"/>
    <p:sldLayoutId id="2147483670" r:id="rId8"/>
  </p:sldLayoutIdLst>
  <p:hf hdr="0" ftr="0" dt="0"/>
  <p:txStyles>
    <p:titleStyle>
      <a:lvl1pPr algn="l" defTabSz="990570" rtl="0" eaLnBrk="1" latinLnBrk="0" hangingPunct="1">
        <a:lnSpc>
          <a:spcPct val="90000"/>
        </a:lnSpc>
        <a:spcBef>
          <a:spcPct val="0"/>
        </a:spcBef>
        <a:buNone/>
        <a:defRPr sz="3900" b="1" kern="1200">
          <a:solidFill>
            <a:schemeClr val="tx1"/>
          </a:solidFill>
          <a:latin typeface="Century Gothic" panose="020B0502020202020204" pitchFamily="34" charset="0"/>
          <a:ea typeface="+mj-ea"/>
          <a:cs typeface="+mj-cs"/>
        </a:defRPr>
      </a:lvl1pPr>
    </p:titleStyle>
    <p:bodyStyle>
      <a:lvl1pPr marL="247642" indent="-247642" algn="l" defTabSz="990570" rtl="0" eaLnBrk="1" latinLnBrk="0" hangingPunct="1">
        <a:lnSpc>
          <a:spcPct val="90000"/>
        </a:lnSpc>
        <a:spcBef>
          <a:spcPts val="1083"/>
        </a:spcBef>
        <a:buFont typeface="Arial" panose="020B0604020202020204" pitchFamily="34" charset="0"/>
        <a:buChar char="•"/>
        <a:defRPr sz="3033" kern="1200">
          <a:solidFill>
            <a:schemeClr val="tx1"/>
          </a:solidFill>
          <a:latin typeface="Century Gothic" panose="020B0502020202020204" pitchFamily="34" charset="0"/>
          <a:ea typeface="+mn-ea"/>
          <a:cs typeface="+mn-cs"/>
        </a:defRPr>
      </a:lvl1pPr>
      <a:lvl2pPr marL="742927" indent="-247642" algn="l" defTabSz="990570" rtl="0" eaLnBrk="1" latinLnBrk="0" hangingPunct="1">
        <a:lnSpc>
          <a:spcPct val="90000"/>
        </a:lnSpc>
        <a:spcBef>
          <a:spcPts val="542"/>
        </a:spcBef>
        <a:buFont typeface="Arial" panose="020B0604020202020204" pitchFamily="34" charset="0"/>
        <a:buChar char="•"/>
        <a:defRPr sz="2600" kern="1200">
          <a:solidFill>
            <a:schemeClr val="tx1"/>
          </a:solidFill>
          <a:latin typeface="Century Gothic" panose="020B0502020202020204" pitchFamily="34" charset="0"/>
          <a:ea typeface="+mn-ea"/>
          <a:cs typeface="+mn-cs"/>
        </a:defRPr>
      </a:lvl2pPr>
      <a:lvl3pPr marL="1238212" indent="-247642" algn="l" defTabSz="990570" rtl="0" eaLnBrk="1" latinLnBrk="0" hangingPunct="1">
        <a:lnSpc>
          <a:spcPct val="90000"/>
        </a:lnSpc>
        <a:spcBef>
          <a:spcPts val="542"/>
        </a:spcBef>
        <a:buFont typeface="Arial" panose="020B0604020202020204" pitchFamily="34" charset="0"/>
        <a:buChar char="•"/>
        <a:defRPr sz="2167" kern="1200">
          <a:solidFill>
            <a:schemeClr val="tx1"/>
          </a:solidFill>
          <a:latin typeface="Century Gothic" panose="020B0502020202020204" pitchFamily="34" charset="0"/>
          <a:ea typeface="+mn-ea"/>
          <a:cs typeface="+mn-cs"/>
        </a:defRPr>
      </a:lvl3pPr>
      <a:lvl4pPr marL="1733497"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4pPr>
      <a:lvl5pPr marL="222878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5pPr>
      <a:lvl6pPr marL="272406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9pPr>
    </p:bodyStyle>
    <p:otherStyle>
      <a:defPPr>
        <a:defRPr lang="en-US"/>
      </a:defPPr>
      <a:lvl1pPr marL="0" algn="l" defTabSz="990570" rtl="0" eaLnBrk="1" latinLnBrk="0" hangingPunct="1">
        <a:defRPr sz="1950" kern="1200">
          <a:solidFill>
            <a:schemeClr val="tx1"/>
          </a:solidFill>
          <a:latin typeface="+mn-lt"/>
          <a:ea typeface="+mn-ea"/>
          <a:cs typeface="+mn-cs"/>
        </a:defRPr>
      </a:lvl1pPr>
      <a:lvl2pPr marL="495285" algn="l" defTabSz="990570" rtl="0" eaLnBrk="1" latinLnBrk="0" hangingPunct="1">
        <a:defRPr sz="1950" kern="1200">
          <a:solidFill>
            <a:schemeClr val="tx1"/>
          </a:solidFill>
          <a:latin typeface="+mn-lt"/>
          <a:ea typeface="+mn-ea"/>
          <a:cs typeface="+mn-cs"/>
        </a:defRPr>
      </a:lvl2pPr>
      <a:lvl3pPr marL="990570" algn="l" defTabSz="990570" rtl="0" eaLnBrk="1" latinLnBrk="0" hangingPunct="1">
        <a:defRPr sz="1950" kern="1200">
          <a:solidFill>
            <a:schemeClr val="tx1"/>
          </a:solidFill>
          <a:latin typeface="+mn-lt"/>
          <a:ea typeface="+mn-ea"/>
          <a:cs typeface="+mn-cs"/>
        </a:defRPr>
      </a:lvl3pPr>
      <a:lvl4pPr marL="1485854" algn="l" defTabSz="990570" rtl="0" eaLnBrk="1" latinLnBrk="0" hangingPunct="1">
        <a:defRPr sz="1950" kern="1200">
          <a:solidFill>
            <a:schemeClr val="tx1"/>
          </a:solidFill>
          <a:latin typeface="+mn-lt"/>
          <a:ea typeface="+mn-ea"/>
          <a:cs typeface="+mn-cs"/>
        </a:defRPr>
      </a:lvl4pPr>
      <a:lvl5pPr marL="1981139" algn="l" defTabSz="990570" rtl="0" eaLnBrk="1" latinLnBrk="0" hangingPunct="1">
        <a:defRPr sz="1950" kern="1200">
          <a:solidFill>
            <a:schemeClr val="tx1"/>
          </a:solidFill>
          <a:latin typeface="+mn-lt"/>
          <a:ea typeface="+mn-ea"/>
          <a:cs typeface="+mn-cs"/>
        </a:defRPr>
      </a:lvl5pPr>
      <a:lvl6pPr marL="2476424" algn="l" defTabSz="990570" rtl="0" eaLnBrk="1" latinLnBrk="0" hangingPunct="1">
        <a:defRPr sz="1950" kern="1200">
          <a:solidFill>
            <a:schemeClr val="tx1"/>
          </a:solidFill>
          <a:latin typeface="+mn-lt"/>
          <a:ea typeface="+mn-ea"/>
          <a:cs typeface="+mn-cs"/>
        </a:defRPr>
      </a:lvl6pPr>
      <a:lvl7pPr marL="2971709" algn="l" defTabSz="990570" rtl="0" eaLnBrk="1" latinLnBrk="0" hangingPunct="1">
        <a:defRPr sz="1950" kern="1200">
          <a:solidFill>
            <a:schemeClr val="tx1"/>
          </a:solidFill>
          <a:latin typeface="+mn-lt"/>
          <a:ea typeface="+mn-ea"/>
          <a:cs typeface="+mn-cs"/>
        </a:defRPr>
      </a:lvl7pPr>
      <a:lvl8pPr marL="3466993" algn="l" defTabSz="990570" rtl="0" eaLnBrk="1" latinLnBrk="0" hangingPunct="1">
        <a:defRPr sz="1950" kern="1200">
          <a:solidFill>
            <a:schemeClr val="tx1"/>
          </a:solidFill>
          <a:latin typeface="+mn-lt"/>
          <a:ea typeface="+mn-ea"/>
          <a:cs typeface="+mn-cs"/>
        </a:defRPr>
      </a:lvl8pPr>
      <a:lvl9pPr marL="3962278" algn="l" defTabSz="990570" rtl="0" eaLnBrk="1" latinLnBrk="0" hangingPunct="1">
        <a:defRPr sz="195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2FFF7E"/>
          </p15:clr>
        </p15:guide>
        <p15:guide id="2" pos="6240" userDrawn="1">
          <p15:clr>
            <a:srgbClr val="2FFF7E"/>
          </p15:clr>
        </p15:guide>
        <p15:guide id="3" pos="208" userDrawn="1">
          <p15:clr>
            <a:srgbClr val="2FFF7E"/>
          </p15:clr>
        </p15:guide>
        <p15:guide id="4" pos="1008" userDrawn="1">
          <p15:clr>
            <a:srgbClr val="2FFF7E"/>
          </p15:clr>
        </p15:guide>
        <p15:guide id="5" pos="1208" userDrawn="1">
          <p15:clr>
            <a:srgbClr val="2FFF7E"/>
          </p15:clr>
        </p15:guide>
        <p15:guide id="6" pos="2008" userDrawn="1">
          <p15:clr>
            <a:srgbClr val="2FFF7E"/>
          </p15:clr>
        </p15:guide>
        <p15:guide id="7" pos="2216" userDrawn="1">
          <p15:clr>
            <a:srgbClr val="2FFF7E"/>
          </p15:clr>
        </p15:guide>
        <p15:guide id="8" pos="3016" userDrawn="1">
          <p15:clr>
            <a:srgbClr val="2FFF7E"/>
          </p15:clr>
        </p15:guide>
        <p15:guide id="9" pos="3224" userDrawn="1">
          <p15:clr>
            <a:srgbClr val="2FFF7E"/>
          </p15:clr>
        </p15:guide>
        <p15:guide id="10" pos="4024" userDrawn="1">
          <p15:clr>
            <a:srgbClr val="2FFF7E"/>
          </p15:clr>
        </p15:guide>
        <p15:guide id="11" pos="4232" userDrawn="1">
          <p15:clr>
            <a:srgbClr val="2FFF7E"/>
          </p15:clr>
        </p15:guide>
        <p15:guide id="12" pos="5032" userDrawn="1">
          <p15:clr>
            <a:srgbClr val="2FFF7E"/>
          </p15:clr>
        </p15:guide>
        <p15:guide id="13" pos="5232" userDrawn="1">
          <p15:clr>
            <a:srgbClr val="2FFF7E"/>
          </p15:clr>
        </p15:guide>
        <p15:guide id="14" pos="6032" userDrawn="1">
          <p15:clr>
            <a:srgbClr val="2FFF7E"/>
          </p15:clr>
        </p15:guide>
        <p15:guide id="15" orient="horz" userDrawn="1">
          <p15:clr>
            <a:srgbClr val="2FFF7E"/>
          </p15:clr>
        </p15:guide>
        <p15:guide id="16" orient="horz" pos="4320" userDrawn="1">
          <p15:clr>
            <a:srgbClr val="2FFF7E"/>
          </p15:clr>
        </p15:guide>
        <p15:guide id="17" orient="horz" pos="208" userDrawn="1">
          <p15:clr>
            <a:srgbClr val="2FFF7E"/>
          </p15:clr>
        </p15:guide>
        <p15:guide id="18" orient="horz" pos="688" userDrawn="1">
          <p15:clr>
            <a:srgbClr val="2FFF7E"/>
          </p15:clr>
        </p15:guide>
        <p15:guide id="19" orient="horz" pos="888" userDrawn="1">
          <p15:clr>
            <a:srgbClr val="2FFF7E"/>
          </p15:clr>
        </p15:guide>
        <p15:guide id="20" orient="horz" pos="1368" userDrawn="1">
          <p15:clr>
            <a:srgbClr val="2FFF7E"/>
          </p15:clr>
        </p15:guide>
        <p15:guide id="21" orient="horz" pos="1576" userDrawn="1">
          <p15:clr>
            <a:srgbClr val="2FFF7E"/>
          </p15:clr>
        </p15:guide>
        <p15:guide id="22" orient="horz" pos="2056" userDrawn="1">
          <p15:clr>
            <a:srgbClr val="2FFF7E"/>
          </p15:clr>
        </p15:guide>
        <p15:guide id="23" orient="horz" pos="2264" userDrawn="1">
          <p15:clr>
            <a:srgbClr val="2FFF7E"/>
          </p15:clr>
        </p15:guide>
        <p15:guide id="24" orient="horz" pos="2744" userDrawn="1">
          <p15:clr>
            <a:srgbClr val="2FFF7E"/>
          </p15:clr>
        </p15:guide>
        <p15:guide id="25" orient="horz" pos="2952" userDrawn="1">
          <p15:clr>
            <a:srgbClr val="2FFF7E"/>
          </p15:clr>
        </p15:guide>
        <p15:guide id="26" orient="horz" pos="3432" userDrawn="1">
          <p15:clr>
            <a:srgbClr val="2FFF7E"/>
          </p15:clr>
        </p15:guide>
        <p15:guide id="27" orient="horz" pos="3632" userDrawn="1">
          <p15:clr>
            <a:srgbClr val="2FFF7E"/>
          </p15:clr>
        </p15:guide>
        <p15:guide id="28" orient="horz" pos="4112" userDrawn="1">
          <p15:clr>
            <a:srgbClr val="2FFF7E"/>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1207" y="365127"/>
            <a:ext cx="9135533"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341207" y="1825625"/>
            <a:ext cx="9135533"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341207" y="6356352"/>
            <a:ext cx="2228850" cy="365125"/>
          </a:xfrm>
          <a:prstGeom prst="rect">
            <a:avLst/>
          </a:prstGeom>
        </p:spPr>
        <p:txBody>
          <a:bodyPr vert="horz" lIns="91440" tIns="45720" rIns="91440" bIns="45720" rtlCol="0" anchor="ctr"/>
          <a:lstStyle>
            <a:lvl1pPr algn="l">
              <a:defRPr sz="1083">
                <a:solidFill>
                  <a:schemeClr val="tx1"/>
                </a:solidFill>
                <a:latin typeface="Century Gothic" panose="020B0502020202020204" pitchFamily="34" charset="0"/>
              </a:defRPr>
            </a:lvl1pPr>
          </a:lstStyle>
          <a:p>
            <a:r>
              <a:rPr lang="en-GB" b="1"/>
              <a:t>‹#›</a:t>
            </a:r>
            <a:endParaRPr lang="en-US"/>
          </a:p>
        </p:txBody>
      </p:sp>
      <p:sp>
        <p:nvSpPr>
          <p:cNvPr id="6" name="Slide Number Placeholder 5"/>
          <p:cNvSpPr>
            <a:spLocks noGrp="1"/>
          </p:cNvSpPr>
          <p:nvPr>
            <p:ph type="sldNum" sz="quarter" idx="4"/>
          </p:nvPr>
        </p:nvSpPr>
        <p:spPr>
          <a:xfrm>
            <a:off x="7247890" y="6356352"/>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spTree>
    <p:extLst>
      <p:ext uri="{BB962C8B-B14F-4D97-AF65-F5344CB8AC3E}">
        <p14:creationId xmlns:p14="http://schemas.microsoft.com/office/powerpoint/2010/main" val="3162068689"/>
      </p:ext>
    </p:extLst>
  </p:cSld>
  <p:clrMap bg1="lt1" tx1="dk1" bg2="lt2" tx2="dk2" accent1="accent1" accent2="accent2" accent3="accent3" accent4="accent4" accent5="accent5" accent6="accent6" hlink="hlink" folHlink="folHlink"/>
  <p:sldLayoutIdLst>
    <p:sldLayoutId id="2147483672" r:id="rId1"/>
    <p:sldLayoutId id="2147483700" r:id="rId2"/>
    <p:sldLayoutId id="2147483699" r:id="rId3"/>
    <p:sldLayoutId id="2147483698" r:id="rId4"/>
    <p:sldLayoutId id="2147483678" r:id="rId5"/>
    <p:sldLayoutId id="2147483685" r:id="rId6"/>
    <p:sldLayoutId id="2147483687" r:id="rId7"/>
    <p:sldLayoutId id="2147483688" r:id="rId8"/>
    <p:sldLayoutId id="2147483680" r:id="rId9"/>
    <p:sldLayoutId id="2147483686" r:id="rId10"/>
    <p:sldLayoutId id="2147483694" r:id="rId11"/>
    <p:sldLayoutId id="2147483696" r:id="rId12"/>
    <p:sldLayoutId id="2147483693" r:id="rId13"/>
    <p:sldLayoutId id="2147483695" r:id="rId14"/>
    <p:sldLayoutId id="2147483691" r:id="rId15"/>
    <p:sldLayoutId id="2147483682" r:id="rId16"/>
    <p:sldLayoutId id="2147483689" r:id="rId17"/>
    <p:sldLayoutId id="2147483690" r:id="rId18"/>
    <p:sldLayoutId id="2147483704" r:id="rId19"/>
    <p:sldLayoutId id="2147483706" r:id="rId20"/>
    <p:sldLayoutId id="2147483705" r:id="rId21"/>
    <p:sldLayoutId id="2147483708" r:id="rId22"/>
    <p:sldLayoutId id="2147483701" r:id="rId23"/>
    <p:sldLayoutId id="2147483677" r:id="rId24"/>
  </p:sldLayoutIdLst>
  <p:hf hdr="0" ftr="0" dt="0"/>
  <p:txStyles>
    <p:titleStyle>
      <a:lvl1pPr algn="l" defTabSz="990570" rtl="0" eaLnBrk="1" latinLnBrk="0" hangingPunct="1">
        <a:lnSpc>
          <a:spcPct val="90000"/>
        </a:lnSpc>
        <a:spcBef>
          <a:spcPct val="0"/>
        </a:spcBef>
        <a:buNone/>
        <a:defRPr sz="3900" b="1" kern="1200">
          <a:solidFill>
            <a:schemeClr val="tx1"/>
          </a:solidFill>
          <a:latin typeface="Century Gothic" panose="020B0502020202020204" pitchFamily="34" charset="0"/>
          <a:ea typeface="+mj-ea"/>
          <a:cs typeface="+mj-cs"/>
        </a:defRPr>
      </a:lvl1pPr>
    </p:titleStyle>
    <p:bodyStyle>
      <a:lvl1pPr marL="247642" indent="-247642" algn="l" defTabSz="990570" rtl="0" eaLnBrk="1" latinLnBrk="0" hangingPunct="1">
        <a:lnSpc>
          <a:spcPct val="90000"/>
        </a:lnSpc>
        <a:spcBef>
          <a:spcPts val="1083"/>
        </a:spcBef>
        <a:buFont typeface="Arial" panose="020B0604020202020204" pitchFamily="34" charset="0"/>
        <a:buChar char="•"/>
        <a:defRPr sz="3033" kern="1200">
          <a:solidFill>
            <a:schemeClr val="tx1"/>
          </a:solidFill>
          <a:latin typeface="Century Gothic" panose="020B0502020202020204" pitchFamily="34" charset="0"/>
          <a:ea typeface="+mn-ea"/>
          <a:cs typeface="+mn-cs"/>
        </a:defRPr>
      </a:lvl1pPr>
      <a:lvl2pPr marL="742927" indent="-247642" algn="l" defTabSz="990570" rtl="0" eaLnBrk="1" latinLnBrk="0" hangingPunct="1">
        <a:lnSpc>
          <a:spcPct val="90000"/>
        </a:lnSpc>
        <a:spcBef>
          <a:spcPts val="542"/>
        </a:spcBef>
        <a:buFont typeface="Arial" panose="020B0604020202020204" pitchFamily="34" charset="0"/>
        <a:buChar char="•"/>
        <a:defRPr sz="2600" kern="1200">
          <a:solidFill>
            <a:schemeClr val="tx1"/>
          </a:solidFill>
          <a:latin typeface="Century Gothic" panose="020B0502020202020204" pitchFamily="34" charset="0"/>
          <a:ea typeface="+mn-ea"/>
          <a:cs typeface="+mn-cs"/>
        </a:defRPr>
      </a:lvl2pPr>
      <a:lvl3pPr marL="1238212" indent="-247642" algn="l" defTabSz="990570" rtl="0" eaLnBrk="1" latinLnBrk="0" hangingPunct="1">
        <a:lnSpc>
          <a:spcPct val="90000"/>
        </a:lnSpc>
        <a:spcBef>
          <a:spcPts val="542"/>
        </a:spcBef>
        <a:buFont typeface="Arial" panose="020B0604020202020204" pitchFamily="34" charset="0"/>
        <a:buChar char="•"/>
        <a:defRPr sz="2167" kern="1200">
          <a:solidFill>
            <a:schemeClr val="tx1"/>
          </a:solidFill>
          <a:latin typeface="Century Gothic" panose="020B0502020202020204" pitchFamily="34" charset="0"/>
          <a:ea typeface="+mn-ea"/>
          <a:cs typeface="+mn-cs"/>
        </a:defRPr>
      </a:lvl3pPr>
      <a:lvl4pPr marL="1733497"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4pPr>
      <a:lvl5pPr marL="222878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5pPr>
      <a:lvl6pPr marL="272406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9pPr>
    </p:bodyStyle>
    <p:otherStyle>
      <a:defPPr>
        <a:defRPr lang="en-US"/>
      </a:defPPr>
      <a:lvl1pPr marL="0" algn="l" defTabSz="990570" rtl="0" eaLnBrk="1" latinLnBrk="0" hangingPunct="1">
        <a:defRPr sz="1950" kern="1200">
          <a:solidFill>
            <a:schemeClr val="tx1"/>
          </a:solidFill>
          <a:latin typeface="+mn-lt"/>
          <a:ea typeface="+mn-ea"/>
          <a:cs typeface="+mn-cs"/>
        </a:defRPr>
      </a:lvl1pPr>
      <a:lvl2pPr marL="495285" algn="l" defTabSz="990570" rtl="0" eaLnBrk="1" latinLnBrk="0" hangingPunct="1">
        <a:defRPr sz="1950" kern="1200">
          <a:solidFill>
            <a:schemeClr val="tx1"/>
          </a:solidFill>
          <a:latin typeface="+mn-lt"/>
          <a:ea typeface="+mn-ea"/>
          <a:cs typeface="+mn-cs"/>
        </a:defRPr>
      </a:lvl2pPr>
      <a:lvl3pPr marL="990570" algn="l" defTabSz="990570" rtl="0" eaLnBrk="1" latinLnBrk="0" hangingPunct="1">
        <a:defRPr sz="1950" kern="1200">
          <a:solidFill>
            <a:schemeClr val="tx1"/>
          </a:solidFill>
          <a:latin typeface="+mn-lt"/>
          <a:ea typeface="+mn-ea"/>
          <a:cs typeface="+mn-cs"/>
        </a:defRPr>
      </a:lvl3pPr>
      <a:lvl4pPr marL="1485854" algn="l" defTabSz="990570" rtl="0" eaLnBrk="1" latinLnBrk="0" hangingPunct="1">
        <a:defRPr sz="1950" kern="1200">
          <a:solidFill>
            <a:schemeClr val="tx1"/>
          </a:solidFill>
          <a:latin typeface="+mn-lt"/>
          <a:ea typeface="+mn-ea"/>
          <a:cs typeface="+mn-cs"/>
        </a:defRPr>
      </a:lvl4pPr>
      <a:lvl5pPr marL="1981139" algn="l" defTabSz="990570" rtl="0" eaLnBrk="1" latinLnBrk="0" hangingPunct="1">
        <a:defRPr sz="1950" kern="1200">
          <a:solidFill>
            <a:schemeClr val="tx1"/>
          </a:solidFill>
          <a:latin typeface="+mn-lt"/>
          <a:ea typeface="+mn-ea"/>
          <a:cs typeface="+mn-cs"/>
        </a:defRPr>
      </a:lvl5pPr>
      <a:lvl6pPr marL="2476424" algn="l" defTabSz="990570" rtl="0" eaLnBrk="1" latinLnBrk="0" hangingPunct="1">
        <a:defRPr sz="1950" kern="1200">
          <a:solidFill>
            <a:schemeClr val="tx1"/>
          </a:solidFill>
          <a:latin typeface="+mn-lt"/>
          <a:ea typeface="+mn-ea"/>
          <a:cs typeface="+mn-cs"/>
        </a:defRPr>
      </a:lvl6pPr>
      <a:lvl7pPr marL="2971709" algn="l" defTabSz="990570" rtl="0" eaLnBrk="1" latinLnBrk="0" hangingPunct="1">
        <a:defRPr sz="1950" kern="1200">
          <a:solidFill>
            <a:schemeClr val="tx1"/>
          </a:solidFill>
          <a:latin typeface="+mn-lt"/>
          <a:ea typeface="+mn-ea"/>
          <a:cs typeface="+mn-cs"/>
        </a:defRPr>
      </a:lvl7pPr>
      <a:lvl8pPr marL="3466993" algn="l" defTabSz="990570" rtl="0" eaLnBrk="1" latinLnBrk="0" hangingPunct="1">
        <a:defRPr sz="1950" kern="1200">
          <a:solidFill>
            <a:schemeClr val="tx1"/>
          </a:solidFill>
          <a:latin typeface="+mn-lt"/>
          <a:ea typeface="+mn-ea"/>
          <a:cs typeface="+mn-cs"/>
        </a:defRPr>
      </a:lvl8pPr>
      <a:lvl9pPr marL="3962278" algn="l" defTabSz="990570" rtl="0" eaLnBrk="1" latinLnBrk="0" hangingPunct="1">
        <a:defRPr sz="195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6240" userDrawn="1">
          <p15:clr>
            <a:srgbClr val="F26B43"/>
          </p15:clr>
        </p15:guide>
        <p15:guide id="3" pos="204" userDrawn="1">
          <p15:clr>
            <a:srgbClr val="F26B43"/>
          </p15:clr>
        </p15:guide>
        <p15:guide id="4" pos="1005" userDrawn="1">
          <p15:clr>
            <a:srgbClr val="F26B43"/>
          </p15:clr>
        </p15:guide>
        <p15:guide id="5" pos="1210" userDrawn="1">
          <p15:clr>
            <a:srgbClr val="F26B43"/>
          </p15:clr>
        </p15:guide>
        <p15:guide id="6" pos="2011" userDrawn="1">
          <p15:clr>
            <a:srgbClr val="F26B43"/>
          </p15:clr>
        </p15:guide>
        <p15:guide id="7" pos="2216" userDrawn="1">
          <p15:clr>
            <a:srgbClr val="F26B43"/>
          </p15:clr>
        </p15:guide>
        <p15:guide id="8" pos="3017" userDrawn="1">
          <p15:clr>
            <a:srgbClr val="F26B43"/>
          </p15:clr>
        </p15:guide>
        <p15:guide id="9" pos="3222" userDrawn="1">
          <p15:clr>
            <a:srgbClr val="F26B43"/>
          </p15:clr>
        </p15:guide>
        <p15:guide id="10" pos="4023" userDrawn="1">
          <p15:clr>
            <a:srgbClr val="F26B43"/>
          </p15:clr>
        </p15:guide>
        <p15:guide id="11" pos="4228" userDrawn="1">
          <p15:clr>
            <a:srgbClr val="F26B43"/>
          </p15:clr>
        </p15:guide>
        <p15:guide id="12" pos="5029" userDrawn="1">
          <p15:clr>
            <a:srgbClr val="F26B43"/>
          </p15:clr>
        </p15:guide>
        <p15:guide id="13" pos="5234" userDrawn="1">
          <p15:clr>
            <a:srgbClr val="F26B43"/>
          </p15:clr>
        </p15:guide>
        <p15:guide id="14" pos="6035" userDrawn="1">
          <p15:clr>
            <a:srgbClr val="F26B43"/>
          </p15:clr>
        </p15:guide>
        <p15:guide id="15" orient="horz" userDrawn="1">
          <p15:clr>
            <a:srgbClr val="F26B43"/>
          </p15:clr>
        </p15:guide>
        <p15:guide id="16" orient="horz" pos="4320" userDrawn="1">
          <p15:clr>
            <a:srgbClr val="F26B43"/>
          </p15:clr>
        </p15:guide>
        <p15:guide id="17" orient="horz" pos="204" userDrawn="1">
          <p15:clr>
            <a:srgbClr val="F26B43"/>
          </p15:clr>
        </p15:guide>
        <p15:guide id="18" orient="horz" pos="685" userDrawn="1">
          <p15:clr>
            <a:srgbClr val="F26B43"/>
          </p15:clr>
        </p15:guide>
        <p15:guide id="19" orient="horz" pos="890" userDrawn="1">
          <p15:clr>
            <a:srgbClr val="F26B43"/>
          </p15:clr>
        </p15:guide>
        <p15:guide id="20" orient="horz" pos="1371" userDrawn="1">
          <p15:clr>
            <a:srgbClr val="F26B43"/>
          </p15:clr>
        </p15:guide>
        <p15:guide id="21" orient="horz" pos="1576" userDrawn="1">
          <p15:clr>
            <a:srgbClr val="F26B43"/>
          </p15:clr>
        </p15:guide>
        <p15:guide id="22" orient="horz" pos="2057" userDrawn="1">
          <p15:clr>
            <a:srgbClr val="F26B43"/>
          </p15:clr>
        </p15:guide>
        <p15:guide id="23" orient="horz" pos="2262" userDrawn="1">
          <p15:clr>
            <a:srgbClr val="F26B43"/>
          </p15:clr>
        </p15:guide>
        <p15:guide id="24" orient="horz" pos="2743" userDrawn="1">
          <p15:clr>
            <a:srgbClr val="F26B43"/>
          </p15:clr>
        </p15:guide>
        <p15:guide id="25" orient="horz" pos="2948" userDrawn="1">
          <p15:clr>
            <a:srgbClr val="F26B43"/>
          </p15:clr>
        </p15:guide>
        <p15:guide id="26" orient="horz" pos="3429" userDrawn="1">
          <p15:clr>
            <a:srgbClr val="F26B43"/>
          </p15:clr>
        </p15:guide>
        <p15:guide id="27" orient="horz" pos="3634" userDrawn="1">
          <p15:clr>
            <a:srgbClr val="F26B43"/>
          </p15:clr>
        </p15:guide>
        <p15:guide id="28" orient="horz" pos="4115"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6.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microsoft.com/office/2007/relationships/hdphoto" Target="../media/hdphoto2.wdp"/><Relationship Id="rId5" Type="http://schemas.openxmlformats.org/officeDocument/2006/relationships/image" Target="../media/image14.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6.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1.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8800C-B306-18E7-D605-B2295BCDC299}"/>
              </a:ext>
            </a:extLst>
          </p:cNvPr>
          <p:cNvSpPr>
            <a:spLocks noGrp="1"/>
          </p:cNvSpPr>
          <p:nvPr>
            <p:ph type="title"/>
          </p:nvPr>
        </p:nvSpPr>
        <p:spPr>
          <a:xfrm>
            <a:off x="201813" y="986109"/>
            <a:ext cx="5151120" cy="1325563"/>
          </a:xfrm>
        </p:spPr>
        <p:txBody>
          <a:bodyPr>
            <a:normAutofit fontScale="90000"/>
          </a:bodyPr>
          <a:lstStyle/>
          <a:p>
            <a:r>
              <a:rPr lang="en-US" dirty="0"/>
              <a:t>Drug education</a:t>
            </a:r>
          </a:p>
        </p:txBody>
      </p:sp>
      <p:sp>
        <p:nvSpPr>
          <p:cNvPr id="3" name="Subtitle 2">
            <a:extLst>
              <a:ext uri="{FF2B5EF4-FFF2-40B4-BE49-F238E27FC236}">
                <a16:creationId xmlns:a16="http://schemas.microsoft.com/office/drawing/2014/main" id="{F1231D9D-8A18-B483-FE64-1B1B1B96683A}"/>
              </a:ext>
            </a:extLst>
          </p:cNvPr>
          <p:cNvSpPr>
            <a:spLocks noGrp="1"/>
          </p:cNvSpPr>
          <p:nvPr>
            <p:ph type="subTitle" idx="1"/>
          </p:nvPr>
        </p:nvSpPr>
        <p:spPr>
          <a:xfrm>
            <a:off x="239606" y="3483582"/>
            <a:ext cx="5598486" cy="582035"/>
          </a:xfrm>
        </p:spPr>
        <p:txBody>
          <a:bodyPr/>
          <a:lstStyle/>
          <a:p>
            <a:pPr>
              <a:lnSpc>
                <a:spcPts val="3200"/>
              </a:lnSpc>
              <a:spcBef>
                <a:spcPts val="0"/>
              </a:spcBef>
            </a:pPr>
            <a:r>
              <a:rPr lang="en-US" dirty="0"/>
              <a:t>Medicines and household products</a:t>
            </a:r>
          </a:p>
          <a:p>
            <a:pPr>
              <a:lnSpc>
                <a:spcPts val="3200"/>
              </a:lnSpc>
              <a:spcBef>
                <a:spcPts val="0"/>
              </a:spcBef>
            </a:pPr>
            <a:r>
              <a:rPr lang="en-US" dirty="0"/>
              <a:t>Year 3-4: Lesson 1</a:t>
            </a:r>
            <a:endParaRPr lang="en-US" sz="2400" dirty="0"/>
          </a:p>
        </p:txBody>
      </p:sp>
      <p:sp>
        <p:nvSpPr>
          <p:cNvPr id="5" name="Slide Number Placeholder 5">
            <a:extLst>
              <a:ext uri="{FF2B5EF4-FFF2-40B4-BE49-F238E27FC236}">
                <a16:creationId xmlns:a16="http://schemas.microsoft.com/office/drawing/2014/main" id="{B3DDE530-D9CF-7586-D2F5-BC12A61F3771}"/>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pic>
        <p:nvPicPr>
          <p:cNvPr id="6" name="Picture Placeholder 11">
            <a:extLst>
              <a:ext uri="{FF2B5EF4-FFF2-40B4-BE49-F238E27FC236}">
                <a16:creationId xmlns:a16="http://schemas.microsoft.com/office/drawing/2014/main" id="{8C5F71A2-44DF-D3C8-7A60-BE010ADC2400}"/>
              </a:ext>
            </a:extLst>
          </p:cNvPr>
          <p:cNvPicPr>
            <a:picLocks noChangeAspect="1"/>
          </p:cNvPicPr>
          <p:nvPr/>
        </p:nvPicPr>
        <p:blipFill>
          <a:blip r:embed="rId2"/>
          <a:srcRect t="1207" b="1207"/>
          <a:stretch/>
        </p:blipFill>
        <p:spPr>
          <a:xfrm>
            <a:off x="6750838" y="1412875"/>
            <a:ext cx="2449299" cy="3382670"/>
          </a:xfrm>
          <a:prstGeom prst="rect">
            <a:avLst/>
          </a:prstGeom>
          <a:ln>
            <a:noFill/>
          </a:ln>
          <a:effectLst>
            <a:outerShdw blurRad="292100" dist="232131" dir="5400000" algn="tl" rotWithShape="0">
              <a:srgbClr val="333333">
                <a:alpha val="71669"/>
              </a:srgbClr>
            </a:outerShdw>
          </a:effectLst>
        </p:spPr>
      </p:pic>
    </p:spTree>
    <p:extLst>
      <p:ext uri="{BB962C8B-B14F-4D97-AF65-F5344CB8AC3E}">
        <p14:creationId xmlns:p14="http://schemas.microsoft.com/office/powerpoint/2010/main" val="2260120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741E88D-B90E-549A-D545-87D7AE5666B5}"/>
              </a:ext>
            </a:extLst>
          </p:cNvPr>
          <p:cNvGrpSpPr/>
          <p:nvPr/>
        </p:nvGrpSpPr>
        <p:grpSpPr>
          <a:xfrm>
            <a:off x="0" y="3386140"/>
            <a:ext cx="9906000" cy="3471862"/>
            <a:chOff x="0" y="3386139"/>
            <a:chExt cx="9906000" cy="2312504"/>
          </a:xfrm>
        </p:grpSpPr>
        <p:sp>
          <p:nvSpPr>
            <p:cNvPr id="5" name="Rectangle 4">
              <a:extLst>
                <a:ext uri="{FF2B5EF4-FFF2-40B4-BE49-F238E27FC236}">
                  <a16:creationId xmlns:a16="http://schemas.microsoft.com/office/drawing/2014/main" id="{6EE0D439-9D7A-EDE1-F7D9-0D50AA0DD1DC}"/>
                </a:ext>
              </a:extLst>
            </p:cNvPr>
            <p:cNvSpPr/>
            <p:nvPr/>
          </p:nvSpPr>
          <p:spPr>
            <a:xfrm>
              <a:off x="0" y="3386139"/>
              <a:ext cx="9906000" cy="581586"/>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12C2B55-9E43-7483-BA67-405A161A70B3}"/>
                </a:ext>
              </a:extLst>
            </p:cNvPr>
            <p:cNvSpPr/>
            <p:nvPr/>
          </p:nvSpPr>
          <p:spPr>
            <a:xfrm>
              <a:off x="0" y="3967726"/>
              <a:ext cx="9906000" cy="1730917"/>
            </a:xfrm>
            <a:prstGeom prst="rect">
              <a:avLst/>
            </a:prstGeom>
            <a:solidFill>
              <a:srgbClr val="4D61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Content Placeholder 1">
            <a:extLst>
              <a:ext uri="{FF2B5EF4-FFF2-40B4-BE49-F238E27FC236}">
                <a16:creationId xmlns:a16="http://schemas.microsoft.com/office/drawing/2014/main" id="{9794D7EC-59AF-7A2E-A05E-842D9093B0D4}"/>
              </a:ext>
            </a:extLst>
          </p:cNvPr>
          <p:cNvSpPr>
            <a:spLocks noGrp="1"/>
          </p:cNvSpPr>
          <p:nvPr>
            <p:ph sz="half" idx="10"/>
          </p:nvPr>
        </p:nvSpPr>
        <p:spPr>
          <a:xfrm>
            <a:off x="225357" y="1288190"/>
            <a:ext cx="8112813" cy="873159"/>
          </a:xfrm>
        </p:spPr>
        <p:txBody>
          <a:bodyPr>
            <a:noAutofit/>
          </a:bodyPr>
          <a:lstStyle/>
          <a:p>
            <a:pPr>
              <a:lnSpc>
                <a:spcPts val="3200"/>
              </a:lnSpc>
            </a:pPr>
            <a:r>
              <a:rPr lang="en-GB" sz="2400" b="1" dirty="0">
                <a:ea typeface="Lato" panose="020B0604020202020204" charset="0"/>
                <a:cs typeface="Lato" panose="020B0604020202020204" charset="0"/>
              </a:rPr>
              <a:t>Use the </a:t>
            </a:r>
            <a:r>
              <a:rPr lang="en-GB" sz="2400" b="1" i="1" dirty="0">
                <a:ea typeface="Lato" panose="020B0604020202020204" charset="0"/>
                <a:cs typeface="Lato" panose="020B0604020202020204" charset="0"/>
              </a:rPr>
              <a:t>benefits and risks list </a:t>
            </a:r>
            <a:r>
              <a:rPr lang="en-GB" sz="2400" b="1" dirty="0">
                <a:ea typeface="Lato" panose="020B0604020202020204" charset="0"/>
                <a:cs typeface="Lato" panose="020B0604020202020204" charset="0"/>
              </a:rPr>
              <a:t>sheet to answer these questions about household products and medicines</a:t>
            </a:r>
            <a:r>
              <a:rPr lang="en-GB" sz="2400" dirty="0">
                <a:ea typeface="Lato" panose="020B0604020202020204" charset="0"/>
                <a:cs typeface="Lato" panose="020B0604020202020204" charset="0"/>
              </a:rPr>
              <a:t>:</a:t>
            </a:r>
          </a:p>
        </p:txBody>
      </p:sp>
      <p:sp>
        <p:nvSpPr>
          <p:cNvPr id="3" name="Title 2">
            <a:extLst>
              <a:ext uri="{FF2B5EF4-FFF2-40B4-BE49-F238E27FC236}">
                <a16:creationId xmlns:a16="http://schemas.microsoft.com/office/drawing/2014/main" id="{1DD4E027-AC46-085C-5157-6CB18D90BC3D}"/>
              </a:ext>
            </a:extLst>
          </p:cNvPr>
          <p:cNvSpPr>
            <a:spLocks noGrp="1"/>
          </p:cNvSpPr>
          <p:nvPr>
            <p:ph type="title"/>
          </p:nvPr>
        </p:nvSpPr>
        <p:spPr>
          <a:xfrm>
            <a:off x="233593" y="543878"/>
            <a:ext cx="6265448" cy="694054"/>
          </a:xfrm>
        </p:spPr>
        <p:txBody>
          <a:bodyPr/>
          <a:lstStyle/>
          <a:p>
            <a:r>
              <a:rPr lang="en-GB" dirty="0"/>
              <a:t>What’s our starting point?</a:t>
            </a:r>
          </a:p>
        </p:txBody>
      </p:sp>
      <p:sp>
        <p:nvSpPr>
          <p:cNvPr id="4" name="Slide Number Placeholder 3">
            <a:extLst>
              <a:ext uri="{FF2B5EF4-FFF2-40B4-BE49-F238E27FC236}">
                <a16:creationId xmlns:a16="http://schemas.microsoft.com/office/drawing/2014/main" id="{84300F9C-8BB3-F127-3DB8-19F919C7028C}"/>
              </a:ext>
            </a:extLst>
          </p:cNvPr>
          <p:cNvSpPr>
            <a:spLocks noGrp="1"/>
          </p:cNvSpPr>
          <p:nvPr>
            <p:ph type="sldNum" sz="quarter" idx="4"/>
          </p:nvPr>
        </p:nvSpPr>
        <p:spPr/>
        <p:txBody>
          <a:bodyPr/>
          <a:lstStyle/>
          <a:p>
            <a:r>
              <a:rPr lang="en-GB"/>
              <a:t>© PSHE Association 2025</a:t>
            </a:r>
            <a:endParaRPr lang="en-GB" dirty="0"/>
          </a:p>
        </p:txBody>
      </p:sp>
      <p:sp>
        <p:nvSpPr>
          <p:cNvPr id="19" name="Rounded Rectangle 18">
            <a:extLst>
              <a:ext uri="{FF2B5EF4-FFF2-40B4-BE49-F238E27FC236}">
                <a16:creationId xmlns:a16="http://schemas.microsoft.com/office/drawing/2014/main" id="{068D7B9D-20EC-0081-73F5-BB52294C3D6E}"/>
              </a:ext>
            </a:extLst>
          </p:cNvPr>
          <p:cNvSpPr/>
          <p:nvPr/>
        </p:nvSpPr>
        <p:spPr>
          <a:xfrm>
            <a:off x="3522886" y="4449259"/>
            <a:ext cx="2862000" cy="1988557"/>
          </a:xfrm>
          <a:prstGeom prst="roundRect">
            <a:avLst>
              <a:gd name="adj" fmla="val 5606"/>
            </a:avLst>
          </a:prstGeom>
          <a:solidFill>
            <a:srgbClr val="BCCE96"/>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108000" rIns="432000" rtlCol="0" anchor="t" anchorCtr="0"/>
          <a:lstStyle/>
          <a:p>
            <a:pPr lvl="0">
              <a:lnSpc>
                <a:spcPts val="2800"/>
              </a:lnSpc>
              <a:spcAft>
                <a:spcPts val="1200"/>
              </a:spcAft>
            </a:pPr>
            <a:r>
              <a:rPr lang="en-GB" sz="2000" dirty="0">
                <a:solidFill>
                  <a:schemeClr val="tx1"/>
                </a:solidFill>
                <a:latin typeface="Century Gothic" panose="020B0502020202020204" pitchFamily="34" charset="0"/>
              </a:rPr>
              <a:t>Are there any risks from using these products? What are the risks?  </a:t>
            </a:r>
          </a:p>
        </p:txBody>
      </p:sp>
      <p:sp>
        <p:nvSpPr>
          <p:cNvPr id="20" name="Rounded Rectangle 19">
            <a:extLst>
              <a:ext uri="{FF2B5EF4-FFF2-40B4-BE49-F238E27FC236}">
                <a16:creationId xmlns:a16="http://schemas.microsoft.com/office/drawing/2014/main" id="{4CA497D9-6694-AD86-371E-09EEDA356288}"/>
              </a:ext>
            </a:extLst>
          </p:cNvPr>
          <p:cNvSpPr/>
          <p:nvPr/>
        </p:nvSpPr>
        <p:spPr>
          <a:xfrm>
            <a:off x="333822" y="4449259"/>
            <a:ext cx="2862000" cy="1988557"/>
          </a:xfrm>
          <a:prstGeom prst="roundRect">
            <a:avLst>
              <a:gd name="adj" fmla="val 5606"/>
            </a:avLst>
          </a:prstGeom>
          <a:solidFill>
            <a:srgbClr val="BCCE96"/>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108000" rIns="432000" rtlCol="0" anchor="t" anchorCtr="0"/>
          <a:lstStyle/>
          <a:p>
            <a:pPr lvl="0">
              <a:lnSpc>
                <a:spcPts val="2800"/>
              </a:lnSpc>
              <a:spcAft>
                <a:spcPts val="1200"/>
              </a:spcAft>
            </a:pPr>
            <a:r>
              <a:rPr lang="en-GB" sz="2000" dirty="0">
                <a:solidFill>
                  <a:schemeClr val="tx1"/>
                </a:solidFill>
                <a:latin typeface="Century Gothic" panose="020B0502020202020204" pitchFamily="34" charset="0"/>
              </a:rPr>
              <a:t>How do these help us?</a:t>
            </a:r>
          </a:p>
        </p:txBody>
      </p:sp>
      <p:sp>
        <p:nvSpPr>
          <p:cNvPr id="21" name="Rounded Rectangle 20">
            <a:extLst>
              <a:ext uri="{FF2B5EF4-FFF2-40B4-BE49-F238E27FC236}">
                <a16:creationId xmlns:a16="http://schemas.microsoft.com/office/drawing/2014/main" id="{0CFD7672-0BE9-6595-F52C-8C5FEE9F7FEB}"/>
              </a:ext>
            </a:extLst>
          </p:cNvPr>
          <p:cNvSpPr/>
          <p:nvPr/>
        </p:nvSpPr>
        <p:spPr>
          <a:xfrm>
            <a:off x="6719507" y="4449259"/>
            <a:ext cx="2862000" cy="1988557"/>
          </a:xfrm>
          <a:prstGeom prst="roundRect">
            <a:avLst>
              <a:gd name="adj" fmla="val 5606"/>
            </a:avLst>
          </a:prstGeom>
          <a:solidFill>
            <a:srgbClr val="BCCE96"/>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108000" rIns="432000" rtlCol="0" anchor="t" anchorCtr="0"/>
          <a:lstStyle/>
          <a:p>
            <a:pPr lvl="0">
              <a:lnSpc>
                <a:spcPts val="2800"/>
              </a:lnSpc>
              <a:spcAft>
                <a:spcPts val="1200"/>
              </a:spcAft>
            </a:pPr>
            <a:r>
              <a:rPr lang="en-GB" sz="2000" dirty="0">
                <a:solidFill>
                  <a:schemeClr val="tx1"/>
                </a:solidFill>
                <a:latin typeface="Century Gothic" panose="020B0502020202020204" pitchFamily="34" charset="0"/>
              </a:rPr>
              <a:t>What will help reduce the risks?  </a:t>
            </a:r>
          </a:p>
        </p:txBody>
      </p:sp>
      <p:pic>
        <p:nvPicPr>
          <p:cNvPr id="18" name="Picture 17" descr="A group of bottles with labels&#10;&#10;Description automatically generated">
            <a:extLst>
              <a:ext uri="{FF2B5EF4-FFF2-40B4-BE49-F238E27FC236}">
                <a16:creationId xmlns:a16="http://schemas.microsoft.com/office/drawing/2014/main" id="{CFD811C5-DCB6-3A91-4B94-DAF363FA94CB}"/>
              </a:ext>
            </a:extLst>
          </p:cNvPr>
          <p:cNvPicPr>
            <a:picLocks noChangeAspect="1"/>
          </p:cNvPicPr>
          <p:nvPr/>
        </p:nvPicPr>
        <p:blipFill>
          <a:blip r:embed="rId3"/>
          <a:stretch>
            <a:fillRect/>
          </a:stretch>
        </p:blipFill>
        <p:spPr>
          <a:xfrm>
            <a:off x="920488" y="2442361"/>
            <a:ext cx="7772400" cy="1656748"/>
          </a:xfrm>
          <a:prstGeom prst="rect">
            <a:avLst/>
          </a:prstGeom>
        </p:spPr>
      </p:pic>
    </p:spTree>
    <p:extLst>
      <p:ext uri="{BB962C8B-B14F-4D97-AF65-F5344CB8AC3E}">
        <p14:creationId xmlns:p14="http://schemas.microsoft.com/office/powerpoint/2010/main" val="99824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B866AD-FBEF-AB0F-1F13-3998817CD676}"/>
              </a:ext>
            </a:extLst>
          </p:cNvPr>
          <p:cNvSpPr>
            <a:spLocks noGrp="1"/>
          </p:cNvSpPr>
          <p:nvPr>
            <p:ph idx="1"/>
          </p:nvPr>
        </p:nvSpPr>
        <p:spPr/>
        <p:txBody>
          <a:bodyPr/>
          <a:lstStyle/>
          <a:p>
            <a:endParaRPr lang="en-US"/>
          </a:p>
        </p:txBody>
      </p:sp>
      <p:sp>
        <p:nvSpPr>
          <p:cNvPr id="3" name="Slide Number Placeholder 5">
            <a:extLst>
              <a:ext uri="{FF2B5EF4-FFF2-40B4-BE49-F238E27FC236}">
                <a16:creationId xmlns:a16="http://schemas.microsoft.com/office/drawing/2014/main" id="{3D634B50-2908-D19A-31D1-14B55BBA010A}"/>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solidFill>
                  <a:schemeClr val="tx1">
                    <a:lumMod val="50000"/>
                    <a:lumOff val="50000"/>
                  </a:schemeClr>
                </a:solidFill>
              </a:rPr>
              <a:t>© PSHE Association 2025</a:t>
            </a:r>
          </a:p>
        </p:txBody>
      </p:sp>
    </p:spTree>
    <p:extLst>
      <p:ext uri="{BB962C8B-B14F-4D97-AF65-F5344CB8AC3E}">
        <p14:creationId xmlns:p14="http://schemas.microsoft.com/office/powerpoint/2010/main" val="2552904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0745C9D-E4FC-ED65-A944-0DB4FAEFB885}"/>
              </a:ext>
            </a:extLst>
          </p:cNvPr>
          <p:cNvSpPr>
            <a:spLocks noGrp="1"/>
          </p:cNvSpPr>
          <p:nvPr>
            <p:ph type="sldNum" sz="quarter" idx="4"/>
          </p:nvPr>
        </p:nvSpPr>
        <p:spPr>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sp>
        <p:nvSpPr>
          <p:cNvPr id="5" name="Content Placeholder 4">
            <a:extLst>
              <a:ext uri="{FF2B5EF4-FFF2-40B4-BE49-F238E27FC236}">
                <a16:creationId xmlns:a16="http://schemas.microsoft.com/office/drawing/2014/main" id="{D1B41380-CE5F-737D-911C-2826BEA3C027}"/>
              </a:ext>
            </a:extLst>
          </p:cNvPr>
          <p:cNvSpPr>
            <a:spLocks noGrp="1"/>
          </p:cNvSpPr>
          <p:nvPr>
            <p:ph sz="half" idx="12"/>
          </p:nvPr>
        </p:nvSpPr>
        <p:spPr>
          <a:xfrm>
            <a:off x="234315" y="1295678"/>
            <a:ext cx="3495309" cy="4650224"/>
          </a:xfrm>
        </p:spPr>
        <p:txBody>
          <a:bodyPr/>
          <a:lstStyle/>
          <a:p>
            <a:pPr>
              <a:lnSpc>
                <a:spcPts val="2800"/>
              </a:lnSpc>
            </a:pPr>
            <a:r>
              <a:rPr lang="en-GB" sz="2000" dirty="0">
                <a:effectLst/>
                <a:ea typeface="Calibri" panose="020F0502020204030204" pitchFamily="34" charset="0"/>
                <a:cs typeface="Times New Roman" panose="02020603050405020304" pitchFamily="18" charset="0"/>
              </a:rPr>
              <a:t>To learn about </a:t>
            </a:r>
            <a:r>
              <a:rPr lang="en-GB" kern="100" dirty="0">
                <a:effectLst/>
                <a:ea typeface="Aptos" panose="020B0004020202020204" pitchFamily="34" charset="0"/>
                <a:cs typeface="Aptos" panose="020B0004020202020204" pitchFamily="34" charset="0"/>
              </a:rPr>
              <a:t>medicines, and the people who help someone to stay healthy.</a:t>
            </a:r>
            <a:endParaRPr lang="en-GB" kern="100" dirty="0">
              <a:effectLst/>
              <a:ea typeface="Aptos" panose="020B0004020202020204" pitchFamily="34" charset="0"/>
              <a:cs typeface="Times New Roman" panose="02020603050405020304" pitchFamily="18" charset="0"/>
            </a:endParaRPr>
          </a:p>
        </p:txBody>
      </p:sp>
      <p:sp>
        <p:nvSpPr>
          <p:cNvPr id="6" name="Content Placeholder 5">
            <a:extLst>
              <a:ext uri="{FF2B5EF4-FFF2-40B4-BE49-F238E27FC236}">
                <a16:creationId xmlns:a16="http://schemas.microsoft.com/office/drawing/2014/main" id="{E476D276-A037-8F3F-2293-303A10A6A3C8}"/>
              </a:ext>
            </a:extLst>
          </p:cNvPr>
          <p:cNvSpPr>
            <a:spLocks noGrp="1"/>
          </p:cNvSpPr>
          <p:nvPr>
            <p:ph sz="half" idx="13"/>
          </p:nvPr>
        </p:nvSpPr>
        <p:spPr>
          <a:xfrm>
            <a:off x="4067944" y="1303235"/>
            <a:ext cx="4560667" cy="4650224"/>
          </a:xfrm>
        </p:spPr>
        <p:txBody>
          <a:bodyPr/>
          <a:lstStyle/>
          <a:p>
            <a:pPr marL="198000" lvl="0" indent="-198000">
              <a:lnSpc>
                <a:spcPts val="2800"/>
              </a:lnSpc>
              <a:spcBef>
                <a:spcPts val="1100"/>
              </a:spcBef>
              <a:spcAft>
                <a:spcPts val="0"/>
              </a:spcAft>
              <a:buFont typeface="Arial" panose="020B0604020202020204" pitchFamily="34" charset="0"/>
              <a:buChar char="•"/>
            </a:pPr>
            <a:r>
              <a:rPr lang="en-GB" dirty="0">
                <a:effectLst/>
                <a:ea typeface="Calibri" panose="020F0502020204030204" pitchFamily="34" charset="0"/>
                <a:cs typeface="Times New Roman" panose="02020603050405020304" pitchFamily="18" charset="0"/>
              </a:rPr>
              <a:t>explain the importance of taking medicines correctly and using household products safely</a:t>
            </a:r>
          </a:p>
          <a:p>
            <a:pPr marL="198000" lvl="0" indent="-198000">
              <a:lnSpc>
                <a:spcPts val="2800"/>
              </a:lnSpc>
              <a:spcBef>
                <a:spcPts val="1100"/>
              </a:spcBef>
              <a:spcAft>
                <a:spcPts val="0"/>
              </a:spcAft>
              <a:buFont typeface="Arial" panose="020B0604020202020204" pitchFamily="34" charset="0"/>
              <a:buChar char="•"/>
            </a:pPr>
            <a:r>
              <a:rPr lang="en-GB" dirty="0">
                <a:effectLst/>
                <a:ea typeface="Calibri" panose="020F0502020204030204" pitchFamily="34" charset="0"/>
                <a:cs typeface="Times New Roman" panose="02020603050405020304" pitchFamily="18" charset="0"/>
              </a:rPr>
              <a:t>identify risk in relation to the use of medicines and household products, and suggest what action to take to help prevent or minimise harm</a:t>
            </a:r>
          </a:p>
          <a:p>
            <a:pPr marL="198000" lvl="0" indent="-198000">
              <a:lnSpc>
                <a:spcPts val="2800"/>
              </a:lnSpc>
              <a:spcBef>
                <a:spcPts val="1100"/>
              </a:spcBef>
              <a:spcAft>
                <a:spcPts val="0"/>
              </a:spcAft>
              <a:buFont typeface="Arial" panose="020B0604020202020204" pitchFamily="34" charset="0"/>
              <a:buChar char="•"/>
            </a:pPr>
            <a:r>
              <a:rPr lang="en-GB" dirty="0">
                <a:effectLst/>
                <a:ea typeface="Calibri" panose="020F0502020204030204" pitchFamily="34" charset="0"/>
                <a:cs typeface="Times New Roman" panose="02020603050405020304" pitchFamily="18" charset="0"/>
              </a:rPr>
              <a:t>recognise sources of information and whom to ask for help with medicine safety </a:t>
            </a:r>
            <a:endParaRPr lang="en-GB" dirty="0">
              <a:effectLst/>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757565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183B9D7-3099-D95D-AD52-67C7F3349FE5}"/>
              </a:ext>
            </a:extLst>
          </p:cNvPr>
          <p:cNvSpPr/>
          <p:nvPr/>
        </p:nvSpPr>
        <p:spPr>
          <a:xfrm>
            <a:off x="0" y="5330386"/>
            <a:ext cx="9906000" cy="1527614"/>
          </a:xfrm>
          <a:prstGeom prst="rect">
            <a:avLst/>
          </a:prstGeom>
          <a:solidFill>
            <a:srgbClr val="68B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B29D12BC-46F3-76B8-73AE-7A2555B542E0}"/>
              </a:ext>
            </a:extLst>
          </p:cNvPr>
          <p:cNvSpPr>
            <a:spLocks noGrp="1"/>
          </p:cNvSpPr>
          <p:nvPr>
            <p:ph type="sldNum" sz="quarter" idx="4"/>
          </p:nvPr>
        </p:nvSpPr>
        <p:spPr/>
        <p:txBody>
          <a:bodyPr/>
          <a:lstStyle/>
          <a:p>
            <a:r>
              <a:rPr lang="en-GB"/>
              <a:t>© PSHE Association 2025</a:t>
            </a:r>
            <a:endParaRPr lang="en-GB" dirty="0"/>
          </a:p>
        </p:txBody>
      </p:sp>
      <p:sp>
        <p:nvSpPr>
          <p:cNvPr id="8" name="Google Shape;330;p12">
            <a:extLst>
              <a:ext uri="{FF2B5EF4-FFF2-40B4-BE49-F238E27FC236}">
                <a16:creationId xmlns:a16="http://schemas.microsoft.com/office/drawing/2014/main" id="{2B0DFFD8-7F2C-88C6-0881-9DEE1D77B86E}"/>
              </a:ext>
            </a:extLst>
          </p:cNvPr>
          <p:cNvSpPr txBox="1">
            <a:spLocks/>
          </p:cNvSpPr>
          <p:nvPr/>
        </p:nvSpPr>
        <p:spPr>
          <a:xfrm>
            <a:off x="196117" y="602177"/>
            <a:ext cx="7749945" cy="694054"/>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19444"/>
              </a:lnSpc>
              <a:spcBef>
                <a:spcPts val="2600"/>
              </a:spcBef>
              <a:spcAft>
                <a:spcPts val="0"/>
              </a:spcAft>
              <a:buClr>
                <a:schemeClr val="dk2"/>
              </a:buClr>
              <a:buSzPts val="3600"/>
              <a:buFont typeface="Century Gothic"/>
              <a:buNone/>
              <a:defRPr sz="3600" b="1" i="0" u="none" strike="noStrike" cap="none">
                <a:solidFill>
                  <a:schemeClr val="dk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spcBef>
                <a:spcPts val="0"/>
              </a:spcBef>
            </a:pPr>
            <a:r>
              <a:rPr lang="en-GB" dirty="0">
                <a:solidFill>
                  <a:schemeClr val="bg1"/>
                </a:solidFill>
              </a:rPr>
              <a:t>Introduction</a:t>
            </a:r>
          </a:p>
        </p:txBody>
      </p:sp>
      <p:sp>
        <p:nvSpPr>
          <p:cNvPr id="16" name="Content Placeholder 1">
            <a:extLst>
              <a:ext uri="{FF2B5EF4-FFF2-40B4-BE49-F238E27FC236}">
                <a16:creationId xmlns:a16="http://schemas.microsoft.com/office/drawing/2014/main" id="{337F06BE-136D-8C65-12CD-B3FE9D31B837}"/>
              </a:ext>
            </a:extLst>
          </p:cNvPr>
          <p:cNvSpPr>
            <a:spLocks noGrp="1"/>
          </p:cNvSpPr>
          <p:nvPr>
            <p:ph sz="half" idx="10"/>
          </p:nvPr>
        </p:nvSpPr>
        <p:spPr>
          <a:xfrm>
            <a:off x="232915" y="1303304"/>
            <a:ext cx="3967610" cy="4368246"/>
          </a:xfrm>
        </p:spPr>
        <p:txBody>
          <a:bodyPr/>
          <a:lstStyle/>
          <a:p>
            <a:pPr lvl="0" defTabSz="457200">
              <a:spcBef>
                <a:spcPts val="900"/>
              </a:spcBef>
            </a:pPr>
            <a:r>
              <a:rPr lang="en-GB" b="1" dirty="0">
                <a:solidFill>
                  <a:srgbClr val="FFFFFF"/>
                </a:solidFill>
                <a:ea typeface="Lato" panose="020B0604020202020204" charset="0"/>
                <a:cs typeface="Lato" panose="020B0604020202020204" charset="0"/>
              </a:rPr>
              <a:t>Listen to ‘A day in the life’ about the Grech family.</a:t>
            </a:r>
          </a:p>
          <a:p>
            <a:pPr marL="198000" indent="-198000">
              <a:buFont typeface="Arial" panose="020B0604020202020204" pitchFamily="34" charset="0"/>
              <a:buChar char="•"/>
            </a:pPr>
            <a:r>
              <a:rPr lang="en-GB" dirty="0"/>
              <a:t>What different items are used by the family?</a:t>
            </a:r>
          </a:p>
          <a:p>
            <a:pPr marL="198000" indent="-198000">
              <a:buFont typeface="Arial" panose="020B0604020202020204" pitchFamily="34" charset="0"/>
              <a:buChar char="•"/>
            </a:pPr>
            <a:r>
              <a:rPr lang="en-GB" dirty="0"/>
              <a:t>How are they used safely?</a:t>
            </a:r>
          </a:p>
          <a:p>
            <a:pPr lvl="0" defTabSz="457200">
              <a:spcBef>
                <a:spcPts val="900"/>
              </a:spcBef>
            </a:pPr>
            <a:endParaRPr lang="en-GB" b="1" dirty="0">
              <a:solidFill>
                <a:srgbClr val="FFFFFF"/>
              </a:solidFill>
              <a:ea typeface="Lato" panose="020B0604020202020204" charset="0"/>
              <a:cs typeface="Lato" panose="020B0604020202020204" charset="0"/>
            </a:endParaRPr>
          </a:p>
        </p:txBody>
      </p:sp>
      <p:pic>
        <p:nvPicPr>
          <p:cNvPr id="4" name="Picture 3">
            <a:extLst>
              <a:ext uri="{FF2B5EF4-FFF2-40B4-BE49-F238E27FC236}">
                <a16:creationId xmlns:a16="http://schemas.microsoft.com/office/drawing/2014/main" id="{916BB03A-A0B5-3CF4-7AC9-439B3BCEE164}"/>
              </a:ext>
            </a:extLst>
          </p:cNvPr>
          <p:cNvPicPr>
            <a:picLocks noChangeAspect="1"/>
          </p:cNvPicPr>
          <p:nvPr/>
        </p:nvPicPr>
        <p:blipFill>
          <a:blip r:embed="rId3"/>
          <a:srcRect l="-3506" r="21439"/>
          <a:stretch/>
        </p:blipFill>
        <p:spPr>
          <a:xfrm>
            <a:off x="2814639" y="1527614"/>
            <a:ext cx="7091362" cy="4883695"/>
          </a:xfrm>
          <a:prstGeom prst="rect">
            <a:avLst/>
          </a:prstGeom>
        </p:spPr>
      </p:pic>
      <p:pic>
        <p:nvPicPr>
          <p:cNvPr id="9" name="Picture 8" descr="A clock with a black hand&#10;&#10;Description automatically generated">
            <a:extLst>
              <a:ext uri="{FF2B5EF4-FFF2-40B4-BE49-F238E27FC236}">
                <a16:creationId xmlns:a16="http://schemas.microsoft.com/office/drawing/2014/main" id="{776D7CB8-9D9C-0429-504A-32BB5E0B2AB0}"/>
              </a:ext>
            </a:extLst>
          </p:cNvPr>
          <p:cNvPicPr>
            <a:picLocks noChangeAspect="1"/>
          </p:cNvPicPr>
          <p:nvPr/>
        </p:nvPicPr>
        <p:blipFill>
          <a:blip r:embed="rId4"/>
          <a:stretch>
            <a:fillRect/>
          </a:stretch>
        </p:blipFill>
        <p:spPr>
          <a:xfrm>
            <a:off x="5092861" y="1527613"/>
            <a:ext cx="808968" cy="808968"/>
          </a:xfrm>
          <a:prstGeom prst="rect">
            <a:avLst/>
          </a:prstGeom>
        </p:spPr>
      </p:pic>
    </p:spTree>
    <p:extLst>
      <p:ext uri="{BB962C8B-B14F-4D97-AF65-F5344CB8AC3E}">
        <p14:creationId xmlns:p14="http://schemas.microsoft.com/office/powerpoint/2010/main" val="352247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180CC8-4D23-892B-AAB6-144E80CE8A58}"/>
              </a:ext>
            </a:extLst>
          </p:cNvPr>
          <p:cNvSpPr>
            <a:spLocks noGrp="1"/>
          </p:cNvSpPr>
          <p:nvPr>
            <p:ph type="sldNum" sz="quarter" idx="4"/>
          </p:nvPr>
        </p:nvSpPr>
        <p:spPr/>
        <p:txBody>
          <a:bodyPr/>
          <a:lstStyle/>
          <a:p>
            <a:r>
              <a:rPr lang="en-GB"/>
              <a:t>© PSHE Association 2025</a:t>
            </a:r>
            <a:endParaRPr lang="en-GB" dirty="0"/>
          </a:p>
        </p:txBody>
      </p:sp>
      <p:sp>
        <p:nvSpPr>
          <p:cNvPr id="4" name="Content Placeholder 2">
            <a:extLst>
              <a:ext uri="{FF2B5EF4-FFF2-40B4-BE49-F238E27FC236}">
                <a16:creationId xmlns:a16="http://schemas.microsoft.com/office/drawing/2014/main" id="{A7609C63-538D-68BB-A336-CFC73E867564}"/>
              </a:ext>
            </a:extLst>
          </p:cNvPr>
          <p:cNvSpPr txBox="1">
            <a:spLocks/>
          </p:cNvSpPr>
          <p:nvPr/>
        </p:nvSpPr>
        <p:spPr>
          <a:xfrm>
            <a:off x="887772" y="1327307"/>
            <a:ext cx="8326566" cy="4203386"/>
          </a:xfrm>
          <a:prstGeom prst="rect">
            <a:avLst/>
          </a:prstGeom>
        </p:spPr>
        <p:txBody>
          <a:bodyPr>
            <a:normAutofit/>
          </a:bodyPr>
          <a:lstStyle>
            <a:lvl1pPr marL="247642" indent="-247642" algn="l" defTabSz="990570" rtl="0" eaLnBrk="1" latinLnBrk="0" hangingPunct="1">
              <a:lnSpc>
                <a:spcPct val="90000"/>
              </a:lnSpc>
              <a:spcBef>
                <a:spcPts val="1083"/>
              </a:spcBef>
              <a:buFont typeface="Arial" panose="020B0604020202020204" pitchFamily="34" charset="0"/>
              <a:buChar char="•"/>
              <a:defRPr sz="3033" kern="1200">
                <a:solidFill>
                  <a:schemeClr val="tx1"/>
                </a:solidFill>
                <a:latin typeface="Century Gothic" panose="020B0502020202020204" pitchFamily="34" charset="0"/>
                <a:ea typeface="+mn-ea"/>
                <a:cs typeface="+mn-cs"/>
              </a:defRPr>
            </a:lvl1pPr>
            <a:lvl2pPr marL="742927" indent="-247642" algn="l" defTabSz="990570" rtl="0" eaLnBrk="1" latinLnBrk="0" hangingPunct="1">
              <a:lnSpc>
                <a:spcPct val="90000"/>
              </a:lnSpc>
              <a:spcBef>
                <a:spcPts val="542"/>
              </a:spcBef>
              <a:buFont typeface="Arial" panose="020B0604020202020204" pitchFamily="34" charset="0"/>
              <a:buChar char="•"/>
              <a:defRPr sz="2600" kern="1200">
                <a:solidFill>
                  <a:schemeClr val="tx1"/>
                </a:solidFill>
                <a:latin typeface="Century Gothic" panose="020B0502020202020204" pitchFamily="34" charset="0"/>
                <a:ea typeface="+mn-ea"/>
                <a:cs typeface="+mn-cs"/>
              </a:defRPr>
            </a:lvl2pPr>
            <a:lvl3pPr marL="1238212" indent="-247642" algn="l" defTabSz="990570" rtl="0" eaLnBrk="1" latinLnBrk="0" hangingPunct="1">
              <a:lnSpc>
                <a:spcPct val="90000"/>
              </a:lnSpc>
              <a:spcBef>
                <a:spcPts val="542"/>
              </a:spcBef>
              <a:buFont typeface="Arial" panose="020B0604020202020204" pitchFamily="34" charset="0"/>
              <a:buChar char="•"/>
              <a:defRPr sz="2167" kern="1200">
                <a:solidFill>
                  <a:schemeClr val="tx1"/>
                </a:solidFill>
                <a:latin typeface="Century Gothic" panose="020B0502020202020204" pitchFamily="34" charset="0"/>
                <a:ea typeface="+mn-ea"/>
                <a:cs typeface="+mn-cs"/>
              </a:defRPr>
            </a:lvl3pPr>
            <a:lvl4pPr marL="1733497"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4pPr>
            <a:lvl5pPr marL="222878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5pPr>
            <a:lvl6pPr marL="272406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9pPr>
          </a:lstStyle>
          <a:p>
            <a:pPr>
              <a:spcAft>
                <a:spcPts val="1200"/>
              </a:spcAft>
            </a:pPr>
            <a:endParaRPr lang="en-GB" dirty="0"/>
          </a:p>
        </p:txBody>
      </p:sp>
      <p:pic>
        <p:nvPicPr>
          <p:cNvPr id="7" name="Google Shape;398;p16">
            <a:extLst>
              <a:ext uri="{FF2B5EF4-FFF2-40B4-BE49-F238E27FC236}">
                <a16:creationId xmlns:a16="http://schemas.microsoft.com/office/drawing/2014/main" id="{81CFE673-78AB-328D-23A0-F7195FA4E63B}"/>
              </a:ext>
            </a:extLst>
          </p:cNvPr>
          <p:cNvPicPr preferRelativeResize="0"/>
          <p:nvPr/>
        </p:nvPicPr>
        <p:blipFill rotWithShape="1">
          <a:blip r:embed="rId3">
            <a:alphaModFix/>
            <a:extLst>
              <a:ext uri="{BEBA8EAE-BF5A-486C-A8C5-ECC9F3942E4B}">
                <a14:imgProps xmlns:a14="http://schemas.microsoft.com/office/drawing/2010/main">
                  <a14:imgLayer r:embed="rId4">
                    <a14:imgEffect>
                      <a14:brightnessContrast bright="100000"/>
                    </a14:imgEffect>
                  </a14:imgLayer>
                </a14:imgProps>
              </a:ext>
            </a:extLst>
          </a:blip>
          <a:srcRect/>
          <a:stretch/>
        </p:blipFill>
        <p:spPr>
          <a:xfrm>
            <a:off x="301624" y="5898239"/>
            <a:ext cx="408764" cy="664804"/>
          </a:xfrm>
          <a:prstGeom prst="rect">
            <a:avLst/>
          </a:prstGeom>
          <a:noFill/>
          <a:ln>
            <a:noFill/>
          </a:ln>
        </p:spPr>
      </p:pic>
      <p:pic>
        <p:nvPicPr>
          <p:cNvPr id="8" name="Google Shape;399;p16">
            <a:extLst>
              <a:ext uri="{FF2B5EF4-FFF2-40B4-BE49-F238E27FC236}">
                <a16:creationId xmlns:a16="http://schemas.microsoft.com/office/drawing/2014/main" id="{5E8FFA07-498B-A512-4AD9-EBF308C4F733}"/>
              </a:ext>
            </a:extLst>
          </p:cNvPr>
          <p:cNvPicPr preferRelativeResize="0"/>
          <p:nvPr/>
        </p:nvPicPr>
        <p:blipFill rotWithShape="1">
          <a:blip r:embed="rId5">
            <a:alphaModFix/>
            <a:extLst>
              <a:ext uri="{BEBA8EAE-BF5A-486C-A8C5-ECC9F3942E4B}">
                <a14:imgProps xmlns:a14="http://schemas.microsoft.com/office/drawing/2010/main">
                  <a14:imgLayer r:embed="rId6">
                    <a14:imgEffect>
                      <a14:brightnessContrast bright="100000"/>
                    </a14:imgEffect>
                  </a14:imgLayer>
                </a14:imgProps>
              </a:ext>
            </a:extLst>
          </a:blip>
          <a:srcRect/>
          <a:stretch/>
        </p:blipFill>
        <p:spPr>
          <a:xfrm>
            <a:off x="710389" y="6051927"/>
            <a:ext cx="440209" cy="480636"/>
          </a:xfrm>
          <a:prstGeom prst="rect">
            <a:avLst/>
          </a:prstGeom>
          <a:noFill/>
          <a:ln>
            <a:noFill/>
          </a:ln>
        </p:spPr>
      </p:pic>
      <p:sp>
        <p:nvSpPr>
          <p:cNvPr id="11" name="Google Shape;330;p12">
            <a:extLst>
              <a:ext uri="{FF2B5EF4-FFF2-40B4-BE49-F238E27FC236}">
                <a16:creationId xmlns:a16="http://schemas.microsoft.com/office/drawing/2014/main" id="{07B6177B-B673-C01E-9926-C1A018FD5F91}"/>
              </a:ext>
            </a:extLst>
          </p:cNvPr>
          <p:cNvSpPr txBox="1">
            <a:spLocks/>
          </p:cNvSpPr>
          <p:nvPr/>
        </p:nvSpPr>
        <p:spPr>
          <a:xfrm>
            <a:off x="196117" y="602177"/>
            <a:ext cx="7749945" cy="694054"/>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19444"/>
              </a:lnSpc>
              <a:spcBef>
                <a:spcPts val="2600"/>
              </a:spcBef>
              <a:spcAft>
                <a:spcPts val="0"/>
              </a:spcAft>
              <a:buClr>
                <a:schemeClr val="dk2"/>
              </a:buClr>
              <a:buSzPts val="3600"/>
              <a:buFont typeface="Century Gothic"/>
              <a:buNone/>
              <a:defRPr sz="3600" b="1" i="0" u="none" strike="noStrike" cap="none">
                <a:solidFill>
                  <a:schemeClr val="dk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spcBef>
                <a:spcPts val="0"/>
              </a:spcBef>
            </a:pPr>
            <a:r>
              <a:rPr lang="en-GB" dirty="0">
                <a:solidFill>
                  <a:schemeClr val="bg1"/>
                </a:solidFill>
              </a:rPr>
              <a:t>A day in the life</a:t>
            </a:r>
          </a:p>
        </p:txBody>
      </p:sp>
      <p:sp>
        <p:nvSpPr>
          <p:cNvPr id="22" name="Google Shape;332;p12">
            <a:extLst>
              <a:ext uri="{FF2B5EF4-FFF2-40B4-BE49-F238E27FC236}">
                <a16:creationId xmlns:a16="http://schemas.microsoft.com/office/drawing/2014/main" id="{FF2C2B38-7CCE-4857-CE5D-E7F08BB52A90}"/>
              </a:ext>
            </a:extLst>
          </p:cNvPr>
          <p:cNvSpPr txBox="1"/>
          <p:nvPr/>
        </p:nvSpPr>
        <p:spPr>
          <a:xfrm>
            <a:off x="208974" y="1157059"/>
            <a:ext cx="4876373" cy="4465285"/>
          </a:xfrm>
          <a:prstGeom prst="rect">
            <a:avLst/>
          </a:prstGeom>
          <a:noFill/>
          <a:ln>
            <a:noFill/>
          </a:ln>
        </p:spPr>
        <p:txBody>
          <a:bodyPr spcFirstLastPara="1" wrap="square" lIns="91425" tIns="45700" rIns="91425" bIns="45700" anchor="t" anchorCtr="0">
            <a:spAutoFit/>
          </a:bodyPr>
          <a:lstStyle/>
          <a:p>
            <a:pPr lvl="0">
              <a:lnSpc>
                <a:spcPts val="2800"/>
              </a:lnSpc>
              <a:spcBef>
                <a:spcPts val="1100"/>
              </a:spcBef>
            </a:pPr>
            <a:r>
              <a:rPr lang="en-GB" sz="2000" dirty="0">
                <a:solidFill>
                  <a:srgbClr val="FFFFFF"/>
                </a:solidFill>
                <a:latin typeface="Century Gothic" panose="020B0502020202020204" pitchFamily="34" charset="0"/>
                <a:ea typeface="Lato" panose="020B0604020202020204" charset="0"/>
                <a:cs typeface="Lato" panose="020B0604020202020204" charset="0"/>
              </a:rPr>
              <a:t>Think back to ‘A day in the life’ when Aunt </a:t>
            </a:r>
            <a:r>
              <a:rPr lang="en-GB" sz="2000" dirty="0" err="1">
                <a:solidFill>
                  <a:srgbClr val="FFFFFF"/>
                </a:solidFill>
                <a:latin typeface="Century Gothic" panose="020B0502020202020204" pitchFamily="34" charset="0"/>
                <a:ea typeface="Lato" panose="020B0604020202020204" charset="0"/>
                <a:cs typeface="Lato" panose="020B0604020202020204" charset="0"/>
              </a:rPr>
              <a:t>Lusia</a:t>
            </a:r>
            <a:r>
              <a:rPr lang="en-GB" sz="2000" dirty="0">
                <a:solidFill>
                  <a:srgbClr val="FFFFFF"/>
                </a:solidFill>
                <a:latin typeface="Century Gothic" panose="020B0502020202020204" pitchFamily="34" charset="0"/>
                <a:ea typeface="Lato" panose="020B0604020202020204" charset="0"/>
                <a:cs typeface="Lato" panose="020B0604020202020204" charset="0"/>
              </a:rPr>
              <a:t> had a headache. Before taking the tablets, she read the instructions on the medicine packet. </a:t>
            </a:r>
            <a:endParaRPr lang="en-GB" sz="2000" dirty="0">
              <a:solidFill>
                <a:srgbClr val="FFFFFF"/>
              </a:solidFill>
              <a:latin typeface="Century Gothic" panose="020B0502020202020204" pitchFamily="34" charset="0"/>
            </a:endParaRPr>
          </a:p>
          <a:p>
            <a:pPr marL="198000" lvl="0" indent="-198000">
              <a:lnSpc>
                <a:spcPts val="2800"/>
              </a:lnSpc>
              <a:spcBef>
                <a:spcPts val="1100"/>
              </a:spcBef>
              <a:buFont typeface="Arial" panose="020B0604020202020204" pitchFamily="34" charset="0"/>
              <a:buChar char="•"/>
            </a:pPr>
            <a:r>
              <a:rPr lang="en-GB" sz="2000" dirty="0">
                <a:solidFill>
                  <a:srgbClr val="FFFFFF"/>
                </a:solidFill>
                <a:latin typeface="Century Gothic" panose="020B0502020202020204" pitchFamily="34" charset="0"/>
              </a:rPr>
              <a:t>Why was it important for </a:t>
            </a:r>
            <a:br>
              <a:rPr lang="en-GB" sz="2000" dirty="0">
                <a:solidFill>
                  <a:srgbClr val="FFFFFF"/>
                </a:solidFill>
                <a:latin typeface="Century Gothic" panose="020B0502020202020204" pitchFamily="34" charset="0"/>
              </a:rPr>
            </a:br>
            <a:r>
              <a:rPr lang="en-GB" sz="2000" dirty="0">
                <a:solidFill>
                  <a:srgbClr val="FFFFFF"/>
                </a:solidFill>
                <a:latin typeface="Century Gothic" panose="020B0502020202020204" pitchFamily="34" charset="0"/>
              </a:rPr>
              <a:t>her to do this?</a:t>
            </a:r>
          </a:p>
          <a:p>
            <a:pPr marL="198000" lvl="0" indent="-198000">
              <a:lnSpc>
                <a:spcPts val="2800"/>
              </a:lnSpc>
              <a:spcBef>
                <a:spcPts val="1100"/>
              </a:spcBef>
              <a:buFont typeface="Arial" panose="020B0604020202020204" pitchFamily="34" charset="0"/>
              <a:buChar char="•"/>
            </a:pPr>
            <a:r>
              <a:rPr lang="en-GB" sz="2000" dirty="0">
                <a:solidFill>
                  <a:srgbClr val="FFFFFF"/>
                </a:solidFill>
                <a:latin typeface="Century Gothic" panose="020B0502020202020204" pitchFamily="34" charset="0"/>
              </a:rPr>
              <a:t>Now, look at the empty medicine packaging with your partner. </a:t>
            </a:r>
            <a:br>
              <a:rPr lang="en-GB" sz="2000" dirty="0">
                <a:solidFill>
                  <a:srgbClr val="FFFFFF"/>
                </a:solidFill>
                <a:latin typeface="Century Gothic" panose="020B0502020202020204" pitchFamily="34" charset="0"/>
              </a:rPr>
            </a:br>
            <a:r>
              <a:rPr lang="en-GB" sz="2000" dirty="0">
                <a:solidFill>
                  <a:srgbClr val="FFFFFF"/>
                </a:solidFill>
                <a:latin typeface="Century Gothic" panose="020B0502020202020204" pitchFamily="34" charset="0"/>
              </a:rPr>
              <a:t>Find all the information someone would need before taking the medicine.</a:t>
            </a:r>
            <a:endParaRPr lang="en-GB" sz="2000" dirty="0">
              <a:solidFill>
                <a:srgbClr val="FFFFFF"/>
              </a:solidFill>
              <a:latin typeface="Century Gothic" panose="020B0502020202020204" pitchFamily="34" charset="0"/>
              <a:ea typeface="Lato" panose="020B0604020202020204" charset="0"/>
              <a:cs typeface="Lato" panose="020B0604020202020204" charset="0"/>
            </a:endParaRPr>
          </a:p>
        </p:txBody>
      </p:sp>
      <p:pic>
        <p:nvPicPr>
          <p:cNvPr id="5" name="Picture 4">
            <a:extLst>
              <a:ext uri="{FF2B5EF4-FFF2-40B4-BE49-F238E27FC236}">
                <a16:creationId xmlns:a16="http://schemas.microsoft.com/office/drawing/2014/main" id="{2233B4DF-673D-7F38-8C21-835D8E9CA46D}"/>
              </a:ext>
            </a:extLst>
          </p:cNvPr>
          <p:cNvPicPr>
            <a:picLocks noChangeAspect="1"/>
          </p:cNvPicPr>
          <p:nvPr/>
        </p:nvPicPr>
        <p:blipFill>
          <a:blip r:embed="rId7"/>
          <a:srcRect l="-1874" t="-1523" r="-2447" b="50517"/>
          <a:stretch/>
        </p:blipFill>
        <p:spPr>
          <a:xfrm>
            <a:off x="5226794" y="1157059"/>
            <a:ext cx="3374284" cy="5700941"/>
          </a:xfrm>
          <a:prstGeom prst="rect">
            <a:avLst/>
          </a:prstGeom>
        </p:spPr>
      </p:pic>
    </p:spTree>
    <p:extLst>
      <p:ext uri="{BB962C8B-B14F-4D97-AF65-F5344CB8AC3E}">
        <p14:creationId xmlns:p14="http://schemas.microsoft.com/office/powerpoint/2010/main" val="186710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xEl>
                                              <p:pRg st="1" end="1"/>
                                            </p:txEl>
                                          </p:spTgt>
                                        </p:tgtEl>
                                        <p:attrNameLst>
                                          <p:attrName>style.visibility</p:attrName>
                                        </p:attrNameLst>
                                      </p:cBhvr>
                                      <p:to>
                                        <p:strVal val="visible"/>
                                      </p:to>
                                    </p:set>
                                    <p:animEffect transition="in" filter="fade">
                                      <p:cBhvr>
                                        <p:cTn id="12" dur="500"/>
                                        <p:tgtEl>
                                          <p:spTgt spid="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xEl>
                                              <p:pRg st="2" end="2"/>
                                            </p:txEl>
                                          </p:spTgt>
                                        </p:tgtEl>
                                        <p:attrNameLst>
                                          <p:attrName>style.visibility</p:attrName>
                                        </p:attrNameLst>
                                      </p:cBhvr>
                                      <p:to>
                                        <p:strVal val="visible"/>
                                      </p:to>
                                    </p:set>
                                    <p:animEffect transition="in" filter="fade">
                                      <p:cBhvr>
                                        <p:cTn id="17"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5A3D4-5C9B-BE38-B89A-79726F634D95}"/>
            </a:ext>
          </a:extLst>
        </p:cNvPr>
        <p:cNvGrpSpPr/>
        <p:nvPr/>
      </p:nvGrpSpPr>
      <p:grpSpPr>
        <a:xfrm>
          <a:off x="0" y="0"/>
          <a:ext cx="0" cy="0"/>
          <a:chOff x="0" y="0"/>
          <a:chExt cx="0" cy="0"/>
        </a:xfrm>
      </p:grpSpPr>
      <p:sp>
        <p:nvSpPr>
          <p:cNvPr id="17" name="Slide Number Placeholder 2">
            <a:extLst>
              <a:ext uri="{FF2B5EF4-FFF2-40B4-BE49-F238E27FC236}">
                <a16:creationId xmlns:a16="http://schemas.microsoft.com/office/drawing/2014/main" id="{08B06238-7119-18E9-EDB0-8090803C6F85}"/>
              </a:ext>
            </a:extLst>
          </p:cNvPr>
          <p:cNvSpPr>
            <a:spLocks noGrp="1"/>
          </p:cNvSpPr>
          <p:nvPr>
            <p:ph type="sldNum" sz="quarter" idx="4"/>
          </p:nvPr>
        </p:nvSpPr>
        <p:spPr>
          <a:xfrm>
            <a:off x="7438086" y="6411310"/>
            <a:ext cx="2228850" cy="365125"/>
          </a:xfrm>
        </p:spPr>
        <p:txBody>
          <a:bodyPr/>
          <a:lstStyle/>
          <a:p>
            <a:r>
              <a:rPr lang="en-GB" dirty="0"/>
              <a:t>© PSHE Association 2025</a:t>
            </a:r>
          </a:p>
        </p:txBody>
      </p:sp>
      <p:pic>
        <p:nvPicPr>
          <p:cNvPr id="11" name="Picture 10" descr="A box of pills&#10;&#10;Description automatically generated">
            <a:extLst>
              <a:ext uri="{FF2B5EF4-FFF2-40B4-BE49-F238E27FC236}">
                <a16:creationId xmlns:a16="http://schemas.microsoft.com/office/drawing/2014/main" id="{307C90B4-CDEF-CBD2-9223-E507CBC2426A}"/>
              </a:ext>
            </a:extLst>
          </p:cNvPr>
          <p:cNvPicPr>
            <a:picLocks noChangeAspect="1"/>
          </p:cNvPicPr>
          <p:nvPr/>
        </p:nvPicPr>
        <p:blipFill>
          <a:blip r:embed="rId3"/>
          <a:stretch>
            <a:fillRect/>
          </a:stretch>
        </p:blipFill>
        <p:spPr>
          <a:xfrm>
            <a:off x="325092" y="2355533"/>
            <a:ext cx="3215553" cy="2623969"/>
          </a:xfrm>
          <a:prstGeom prst="rect">
            <a:avLst/>
          </a:prstGeom>
        </p:spPr>
      </p:pic>
      <p:pic>
        <p:nvPicPr>
          <p:cNvPr id="2" name="Picture 1" descr="A red rectangular object with numbers and letters&#10;&#10;Description automatically generated">
            <a:extLst>
              <a:ext uri="{FF2B5EF4-FFF2-40B4-BE49-F238E27FC236}">
                <a16:creationId xmlns:a16="http://schemas.microsoft.com/office/drawing/2014/main" id="{45F0AE45-BDC3-0BA1-9E37-17C8169B751F}"/>
              </a:ext>
            </a:extLst>
          </p:cNvPr>
          <p:cNvPicPr>
            <a:picLocks noChangeAspect="1"/>
          </p:cNvPicPr>
          <p:nvPr/>
        </p:nvPicPr>
        <p:blipFill>
          <a:blip r:embed="rId4"/>
          <a:stretch>
            <a:fillRect/>
          </a:stretch>
        </p:blipFill>
        <p:spPr>
          <a:xfrm>
            <a:off x="5658923" y="4475373"/>
            <a:ext cx="3921639" cy="1069538"/>
          </a:xfrm>
          <a:prstGeom prst="rect">
            <a:avLst/>
          </a:prstGeom>
        </p:spPr>
      </p:pic>
      <p:pic>
        <p:nvPicPr>
          <p:cNvPr id="12" name="Picture 11" descr="A close-up of a red box&#10;&#10;Description automatically generated">
            <a:extLst>
              <a:ext uri="{FF2B5EF4-FFF2-40B4-BE49-F238E27FC236}">
                <a16:creationId xmlns:a16="http://schemas.microsoft.com/office/drawing/2014/main" id="{6B6FDFE6-F3A3-5F07-D027-21972CD1A5AC}"/>
              </a:ext>
            </a:extLst>
          </p:cNvPr>
          <p:cNvPicPr>
            <a:picLocks noChangeAspect="1"/>
          </p:cNvPicPr>
          <p:nvPr/>
        </p:nvPicPr>
        <p:blipFill>
          <a:blip r:embed="rId5"/>
          <a:stretch>
            <a:fillRect/>
          </a:stretch>
        </p:blipFill>
        <p:spPr>
          <a:xfrm>
            <a:off x="5658924" y="2307898"/>
            <a:ext cx="3921639" cy="1049586"/>
          </a:xfrm>
          <a:prstGeom prst="rect">
            <a:avLst/>
          </a:prstGeom>
        </p:spPr>
      </p:pic>
      <p:grpSp>
        <p:nvGrpSpPr>
          <p:cNvPr id="41" name="Group 40">
            <a:extLst>
              <a:ext uri="{FF2B5EF4-FFF2-40B4-BE49-F238E27FC236}">
                <a16:creationId xmlns:a16="http://schemas.microsoft.com/office/drawing/2014/main" id="{9A37EAB2-775A-CF4D-82EE-D21181F9BE0D}"/>
              </a:ext>
            </a:extLst>
          </p:cNvPr>
          <p:cNvGrpSpPr/>
          <p:nvPr/>
        </p:nvGrpSpPr>
        <p:grpSpPr>
          <a:xfrm>
            <a:off x="323850" y="1412875"/>
            <a:ext cx="4116414" cy="1531803"/>
            <a:chOff x="323850" y="1412875"/>
            <a:chExt cx="4116414" cy="1531803"/>
          </a:xfrm>
        </p:grpSpPr>
        <p:sp>
          <p:nvSpPr>
            <p:cNvPr id="8" name="Rounded Rectangle 7">
              <a:extLst>
                <a:ext uri="{FF2B5EF4-FFF2-40B4-BE49-F238E27FC236}">
                  <a16:creationId xmlns:a16="http://schemas.microsoft.com/office/drawing/2014/main" id="{FB12E6B2-735B-701C-5668-FD4FD6C0B6D1}"/>
                </a:ext>
              </a:extLst>
            </p:cNvPr>
            <p:cNvSpPr/>
            <p:nvPr/>
          </p:nvSpPr>
          <p:spPr>
            <a:xfrm>
              <a:off x="323850" y="1412875"/>
              <a:ext cx="4116414" cy="516664"/>
            </a:xfrm>
            <a:prstGeom prst="roundRect">
              <a:avLst/>
            </a:prstGeom>
            <a:solidFill>
              <a:srgbClr val="88C2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Century Gothic" panose="020B0502020202020204" pitchFamily="34" charset="0"/>
                </a:rPr>
                <a:t>Name and type of medicine</a:t>
              </a:r>
            </a:p>
          </p:txBody>
        </p:sp>
        <p:cxnSp>
          <p:nvCxnSpPr>
            <p:cNvPr id="15" name="Straight Arrow Connector 14">
              <a:extLst>
                <a:ext uri="{FF2B5EF4-FFF2-40B4-BE49-F238E27FC236}">
                  <a16:creationId xmlns:a16="http://schemas.microsoft.com/office/drawing/2014/main" id="{AA7BABB4-6339-930B-C154-BE212C577E0A}"/>
                </a:ext>
              </a:extLst>
            </p:cNvPr>
            <p:cNvCxnSpPr>
              <a:cxnSpLocks/>
              <a:stCxn id="8" idx="2"/>
            </p:cNvCxnSpPr>
            <p:nvPr/>
          </p:nvCxnSpPr>
          <p:spPr>
            <a:xfrm>
              <a:off x="2382057" y="1929539"/>
              <a:ext cx="0" cy="1015139"/>
            </a:xfrm>
            <a:prstGeom prst="straightConnector1">
              <a:avLst/>
            </a:prstGeom>
            <a:ln w="76200">
              <a:solidFill>
                <a:schemeClr val="bg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1B01CE02-5AB3-2DD9-2531-87D5059AF911}"/>
              </a:ext>
            </a:extLst>
          </p:cNvPr>
          <p:cNvGrpSpPr/>
          <p:nvPr/>
        </p:nvGrpSpPr>
        <p:grpSpPr>
          <a:xfrm>
            <a:off x="618966" y="4819973"/>
            <a:ext cx="3659213" cy="1599032"/>
            <a:chOff x="618966" y="4819973"/>
            <a:chExt cx="3659213" cy="1599032"/>
          </a:xfrm>
        </p:grpSpPr>
        <p:sp>
          <p:nvSpPr>
            <p:cNvPr id="9" name="Rounded Rectangle 8">
              <a:extLst>
                <a:ext uri="{FF2B5EF4-FFF2-40B4-BE49-F238E27FC236}">
                  <a16:creationId xmlns:a16="http://schemas.microsoft.com/office/drawing/2014/main" id="{3D43BC75-4651-65C2-C45F-694BC0687FEA}"/>
                </a:ext>
              </a:extLst>
            </p:cNvPr>
            <p:cNvSpPr/>
            <p:nvPr/>
          </p:nvSpPr>
          <p:spPr>
            <a:xfrm>
              <a:off x="618966" y="5902341"/>
              <a:ext cx="3659213" cy="516664"/>
            </a:xfrm>
            <a:prstGeom prst="roundRect">
              <a:avLst/>
            </a:prstGeom>
            <a:solidFill>
              <a:srgbClr val="88C2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Century Gothic" panose="020B0502020202020204" pitchFamily="34" charset="0"/>
                </a:rPr>
                <a:t>How many in the packet</a:t>
              </a:r>
            </a:p>
          </p:txBody>
        </p:sp>
        <p:cxnSp>
          <p:nvCxnSpPr>
            <p:cNvPr id="18" name="Straight Arrow Connector 17">
              <a:extLst>
                <a:ext uri="{FF2B5EF4-FFF2-40B4-BE49-F238E27FC236}">
                  <a16:creationId xmlns:a16="http://schemas.microsoft.com/office/drawing/2014/main" id="{F6DEE62E-CB1F-73F2-5230-EBE3FE9764A8}"/>
                </a:ext>
              </a:extLst>
            </p:cNvPr>
            <p:cNvCxnSpPr>
              <a:cxnSpLocks/>
            </p:cNvCxnSpPr>
            <p:nvPr/>
          </p:nvCxnSpPr>
          <p:spPr>
            <a:xfrm flipV="1">
              <a:off x="2374792" y="4819973"/>
              <a:ext cx="0" cy="1082368"/>
            </a:xfrm>
            <a:prstGeom prst="straightConnector1">
              <a:avLst/>
            </a:prstGeom>
            <a:ln w="76200">
              <a:solidFill>
                <a:schemeClr val="bg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E8D55377-1F45-7B03-013A-38B33732EB58}"/>
              </a:ext>
            </a:extLst>
          </p:cNvPr>
          <p:cNvGrpSpPr/>
          <p:nvPr/>
        </p:nvGrpSpPr>
        <p:grpSpPr>
          <a:xfrm>
            <a:off x="5465738" y="1417313"/>
            <a:ext cx="2678621" cy="1178653"/>
            <a:chOff x="5465738" y="1401815"/>
            <a:chExt cx="2678621" cy="1178653"/>
          </a:xfrm>
        </p:grpSpPr>
        <p:cxnSp>
          <p:nvCxnSpPr>
            <p:cNvPr id="27" name="Straight Arrow Connector 26">
              <a:extLst>
                <a:ext uri="{FF2B5EF4-FFF2-40B4-BE49-F238E27FC236}">
                  <a16:creationId xmlns:a16="http://schemas.microsoft.com/office/drawing/2014/main" id="{22170428-9E00-B3FC-9D37-1F4444D853A0}"/>
                </a:ext>
              </a:extLst>
            </p:cNvPr>
            <p:cNvCxnSpPr>
              <a:cxnSpLocks/>
            </p:cNvCxnSpPr>
            <p:nvPr/>
          </p:nvCxnSpPr>
          <p:spPr>
            <a:xfrm flipH="1">
              <a:off x="6214820" y="1805553"/>
              <a:ext cx="666427" cy="774915"/>
            </a:xfrm>
            <a:prstGeom prst="straightConnector1">
              <a:avLst/>
            </a:prstGeom>
            <a:ln w="762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a:extLst>
                <a:ext uri="{FF2B5EF4-FFF2-40B4-BE49-F238E27FC236}">
                  <a16:creationId xmlns:a16="http://schemas.microsoft.com/office/drawing/2014/main" id="{D21BE8B9-6164-D143-EB81-11F935E4E3BB}"/>
                </a:ext>
              </a:extLst>
            </p:cNvPr>
            <p:cNvSpPr/>
            <p:nvPr/>
          </p:nvSpPr>
          <p:spPr>
            <a:xfrm>
              <a:off x="5465738" y="1401815"/>
              <a:ext cx="2678621" cy="516664"/>
            </a:xfrm>
            <a:prstGeom prst="roundRect">
              <a:avLst/>
            </a:prstGeom>
            <a:solidFill>
              <a:srgbClr val="88C2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Century Gothic" panose="020B0502020202020204" pitchFamily="34" charset="0"/>
                </a:rPr>
                <a:t>Ingredients</a:t>
              </a:r>
            </a:p>
          </p:txBody>
        </p:sp>
      </p:grpSp>
      <p:grpSp>
        <p:nvGrpSpPr>
          <p:cNvPr id="44" name="Group 43">
            <a:extLst>
              <a:ext uri="{FF2B5EF4-FFF2-40B4-BE49-F238E27FC236}">
                <a16:creationId xmlns:a16="http://schemas.microsoft.com/office/drawing/2014/main" id="{55AF29C7-822D-85B6-8D4D-DC877590F31A}"/>
              </a:ext>
            </a:extLst>
          </p:cNvPr>
          <p:cNvGrpSpPr/>
          <p:nvPr/>
        </p:nvGrpSpPr>
        <p:grpSpPr>
          <a:xfrm>
            <a:off x="5464148" y="3227348"/>
            <a:ext cx="2447737" cy="1036219"/>
            <a:chOff x="5464148" y="3227348"/>
            <a:chExt cx="2447737" cy="1036219"/>
          </a:xfrm>
        </p:grpSpPr>
        <p:cxnSp>
          <p:nvCxnSpPr>
            <p:cNvPr id="36" name="Straight Arrow Connector 35">
              <a:extLst>
                <a:ext uri="{FF2B5EF4-FFF2-40B4-BE49-F238E27FC236}">
                  <a16:creationId xmlns:a16="http://schemas.microsoft.com/office/drawing/2014/main" id="{BE2D0B0B-547E-C094-6727-18EA2BD7FD61}"/>
                </a:ext>
              </a:extLst>
            </p:cNvPr>
            <p:cNvCxnSpPr>
              <a:cxnSpLocks/>
            </p:cNvCxnSpPr>
            <p:nvPr/>
          </p:nvCxnSpPr>
          <p:spPr>
            <a:xfrm flipV="1">
              <a:off x="6146046" y="3227348"/>
              <a:ext cx="0" cy="618399"/>
            </a:xfrm>
            <a:prstGeom prst="straightConnector1">
              <a:avLst/>
            </a:prstGeom>
            <a:ln w="762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35" name="Rounded Rectangle 34">
              <a:extLst>
                <a:ext uri="{FF2B5EF4-FFF2-40B4-BE49-F238E27FC236}">
                  <a16:creationId xmlns:a16="http://schemas.microsoft.com/office/drawing/2014/main" id="{E80FBC0A-730D-7D8F-12B3-57BEAAFE947B}"/>
                </a:ext>
              </a:extLst>
            </p:cNvPr>
            <p:cNvSpPr/>
            <p:nvPr/>
          </p:nvSpPr>
          <p:spPr>
            <a:xfrm>
              <a:off x="5464148" y="3746903"/>
              <a:ext cx="2447737" cy="516664"/>
            </a:xfrm>
            <a:prstGeom prst="roundRect">
              <a:avLst/>
            </a:prstGeom>
            <a:solidFill>
              <a:srgbClr val="88C2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Century Gothic" panose="020B0502020202020204" pitchFamily="34" charset="0"/>
                </a:rPr>
                <a:t>Manufacturer</a:t>
              </a:r>
              <a:endParaRPr lang="en-US" sz="2000" dirty="0"/>
            </a:p>
          </p:txBody>
        </p:sp>
      </p:grpSp>
      <p:grpSp>
        <p:nvGrpSpPr>
          <p:cNvPr id="43" name="Group 42">
            <a:extLst>
              <a:ext uri="{FF2B5EF4-FFF2-40B4-BE49-F238E27FC236}">
                <a16:creationId xmlns:a16="http://schemas.microsoft.com/office/drawing/2014/main" id="{D94CB558-A1D2-6758-6F71-E47E132C4677}"/>
              </a:ext>
            </a:extLst>
          </p:cNvPr>
          <p:cNvGrpSpPr/>
          <p:nvPr/>
        </p:nvGrpSpPr>
        <p:grpSpPr>
          <a:xfrm>
            <a:off x="5464149" y="5186535"/>
            <a:ext cx="2519390" cy="1232470"/>
            <a:chOff x="5464149" y="5186535"/>
            <a:chExt cx="2519390" cy="1232470"/>
          </a:xfrm>
        </p:grpSpPr>
        <p:cxnSp>
          <p:nvCxnSpPr>
            <p:cNvPr id="25" name="Straight Arrow Connector 24">
              <a:extLst>
                <a:ext uri="{FF2B5EF4-FFF2-40B4-BE49-F238E27FC236}">
                  <a16:creationId xmlns:a16="http://schemas.microsoft.com/office/drawing/2014/main" id="{F063C3D5-1244-A155-C0E0-9CF676F50A72}"/>
                </a:ext>
              </a:extLst>
            </p:cNvPr>
            <p:cNvCxnSpPr>
              <a:cxnSpLocks/>
            </p:cNvCxnSpPr>
            <p:nvPr/>
          </p:nvCxnSpPr>
          <p:spPr>
            <a:xfrm flipV="1">
              <a:off x="6146046" y="5186535"/>
              <a:ext cx="0" cy="834557"/>
            </a:xfrm>
            <a:prstGeom prst="straightConnector1">
              <a:avLst/>
            </a:prstGeom>
            <a:ln w="762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a:extLst>
                <a:ext uri="{FF2B5EF4-FFF2-40B4-BE49-F238E27FC236}">
                  <a16:creationId xmlns:a16="http://schemas.microsoft.com/office/drawing/2014/main" id="{72F331EA-969C-AF00-44D4-CE33F1D39845}"/>
                </a:ext>
              </a:extLst>
            </p:cNvPr>
            <p:cNvSpPr/>
            <p:nvPr/>
          </p:nvSpPr>
          <p:spPr>
            <a:xfrm>
              <a:off x="5464149" y="5902341"/>
              <a:ext cx="2519390" cy="516664"/>
            </a:xfrm>
            <a:prstGeom prst="roundRect">
              <a:avLst/>
            </a:prstGeom>
            <a:solidFill>
              <a:srgbClr val="88C2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Century Gothic" panose="020B0502020202020204" pitchFamily="34" charset="0"/>
                </a:rPr>
                <a:t>Expiry date</a:t>
              </a:r>
            </a:p>
          </p:txBody>
        </p:sp>
      </p:grpSp>
      <p:sp>
        <p:nvSpPr>
          <p:cNvPr id="3" name="Google Shape;330;p12">
            <a:extLst>
              <a:ext uri="{FF2B5EF4-FFF2-40B4-BE49-F238E27FC236}">
                <a16:creationId xmlns:a16="http://schemas.microsoft.com/office/drawing/2014/main" id="{4D1E68BA-A73F-18C7-F547-4EDDAA4324AF}"/>
              </a:ext>
            </a:extLst>
          </p:cNvPr>
          <p:cNvSpPr txBox="1">
            <a:spLocks/>
          </p:cNvSpPr>
          <p:nvPr/>
        </p:nvSpPr>
        <p:spPr>
          <a:xfrm>
            <a:off x="196117" y="602177"/>
            <a:ext cx="7749945" cy="694054"/>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19444"/>
              </a:lnSpc>
              <a:spcBef>
                <a:spcPts val="2600"/>
              </a:spcBef>
              <a:spcAft>
                <a:spcPts val="0"/>
              </a:spcAft>
              <a:buClr>
                <a:schemeClr val="dk2"/>
              </a:buClr>
              <a:buSzPts val="3600"/>
              <a:buFont typeface="Century Gothic"/>
              <a:buNone/>
              <a:defRPr sz="3600" b="1" i="0" u="none" strike="noStrike" cap="none">
                <a:solidFill>
                  <a:schemeClr val="dk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spcBef>
                <a:spcPts val="0"/>
              </a:spcBef>
            </a:pPr>
            <a:r>
              <a:rPr lang="en-GB" dirty="0">
                <a:solidFill>
                  <a:schemeClr val="bg1"/>
                </a:solidFill>
              </a:rPr>
              <a:t>A day in the life</a:t>
            </a:r>
          </a:p>
        </p:txBody>
      </p:sp>
    </p:spTree>
    <p:extLst>
      <p:ext uri="{BB962C8B-B14F-4D97-AF65-F5344CB8AC3E}">
        <p14:creationId xmlns:p14="http://schemas.microsoft.com/office/powerpoint/2010/main" val="150376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EC6D8-1A12-B918-1A7B-55DFE3DEFB00}"/>
            </a:ext>
          </a:extLst>
        </p:cNvPr>
        <p:cNvGrpSpPr/>
        <p:nvPr/>
      </p:nvGrpSpPr>
      <p:grpSpPr>
        <a:xfrm>
          <a:off x="0" y="0"/>
          <a:ext cx="0" cy="0"/>
          <a:chOff x="0" y="0"/>
          <a:chExt cx="0" cy="0"/>
        </a:xfrm>
      </p:grpSpPr>
      <p:sp>
        <p:nvSpPr>
          <p:cNvPr id="16" name="Google Shape;330;p12">
            <a:extLst>
              <a:ext uri="{FF2B5EF4-FFF2-40B4-BE49-F238E27FC236}">
                <a16:creationId xmlns:a16="http://schemas.microsoft.com/office/drawing/2014/main" id="{94BDDE22-265B-C938-1E84-F504EF24EFFA}"/>
              </a:ext>
            </a:extLst>
          </p:cNvPr>
          <p:cNvSpPr txBox="1">
            <a:spLocks/>
          </p:cNvSpPr>
          <p:nvPr/>
        </p:nvSpPr>
        <p:spPr>
          <a:xfrm>
            <a:off x="196117" y="602177"/>
            <a:ext cx="7749945" cy="694054"/>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19444"/>
              </a:lnSpc>
              <a:spcBef>
                <a:spcPts val="2600"/>
              </a:spcBef>
              <a:spcAft>
                <a:spcPts val="0"/>
              </a:spcAft>
              <a:buClr>
                <a:schemeClr val="dk2"/>
              </a:buClr>
              <a:buSzPts val="3600"/>
              <a:buFont typeface="Century Gothic"/>
              <a:buNone/>
              <a:defRPr sz="3600" b="1" i="0" u="none" strike="noStrike" cap="none">
                <a:solidFill>
                  <a:schemeClr val="dk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spcBef>
                <a:spcPts val="0"/>
              </a:spcBef>
            </a:pPr>
            <a:r>
              <a:rPr lang="en-GB" dirty="0">
                <a:solidFill>
                  <a:schemeClr val="bg1"/>
                </a:solidFill>
              </a:rPr>
              <a:t>A day in the life</a:t>
            </a:r>
          </a:p>
        </p:txBody>
      </p:sp>
      <p:sp>
        <p:nvSpPr>
          <p:cNvPr id="17" name="Slide Number Placeholder 2">
            <a:extLst>
              <a:ext uri="{FF2B5EF4-FFF2-40B4-BE49-F238E27FC236}">
                <a16:creationId xmlns:a16="http://schemas.microsoft.com/office/drawing/2014/main" id="{837B5BC6-0723-DFEE-BDCB-2AB86320F85B}"/>
              </a:ext>
            </a:extLst>
          </p:cNvPr>
          <p:cNvSpPr>
            <a:spLocks noGrp="1"/>
          </p:cNvSpPr>
          <p:nvPr>
            <p:ph type="sldNum" sz="quarter" idx="4"/>
          </p:nvPr>
        </p:nvSpPr>
        <p:spPr>
          <a:xfrm>
            <a:off x="7438086" y="6411310"/>
            <a:ext cx="2228850" cy="365125"/>
          </a:xfrm>
        </p:spPr>
        <p:txBody>
          <a:bodyPr/>
          <a:lstStyle/>
          <a:p>
            <a:r>
              <a:rPr lang="en-GB"/>
              <a:t>© PSHE Association 2025</a:t>
            </a:r>
            <a:endParaRPr lang="en-GB" dirty="0"/>
          </a:p>
        </p:txBody>
      </p:sp>
      <p:pic>
        <p:nvPicPr>
          <p:cNvPr id="34" name="Picture 33" descr="A red sign with white text&#10;&#10;Description automatically generated">
            <a:extLst>
              <a:ext uri="{FF2B5EF4-FFF2-40B4-BE49-F238E27FC236}">
                <a16:creationId xmlns:a16="http://schemas.microsoft.com/office/drawing/2014/main" id="{73BA6C28-AC28-C0B8-C9FA-D8D037F6696B}"/>
              </a:ext>
            </a:extLst>
          </p:cNvPr>
          <p:cNvPicPr>
            <a:picLocks noChangeAspect="1"/>
          </p:cNvPicPr>
          <p:nvPr/>
        </p:nvPicPr>
        <p:blipFill>
          <a:blip r:embed="rId3"/>
          <a:stretch>
            <a:fillRect/>
          </a:stretch>
        </p:blipFill>
        <p:spPr>
          <a:xfrm rot="21398046">
            <a:off x="3086294" y="1538320"/>
            <a:ext cx="3406387" cy="2767093"/>
          </a:xfrm>
          <a:prstGeom prst="rect">
            <a:avLst/>
          </a:prstGeom>
        </p:spPr>
      </p:pic>
      <p:grpSp>
        <p:nvGrpSpPr>
          <p:cNvPr id="53" name="Group 52">
            <a:extLst>
              <a:ext uri="{FF2B5EF4-FFF2-40B4-BE49-F238E27FC236}">
                <a16:creationId xmlns:a16="http://schemas.microsoft.com/office/drawing/2014/main" id="{0F801E0C-8D5E-AA2B-1C5E-767030734C79}"/>
              </a:ext>
            </a:extLst>
          </p:cNvPr>
          <p:cNvGrpSpPr/>
          <p:nvPr/>
        </p:nvGrpSpPr>
        <p:grpSpPr>
          <a:xfrm>
            <a:off x="323851" y="2859437"/>
            <a:ext cx="2933710" cy="3673126"/>
            <a:chOff x="323851" y="2859437"/>
            <a:chExt cx="2933710" cy="3673126"/>
          </a:xfrm>
        </p:grpSpPr>
        <p:cxnSp>
          <p:nvCxnSpPr>
            <p:cNvPr id="36" name="Straight Arrow Connector 35">
              <a:extLst>
                <a:ext uri="{FF2B5EF4-FFF2-40B4-BE49-F238E27FC236}">
                  <a16:creationId xmlns:a16="http://schemas.microsoft.com/office/drawing/2014/main" id="{F323A8DE-3B89-1C0A-D846-441E1C8DBD06}"/>
                </a:ext>
              </a:extLst>
            </p:cNvPr>
            <p:cNvCxnSpPr>
              <a:cxnSpLocks/>
            </p:cNvCxnSpPr>
            <p:nvPr/>
          </p:nvCxnSpPr>
          <p:spPr>
            <a:xfrm flipV="1">
              <a:off x="1595438" y="2859437"/>
              <a:ext cx="1597025" cy="1981324"/>
            </a:xfrm>
            <a:prstGeom prst="straightConnector1">
              <a:avLst/>
            </a:prstGeom>
            <a:ln w="762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35" name="Rounded Rectangle 34">
              <a:extLst>
                <a:ext uri="{FF2B5EF4-FFF2-40B4-BE49-F238E27FC236}">
                  <a16:creationId xmlns:a16="http://schemas.microsoft.com/office/drawing/2014/main" id="{EECA8211-1038-11EE-A646-B835964167A4}"/>
                </a:ext>
              </a:extLst>
            </p:cNvPr>
            <p:cNvSpPr/>
            <p:nvPr/>
          </p:nvSpPr>
          <p:spPr>
            <a:xfrm>
              <a:off x="323851" y="4762151"/>
              <a:ext cx="2933710" cy="1770412"/>
            </a:xfrm>
            <a:prstGeom prst="roundRect">
              <a:avLst>
                <a:gd name="adj" fmla="val 4784"/>
              </a:avLst>
            </a:prstGeom>
            <a:solidFill>
              <a:srgbClr val="88C2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nSpc>
                  <a:spcPts val="2800"/>
                </a:lnSpc>
                <a:spcBef>
                  <a:spcPts val="1100"/>
                </a:spcBef>
              </a:pPr>
              <a:r>
                <a:rPr lang="en-GB" sz="2000" dirty="0">
                  <a:solidFill>
                    <a:schemeClr val="tx1"/>
                  </a:solidFill>
                  <a:latin typeface="Century Gothic" panose="020B0502020202020204" pitchFamily="34" charset="0"/>
                </a:rPr>
                <a:t>How much to take and how to use it</a:t>
              </a:r>
            </a:p>
            <a:p>
              <a:pPr>
                <a:lnSpc>
                  <a:spcPts val="2800"/>
                </a:lnSpc>
                <a:spcBef>
                  <a:spcPts val="1100"/>
                </a:spcBef>
              </a:pPr>
              <a:r>
                <a:rPr lang="en-GB" sz="2000" dirty="0">
                  <a:solidFill>
                    <a:schemeClr val="tx1"/>
                  </a:solidFill>
                  <a:latin typeface="Century Gothic" panose="020B0502020202020204" pitchFamily="34" charset="0"/>
                </a:rPr>
                <a:t>Who the medicine is meant for</a:t>
              </a:r>
            </a:p>
          </p:txBody>
        </p:sp>
      </p:grpSp>
      <p:sp>
        <p:nvSpPr>
          <p:cNvPr id="39" name="Rounded Rectangle 38">
            <a:extLst>
              <a:ext uri="{FF2B5EF4-FFF2-40B4-BE49-F238E27FC236}">
                <a16:creationId xmlns:a16="http://schemas.microsoft.com/office/drawing/2014/main" id="{DE9D2B9A-2D26-CE3A-D367-10E338AC4A36}"/>
              </a:ext>
            </a:extLst>
          </p:cNvPr>
          <p:cNvSpPr/>
          <p:nvPr/>
        </p:nvSpPr>
        <p:spPr>
          <a:xfrm>
            <a:off x="323850" y="1412875"/>
            <a:ext cx="2148130" cy="516664"/>
          </a:xfrm>
          <a:prstGeom prst="roundRect">
            <a:avLst/>
          </a:prstGeom>
          <a:solidFill>
            <a:srgbClr val="88C2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ts val="2800"/>
              </a:lnSpc>
            </a:pPr>
            <a:r>
              <a:rPr lang="en-GB" sz="2000" dirty="0">
                <a:solidFill>
                  <a:schemeClr val="tx1"/>
                </a:solidFill>
                <a:latin typeface="Century Gothic" panose="020B0502020202020204" pitchFamily="34" charset="0"/>
              </a:rPr>
              <a:t>What it does</a:t>
            </a:r>
          </a:p>
        </p:txBody>
      </p:sp>
      <p:grpSp>
        <p:nvGrpSpPr>
          <p:cNvPr id="54" name="Group 53">
            <a:extLst>
              <a:ext uri="{FF2B5EF4-FFF2-40B4-BE49-F238E27FC236}">
                <a16:creationId xmlns:a16="http://schemas.microsoft.com/office/drawing/2014/main" id="{E40A9B77-62C4-2B49-68F5-8C2DEDCFE764}"/>
              </a:ext>
            </a:extLst>
          </p:cNvPr>
          <p:cNvGrpSpPr/>
          <p:nvPr/>
        </p:nvGrpSpPr>
        <p:grpSpPr>
          <a:xfrm>
            <a:off x="323851" y="1412875"/>
            <a:ext cx="2868612" cy="763588"/>
            <a:chOff x="323851" y="1412875"/>
            <a:chExt cx="2868612" cy="763588"/>
          </a:xfrm>
        </p:grpSpPr>
        <p:cxnSp>
          <p:nvCxnSpPr>
            <p:cNvPr id="40" name="Straight Arrow Connector 39">
              <a:extLst>
                <a:ext uri="{FF2B5EF4-FFF2-40B4-BE49-F238E27FC236}">
                  <a16:creationId xmlns:a16="http://schemas.microsoft.com/office/drawing/2014/main" id="{61299E49-3677-4075-615B-2723BC88A06D}"/>
                </a:ext>
              </a:extLst>
            </p:cNvPr>
            <p:cNvCxnSpPr>
              <a:cxnSpLocks/>
            </p:cNvCxnSpPr>
            <p:nvPr/>
          </p:nvCxnSpPr>
          <p:spPr>
            <a:xfrm>
              <a:off x="2208508" y="1671207"/>
              <a:ext cx="983955" cy="505256"/>
            </a:xfrm>
            <a:prstGeom prst="straightConnector1">
              <a:avLst/>
            </a:prstGeom>
            <a:ln w="762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43" name="Rounded Rectangle 42">
              <a:extLst>
                <a:ext uri="{FF2B5EF4-FFF2-40B4-BE49-F238E27FC236}">
                  <a16:creationId xmlns:a16="http://schemas.microsoft.com/office/drawing/2014/main" id="{76122429-A6F7-90D7-08B2-2C8169EEC2AC}"/>
                </a:ext>
              </a:extLst>
            </p:cNvPr>
            <p:cNvSpPr/>
            <p:nvPr/>
          </p:nvSpPr>
          <p:spPr>
            <a:xfrm>
              <a:off x="323851" y="1412875"/>
              <a:ext cx="2148130" cy="516664"/>
            </a:xfrm>
            <a:prstGeom prst="roundRect">
              <a:avLst/>
            </a:prstGeom>
            <a:solidFill>
              <a:srgbClr val="88C2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ts val="2800"/>
                </a:lnSpc>
              </a:pPr>
              <a:r>
                <a:rPr lang="en-GB" sz="2000" dirty="0">
                  <a:solidFill>
                    <a:schemeClr val="tx1"/>
                  </a:solidFill>
                  <a:latin typeface="Century Gothic" panose="020B0502020202020204" pitchFamily="34" charset="0"/>
                </a:rPr>
                <a:t>What it does</a:t>
              </a:r>
            </a:p>
          </p:txBody>
        </p:sp>
      </p:grpSp>
      <p:grpSp>
        <p:nvGrpSpPr>
          <p:cNvPr id="55" name="Group 54">
            <a:extLst>
              <a:ext uri="{FF2B5EF4-FFF2-40B4-BE49-F238E27FC236}">
                <a16:creationId xmlns:a16="http://schemas.microsoft.com/office/drawing/2014/main" id="{2E22EDF0-A022-FCB0-B651-74DEA568C9C1}"/>
              </a:ext>
            </a:extLst>
          </p:cNvPr>
          <p:cNvGrpSpPr/>
          <p:nvPr/>
        </p:nvGrpSpPr>
        <p:grpSpPr>
          <a:xfrm>
            <a:off x="5656881" y="1412875"/>
            <a:ext cx="3925267" cy="1578298"/>
            <a:chOff x="5656881" y="1412875"/>
            <a:chExt cx="3925267" cy="1578298"/>
          </a:xfrm>
        </p:grpSpPr>
        <p:cxnSp>
          <p:nvCxnSpPr>
            <p:cNvPr id="45" name="Straight Arrow Connector 44">
              <a:extLst>
                <a:ext uri="{FF2B5EF4-FFF2-40B4-BE49-F238E27FC236}">
                  <a16:creationId xmlns:a16="http://schemas.microsoft.com/office/drawing/2014/main" id="{C350F082-6449-44B0-1177-785B85E92DB8}"/>
                </a:ext>
              </a:extLst>
            </p:cNvPr>
            <p:cNvCxnSpPr>
              <a:cxnSpLocks/>
            </p:cNvCxnSpPr>
            <p:nvPr/>
          </p:nvCxnSpPr>
          <p:spPr>
            <a:xfrm flipH="1" flipV="1">
              <a:off x="5656881" y="1929539"/>
              <a:ext cx="1534333" cy="368542"/>
            </a:xfrm>
            <a:prstGeom prst="straightConnector1">
              <a:avLst/>
            </a:prstGeom>
            <a:ln w="762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44" name="Rounded Rectangle 43">
              <a:extLst>
                <a:ext uri="{FF2B5EF4-FFF2-40B4-BE49-F238E27FC236}">
                  <a16:creationId xmlns:a16="http://schemas.microsoft.com/office/drawing/2014/main" id="{E06A269B-9725-0E91-B2FE-644A0A5B53E5}"/>
                </a:ext>
              </a:extLst>
            </p:cNvPr>
            <p:cNvSpPr/>
            <p:nvPr/>
          </p:nvSpPr>
          <p:spPr>
            <a:xfrm>
              <a:off x="6921589" y="1412875"/>
              <a:ext cx="2660559" cy="1578298"/>
            </a:xfrm>
            <a:prstGeom prst="roundRect">
              <a:avLst>
                <a:gd name="adj" fmla="val 4784"/>
              </a:avLst>
            </a:prstGeom>
            <a:solidFill>
              <a:srgbClr val="88C2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nSpc>
                  <a:spcPts val="2800"/>
                </a:lnSpc>
                <a:spcBef>
                  <a:spcPts val="1100"/>
                </a:spcBef>
              </a:pPr>
              <a:r>
                <a:rPr lang="en-GB" sz="2000" dirty="0">
                  <a:solidFill>
                    <a:schemeClr val="tx1"/>
                  </a:solidFill>
                  <a:latin typeface="Century Gothic" panose="020B0502020202020204" pitchFamily="34" charset="0"/>
                </a:rPr>
                <a:t>Safety warnings and instructions</a:t>
              </a:r>
            </a:p>
            <a:p>
              <a:pPr>
                <a:lnSpc>
                  <a:spcPts val="2800"/>
                </a:lnSpc>
                <a:spcBef>
                  <a:spcPts val="1100"/>
                </a:spcBef>
              </a:pPr>
              <a:r>
                <a:rPr lang="en-GB" sz="2000" dirty="0">
                  <a:solidFill>
                    <a:schemeClr val="tx1"/>
                  </a:solidFill>
                  <a:latin typeface="Century Gothic" panose="020B0502020202020204" pitchFamily="34" charset="0"/>
                </a:rPr>
                <a:t>Possible side effects</a:t>
              </a:r>
            </a:p>
          </p:txBody>
        </p:sp>
      </p:grpSp>
      <p:grpSp>
        <p:nvGrpSpPr>
          <p:cNvPr id="52" name="Group 51">
            <a:extLst>
              <a:ext uri="{FF2B5EF4-FFF2-40B4-BE49-F238E27FC236}">
                <a16:creationId xmlns:a16="http://schemas.microsoft.com/office/drawing/2014/main" id="{05CE8AAB-D3E4-5F80-3A34-A28A8EA81C9D}"/>
              </a:ext>
            </a:extLst>
          </p:cNvPr>
          <p:cNvGrpSpPr/>
          <p:nvPr/>
        </p:nvGrpSpPr>
        <p:grpSpPr>
          <a:xfrm>
            <a:off x="5478651" y="4200041"/>
            <a:ext cx="4103500" cy="1633570"/>
            <a:chOff x="5478651" y="4200041"/>
            <a:chExt cx="4103500" cy="1633570"/>
          </a:xfrm>
        </p:grpSpPr>
        <p:cxnSp>
          <p:nvCxnSpPr>
            <p:cNvPr id="49" name="Straight Arrow Connector 48">
              <a:extLst>
                <a:ext uri="{FF2B5EF4-FFF2-40B4-BE49-F238E27FC236}">
                  <a16:creationId xmlns:a16="http://schemas.microsoft.com/office/drawing/2014/main" id="{3467700F-F9FD-A709-746E-E0DBCD6DD141}"/>
                </a:ext>
              </a:extLst>
            </p:cNvPr>
            <p:cNvCxnSpPr>
              <a:cxnSpLocks/>
            </p:cNvCxnSpPr>
            <p:nvPr/>
          </p:nvCxnSpPr>
          <p:spPr>
            <a:xfrm flipH="1" flipV="1">
              <a:off x="5478651" y="4200041"/>
              <a:ext cx="1234888" cy="1107328"/>
            </a:xfrm>
            <a:prstGeom prst="straightConnector1">
              <a:avLst/>
            </a:prstGeom>
            <a:ln w="762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48" name="Rounded Rectangle 47">
              <a:extLst>
                <a:ext uri="{FF2B5EF4-FFF2-40B4-BE49-F238E27FC236}">
                  <a16:creationId xmlns:a16="http://schemas.microsoft.com/office/drawing/2014/main" id="{AD59CA98-9316-7BBE-ADBC-009DAB3244AF}"/>
                </a:ext>
              </a:extLst>
            </p:cNvPr>
            <p:cNvSpPr/>
            <p:nvPr/>
          </p:nvSpPr>
          <p:spPr>
            <a:xfrm>
              <a:off x="6648441" y="4897464"/>
              <a:ext cx="2933710" cy="936147"/>
            </a:xfrm>
            <a:prstGeom prst="roundRect">
              <a:avLst>
                <a:gd name="adj" fmla="val 4784"/>
              </a:avLst>
            </a:prstGeom>
            <a:solidFill>
              <a:srgbClr val="88C2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nSpc>
                  <a:spcPts val="2800"/>
                </a:lnSpc>
              </a:pPr>
              <a:r>
                <a:rPr lang="en-GB" sz="2000" dirty="0">
                  <a:solidFill>
                    <a:schemeClr val="tx1"/>
                  </a:solidFill>
                  <a:latin typeface="Century Gothic" panose="020B0502020202020204" pitchFamily="34" charset="0"/>
                </a:rPr>
                <a:t>Where and how to store the medicine</a:t>
              </a:r>
            </a:p>
          </p:txBody>
        </p:sp>
      </p:grpSp>
    </p:spTree>
    <p:extLst>
      <p:ext uri="{BB962C8B-B14F-4D97-AF65-F5344CB8AC3E}">
        <p14:creationId xmlns:p14="http://schemas.microsoft.com/office/powerpoint/2010/main" val="225020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5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AC8E8E-B956-E937-D904-02766F61BBD3}"/>
              </a:ext>
            </a:extLst>
          </p:cNvPr>
          <p:cNvSpPr>
            <a:spLocks noGrp="1"/>
          </p:cNvSpPr>
          <p:nvPr>
            <p:ph sz="half" idx="10"/>
          </p:nvPr>
        </p:nvSpPr>
        <p:spPr>
          <a:xfrm>
            <a:off x="232915" y="1303304"/>
            <a:ext cx="4100546" cy="4368246"/>
          </a:xfrm>
        </p:spPr>
        <p:txBody>
          <a:bodyPr/>
          <a:lstStyle/>
          <a:p>
            <a:r>
              <a:rPr lang="en-GB" sz="2000" dirty="0">
                <a:ea typeface="Lato" panose="020B0604020202020204" charset="0"/>
                <a:cs typeface="Lato" panose="020B0604020202020204" charset="0"/>
              </a:rPr>
              <a:t>In your pair or group, read the </a:t>
            </a:r>
            <a:r>
              <a:rPr lang="en-GB" sz="2000" i="1" dirty="0">
                <a:ea typeface="Lato" panose="020B0604020202020204" charset="0"/>
                <a:cs typeface="Lato" panose="020B0604020202020204" charset="0"/>
              </a:rPr>
              <a:t>medicine safety scenario.</a:t>
            </a:r>
            <a:r>
              <a:rPr lang="en-GB" sz="2000" dirty="0"/>
              <a:t> </a:t>
            </a:r>
          </a:p>
          <a:p>
            <a:r>
              <a:rPr lang="en-GB" sz="2000" dirty="0"/>
              <a:t>Choose a role with your partner/group and create a freeze frame of the scenario.</a:t>
            </a:r>
          </a:p>
          <a:p>
            <a:r>
              <a:rPr lang="en-GB" sz="2000" dirty="0">
                <a:ea typeface="Lato" panose="020B0604020202020204" charset="0"/>
                <a:cs typeface="Lato" panose="020B0604020202020204" charset="0"/>
              </a:rPr>
              <a:t>Once you’re ‘out of role’, talk about the risk in the scenario:</a:t>
            </a:r>
          </a:p>
          <a:p>
            <a:pPr marL="198000" indent="-198000">
              <a:buFont typeface="Arial" panose="020B0604020202020204" pitchFamily="34" charset="0"/>
              <a:buChar char="•"/>
            </a:pPr>
            <a:r>
              <a:rPr lang="en-GB" sz="2000" dirty="0">
                <a:ea typeface="Lato" panose="020B0604020202020204" charset="0"/>
                <a:cs typeface="Lato" panose="020B0604020202020204" charset="0"/>
              </a:rPr>
              <a:t>What is the risk?</a:t>
            </a:r>
          </a:p>
          <a:p>
            <a:pPr marL="198000" indent="-198000">
              <a:buFont typeface="Arial" panose="020B0604020202020204" pitchFamily="34" charset="0"/>
              <a:buChar char="•"/>
            </a:pPr>
            <a:r>
              <a:rPr lang="en-GB" sz="2000" dirty="0">
                <a:ea typeface="Lato" panose="020B0604020202020204" charset="0"/>
                <a:cs typeface="Lato" panose="020B0604020202020204" charset="0"/>
              </a:rPr>
              <a:t>What might happen?</a:t>
            </a:r>
          </a:p>
          <a:p>
            <a:endParaRPr lang="en-GB" dirty="0"/>
          </a:p>
        </p:txBody>
      </p:sp>
      <p:sp>
        <p:nvSpPr>
          <p:cNvPr id="3" name="Title 2">
            <a:extLst>
              <a:ext uri="{FF2B5EF4-FFF2-40B4-BE49-F238E27FC236}">
                <a16:creationId xmlns:a16="http://schemas.microsoft.com/office/drawing/2014/main" id="{C5815A24-15DC-F89D-7B97-087326E0B47B}"/>
              </a:ext>
            </a:extLst>
          </p:cNvPr>
          <p:cNvSpPr>
            <a:spLocks noGrp="1"/>
          </p:cNvSpPr>
          <p:nvPr>
            <p:ph type="title"/>
          </p:nvPr>
        </p:nvSpPr>
        <p:spPr/>
        <p:txBody>
          <a:bodyPr/>
          <a:lstStyle/>
          <a:p>
            <a:r>
              <a:rPr lang="en-GB" dirty="0"/>
              <a:t>Freeze frame</a:t>
            </a:r>
          </a:p>
        </p:txBody>
      </p:sp>
      <p:sp>
        <p:nvSpPr>
          <p:cNvPr id="4" name="Slide Number Placeholder 3">
            <a:extLst>
              <a:ext uri="{FF2B5EF4-FFF2-40B4-BE49-F238E27FC236}">
                <a16:creationId xmlns:a16="http://schemas.microsoft.com/office/drawing/2014/main" id="{92B84175-F4E1-8AA2-51EC-7B35EDFFF649}"/>
              </a:ext>
            </a:extLst>
          </p:cNvPr>
          <p:cNvSpPr>
            <a:spLocks noGrp="1"/>
          </p:cNvSpPr>
          <p:nvPr>
            <p:ph type="sldNum" sz="quarter" idx="4"/>
          </p:nvPr>
        </p:nvSpPr>
        <p:spPr/>
        <p:txBody>
          <a:bodyPr/>
          <a:lstStyle/>
          <a:p>
            <a:r>
              <a:rPr lang="en-GB"/>
              <a:t>© PSHE Association 2025</a:t>
            </a:r>
            <a:endParaRPr lang="en-GB" dirty="0"/>
          </a:p>
        </p:txBody>
      </p:sp>
      <p:pic>
        <p:nvPicPr>
          <p:cNvPr id="10" name="Picture 9" descr="A close-up of a paper&#10;&#10;Description automatically generated with medium confidence">
            <a:extLst>
              <a:ext uri="{FF2B5EF4-FFF2-40B4-BE49-F238E27FC236}">
                <a16:creationId xmlns:a16="http://schemas.microsoft.com/office/drawing/2014/main" id="{49C1C8FF-32C5-D75A-9B38-4E1B5071DA0A}"/>
              </a:ext>
            </a:extLst>
          </p:cNvPr>
          <p:cNvPicPr>
            <a:picLocks noChangeAspect="1"/>
          </p:cNvPicPr>
          <p:nvPr/>
        </p:nvPicPr>
        <p:blipFill>
          <a:blip r:embed="rId3"/>
          <a:stretch>
            <a:fillRect/>
          </a:stretch>
        </p:blipFill>
        <p:spPr>
          <a:xfrm rot="290675">
            <a:off x="6392725" y="1303304"/>
            <a:ext cx="3032131" cy="4296997"/>
          </a:xfrm>
          <a:prstGeom prst="rect">
            <a:avLst/>
          </a:prstGeom>
        </p:spPr>
      </p:pic>
      <p:pic>
        <p:nvPicPr>
          <p:cNvPr id="8" name="Picture 7" descr="A group of children standing together&#10;&#10;Description automatically generated">
            <a:extLst>
              <a:ext uri="{FF2B5EF4-FFF2-40B4-BE49-F238E27FC236}">
                <a16:creationId xmlns:a16="http://schemas.microsoft.com/office/drawing/2014/main" id="{109E59E8-E100-3864-14C8-B5AB8FA94582}"/>
              </a:ext>
            </a:extLst>
          </p:cNvPr>
          <p:cNvPicPr>
            <a:picLocks noChangeAspect="1"/>
          </p:cNvPicPr>
          <p:nvPr/>
        </p:nvPicPr>
        <p:blipFill>
          <a:blip r:embed="rId4"/>
          <a:stretch>
            <a:fillRect/>
          </a:stretch>
        </p:blipFill>
        <p:spPr>
          <a:xfrm rot="21224877">
            <a:off x="4538479" y="3495908"/>
            <a:ext cx="3609171" cy="2848493"/>
          </a:xfrm>
          <a:prstGeom prst="rect">
            <a:avLst/>
          </a:prstGeom>
        </p:spPr>
      </p:pic>
    </p:spTree>
    <p:extLst>
      <p:ext uri="{BB962C8B-B14F-4D97-AF65-F5344CB8AC3E}">
        <p14:creationId xmlns:p14="http://schemas.microsoft.com/office/powerpoint/2010/main" val="107220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ilhouette of a couple of people&#10;&#10;Description automatically generated">
            <a:extLst>
              <a:ext uri="{FF2B5EF4-FFF2-40B4-BE49-F238E27FC236}">
                <a16:creationId xmlns:a16="http://schemas.microsoft.com/office/drawing/2014/main" id="{AF939F2B-6B92-0F13-228E-1F48B2C595F8}"/>
              </a:ext>
            </a:extLst>
          </p:cNvPr>
          <p:cNvPicPr>
            <a:picLocks noChangeAspect="1"/>
          </p:cNvPicPr>
          <p:nvPr/>
        </p:nvPicPr>
        <p:blipFill>
          <a:blip r:embed="rId3"/>
          <a:srcRect b="34950"/>
          <a:stretch/>
        </p:blipFill>
        <p:spPr>
          <a:xfrm>
            <a:off x="5479765" y="1303303"/>
            <a:ext cx="3627883" cy="5554697"/>
          </a:xfrm>
          <a:prstGeom prst="rect">
            <a:avLst/>
          </a:prstGeom>
        </p:spPr>
      </p:pic>
      <p:sp>
        <p:nvSpPr>
          <p:cNvPr id="2" name="Title 1">
            <a:extLst>
              <a:ext uri="{FF2B5EF4-FFF2-40B4-BE49-F238E27FC236}">
                <a16:creationId xmlns:a16="http://schemas.microsoft.com/office/drawing/2014/main" id="{7A1A8C2F-807F-E966-4060-3B862E2080B0}"/>
              </a:ext>
            </a:extLst>
          </p:cNvPr>
          <p:cNvSpPr>
            <a:spLocks noGrp="1"/>
          </p:cNvSpPr>
          <p:nvPr>
            <p:ph type="title"/>
          </p:nvPr>
        </p:nvSpPr>
        <p:spPr/>
        <p:txBody>
          <a:bodyPr/>
          <a:lstStyle/>
          <a:p>
            <a:r>
              <a:rPr lang="en-GB" dirty="0"/>
              <a:t>Roleplay</a:t>
            </a:r>
          </a:p>
        </p:txBody>
      </p:sp>
      <p:sp>
        <p:nvSpPr>
          <p:cNvPr id="3" name="Slide Number Placeholder 2">
            <a:extLst>
              <a:ext uri="{FF2B5EF4-FFF2-40B4-BE49-F238E27FC236}">
                <a16:creationId xmlns:a16="http://schemas.microsoft.com/office/drawing/2014/main" id="{E1748788-CBAD-FC46-BC1C-A389993B8A00}"/>
              </a:ext>
            </a:extLst>
          </p:cNvPr>
          <p:cNvSpPr>
            <a:spLocks noGrp="1"/>
          </p:cNvSpPr>
          <p:nvPr>
            <p:ph type="sldNum" sz="quarter" idx="4"/>
          </p:nvPr>
        </p:nvSpPr>
        <p:spPr/>
        <p:txBody>
          <a:bodyPr/>
          <a:lstStyle/>
          <a:p>
            <a:r>
              <a:rPr lang="en-GB"/>
              <a:t>© PSHE Association 2025</a:t>
            </a:r>
            <a:endParaRPr lang="en-GB" dirty="0"/>
          </a:p>
        </p:txBody>
      </p:sp>
      <p:sp>
        <p:nvSpPr>
          <p:cNvPr id="8" name="Content Placeholder 1">
            <a:extLst>
              <a:ext uri="{FF2B5EF4-FFF2-40B4-BE49-F238E27FC236}">
                <a16:creationId xmlns:a16="http://schemas.microsoft.com/office/drawing/2014/main" id="{D2A4BCB3-E0F9-C683-97D2-8B667541464D}"/>
              </a:ext>
            </a:extLst>
          </p:cNvPr>
          <p:cNvSpPr>
            <a:spLocks noGrp="1"/>
          </p:cNvSpPr>
          <p:nvPr>
            <p:ph sz="half" idx="10"/>
          </p:nvPr>
        </p:nvSpPr>
        <p:spPr>
          <a:xfrm>
            <a:off x="232915" y="1303303"/>
            <a:ext cx="4483464" cy="5473131"/>
          </a:xfrm>
        </p:spPr>
        <p:txBody>
          <a:bodyPr>
            <a:normAutofit/>
          </a:bodyPr>
          <a:lstStyle/>
          <a:p>
            <a:pPr lvl="0" defTabSz="457200"/>
            <a:r>
              <a:rPr lang="en-GB" dirty="0">
                <a:ea typeface="Lato" panose="020B0604020202020204" charset="0"/>
                <a:cs typeface="Lato" panose="020B0604020202020204" charset="0"/>
              </a:rPr>
              <a:t>Think about your scenario with your group.</a:t>
            </a:r>
          </a:p>
          <a:p>
            <a:pPr marL="198000" lvl="1" indent="-198000" defTabSz="457200">
              <a:lnSpc>
                <a:spcPts val="2800"/>
              </a:lnSpc>
              <a:spcBef>
                <a:spcPts val="1100"/>
              </a:spcBef>
            </a:pPr>
            <a:r>
              <a:rPr lang="en-GB" sz="2000" dirty="0">
                <a:solidFill>
                  <a:schemeClr val="bg1"/>
                </a:solidFill>
              </a:rPr>
              <a:t>What should the characters do now to prevent any further risk? </a:t>
            </a:r>
          </a:p>
          <a:p>
            <a:pPr marL="198000" lvl="1" indent="-198000" defTabSz="457200">
              <a:lnSpc>
                <a:spcPts val="2800"/>
              </a:lnSpc>
              <a:spcBef>
                <a:spcPts val="1100"/>
              </a:spcBef>
            </a:pPr>
            <a:r>
              <a:rPr lang="en-GB" sz="2000" dirty="0">
                <a:solidFill>
                  <a:schemeClr val="bg1"/>
                </a:solidFill>
              </a:rPr>
              <a:t>Who could help? </a:t>
            </a:r>
            <a:br>
              <a:rPr lang="en-GB" sz="2000" dirty="0">
                <a:solidFill>
                  <a:schemeClr val="bg1"/>
                </a:solidFill>
              </a:rPr>
            </a:br>
            <a:r>
              <a:rPr lang="en-GB" sz="2000" dirty="0">
                <a:solidFill>
                  <a:schemeClr val="bg1"/>
                </a:solidFill>
              </a:rPr>
              <a:t>Where could the person get more support or advice?  </a:t>
            </a:r>
          </a:p>
          <a:p>
            <a:endParaRPr lang="en-GB" dirty="0"/>
          </a:p>
        </p:txBody>
      </p:sp>
      <p:sp>
        <p:nvSpPr>
          <p:cNvPr id="11" name="Rounded Rectangle 10">
            <a:extLst>
              <a:ext uri="{FF2B5EF4-FFF2-40B4-BE49-F238E27FC236}">
                <a16:creationId xmlns:a16="http://schemas.microsoft.com/office/drawing/2014/main" id="{174627D8-FD77-7988-7D4A-0C8156C181D4}"/>
              </a:ext>
            </a:extLst>
          </p:cNvPr>
          <p:cNvSpPr/>
          <p:nvPr/>
        </p:nvSpPr>
        <p:spPr>
          <a:xfrm>
            <a:off x="385011" y="4315327"/>
            <a:ext cx="4074694" cy="2095984"/>
          </a:xfrm>
          <a:prstGeom prst="roundRect">
            <a:avLst>
              <a:gd name="adj" fmla="val 7545"/>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324000" rIns="180000" rtlCol="0" anchor="ctr"/>
          <a:lstStyle/>
          <a:p>
            <a:pPr marL="0" marR="0" lvl="1" indent="0" algn="l" defTabSz="457200" rtl="0" eaLnBrk="1" fontAlgn="auto" latinLnBrk="0" hangingPunct="1">
              <a:lnSpc>
                <a:spcPts val="2800"/>
              </a:lnSpc>
              <a:spcBef>
                <a:spcPts val="1100"/>
              </a:spcBef>
              <a:buClrTx/>
              <a:buSzTx/>
              <a:buFont typeface="Arial" panose="020B0604020202020204" pitchFamily="34" charset="0"/>
              <a:buNone/>
              <a:tabLst/>
              <a:defRPr/>
            </a:pPr>
            <a:r>
              <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Lato" panose="020B0604020202020204" charset="0"/>
                <a:cs typeface="Lato" panose="020B0604020202020204" charset="0"/>
              </a:rPr>
              <a:t>Stepping back ‘into role’, role play what the characters should do to reduce any further risk and identify who could help.</a:t>
            </a:r>
            <a:endParaRPr kumimoji="0" lang="en-GB" sz="2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a:p>
            <a:pPr algn="ctr"/>
            <a:endParaRPr lang="en-US" dirty="0"/>
          </a:p>
        </p:txBody>
      </p:sp>
    </p:spTree>
    <p:extLst>
      <p:ext uri="{BB962C8B-B14F-4D97-AF65-F5344CB8AC3E}">
        <p14:creationId xmlns:p14="http://schemas.microsoft.com/office/powerpoint/2010/main" val="952640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C8CC62-2EAF-02A1-84FC-A7EB9AF05F32}"/>
              </a:ext>
            </a:extLst>
          </p:cNvPr>
          <p:cNvSpPr>
            <a:spLocks noGrp="1"/>
          </p:cNvSpPr>
          <p:nvPr>
            <p:ph sz="half" idx="10"/>
          </p:nvPr>
        </p:nvSpPr>
        <p:spPr/>
        <p:txBody>
          <a:bodyPr>
            <a:normAutofit/>
          </a:bodyPr>
          <a:lstStyle/>
          <a:p>
            <a:pPr>
              <a:lnSpc>
                <a:spcPts val="2800"/>
              </a:lnSpc>
              <a:spcBef>
                <a:spcPts val="1100"/>
              </a:spcBef>
              <a:spcAft>
                <a:spcPts val="0"/>
              </a:spcAft>
            </a:pPr>
            <a:r>
              <a:rPr lang="en-GB" dirty="0"/>
              <a:t>Remember that medicines are helpful for health but only if they are used correctly. Trusted adults should give medicine to children.</a:t>
            </a:r>
          </a:p>
          <a:p>
            <a:pPr>
              <a:lnSpc>
                <a:spcPts val="2800"/>
              </a:lnSpc>
              <a:spcBef>
                <a:spcPts val="1100"/>
              </a:spcBef>
              <a:spcAft>
                <a:spcPts val="0"/>
              </a:spcAft>
            </a:pPr>
            <a:r>
              <a:rPr lang="en-GB" dirty="0"/>
              <a:t>If you are unsure about using a medicine, ask a trusted adult.</a:t>
            </a:r>
            <a:br>
              <a:rPr lang="en-GB" dirty="0"/>
            </a:br>
            <a:br>
              <a:rPr lang="en-GB" dirty="0"/>
            </a:br>
            <a:endParaRPr lang="en-GB" dirty="0"/>
          </a:p>
        </p:txBody>
      </p:sp>
      <p:sp>
        <p:nvSpPr>
          <p:cNvPr id="3" name="Title 2">
            <a:extLst>
              <a:ext uri="{FF2B5EF4-FFF2-40B4-BE49-F238E27FC236}">
                <a16:creationId xmlns:a16="http://schemas.microsoft.com/office/drawing/2014/main" id="{7A73A3C7-0CBD-C858-B903-7B19CCDDD8BB}"/>
              </a:ext>
            </a:extLst>
          </p:cNvPr>
          <p:cNvSpPr>
            <a:spLocks noGrp="1"/>
          </p:cNvSpPr>
          <p:nvPr>
            <p:ph type="title"/>
          </p:nvPr>
        </p:nvSpPr>
        <p:spPr/>
        <p:txBody>
          <a:bodyPr/>
          <a:lstStyle/>
          <a:p>
            <a:r>
              <a:rPr lang="en-US" dirty="0"/>
              <a:t>Who can help?</a:t>
            </a:r>
          </a:p>
        </p:txBody>
      </p:sp>
      <p:sp>
        <p:nvSpPr>
          <p:cNvPr id="10" name="Slide Number Placeholder 5">
            <a:extLst>
              <a:ext uri="{FF2B5EF4-FFF2-40B4-BE49-F238E27FC236}">
                <a16:creationId xmlns:a16="http://schemas.microsoft.com/office/drawing/2014/main" id="{FCA042CF-FF68-326A-EFA8-CC9353090028}"/>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solidFill>
                  <a:schemeClr val="bg1"/>
                </a:solidFill>
              </a:rPr>
              <a:t>© PSHE Association 2025</a:t>
            </a:r>
          </a:p>
        </p:txBody>
      </p:sp>
      <p:pic>
        <p:nvPicPr>
          <p:cNvPr id="11" name="Picture 10" descr="A black background with a black square&#10;&#10;Description automatically generated with medium confidence">
            <a:extLst>
              <a:ext uri="{FF2B5EF4-FFF2-40B4-BE49-F238E27FC236}">
                <a16:creationId xmlns:a16="http://schemas.microsoft.com/office/drawing/2014/main" id="{4AAAD599-5046-B984-C9F6-C7E2E033739A}"/>
              </a:ext>
            </a:extLst>
          </p:cNvPr>
          <p:cNvPicPr>
            <a:picLocks noChangeAspect="1"/>
          </p:cNvPicPr>
          <p:nvPr/>
        </p:nvPicPr>
        <p:blipFill>
          <a:blip r:embed="rId3"/>
          <a:stretch>
            <a:fillRect/>
          </a:stretch>
        </p:blipFill>
        <p:spPr>
          <a:xfrm>
            <a:off x="5348520" y="3007096"/>
            <a:ext cx="3943279" cy="1497708"/>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C9854E4D-D0A6-1774-657D-E6F6A2EE9886}"/>
              </a:ext>
            </a:extLst>
          </p:cNvPr>
          <p:cNvPicPr>
            <a:picLocks noChangeAspect="1"/>
          </p:cNvPicPr>
          <p:nvPr/>
        </p:nvPicPr>
        <p:blipFill>
          <a:blip r:embed="rId4"/>
          <a:stretch>
            <a:fillRect/>
          </a:stretch>
        </p:blipFill>
        <p:spPr>
          <a:xfrm>
            <a:off x="5624584" y="4583699"/>
            <a:ext cx="3943279" cy="1691102"/>
          </a:xfrm>
          <a:prstGeom prst="rect">
            <a:avLst/>
          </a:prstGeom>
        </p:spPr>
      </p:pic>
      <p:pic>
        <p:nvPicPr>
          <p:cNvPr id="13" name="Picture 12" descr="A black background with a black square&#10;&#10;Description automatically generated with medium confidence">
            <a:extLst>
              <a:ext uri="{FF2B5EF4-FFF2-40B4-BE49-F238E27FC236}">
                <a16:creationId xmlns:a16="http://schemas.microsoft.com/office/drawing/2014/main" id="{A6589091-F1EC-AC3D-40FC-DEF5AAA18DC4}"/>
              </a:ext>
            </a:extLst>
          </p:cNvPr>
          <p:cNvPicPr>
            <a:picLocks noChangeAspect="1"/>
          </p:cNvPicPr>
          <p:nvPr/>
        </p:nvPicPr>
        <p:blipFill>
          <a:blip r:embed="rId4"/>
          <a:stretch>
            <a:fillRect/>
          </a:stretch>
        </p:blipFill>
        <p:spPr>
          <a:xfrm>
            <a:off x="6071474" y="1428750"/>
            <a:ext cx="3496389" cy="1499450"/>
          </a:xfrm>
          <a:prstGeom prst="rect">
            <a:avLst/>
          </a:prstGeom>
        </p:spPr>
      </p:pic>
      <p:sp>
        <p:nvSpPr>
          <p:cNvPr id="14" name="Google Shape;436;p25">
            <a:extLst>
              <a:ext uri="{FF2B5EF4-FFF2-40B4-BE49-F238E27FC236}">
                <a16:creationId xmlns:a16="http://schemas.microsoft.com/office/drawing/2014/main" id="{C74B628D-44F5-8006-7B23-B4A5C8689F79}"/>
              </a:ext>
            </a:extLst>
          </p:cNvPr>
          <p:cNvSpPr txBox="1"/>
          <p:nvPr/>
        </p:nvSpPr>
        <p:spPr>
          <a:xfrm>
            <a:off x="5645234" y="3222163"/>
            <a:ext cx="3349853" cy="937720"/>
          </a:xfrm>
          <a:prstGeom prst="rect">
            <a:avLst/>
          </a:prstGeom>
          <a:noFill/>
          <a:ln>
            <a:noFill/>
          </a:ln>
        </p:spPr>
        <p:txBody>
          <a:bodyPr spcFirstLastPara="1" wrap="square" lIns="91425" tIns="45700" rIns="91425" bIns="45700" anchor="t" anchorCtr="0">
            <a:noAutofit/>
          </a:bodyPr>
          <a:lstStyle/>
          <a:p>
            <a:pPr marL="0" marR="0" lvl="0" indent="0" algn="l" rtl="0">
              <a:lnSpc>
                <a:spcPts val="2800"/>
              </a:lnSpc>
              <a:spcBef>
                <a:spcPts val="0"/>
              </a:spcBef>
              <a:spcAft>
                <a:spcPts val="0"/>
              </a:spcAft>
              <a:buClr>
                <a:schemeClr val="lt1"/>
              </a:buClr>
              <a:buSzPts val="2000"/>
              <a:buFont typeface="Arial"/>
              <a:buNone/>
            </a:pPr>
            <a:r>
              <a:rPr lang="en-US" sz="2000" dirty="0">
                <a:solidFill>
                  <a:schemeClr val="tx1"/>
                </a:solidFill>
                <a:latin typeface="Century Gothic"/>
                <a:ea typeface="Century Gothic"/>
                <a:cs typeface="Century Gothic"/>
                <a:sym typeface="Century Gothic"/>
              </a:rPr>
              <a:t>Something's worrying me,</a:t>
            </a:r>
            <a:br>
              <a:rPr lang="en-US" sz="2000" dirty="0">
                <a:solidFill>
                  <a:schemeClr val="tx1"/>
                </a:solidFill>
                <a:latin typeface="Century Gothic"/>
                <a:ea typeface="Century Gothic"/>
                <a:cs typeface="Century Gothic"/>
                <a:sym typeface="Century Gothic"/>
              </a:rPr>
            </a:br>
            <a:r>
              <a:rPr lang="en-US" sz="2000" dirty="0">
                <a:solidFill>
                  <a:schemeClr val="tx1"/>
                </a:solidFill>
                <a:latin typeface="Century Gothic"/>
                <a:ea typeface="Century Gothic"/>
                <a:cs typeface="Century Gothic"/>
                <a:sym typeface="Century Gothic"/>
              </a:rPr>
              <a:t>can I talk to you?</a:t>
            </a:r>
            <a:endParaRPr sz="2000" dirty="0">
              <a:solidFill>
                <a:schemeClr val="tx1"/>
              </a:solidFill>
            </a:endParaRPr>
          </a:p>
        </p:txBody>
      </p:sp>
      <p:sp>
        <p:nvSpPr>
          <p:cNvPr id="15" name="Google Shape;437;p25">
            <a:extLst>
              <a:ext uri="{FF2B5EF4-FFF2-40B4-BE49-F238E27FC236}">
                <a16:creationId xmlns:a16="http://schemas.microsoft.com/office/drawing/2014/main" id="{33EE67D4-20BD-79A1-6F11-62868F28426A}"/>
              </a:ext>
            </a:extLst>
          </p:cNvPr>
          <p:cNvSpPr txBox="1"/>
          <p:nvPr/>
        </p:nvSpPr>
        <p:spPr>
          <a:xfrm>
            <a:off x="6378575" y="1581174"/>
            <a:ext cx="2999342" cy="937720"/>
          </a:xfrm>
          <a:prstGeom prst="rect">
            <a:avLst/>
          </a:prstGeom>
          <a:noFill/>
          <a:ln>
            <a:noFill/>
          </a:ln>
        </p:spPr>
        <p:txBody>
          <a:bodyPr spcFirstLastPara="1" wrap="square" lIns="91425" tIns="45700" rIns="91425" bIns="45700" anchor="t" anchorCtr="0">
            <a:noAutofit/>
          </a:bodyPr>
          <a:lstStyle/>
          <a:p>
            <a:pPr marL="0" marR="0" lvl="0" indent="0" algn="l" rtl="0">
              <a:lnSpc>
                <a:spcPts val="2800"/>
              </a:lnSpc>
              <a:spcBef>
                <a:spcPts val="0"/>
              </a:spcBef>
              <a:spcAft>
                <a:spcPts val="0"/>
              </a:spcAft>
              <a:buClr>
                <a:schemeClr val="lt1"/>
              </a:buClr>
              <a:buSzPts val="2000"/>
              <a:buFont typeface="Arial"/>
              <a:buNone/>
            </a:pPr>
            <a:r>
              <a:rPr lang="en-US" sz="2000" dirty="0">
                <a:solidFill>
                  <a:schemeClr val="tx1"/>
                </a:solidFill>
                <a:latin typeface="Century Gothic"/>
                <a:ea typeface="Century Gothic"/>
                <a:cs typeface="Century Gothic"/>
                <a:sym typeface="Century Gothic"/>
              </a:rPr>
              <a:t>I need your help with something . . . </a:t>
            </a:r>
            <a:endParaRPr sz="2000" dirty="0">
              <a:solidFill>
                <a:schemeClr val="tx1"/>
              </a:solidFill>
            </a:endParaRPr>
          </a:p>
        </p:txBody>
      </p:sp>
      <p:sp>
        <p:nvSpPr>
          <p:cNvPr id="16" name="Google Shape;438;p25">
            <a:extLst>
              <a:ext uri="{FF2B5EF4-FFF2-40B4-BE49-F238E27FC236}">
                <a16:creationId xmlns:a16="http://schemas.microsoft.com/office/drawing/2014/main" id="{DB2A02EE-36B0-AD66-20DC-00F2290A238E}"/>
              </a:ext>
            </a:extLst>
          </p:cNvPr>
          <p:cNvSpPr txBox="1"/>
          <p:nvPr/>
        </p:nvSpPr>
        <p:spPr>
          <a:xfrm>
            <a:off x="6028064" y="4834430"/>
            <a:ext cx="3349853" cy="937720"/>
          </a:xfrm>
          <a:prstGeom prst="rect">
            <a:avLst/>
          </a:prstGeom>
          <a:noFill/>
          <a:ln>
            <a:noFill/>
          </a:ln>
        </p:spPr>
        <p:txBody>
          <a:bodyPr spcFirstLastPara="1" wrap="square" lIns="91425" tIns="45700" rIns="91425" bIns="45700" anchor="t" anchorCtr="0">
            <a:noAutofit/>
          </a:bodyPr>
          <a:lstStyle/>
          <a:p>
            <a:pPr marL="0" marR="0" lvl="0" indent="0" algn="l" rtl="0">
              <a:lnSpc>
                <a:spcPts val="2800"/>
              </a:lnSpc>
              <a:spcBef>
                <a:spcPts val="0"/>
              </a:spcBef>
              <a:spcAft>
                <a:spcPts val="0"/>
              </a:spcAft>
              <a:buClr>
                <a:schemeClr val="lt1"/>
              </a:buClr>
              <a:buSzPts val="2000"/>
              <a:buFont typeface="Arial"/>
              <a:buNone/>
            </a:pPr>
            <a:r>
              <a:rPr lang="en-US" sz="2000" dirty="0">
                <a:solidFill>
                  <a:schemeClr val="tx1"/>
                </a:solidFill>
                <a:latin typeface="Century Gothic"/>
                <a:ea typeface="Century Gothic"/>
                <a:cs typeface="Century Gothic"/>
                <a:sym typeface="Century Gothic"/>
              </a:rPr>
              <a:t>I have something that’s been bothering me . . .</a:t>
            </a:r>
            <a:endParaRPr sz="2000" dirty="0">
              <a:solidFill>
                <a:schemeClr val="tx1"/>
              </a:solidFill>
            </a:endParaRPr>
          </a:p>
        </p:txBody>
      </p:sp>
    </p:spTree>
    <p:extLst>
      <p:ext uri="{BB962C8B-B14F-4D97-AF65-F5344CB8AC3E}">
        <p14:creationId xmlns:p14="http://schemas.microsoft.com/office/powerpoint/2010/main" val="125835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2ED3B-53CC-E1EA-B76E-90C960A3CAFB}"/>
              </a:ext>
            </a:extLst>
          </p:cNvPr>
          <p:cNvSpPr>
            <a:spLocks noGrp="1"/>
          </p:cNvSpPr>
          <p:nvPr>
            <p:ph type="title"/>
          </p:nvPr>
        </p:nvSpPr>
        <p:spPr>
          <a:xfrm>
            <a:off x="205987" y="587217"/>
            <a:ext cx="7498822" cy="694054"/>
          </a:xfrm>
        </p:spPr>
        <p:txBody>
          <a:bodyPr/>
          <a:lstStyle/>
          <a:p>
            <a:r>
              <a:rPr lang="en-US" dirty="0"/>
              <a:t>Using this PowerPoint</a:t>
            </a:r>
          </a:p>
        </p:txBody>
      </p:sp>
      <p:sp>
        <p:nvSpPr>
          <p:cNvPr id="4" name="Slide Number Placeholder 5">
            <a:extLst>
              <a:ext uri="{FF2B5EF4-FFF2-40B4-BE49-F238E27FC236}">
                <a16:creationId xmlns:a16="http://schemas.microsoft.com/office/drawing/2014/main" id="{FAB90903-E62F-6F69-0EE1-B19ED81F26C9}"/>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sp>
        <p:nvSpPr>
          <p:cNvPr id="5" name="Content Placeholder 9">
            <a:extLst>
              <a:ext uri="{FF2B5EF4-FFF2-40B4-BE49-F238E27FC236}">
                <a16:creationId xmlns:a16="http://schemas.microsoft.com/office/drawing/2014/main" id="{D2D4F3E3-1C4F-506C-F735-8DC6BEE75124}"/>
              </a:ext>
            </a:extLst>
          </p:cNvPr>
          <p:cNvSpPr txBox="1">
            <a:spLocks/>
          </p:cNvSpPr>
          <p:nvPr/>
        </p:nvSpPr>
        <p:spPr>
          <a:xfrm>
            <a:off x="241872" y="1295678"/>
            <a:ext cx="7498822" cy="4566366"/>
          </a:xfrm>
          <a:prstGeom prst="rect">
            <a:avLst/>
          </a:prstGeom>
        </p:spPr>
        <p:txBody>
          <a:bodyPr vert="horz" lIns="91440" tIns="45720" rIns="91440" bIns="45720" rtlCol="0">
            <a:noAutofit/>
          </a:bodyPr>
          <a:lstStyle>
            <a:lvl1pPr marL="0" indent="0" algn="l" defTabSz="990570" rtl="0" eaLnBrk="1" latinLnBrk="0" hangingPunct="1">
              <a:lnSpc>
                <a:spcPts val="2500"/>
              </a:lnSpc>
              <a:spcBef>
                <a:spcPts val="1000"/>
              </a:spcBef>
              <a:spcAft>
                <a:spcPts val="1600"/>
              </a:spcAft>
              <a:buFont typeface="Arial" panose="020B0604020202020204" pitchFamily="34" charset="0"/>
              <a:buNone/>
              <a:defRPr sz="2000" kern="1200">
                <a:solidFill>
                  <a:schemeClr val="tx1"/>
                </a:solidFill>
                <a:latin typeface="Century Gothic" panose="020B0502020202020204" pitchFamily="34" charset="0"/>
                <a:ea typeface="+mn-ea"/>
                <a:cs typeface="+mn-cs"/>
              </a:defRPr>
            </a:lvl1pPr>
            <a:lvl2pPr marL="742927" indent="-247642" algn="l" defTabSz="990570" rtl="0" eaLnBrk="1" latinLnBrk="0" hangingPunct="1">
              <a:lnSpc>
                <a:spcPct val="90000"/>
              </a:lnSpc>
              <a:spcBef>
                <a:spcPts val="542"/>
              </a:spcBef>
              <a:buFont typeface="Arial" panose="020B0604020202020204" pitchFamily="34" charset="0"/>
              <a:buChar char="•"/>
              <a:defRPr sz="2600" kern="1200">
                <a:solidFill>
                  <a:schemeClr val="tx1"/>
                </a:solidFill>
                <a:latin typeface="Century Gothic" panose="020B0502020202020204" pitchFamily="34" charset="0"/>
                <a:ea typeface="+mn-ea"/>
                <a:cs typeface="+mn-cs"/>
              </a:defRPr>
            </a:lvl2pPr>
            <a:lvl3pPr marL="1238212" indent="-247642" algn="l" defTabSz="990570" rtl="0" eaLnBrk="1" latinLnBrk="0" hangingPunct="1">
              <a:lnSpc>
                <a:spcPct val="90000"/>
              </a:lnSpc>
              <a:spcBef>
                <a:spcPts val="542"/>
              </a:spcBef>
              <a:buFont typeface="Arial" panose="020B0604020202020204" pitchFamily="34" charset="0"/>
              <a:buChar char="•"/>
              <a:defRPr sz="2167" kern="1200">
                <a:solidFill>
                  <a:schemeClr val="tx1"/>
                </a:solidFill>
                <a:latin typeface="Century Gothic" panose="020B0502020202020204" pitchFamily="34" charset="0"/>
                <a:ea typeface="+mn-ea"/>
                <a:cs typeface="+mn-cs"/>
              </a:defRPr>
            </a:lvl3pPr>
            <a:lvl4pPr marL="1733497"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4pPr>
            <a:lvl5pPr marL="222878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5pPr>
            <a:lvl6pPr marL="272406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9pPr>
          </a:lstStyle>
          <a:p>
            <a:pPr marL="0" marR="0" lvl="0" indent="0" algn="l" defTabSz="990570" rtl="0" eaLnBrk="1" fontAlgn="auto" latinLnBrk="0" hangingPunct="1">
              <a:lnSpc>
                <a:spcPts val="28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The slides in this presentation are divided into two sections:</a:t>
            </a:r>
          </a:p>
          <a:p>
            <a:pPr marL="234000" marR="0" lvl="0" indent="-234000" algn="l" defTabSz="990570" rtl="0" eaLnBrk="1" fontAlgn="auto" latinLnBrk="0" hangingPunct="1">
              <a:lnSpc>
                <a:spcPts val="2800"/>
              </a:lnSpc>
              <a:spcBef>
                <a:spcPts val="1100"/>
              </a:spcBef>
              <a:spcAft>
                <a:spcPts val="0"/>
              </a:spcAft>
              <a:buClrTx/>
              <a:buSzTx/>
              <a:buFont typeface="+mj-lt"/>
              <a:buAutoNum type="romanLcPeriod"/>
              <a:tabLst/>
              <a:defRPr/>
            </a:pPr>
            <a:r>
              <a:rPr kumimoji="0" lang="en-US" sz="2000" b="1" i="1"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Teacher slides (purple) </a:t>
            </a:r>
            <a:r>
              <a:rPr kumimoji="0" lang="en-U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provide key information regarding lesson preparation.</a:t>
            </a:r>
          </a:p>
          <a:p>
            <a:pPr marL="234000" marR="0" lvl="0" indent="-234000" algn="l" defTabSz="990570" rtl="0" eaLnBrk="1" fontAlgn="auto" latinLnBrk="0" hangingPunct="1">
              <a:lnSpc>
                <a:spcPts val="2800"/>
              </a:lnSpc>
              <a:spcBef>
                <a:spcPts val="1100"/>
              </a:spcBef>
              <a:spcAft>
                <a:spcPts val="0"/>
              </a:spcAft>
              <a:buClrTx/>
              <a:buSzTx/>
              <a:buFont typeface="+mj-lt"/>
              <a:buAutoNum type="romanLcPeriod"/>
              <a:tabLst/>
              <a:defRPr/>
            </a:pPr>
            <a:r>
              <a:rPr kumimoji="0" lang="en-US" sz="2000" b="1" i="1"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Pupil slides </a:t>
            </a:r>
            <a:r>
              <a:rPr kumimoji="0" lang="en-U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provide a visual focus point for pupils during the lesson and delivery notes for teachers about the activities.  Click ‘notes’ to view these. </a:t>
            </a:r>
          </a:p>
          <a:p>
            <a:pPr marL="0" marR="0" lvl="0" indent="0" algn="l" defTabSz="990570" rtl="0" eaLnBrk="1" fontAlgn="auto" latinLnBrk="0" hangingPunct="1">
              <a:lnSpc>
                <a:spcPts val="2800"/>
              </a:lnSpc>
              <a:spcBef>
                <a:spcPts val="11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Ensure that you select ‘Use Presenter View’ under the ‘Slide Show’ tab – this will allow you to preview the teaching notes on your monitor while the main presentation is displayed on a screen/smartboard.</a:t>
            </a:r>
          </a:p>
          <a:p>
            <a:pPr marL="0" marR="0" lvl="0" indent="0" algn="l" defTabSz="990570" rtl="0" eaLnBrk="1" fontAlgn="auto" latinLnBrk="0" hangingPunct="1">
              <a:lnSpc>
                <a:spcPts val="2500"/>
              </a:lnSpc>
              <a:spcBef>
                <a:spcPts val="1000"/>
              </a:spcBef>
              <a:spcAft>
                <a:spcPts val="160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a:p>
            <a:pPr marL="0" marR="0" lvl="0" indent="0" algn="l" defTabSz="990570" rtl="0" eaLnBrk="1" fontAlgn="auto" latinLnBrk="0" hangingPunct="1">
              <a:lnSpc>
                <a:spcPts val="2500"/>
              </a:lnSpc>
              <a:spcBef>
                <a:spcPts val="1000"/>
              </a:spcBef>
              <a:spcAft>
                <a:spcPts val="160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72255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17BC6B7-DDC9-B0DD-B698-72374E09FD59}"/>
              </a:ext>
            </a:extLst>
          </p:cNvPr>
          <p:cNvSpPr/>
          <p:nvPr/>
        </p:nvSpPr>
        <p:spPr>
          <a:xfrm>
            <a:off x="0" y="4545496"/>
            <a:ext cx="9906000" cy="887895"/>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C333141E-639E-918C-8F32-8341DD729962}"/>
              </a:ext>
            </a:extLst>
          </p:cNvPr>
          <p:cNvSpPr>
            <a:spLocks noGrp="1"/>
          </p:cNvSpPr>
          <p:nvPr>
            <p:ph type="sldNum" sz="quarter" idx="4"/>
          </p:nvPr>
        </p:nvSpPr>
        <p:spPr/>
        <p:txBody>
          <a:bodyPr/>
          <a:lstStyle/>
          <a:p>
            <a:r>
              <a:rPr lang="en-GB"/>
              <a:t>© PSHE Association 2025</a:t>
            </a:r>
            <a:endParaRPr lang="en-GB" dirty="0"/>
          </a:p>
        </p:txBody>
      </p:sp>
      <p:pic>
        <p:nvPicPr>
          <p:cNvPr id="10" name="Picture 9" descr="A group of bottles with labels&#10;&#10;Description automatically generated">
            <a:extLst>
              <a:ext uri="{FF2B5EF4-FFF2-40B4-BE49-F238E27FC236}">
                <a16:creationId xmlns:a16="http://schemas.microsoft.com/office/drawing/2014/main" id="{552A649B-D626-EBDD-37FF-ECBFF6CA83D7}"/>
              </a:ext>
            </a:extLst>
          </p:cNvPr>
          <p:cNvPicPr>
            <a:picLocks noChangeAspect="1"/>
          </p:cNvPicPr>
          <p:nvPr/>
        </p:nvPicPr>
        <p:blipFill>
          <a:blip r:embed="rId3"/>
          <a:stretch>
            <a:fillRect/>
          </a:stretch>
        </p:blipFill>
        <p:spPr>
          <a:xfrm>
            <a:off x="920488" y="3526139"/>
            <a:ext cx="7772400" cy="1656748"/>
          </a:xfrm>
          <a:prstGeom prst="rect">
            <a:avLst/>
          </a:prstGeom>
        </p:spPr>
      </p:pic>
      <p:sp>
        <p:nvSpPr>
          <p:cNvPr id="11" name="Content Placeholder 1">
            <a:extLst>
              <a:ext uri="{FF2B5EF4-FFF2-40B4-BE49-F238E27FC236}">
                <a16:creationId xmlns:a16="http://schemas.microsoft.com/office/drawing/2014/main" id="{B259E7A9-E532-D3B9-8A65-D5549C47A1C1}"/>
              </a:ext>
            </a:extLst>
          </p:cNvPr>
          <p:cNvSpPr txBox="1">
            <a:spLocks/>
          </p:cNvSpPr>
          <p:nvPr/>
        </p:nvSpPr>
        <p:spPr>
          <a:xfrm>
            <a:off x="225357" y="1288190"/>
            <a:ext cx="8629885" cy="873159"/>
          </a:xfrm>
          <a:prstGeom prst="rect">
            <a:avLst/>
          </a:prstGeom>
        </p:spPr>
        <p:txBody>
          <a:bodyPr vert="horz" lIns="91440" tIns="45720" rIns="91440" bIns="45720" rtlCol="0">
            <a:noAutofit/>
          </a:bodyPr>
          <a:lstStyle>
            <a:lvl1pPr marL="0" indent="0" algn="l" defTabSz="990570" rtl="0" eaLnBrk="1" latinLnBrk="0" hangingPunct="1">
              <a:lnSpc>
                <a:spcPts val="2800"/>
              </a:lnSpc>
              <a:spcBef>
                <a:spcPts val="1100"/>
              </a:spcBef>
              <a:spcAft>
                <a:spcPts val="0"/>
              </a:spcAft>
              <a:buFont typeface="Arial" panose="020B0604020202020204" pitchFamily="34" charset="0"/>
              <a:buNone/>
              <a:defRPr sz="2000" kern="1200">
                <a:solidFill>
                  <a:schemeClr val="tx1"/>
                </a:solidFill>
                <a:latin typeface="Century Gothic" panose="020B0502020202020204" pitchFamily="34" charset="0"/>
                <a:ea typeface="+mn-ea"/>
                <a:cs typeface="+mn-cs"/>
              </a:defRPr>
            </a:lvl1pPr>
            <a:lvl2pPr marL="742927" indent="-247642" algn="l" defTabSz="990570" rtl="0" eaLnBrk="1" latinLnBrk="0" hangingPunct="1">
              <a:lnSpc>
                <a:spcPct val="90000"/>
              </a:lnSpc>
              <a:spcBef>
                <a:spcPts val="542"/>
              </a:spcBef>
              <a:buFont typeface="Arial" panose="020B0604020202020204" pitchFamily="34" charset="0"/>
              <a:buChar char="•"/>
              <a:defRPr sz="2600" kern="1200">
                <a:solidFill>
                  <a:schemeClr val="tx1"/>
                </a:solidFill>
                <a:latin typeface="Century Gothic" panose="020B0502020202020204" pitchFamily="34" charset="0"/>
                <a:ea typeface="+mn-ea"/>
                <a:cs typeface="+mn-cs"/>
              </a:defRPr>
            </a:lvl2pPr>
            <a:lvl3pPr marL="1238212" indent="-247642" algn="l" defTabSz="990570" rtl="0" eaLnBrk="1" latinLnBrk="0" hangingPunct="1">
              <a:lnSpc>
                <a:spcPct val="90000"/>
              </a:lnSpc>
              <a:spcBef>
                <a:spcPts val="542"/>
              </a:spcBef>
              <a:buFont typeface="Arial" panose="020B0604020202020204" pitchFamily="34" charset="0"/>
              <a:buChar char="•"/>
              <a:defRPr sz="2167" kern="1200">
                <a:solidFill>
                  <a:schemeClr val="tx1"/>
                </a:solidFill>
                <a:latin typeface="Century Gothic" panose="020B0502020202020204" pitchFamily="34" charset="0"/>
                <a:ea typeface="+mn-ea"/>
                <a:cs typeface="+mn-cs"/>
              </a:defRPr>
            </a:lvl3pPr>
            <a:lvl4pPr marL="1733497"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4pPr>
            <a:lvl5pPr marL="222878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5pPr>
            <a:lvl6pPr marL="272406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9pPr>
          </a:lstStyle>
          <a:p>
            <a:r>
              <a:rPr lang="en-GB" sz="2400" b="1" dirty="0">
                <a:ea typeface="Lato" panose="020B0604020202020204" charset="0"/>
                <a:cs typeface="Lato" panose="020B0604020202020204" charset="0"/>
              </a:rPr>
              <a:t>Go back to the questions from your </a:t>
            </a:r>
            <a:r>
              <a:rPr lang="en-GB" sz="2400" b="1" i="1" dirty="0"/>
              <a:t>benefits and risks list.</a:t>
            </a:r>
          </a:p>
          <a:p>
            <a:pPr marL="198000" indent="-198000">
              <a:buFont typeface="Arial" panose="020B0604020202020204" pitchFamily="34" charset="0"/>
              <a:buChar char="•"/>
            </a:pPr>
            <a:r>
              <a:rPr lang="en-GB" sz="2400" dirty="0">
                <a:ea typeface="Lato" panose="020B0604020202020204" charset="0"/>
                <a:cs typeface="Lato" panose="020B0604020202020204" charset="0"/>
              </a:rPr>
              <a:t>Is there anything you would like to change?</a:t>
            </a:r>
          </a:p>
          <a:p>
            <a:pPr marL="198000" indent="-198000">
              <a:buFont typeface="Arial" panose="020B0604020202020204" pitchFamily="34" charset="0"/>
              <a:buChar char="•"/>
            </a:pPr>
            <a:r>
              <a:rPr lang="en-GB" sz="2400" dirty="0">
                <a:ea typeface="Lato" panose="020B0604020202020204" charset="0"/>
                <a:cs typeface="Lato" panose="020B0604020202020204" charset="0"/>
              </a:rPr>
              <a:t>Is there anything you would like to add?</a:t>
            </a:r>
          </a:p>
          <a:p>
            <a:r>
              <a:rPr lang="en-GB" sz="2400" dirty="0"/>
              <a:t>Use a different colour pen or pencil.</a:t>
            </a:r>
          </a:p>
          <a:p>
            <a:pPr marL="457200" indent="-457200">
              <a:buFont typeface="Arial" panose="020B0604020202020204" pitchFamily="34" charset="0"/>
              <a:buChar char="•"/>
            </a:pPr>
            <a:endParaRPr lang="en-GB" sz="2400" b="1" i="1" dirty="0"/>
          </a:p>
        </p:txBody>
      </p:sp>
      <p:sp>
        <p:nvSpPr>
          <p:cNvPr id="12" name="Title 2">
            <a:extLst>
              <a:ext uri="{FF2B5EF4-FFF2-40B4-BE49-F238E27FC236}">
                <a16:creationId xmlns:a16="http://schemas.microsoft.com/office/drawing/2014/main" id="{58CFB0DE-4BA6-7B05-5F7F-CB8F9F460E70}"/>
              </a:ext>
            </a:extLst>
          </p:cNvPr>
          <p:cNvSpPr txBox="1">
            <a:spLocks/>
          </p:cNvSpPr>
          <p:nvPr/>
        </p:nvSpPr>
        <p:spPr>
          <a:xfrm>
            <a:off x="233593" y="543878"/>
            <a:ext cx="6265448" cy="694054"/>
          </a:xfrm>
          <a:prstGeom prst="rect">
            <a:avLst/>
          </a:prstGeom>
        </p:spPr>
        <p:txBody>
          <a:bodyPr vert="horz" lIns="91440" tIns="45720" rIns="91440" bIns="45720" rtlCol="0" anchor="b">
            <a:noAutofit/>
          </a:bodyPr>
          <a:lstStyle>
            <a:lvl1pPr algn="l" defTabSz="990570" rtl="0" eaLnBrk="1" latinLnBrk="0" hangingPunct="1">
              <a:lnSpc>
                <a:spcPts val="4300"/>
              </a:lnSpc>
              <a:spcBef>
                <a:spcPts val="2600"/>
              </a:spcBef>
              <a:buNone/>
              <a:defRPr sz="3600" b="1" kern="1200">
                <a:solidFill>
                  <a:schemeClr val="tx1"/>
                </a:solidFill>
                <a:latin typeface="Century Gothic" panose="020B0502020202020204" pitchFamily="34" charset="0"/>
                <a:ea typeface="+mj-ea"/>
                <a:cs typeface="+mj-cs"/>
              </a:defRPr>
            </a:lvl1pPr>
          </a:lstStyle>
          <a:p>
            <a:r>
              <a:rPr lang="en-GB" dirty="0"/>
              <a:t>What have we learnt?</a:t>
            </a:r>
          </a:p>
        </p:txBody>
      </p:sp>
      <p:sp>
        <p:nvSpPr>
          <p:cNvPr id="6" name="Rectangle 5">
            <a:extLst>
              <a:ext uri="{FF2B5EF4-FFF2-40B4-BE49-F238E27FC236}">
                <a16:creationId xmlns:a16="http://schemas.microsoft.com/office/drawing/2014/main" id="{C5C57C05-4F5D-A2D8-264C-A36800C87878}"/>
              </a:ext>
            </a:extLst>
          </p:cNvPr>
          <p:cNvSpPr/>
          <p:nvPr/>
        </p:nvSpPr>
        <p:spPr>
          <a:xfrm>
            <a:off x="0" y="5433391"/>
            <a:ext cx="9906000" cy="1424609"/>
          </a:xfrm>
          <a:prstGeom prst="rect">
            <a:avLst/>
          </a:prstGeom>
          <a:solidFill>
            <a:srgbClr val="4D61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2811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fade">
                                      <p:cBhvr>
                                        <p:cTn id="7" dur="5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fade">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Effect transition="in" filter="fade">
                                      <p:cBhvr>
                                        <p:cTn id="17"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Same-side Corner of Rectangle 1">
            <a:extLst>
              <a:ext uri="{FF2B5EF4-FFF2-40B4-BE49-F238E27FC236}">
                <a16:creationId xmlns:a16="http://schemas.microsoft.com/office/drawing/2014/main" id="{8F5C66B6-6B4F-CE70-DEA2-778910DBDC86}"/>
              </a:ext>
            </a:extLst>
          </p:cNvPr>
          <p:cNvSpPr/>
          <p:nvPr/>
        </p:nvSpPr>
        <p:spPr>
          <a:xfrm>
            <a:off x="0" y="6114886"/>
            <a:ext cx="3691563" cy="377988"/>
          </a:xfrm>
          <a:prstGeom prst="round2Same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64DF0B6-0FC7-F9DB-A5E4-DF7ABD2140E0}"/>
              </a:ext>
            </a:extLst>
          </p:cNvPr>
          <p:cNvSpPr/>
          <p:nvPr/>
        </p:nvSpPr>
        <p:spPr>
          <a:xfrm>
            <a:off x="0" y="6492874"/>
            <a:ext cx="3691563" cy="365125"/>
          </a:xfrm>
          <a:prstGeom prst="rect">
            <a:avLst/>
          </a:prstGeom>
          <a:solidFill>
            <a:srgbClr val="4D61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C333141E-639E-918C-8F32-8341DD729962}"/>
              </a:ext>
            </a:extLst>
          </p:cNvPr>
          <p:cNvSpPr>
            <a:spLocks noGrp="1"/>
          </p:cNvSpPr>
          <p:nvPr>
            <p:ph type="sldNum" sz="quarter" idx="4"/>
          </p:nvPr>
        </p:nvSpPr>
        <p:spPr/>
        <p:txBody>
          <a:bodyPr/>
          <a:lstStyle/>
          <a:p>
            <a:r>
              <a:rPr lang="en-GB"/>
              <a:t>© PSHE Association 2025</a:t>
            </a:r>
            <a:endParaRPr lang="en-GB" dirty="0"/>
          </a:p>
        </p:txBody>
      </p:sp>
      <p:sp>
        <p:nvSpPr>
          <p:cNvPr id="5" name="Content Placeholder 1">
            <a:extLst>
              <a:ext uri="{FF2B5EF4-FFF2-40B4-BE49-F238E27FC236}">
                <a16:creationId xmlns:a16="http://schemas.microsoft.com/office/drawing/2014/main" id="{2A00A66A-4140-FE58-2AFE-C3ECB6428AEC}"/>
              </a:ext>
            </a:extLst>
          </p:cNvPr>
          <p:cNvSpPr txBox="1">
            <a:spLocks/>
          </p:cNvSpPr>
          <p:nvPr/>
        </p:nvSpPr>
        <p:spPr>
          <a:xfrm>
            <a:off x="225358" y="1288190"/>
            <a:ext cx="8629884" cy="873159"/>
          </a:xfrm>
          <a:prstGeom prst="rect">
            <a:avLst/>
          </a:prstGeom>
        </p:spPr>
        <p:txBody>
          <a:bodyPr vert="horz" lIns="91440" tIns="45720" rIns="91440" bIns="45720" rtlCol="0">
            <a:noAutofit/>
          </a:bodyPr>
          <a:lstStyle>
            <a:lvl1pPr marL="0" indent="0" algn="l" defTabSz="990570" rtl="0" eaLnBrk="1" latinLnBrk="0" hangingPunct="1">
              <a:lnSpc>
                <a:spcPts val="2800"/>
              </a:lnSpc>
              <a:spcBef>
                <a:spcPts val="1100"/>
              </a:spcBef>
              <a:spcAft>
                <a:spcPts val="0"/>
              </a:spcAft>
              <a:buFont typeface="Arial" panose="020B0604020202020204" pitchFamily="34" charset="0"/>
              <a:buNone/>
              <a:defRPr sz="2000" kern="1200">
                <a:solidFill>
                  <a:schemeClr val="tx1"/>
                </a:solidFill>
                <a:latin typeface="Century Gothic" panose="020B0502020202020204" pitchFamily="34" charset="0"/>
                <a:ea typeface="+mn-ea"/>
                <a:cs typeface="+mn-cs"/>
              </a:defRPr>
            </a:lvl1pPr>
            <a:lvl2pPr marL="742927" indent="-247642" algn="l" defTabSz="990570" rtl="0" eaLnBrk="1" latinLnBrk="0" hangingPunct="1">
              <a:lnSpc>
                <a:spcPct val="90000"/>
              </a:lnSpc>
              <a:spcBef>
                <a:spcPts val="542"/>
              </a:spcBef>
              <a:buFont typeface="Arial" panose="020B0604020202020204" pitchFamily="34" charset="0"/>
              <a:buChar char="•"/>
              <a:defRPr sz="2600" kern="1200">
                <a:solidFill>
                  <a:schemeClr val="tx1"/>
                </a:solidFill>
                <a:latin typeface="Century Gothic" panose="020B0502020202020204" pitchFamily="34" charset="0"/>
                <a:ea typeface="+mn-ea"/>
                <a:cs typeface="+mn-cs"/>
              </a:defRPr>
            </a:lvl2pPr>
            <a:lvl3pPr marL="1238212" indent="-247642" algn="l" defTabSz="990570" rtl="0" eaLnBrk="1" latinLnBrk="0" hangingPunct="1">
              <a:lnSpc>
                <a:spcPct val="90000"/>
              </a:lnSpc>
              <a:spcBef>
                <a:spcPts val="542"/>
              </a:spcBef>
              <a:buFont typeface="Arial" panose="020B0604020202020204" pitchFamily="34" charset="0"/>
              <a:buChar char="•"/>
              <a:defRPr sz="2167" kern="1200">
                <a:solidFill>
                  <a:schemeClr val="tx1"/>
                </a:solidFill>
                <a:latin typeface="Century Gothic" panose="020B0502020202020204" pitchFamily="34" charset="0"/>
                <a:ea typeface="+mn-ea"/>
                <a:cs typeface="+mn-cs"/>
              </a:defRPr>
            </a:lvl3pPr>
            <a:lvl4pPr marL="1733497"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4pPr>
            <a:lvl5pPr marL="222878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5pPr>
            <a:lvl6pPr marL="272406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9pPr>
          </a:lstStyle>
          <a:p>
            <a:pPr>
              <a:lnSpc>
                <a:spcPts val="3200"/>
              </a:lnSpc>
              <a:spcBef>
                <a:spcPts val="1500"/>
              </a:spcBef>
            </a:pPr>
            <a:r>
              <a:rPr lang="en-GB" sz="2400" dirty="0">
                <a:ea typeface="Lato" panose="020B0604020202020204" charset="0"/>
                <a:cs typeface="Lato" panose="020B0604020202020204" charset="0"/>
              </a:rPr>
              <a:t>Share one thing this lesson has made you think about medicine safety. It could be:</a:t>
            </a:r>
          </a:p>
        </p:txBody>
      </p:sp>
      <p:sp>
        <p:nvSpPr>
          <p:cNvPr id="7" name="Title 2">
            <a:extLst>
              <a:ext uri="{FF2B5EF4-FFF2-40B4-BE49-F238E27FC236}">
                <a16:creationId xmlns:a16="http://schemas.microsoft.com/office/drawing/2014/main" id="{B8B808AD-AF86-3680-EF9F-149DF3142F71}"/>
              </a:ext>
            </a:extLst>
          </p:cNvPr>
          <p:cNvSpPr txBox="1">
            <a:spLocks/>
          </p:cNvSpPr>
          <p:nvPr/>
        </p:nvSpPr>
        <p:spPr>
          <a:xfrm>
            <a:off x="233593" y="543878"/>
            <a:ext cx="6265448" cy="694054"/>
          </a:xfrm>
          <a:prstGeom prst="rect">
            <a:avLst/>
          </a:prstGeom>
        </p:spPr>
        <p:txBody>
          <a:bodyPr vert="horz" lIns="91440" tIns="45720" rIns="91440" bIns="45720" rtlCol="0" anchor="b">
            <a:noAutofit/>
          </a:bodyPr>
          <a:lstStyle>
            <a:lvl1pPr algn="l" defTabSz="990570" rtl="0" eaLnBrk="1" latinLnBrk="0" hangingPunct="1">
              <a:lnSpc>
                <a:spcPts val="4300"/>
              </a:lnSpc>
              <a:spcBef>
                <a:spcPts val="2600"/>
              </a:spcBef>
              <a:buNone/>
              <a:defRPr sz="3600" b="1" kern="1200">
                <a:solidFill>
                  <a:schemeClr val="tx1"/>
                </a:solidFill>
                <a:latin typeface="Century Gothic" panose="020B0502020202020204" pitchFamily="34" charset="0"/>
                <a:ea typeface="+mj-ea"/>
                <a:cs typeface="+mj-cs"/>
              </a:defRPr>
            </a:lvl1pPr>
          </a:lstStyle>
          <a:p>
            <a:r>
              <a:rPr lang="en-GB" dirty="0"/>
              <a:t>What have we learnt?</a:t>
            </a:r>
          </a:p>
        </p:txBody>
      </p:sp>
      <p:grpSp>
        <p:nvGrpSpPr>
          <p:cNvPr id="18" name="Group 17">
            <a:extLst>
              <a:ext uri="{FF2B5EF4-FFF2-40B4-BE49-F238E27FC236}">
                <a16:creationId xmlns:a16="http://schemas.microsoft.com/office/drawing/2014/main" id="{4D05BF2D-A426-03C3-C1EB-DBB4BB646434}"/>
              </a:ext>
            </a:extLst>
          </p:cNvPr>
          <p:cNvGrpSpPr/>
          <p:nvPr/>
        </p:nvGrpSpPr>
        <p:grpSpPr>
          <a:xfrm>
            <a:off x="323850" y="2442086"/>
            <a:ext cx="7114236" cy="2371670"/>
            <a:chOff x="323850" y="2324981"/>
            <a:chExt cx="6747376" cy="2507665"/>
          </a:xfrm>
        </p:grpSpPr>
        <p:sp>
          <p:nvSpPr>
            <p:cNvPr id="13" name="Rounded Rectangle 12">
              <a:extLst>
                <a:ext uri="{FF2B5EF4-FFF2-40B4-BE49-F238E27FC236}">
                  <a16:creationId xmlns:a16="http://schemas.microsoft.com/office/drawing/2014/main" id="{F5BF2C13-9670-8BBC-5E6C-8962C0729DD1}"/>
                </a:ext>
              </a:extLst>
            </p:cNvPr>
            <p:cNvSpPr/>
            <p:nvPr/>
          </p:nvSpPr>
          <p:spPr>
            <a:xfrm>
              <a:off x="323850" y="2324981"/>
              <a:ext cx="3194050" cy="2479266"/>
            </a:xfrm>
            <a:prstGeom prst="roundRect">
              <a:avLst>
                <a:gd name="adj" fmla="val 7626"/>
              </a:avLst>
            </a:prstGeom>
            <a:solidFill>
              <a:srgbClr val="BCCE96"/>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tIns="251999" rIns="251999" rtlCol="0" anchor="ctr"/>
            <a:lstStyle/>
            <a:p>
              <a:pPr>
                <a:lnSpc>
                  <a:spcPts val="3200"/>
                </a:lnSpc>
                <a:spcBef>
                  <a:spcPts val="1500"/>
                </a:spcBef>
              </a:pPr>
              <a:r>
                <a:rPr lang="en-GB" sz="2400" b="1" dirty="0">
                  <a:solidFill>
                    <a:schemeClr val="tx1"/>
                  </a:solidFill>
                  <a:latin typeface="Century Gothic" panose="020B0502020202020204" pitchFamily="34" charset="0"/>
                </a:rPr>
                <a:t>Something new you have learnt</a:t>
              </a:r>
            </a:p>
            <a:p>
              <a:pPr algn="ctr"/>
              <a:endParaRPr lang="en-US" dirty="0"/>
            </a:p>
          </p:txBody>
        </p:sp>
        <p:sp>
          <p:nvSpPr>
            <p:cNvPr id="15" name="Rounded Rectangle 14">
              <a:extLst>
                <a:ext uri="{FF2B5EF4-FFF2-40B4-BE49-F238E27FC236}">
                  <a16:creationId xmlns:a16="http://schemas.microsoft.com/office/drawing/2014/main" id="{0B584A91-477B-F405-C4F0-FB9B80D0AE07}"/>
                </a:ext>
              </a:extLst>
            </p:cNvPr>
            <p:cNvSpPr/>
            <p:nvPr/>
          </p:nvSpPr>
          <p:spPr>
            <a:xfrm>
              <a:off x="3877176" y="2353380"/>
              <a:ext cx="3194050" cy="2479266"/>
            </a:xfrm>
            <a:prstGeom prst="roundRect">
              <a:avLst>
                <a:gd name="adj" fmla="val 7626"/>
              </a:avLst>
            </a:prstGeom>
            <a:solidFill>
              <a:srgbClr val="BCCE96"/>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tIns="251999" rIns="251999" rtlCol="0" anchor="ctr"/>
            <a:lstStyle/>
            <a:p>
              <a:pPr marR="0" lvl="0" fontAlgn="auto">
                <a:lnSpc>
                  <a:spcPts val="3200"/>
                </a:lnSpc>
                <a:spcBef>
                  <a:spcPts val="1500"/>
                </a:spcBef>
                <a:spcAft>
                  <a:spcPts val="0"/>
                </a:spcAft>
                <a:buClrTx/>
                <a:buSzTx/>
                <a:tabLst/>
                <a:defRPr/>
              </a:pPr>
              <a:r>
                <a:rPr lang="en-GB" sz="2400" b="1" dirty="0">
                  <a:solidFill>
                    <a:schemeClr val="tx1"/>
                  </a:solidFill>
                  <a:latin typeface="Century Gothic" panose="020B0502020202020204" pitchFamily="34" charset="0"/>
                </a:rPr>
                <a:t>Something you think is important to remember in the future</a:t>
              </a:r>
            </a:p>
            <a:p>
              <a:pPr algn="ctr"/>
              <a:endParaRPr lang="en-US" dirty="0"/>
            </a:p>
          </p:txBody>
        </p:sp>
      </p:grpSp>
      <p:pic>
        <p:nvPicPr>
          <p:cNvPr id="17" name="Picture 16" descr="A group of bottles with labels&#10;&#10;Description automatically generated">
            <a:extLst>
              <a:ext uri="{FF2B5EF4-FFF2-40B4-BE49-F238E27FC236}">
                <a16:creationId xmlns:a16="http://schemas.microsoft.com/office/drawing/2014/main" id="{4C87B928-4D11-BACD-DE34-36395C13923A}"/>
              </a:ext>
            </a:extLst>
          </p:cNvPr>
          <p:cNvPicPr>
            <a:picLocks noChangeAspect="1"/>
          </p:cNvPicPr>
          <p:nvPr/>
        </p:nvPicPr>
        <p:blipFill>
          <a:blip r:embed="rId3"/>
          <a:srcRect l="47009"/>
          <a:stretch/>
        </p:blipFill>
        <p:spPr>
          <a:xfrm>
            <a:off x="0" y="5125308"/>
            <a:ext cx="3076320" cy="1237447"/>
          </a:xfrm>
          <a:prstGeom prst="rect">
            <a:avLst/>
          </a:prstGeom>
        </p:spPr>
      </p:pic>
    </p:spTree>
    <p:extLst>
      <p:ext uri="{BB962C8B-B14F-4D97-AF65-F5344CB8AC3E}">
        <p14:creationId xmlns:p14="http://schemas.microsoft.com/office/powerpoint/2010/main" val="145024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DEA69C-4B2A-B608-5FE7-7369D2626E17}"/>
              </a:ext>
            </a:extLst>
          </p:cNvPr>
          <p:cNvSpPr>
            <a:spLocks noGrp="1"/>
          </p:cNvSpPr>
          <p:nvPr>
            <p:ph type="sldNum" sz="quarter" idx="4"/>
          </p:nvPr>
        </p:nvSpPr>
        <p:spPr/>
        <p:txBody>
          <a:bodyPr/>
          <a:lstStyle/>
          <a:p>
            <a:r>
              <a:rPr lang="en-GB"/>
              <a:t>© PSHE Association 2025</a:t>
            </a:r>
            <a:endParaRPr lang="en-GB" dirty="0"/>
          </a:p>
        </p:txBody>
      </p:sp>
      <p:sp>
        <p:nvSpPr>
          <p:cNvPr id="5" name="Title 1">
            <a:extLst>
              <a:ext uri="{FF2B5EF4-FFF2-40B4-BE49-F238E27FC236}">
                <a16:creationId xmlns:a16="http://schemas.microsoft.com/office/drawing/2014/main" id="{A046C037-0942-A5FB-33B4-F10D66D5883F}"/>
              </a:ext>
            </a:extLst>
          </p:cNvPr>
          <p:cNvSpPr txBox="1">
            <a:spLocks/>
          </p:cNvSpPr>
          <p:nvPr/>
        </p:nvSpPr>
        <p:spPr>
          <a:xfrm>
            <a:off x="233593" y="543878"/>
            <a:ext cx="4881332" cy="694054"/>
          </a:xfrm>
          <a:prstGeom prst="rect">
            <a:avLst/>
          </a:prstGeom>
        </p:spPr>
        <p:txBody>
          <a:bodyPr vert="horz" lIns="91440" tIns="45720" rIns="91440" bIns="45720" rtlCol="0" anchor="b">
            <a:noAutofit/>
          </a:bodyPr>
          <a:lstStyle>
            <a:lvl1pPr algn="l" defTabSz="990570" rtl="0" eaLnBrk="1" latinLnBrk="0" hangingPunct="1">
              <a:lnSpc>
                <a:spcPts val="4300"/>
              </a:lnSpc>
              <a:spcBef>
                <a:spcPts val="2600"/>
              </a:spcBef>
              <a:buNone/>
              <a:defRPr sz="3600" b="1" kern="1200">
                <a:solidFill>
                  <a:schemeClr val="tx1"/>
                </a:solidFill>
                <a:latin typeface="Century Gothic" panose="020B0502020202020204" pitchFamily="34" charset="0"/>
                <a:ea typeface="+mj-ea"/>
                <a:cs typeface="+mj-cs"/>
              </a:defRPr>
            </a:lvl1pPr>
          </a:lstStyle>
          <a:p>
            <a:r>
              <a:rPr lang="en-GB" dirty="0"/>
              <a:t>Safety leaflet</a:t>
            </a:r>
          </a:p>
        </p:txBody>
      </p:sp>
      <p:sp>
        <p:nvSpPr>
          <p:cNvPr id="9" name="Content Placeholder 1">
            <a:extLst>
              <a:ext uri="{FF2B5EF4-FFF2-40B4-BE49-F238E27FC236}">
                <a16:creationId xmlns:a16="http://schemas.microsoft.com/office/drawing/2014/main" id="{67FBFCE2-55BA-F763-A9A9-75B91F503F9D}"/>
              </a:ext>
            </a:extLst>
          </p:cNvPr>
          <p:cNvSpPr txBox="1">
            <a:spLocks/>
          </p:cNvSpPr>
          <p:nvPr/>
        </p:nvSpPr>
        <p:spPr>
          <a:xfrm>
            <a:off x="232915" y="1303303"/>
            <a:ext cx="4579718" cy="5473131"/>
          </a:xfrm>
          <a:prstGeom prst="rect">
            <a:avLst/>
          </a:prstGeom>
        </p:spPr>
        <p:txBody>
          <a:bodyPr vert="horz" lIns="91440" tIns="45720" rIns="91440" bIns="45720" rtlCol="0">
            <a:normAutofit/>
          </a:bodyPr>
          <a:lstStyle>
            <a:lvl1pPr marL="0" indent="0" algn="l" defTabSz="990570" rtl="0" eaLnBrk="1" latinLnBrk="0" hangingPunct="1">
              <a:lnSpc>
                <a:spcPts val="2800"/>
              </a:lnSpc>
              <a:spcBef>
                <a:spcPts val="1100"/>
              </a:spcBef>
              <a:spcAft>
                <a:spcPts val="0"/>
              </a:spcAft>
              <a:buFont typeface="Arial" panose="020B0604020202020204" pitchFamily="34" charset="0"/>
              <a:buNone/>
              <a:defRPr sz="2000" kern="1200">
                <a:solidFill>
                  <a:schemeClr val="tx1"/>
                </a:solidFill>
                <a:latin typeface="Century Gothic" panose="020B0502020202020204" pitchFamily="34" charset="0"/>
                <a:ea typeface="+mn-ea"/>
                <a:cs typeface="+mn-cs"/>
              </a:defRPr>
            </a:lvl1pPr>
            <a:lvl2pPr marL="742927" indent="-247642" algn="l" defTabSz="990570" rtl="0" eaLnBrk="1" latinLnBrk="0" hangingPunct="1">
              <a:lnSpc>
                <a:spcPct val="90000"/>
              </a:lnSpc>
              <a:spcBef>
                <a:spcPts val="542"/>
              </a:spcBef>
              <a:buFont typeface="Arial" panose="020B0604020202020204" pitchFamily="34" charset="0"/>
              <a:buChar char="•"/>
              <a:defRPr sz="2600" kern="1200">
                <a:solidFill>
                  <a:schemeClr val="tx1"/>
                </a:solidFill>
                <a:latin typeface="Century Gothic" panose="020B0502020202020204" pitchFamily="34" charset="0"/>
                <a:ea typeface="+mn-ea"/>
                <a:cs typeface="+mn-cs"/>
              </a:defRPr>
            </a:lvl2pPr>
            <a:lvl3pPr marL="1238212" indent="-247642" algn="l" defTabSz="990570" rtl="0" eaLnBrk="1" latinLnBrk="0" hangingPunct="1">
              <a:lnSpc>
                <a:spcPct val="90000"/>
              </a:lnSpc>
              <a:spcBef>
                <a:spcPts val="542"/>
              </a:spcBef>
              <a:buFont typeface="Arial" panose="020B0604020202020204" pitchFamily="34" charset="0"/>
              <a:buChar char="•"/>
              <a:defRPr sz="2167" kern="1200">
                <a:solidFill>
                  <a:schemeClr val="tx1"/>
                </a:solidFill>
                <a:latin typeface="Century Gothic" panose="020B0502020202020204" pitchFamily="34" charset="0"/>
                <a:ea typeface="+mn-ea"/>
                <a:cs typeface="+mn-cs"/>
              </a:defRPr>
            </a:lvl3pPr>
            <a:lvl4pPr marL="1733497"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4pPr>
            <a:lvl5pPr marL="222878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5pPr>
            <a:lvl6pPr marL="272406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9pPr>
          </a:lstStyle>
          <a:p>
            <a:pPr>
              <a:lnSpc>
                <a:spcPts val="3200"/>
              </a:lnSpc>
              <a:spcBef>
                <a:spcPts val="1500"/>
              </a:spcBef>
            </a:pPr>
            <a:r>
              <a:rPr lang="en-GB" sz="2400" dirty="0">
                <a:ea typeface="Calibri" panose="020F0502020204030204" pitchFamily="34" charset="0"/>
                <a:cs typeface="Times New Roman" panose="02020603050405020304" pitchFamily="18" charset="0"/>
              </a:rPr>
              <a:t>Make a leaflet designed for the Grech family about safety with medicines and household products. </a:t>
            </a:r>
          </a:p>
          <a:p>
            <a:endParaRPr lang="en-GB" dirty="0"/>
          </a:p>
        </p:txBody>
      </p:sp>
      <p:pic>
        <p:nvPicPr>
          <p:cNvPr id="16" name="Picture 15" descr="A poster of a prescription&#10;&#10;Description automatically generated with medium confidence">
            <a:extLst>
              <a:ext uri="{FF2B5EF4-FFF2-40B4-BE49-F238E27FC236}">
                <a16:creationId xmlns:a16="http://schemas.microsoft.com/office/drawing/2014/main" id="{BB3F509F-74A3-EB63-0ADA-508D5EAA5070}"/>
              </a:ext>
            </a:extLst>
          </p:cNvPr>
          <p:cNvPicPr>
            <a:picLocks noChangeAspect="1"/>
          </p:cNvPicPr>
          <p:nvPr/>
        </p:nvPicPr>
        <p:blipFill>
          <a:blip r:embed="rId3"/>
          <a:stretch>
            <a:fillRect/>
          </a:stretch>
        </p:blipFill>
        <p:spPr>
          <a:xfrm rot="304531">
            <a:off x="5548294" y="1539174"/>
            <a:ext cx="3432970" cy="4575529"/>
          </a:xfrm>
          <a:prstGeom prst="rect">
            <a:avLst/>
          </a:prstGeom>
        </p:spPr>
      </p:pic>
    </p:spTree>
    <p:extLst>
      <p:ext uri="{BB962C8B-B14F-4D97-AF65-F5344CB8AC3E}">
        <p14:creationId xmlns:p14="http://schemas.microsoft.com/office/powerpoint/2010/main" val="87680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DFB8DD-8EFF-7D86-477D-ABA544EDFF18}"/>
              </a:ext>
            </a:extLst>
          </p:cNvPr>
          <p:cNvSpPr>
            <a:spLocks noGrp="1"/>
          </p:cNvSpPr>
          <p:nvPr>
            <p:ph type="title"/>
          </p:nvPr>
        </p:nvSpPr>
        <p:spPr/>
        <p:txBody>
          <a:bodyPr/>
          <a:lstStyle/>
          <a:p>
            <a:r>
              <a:rPr lang="en-US" dirty="0"/>
              <a:t>Support and challenge</a:t>
            </a:r>
          </a:p>
        </p:txBody>
      </p:sp>
      <p:sp>
        <p:nvSpPr>
          <p:cNvPr id="5" name="Slide Number Placeholder 5">
            <a:extLst>
              <a:ext uri="{FF2B5EF4-FFF2-40B4-BE49-F238E27FC236}">
                <a16:creationId xmlns:a16="http://schemas.microsoft.com/office/drawing/2014/main" id="{D8FAFFB4-9251-B657-395C-DDE1AE6284F6}"/>
              </a:ext>
            </a:extLst>
          </p:cNvPr>
          <p:cNvSpPr>
            <a:spLocks noGrp="1"/>
          </p:cNvSpPr>
          <p:nvPr>
            <p:ph type="sldNum" sz="quarter" idx="4"/>
          </p:nvPr>
        </p:nvSpPr>
        <p:spPr>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pic>
        <p:nvPicPr>
          <p:cNvPr id="9" name="Picture 8">
            <a:extLst>
              <a:ext uri="{FF2B5EF4-FFF2-40B4-BE49-F238E27FC236}">
                <a16:creationId xmlns:a16="http://schemas.microsoft.com/office/drawing/2014/main" id="{FCBBBBF2-140F-5DAA-5A93-3A4AA8B1B72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120005" y="4750212"/>
            <a:ext cx="817747" cy="932045"/>
          </a:xfrm>
          <a:prstGeom prst="rect">
            <a:avLst/>
          </a:prstGeom>
        </p:spPr>
      </p:pic>
      <p:pic>
        <p:nvPicPr>
          <p:cNvPr id="10" name="Picture 9">
            <a:extLst>
              <a:ext uri="{FF2B5EF4-FFF2-40B4-BE49-F238E27FC236}">
                <a16:creationId xmlns:a16="http://schemas.microsoft.com/office/drawing/2014/main" id="{74D7163A-920B-F3D5-0FB3-F8E4FEBC10C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0682231">
            <a:off x="6821370" y="4979817"/>
            <a:ext cx="702439" cy="1404878"/>
          </a:xfrm>
          <a:prstGeom prst="rect">
            <a:avLst/>
          </a:prstGeom>
        </p:spPr>
      </p:pic>
      <p:sp>
        <p:nvSpPr>
          <p:cNvPr id="11" name="TextBox 10">
            <a:extLst>
              <a:ext uri="{FF2B5EF4-FFF2-40B4-BE49-F238E27FC236}">
                <a16:creationId xmlns:a16="http://schemas.microsoft.com/office/drawing/2014/main" id="{22C058CF-B1C6-AA5D-C792-ED99EBCAD116}"/>
              </a:ext>
            </a:extLst>
          </p:cNvPr>
          <p:cNvSpPr txBox="1"/>
          <p:nvPr/>
        </p:nvSpPr>
        <p:spPr>
          <a:xfrm>
            <a:off x="7773777" y="4207594"/>
            <a:ext cx="1386585" cy="375666"/>
          </a:xfrm>
          <a:prstGeom prst="rect">
            <a:avLst/>
          </a:prstGeom>
          <a:noFill/>
        </p:spPr>
        <p:txBody>
          <a:bodyPr wrap="square" rtlCol="0">
            <a:spAutoFit/>
          </a:bodyPr>
          <a:lstStyle/>
          <a:p>
            <a:pPr algn="ctr"/>
            <a:r>
              <a:rPr lang="en-GB" b="1" dirty="0">
                <a:latin typeface="Century Gothic" panose="020B0502020202020204" pitchFamily="34" charset="0"/>
              </a:rPr>
              <a:t>Challenge</a:t>
            </a:r>
          </a:p>
        </p:txBody>
      </p:sp>
      <p:sp>
        <p:nvSpPr>
          <p:cNvPr id="12" name="TextBox 11">
            <a:extLst>
              <a:ext uri="{FF2B5EF4-FFF2-40B4-BE49-F238E27FC236}">
                <a16:creationId xmlns:a16="http://schemas.microsoft.com/office/drawing/2014/main" id="{842AEAFA-2DC6-AF51-FD55-C1B8F0CCDC91}"/>
              </a:ext>
            </a:extLst>
          </p:cNvPr>
          <p:cNvSpPr txBox="1"/>
          <p:nvPr/>
        </p:nvSpPr>
        <p:spPr>
          <a:xfrm rot="20700000">
            <a:off x="6199828" y="4517940"/>
            <a:ext cx="1386585" cy="375666"/>
          </a:xfrm>
          <a:prstGeom prst="rect">
            <a:avLst/>
          </a:prstGeom>
          <a:noFill/>
        </p:spPr>
        <p:txBody>
          <a:bodyPr wrap="square" rtlCol="0">
            <a:spAutoFit/>
          </a:bodyPr>
          <a:lstStyle/>
          <a:p>
            <a:pPr algn="ctr"/>
            <a:r>
              <a:rPr lang="en-GB" b="1">
                <a:latin typeface="Century Gothic" panose="020B0502020202020204" pitchFamily="34" charset="0"/>
              </a:rPr>
              <a:t>Support</a:t>
            </a:r>
          </a:p>
        </p:txBody>
      </p:sp>
      <p:sp>
        <p:nvSpPr>
          <p:cNvPr id="13" name="Content Placeholder 12">
            <a:extLst>
              <a:ext uri="{FF2B5EF4-FFF2-40B4-BE49-F238E27FC236}">
                <a16:creationId xmlns:a16="http://schemas.microsoft.com/office/drawing/2014/main" id="{C6B0E203-A0FC-F97F-2F42-96FC644AE25E}"/>
              </a:ext>
            </a:extLst>
          </p:cNvPr>
          <p:cNvSpPr>
            <a:spLocks noGrp="1"/>
          </p:cNvSpPr>
          <p:nvPr>
            <p:ph sz="half" idx="13"/>
          </p:nvPr>
        </p:nvSpPr>
        <p:spPr>
          <a:xfrm>
            <a:off x="4239895" y="1295677"/>
            <a:ext cx="4359999" cy="4937321"/>
          </a:xfrm>
        </p:spPr>
        <p:txBody>
          <a:bodyPr/>
          <a:lstStyle/>
          <a:p>
            <a:pPr>
              <a:lnSpc>
                <a:spcPts val="2800"/>
              </a:lnSpc>
              <a:spcBef>
                <a:spcPts val="1100"/>
              </a:spcBef>
              <a:spcAft>
                <a:spcPts val="0"/>
              </a:spcAft>
            </a:pPr>
            <a:r>
              <a:rPr lang="en-US" b="1" i="1" dirty="0"/>
              <a:t>Challenge activities </a:t>
            </a:r>
            <a:r>
              <a:rPr lang="en-US" dirty="0"/>
              <a:t>deepen and extend learning for those who need more challenge or who finish the activity quickly.</a:t>
            </a:r>
          </a:p>
          <a:p>
            <a:pPr>
              <a:lnSpc>
                <a:spcPts val="2800"/>
              </a:lnSpc>
              <a:spcBef>
                <a:spcPts val="1100"/>
              </a:spcBef>
              <a:spcAft>
                <a:spcPts val="0"/>
              </a:spcAft>
            </a:pPr>
            <a:r>
              <a:rPr lang="en-US" dirty="0"/>
              <a:t>Look for these icons on the pupil slides. See delivery notes for details of the activities.</a:t>
            </a:r>
          </a:p>
          <a:p>
            <a:pPr>
              <a:lnSpc>
                <a:spcPts val="2800"/>
              </a:lnSpc>
            </a:pPr>
            <a:endParaRPr lang="en-US" dirty="0"/>
          </a:p>
          <a:p>
            <a:pPr>
              <a:lnSpc>
                <a:spcPts val="2800"/>
              </a:lnSpc>
            </a:pPr>
            <a:endParaRPr lang="en-US" dirty="0"/>
          </a:p>
          <a:p>
            <a:pPr>
              <a:lnSpc>
                <a:spcPts val="2800"/>
              </a:lnSpc>
            </a:pPr>
            <a:endParaRPr lang="en-US" dirty="0"/>
          </a:p>
          <a:p>
            <a:pPr>
              <a:lnSpc>
                <a:spcPts val="2800"/>
              </a:lnSpc>
            </a:pPr>
            <a:endParaRPr lang="en-US" dirty="0"/>
          </a:p>
        </p:txBody>
      </p:sp>
      <p:sp>
        <p:nvSpPr>
          <p:cNvPr id="2" name="Content Placeholder 9">
            <a:extLst>
              <a:ext uri="{FF2B5EF4-FFF2-40B4-BE49-F238E27FC236}">
                <a16:creationId xmlns:a16="http://schemas.microsoft.com/office/drawing/2014/main" id="{9AC44027-CE10-3A01-5725-BDE6D6F987B9}"/>
              </a:ext>
            </a:extLst>
          </p:cNvPr>
          <p:cNvSpPr txBox="1">
            <a:spLocks/>
          </p:cNvSpPr>
          <p:nvPr/>
        </p:nvSpPr>
        <p:spPr>
          <a:xfrm>
            <a:off x="241872" y="1295678"/>
            <a:ext cx="3835651" cy="4566366"/>
          </a:xfrm>
          <a:prstGeom prst="rect">
            <a:avLst/>
          </a:prstGeom>
        </p:spPr>
        <p:txBody>
          <a:bodyPr/>
          <a:lstStyle>
            <a:lvl1pPr marL="247642" indent="-247642" algn="l" defTabSz="990570" rtl="0" eaLnBrk="1" latinLnBrk="0" hangingPunct="1">
              <a:lnSpc>
                <a:spcPct val="90000"/>
              </a:lnSpc>
              <a:spcBef>
                <a:spcPts val="1083"/>
              </a:spcBef>
              <a:buFont typeface="Arial" panose="020B0604020202020204" pitchFamily="34" charset="0"/>
              <a:buChar char="•"/>
              <a:defRPr sz="3033" kern="1200">
                <a:solidFill>
                  <a:schemeClr val="tx1"/>
                </a:solidFill>
                <a:latin typeface="Century Gothic" panose="020B0502020202020204" pitchFamily="34" charset="0"/>
                <a:ea typeface="+mn-ea"/>
                <a:cs typeface="+mn-cs"/>
              </a:defRPr>
            </a:lvl1pPr>
            <a:lvl2pPr marL="742927" indent="-247642" algn="l" defTabSz="990570" rtl="0" eaLnBrk="1" latinLnBrk="0" hangingPunct="1">
              <a:lnSpc>
                <a:spcPct val="90000"/>
              </a:lnSpc>
              <a:spcBef>
                <a:spcPts val="542"/>
              </a:spcBef>
              <a:buFont typeface="Arial" panose="020B0604020202020204" pitchFamily="34" charset="0"/>
              <a:buChar char="•"/>
              <a:defRPr sz="2600" kern="1200">
                <a:solidFill>
                  <a:schemeClr val="tx1"/>
                </a:solidFill>
                <a:latin typeface="Century Gothic" panose="020B0502020202020204" pitchFamily="34" charset="0"/>
                <a:ea typeface="+mn-ea"/>
                <a:cs typeface="+mn-cs"/>
              </a:defRPr>
            </a:lvl2pPr>
            <a:lvl3pPr marL="1238212" indent="-247642" algn="l" defTabSz="990570" rtl="0" eaLnBrk="1" latinLnBrk="0" hangingPunct="1">
              <a:lnSpc>
                <a:spcPct val="90000"/>
              </a:lnSpc>
              <a:spcBef>
                <a:spcPts val="542"/>
              </a:spcBef>
              <a:buFont typeface="Arial" panose="020B0604020202020204" pitchFamily="34" charset="0"/>
              <a:buChar char="•"/>
              <a:defRPr sz="2167" kern="1200">
                <a:solidFill>
                  <a:schemeClr val="tx1"/>
                </a:solidFill>
                <a:latin typeface="Century Gothic" panose="020B0502020202020204" pitchFamily="34" charset="0"/>
                <a:ea typeface="+mn-ea"/>
                <a:cs typeface="+mn-cs"/>
              </a:defRPr>
            </a:lvl3pPr>
            <a:lvl4pPr marL="1733497"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4pPr>
            <a:lvl5pPr marL="222878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5pPr>
            <a:lvl6pPr marL="272406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9pPr>
          </a:lstStyle>
          <a:p>
            <a:pPr marL="0" indent="0">
              <a:lnSpc>
                <a:spcPts val="2800"/>
              </a:lnSpc>
              <a:spcBef>
                <a:spcPts val="1100"/>
              </a:spcBef>
              <a:spcAft>
                <a:spcPts val="0"/>
              </a:spcAft>
              <a:buNone/>
            </a:pPr>
            <a:r>
              <a:rPr lang="en-US" sz="2000" dirty="0"/>
              <a:t>The lesson includes suggestions for challenge and support activities, to help you differentiate appropriately for your class.  </a:t>
            </a:r>
          </a:p>
          <a:p>
            <a:pPr marL="0" indent="0">
              <a:lnSpc>
                <a:spcPts val="2800"/>
              </a:lnSpc>
              <a:spcBef>
                <a:spcPts val="1100"/>
              </a:spcBef>
              <a:spcAft>
                <a:spcPts val="0"/>
              </a:spcAft>
              <a:buNone/>
            </a:pPr>
            <a:r>
              <a:rPr lang="en-US" sz="2000" b="1" i="1" dirty="0"/>
              <a:t>Support activities </a:t>
            </a:r>
            <a:r>
              <a:rPr lang="en-US" sz="2000" dirty="0"/>
              <a:t>are adapted to be more accessible for those who need it.</a:t>
            </a:r>
          </a:p>
          <a:p>
            <a:pPr>
              <a:lnSpc>
                <a:spcPts val="2800"/>
              </a:lnSpc>
            </a:pPr>
            <a:endParaRPr lang="en-US" dirty="0"/>
          </a:p>
        </p:txBody>
      </p:sp>
    </p:spTree>
    <p:extLst>
      <p:ext uri="{BB962C8B-B14F-4D97-AF65-F5344CB8AC3E}">
        <p14:creationId xmlns:p14="http://schemas.microsoft.com/office/powerpoint/2010/main" val="762753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DFAB1DA-D5B9-13E2-9945-13991E9BF716}"/>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sp>
        <p:nvSpPr>
          <p:cNvPr id="10" name="Content Placeholder 9">
            <a:extLst>
              <a:ext uri="{FF2B5EF4-FFF2-40B4-BE49-F238E27FC236}">
                <a16:creationId xmlns:a16="http://schemas.microsoft.com/office/drawing/2014/main" id="{B8AD5F36-49C1-6FB1-287B-8204BA271278}"/>
              </a:ext>
            </a:extLst>
          </p:cNvPr>
          <p:cNvSpPr>
            <a:spLocks noGrp="1"/>
          </p:cNvSpPr>
          <p:nvPr>
            <p:ph sz="half" idx="10"/>
          </p:nvPr>
        </p:nvSpPr>
        <p:spPr>
          <a:xfrm>
            <a:off x="241872" y="1295678"/>
            <a:ext cx="7498822" cy="4566366"/>
          </a:xfrm>
        </p:spPr>
        <p:txBody>
          <a:bodyPr/>
          <a:lstStyle/>
          <a:p>
            <a:pPr>
              <a:lnSpc>
                <a:spcPts val="2800"/>
              </a:lnSpc>
              <a:spcAft>
                <a:spcPts val="700"/>
              </a:spcAft>
            </a:pPr>
            <a:r>
              <a:rPr lang="en-GB" dirty="0">
                <a:effectLst/>
                <a:ea typeface="Calibri" panose="020F0502020204030204" pitchFamily="34" charset="0"/>
                <a:cs typeface="Times New Roman" panose="02020603050405020304" pitchFamily="18" charset="0"/>
              </a:rPr>
              <a:t>This is the </a:t>
            </a:r>
            <a:r>
              <a:rPr lang="en-GB" dirty="0">
                <a:ea typeface="Calibri" panose="020F0502020204030204" pitchFamily="34" charset="0"/>
                <a:cs typeface="Times New Roman" panose="02020603050405020304" pitchFamily="18" charset="0"/>
              </a:rPr>
              <a:t>first </a:t>
            </a:r>
            <a:r>
              <a:rPr lang="en-GB" dirty="0">
                <a:effectLst/>
                <a:ea typeface="Calibri" panose="020F0502020204030204" pitchFamily="34" charset="0"/>
                <a:cs typeface="Times New Roman" panose="02020603050405020304" pitchFamily="18" charset="0"/>
              </a:rPr>
              <a:t>of two drug education lessons, for year 3–4. This lesson focuses on </a:t>
            </a:r>
            <a:r>
              <a:rPr lang="en-GB" dirty="0">
                <a:effectLst/>
                <a:ea typeface="Calibri" panose="020F0502020204030204" pitchFamily="34" charset="0"/>
                <a:cs typeface="Calibri" panose="020F0502020204030204" pitchFamily="34" charset="0"/>
              </a:rPr>
              <a:t>the reasons why we use h</a:t>
            </a:r>
            <a:r>
              <a:rPr lang="en-GB" dirty="0">
                <a:effectLst/>
                <a:ea typeface="Calibri" panose="020F0502020204030204" pitchFamily="34" charset="0"/>
                <a:cs typeface="Times New Roman" panose="02020603050405020304" pitchFamily="18" charset="0"/>
              </a:rPr>
              <a:t>ousehold products and medicines and the importance of using them safely. Pupils explore a range of medicine labels and instructions, and assess how to minimise risk and help prevent accidents.</a:t>
            </a:r>
          </a:p>
          <a:p>
            <a:pPr>
              <a:lnSpc>
                <a:spcPts val="2800"/>
              </a:lnSpc>
              <a:spcAft>
                <a:spcPts val="700"/>
              </a:spcAft>
            </a:pPr>
            <a:endParaRPr lang="en-GB" dirty="0">
              <a:effectLst/>
              <a:ea typeface="Calibri" panose="020F0502020204030204" pitchFamily="34" charset="0"/>
              <a:cs typeface="Times New Roman" panose="02020603050405020304" pitchFamily="18" charset="0"/>
            </a:endParaRPr>
          </a:p>
          <a:p>
            <a:pPr>
              <a:lnSpc>
                <a:spcPts val="2800"/>
              </a:lnSpc>
              <a:spcAft>
                <a:spcPts val="700"/>
              </a:spcAft>
            </a:pPr>
            <a:endParaRPr lang="en-GB" dirty="0">
              <a:effectLst/>
              <a:ea typeface="Calibri" panose="020F0502020204030204" pitchFamily="34" charset="0"/>
              <a:cs typeface="Times New Roman" panose="02020603050405020304" pitchFamily="18" charset="0"/>
            </a:endParaRPr>
          </a:p>
          <a:p>
            <a:pPr>
              <a:lnSpc>
                <a:spcPts val="2800"/>
              </a:lnSpc>
            </a:pPr>
            <a:endParaRPr lang="en-US" dirty="0"/>
          </a:p>
        </p:txBody>
      </p:sp>
      <p:sp>
        <p:nvSpPr>
          <p:cNvPr id="12" name="Title 11">
            <a:extLst>
              <a:ext uri="{FF2B5EF4-FFF2-40B4-BE49-F238E27FC236}">
                <a16:creationId xmlns:a16="http://schemas.microsoft.com/office/drawing/2014/main" id="{FC38B9C6-B310-00C2-0925-3DA1549DED16}"/>
              </a:ext>
            </a:extLst>
          </p:cNvPr>
          <p:cNvSpPr>
            <a:spLocks noGrp="1"/>
          </p:cNvSpPr>
          <p:nvPr>
            <p:ph type="title"/>
          </p:nvPr>
        </p:nvSpPr>
        <p:spPr/>
        <p:txBody>
          <a:bodyPr/>
          <a:lstStyle/>
          <a:p>
            <a:r>
              <a:rPr lang="en-GB" dirty="0"/>
              <a:t>Context</a:t>
            </a:r>
            <a:endParaRPr lang="en-US" dirty="0"/>
          </a:p>
        </p:txBody>
      </p:sp>
    </p:spTree>
    <p:extLst>
      <p:ext uri="{BB962C8B-B14F-4D97-AF65-F5344CB8AC3E}">
        <p14:creationId xmlns:p14="http://schemas.microsoft.com/office/powerpoint/2010/main" val="2453988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DFAB1DA-D5B9-13E2-9945-13991E9BF716}"/>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sp>
        <p:nvSpPr>
          <p:cNvPr id="10" name="Content Placeholder 9">
            <a:extLst>
              <a:ext uri="{FF2B5EF4-FFF2-40B4-BE49-F238E27FC236}">
                <a16:creationId xmlns:a16="http://schemas.microsoft.com/office/drawing/2014/main" id="{B8AD5F36-49C1-6FB1-287B-8204BA271278}"/>
              </a:ext>
            </a:extLst>
          </p:cNvPr>
          <p:cNvSpPr>
            <a:spLocks noGrp="1"/>
          </p:cNvSpPr>
          <p:nvPr>
            <p:ph sz="half" idx="10"/>
          </p:nvPr>
        </p:nvSpPr>
        <p:spPr>
          <a:xfrm>
            <a:off x="226757" y="1295678"/>
            <a:ext cx="7957501" cy="4566366"/>
          </a:xfrm>
        </p:spPr>
        <p:txBody>
          <a:bodyPr/>
          <a:lstStyle/>
          <a:p>
            <a:pPr>
              <a:lnSpc>
                <a:spcPts val="2800"/>
              </a:lnSpc>
              <a:spcBef>
                <a:spcPts val="1100"/>
              </a:spcBef>
              <a:spcAft>
                <a:spcPts val="0"/>
              </a:spcAft>
            </a:pPr>
            <a:r>
              <a:rPr lang="en-GB" dirty="0">
                <a:ea typeface="Lato" panose="020B0604020202020204" charset="0"/>
                <a:cs typeface="Lato" panose="020B0604020202020204" charset="0"/>
              </a:rPr>
              <a:t>Key information on content related to these lessons can be found in the Year 3–4 Knowledge Organiser.</a:t>
            </a:r>
          </a:p>
          <a:p>
            <a:pPr>
              <a:lnSpc>
                <a:spcPts val="2800"/>
              </a:lnSpc>
              <a:spcBef>
                <a:spcPts val="1100"/>
              </a:spcBef>
              <a:spcAft>
                <a:spcPts val="0"/>
              </a:spcAft>
            </a:pPr>
            <a:r>
              <a:rPr lang="en-GB" dirty="0">
                <a:ea typeface="Lato" panose="020B0604020202020204" charset="0"/>
                <a:cs typeface="Lato" panose="020B0604020202020204" charset="0"/>
              </a:rPr>
              <a:t>Advice on safe practice, dispelling common misconceptions, visitors to the classroom and other important information can be found in </a:t>
            </a:r>
            <a:r>
              <a:rPr lang="en-GB" i="1" dirty="0">
                <a:ea typeface="Lato" panose="020B0604020202020204" charset="0"/>
                <a:cs typeface="Lato" panose="020B0604020202020204" charset="0"/>
              </a:rPr>
              <a:t>Teacher Guidance: Drug and alcohol education.</a:t>
            </a:r>
          </a:p>
          <a:p>
            <a:pPr>
              <a:lnSpc>
                <a:spcPts val="2800"/>
              </a:lnSpc>
              <a:spcBef>
                <a:spcPts val="1100"/>
              </a:spcBef>
              <a:spcAft>
                <a:spcPts val="0"/>
              </a:spcAft>
            </a:pPr>
            <a:r>
              <a:rPr lang="en-GB" dirty="0">
                <a:ea typeface="Lato" panose="020B0604020202020204" charset="0"/>
                <a:cs typeface="Lato" panose="020B0604020202020204" charset="0"/>
              </a:rPr>
              <a:t>Data sources to inform your planning can be found within our document that outlines the approach of these lessons </a:t>
            </a:r>
            <a:r>
              <a:rPr lang="en-GB" i="1" dirty="0">
                <a:ea typeface="Lato" panose="020B0604020202020204" charset="0"/>
                <a:cs typeface="Lato" panose="020B0604020202020204" charset="0"/>
              </a:rPr>
              <a:t>Evidence Review: Effective drug and alcohol education, </a:t>
            </a:r>
            <a:r>
              <a:rPr lang="en-GB" dirty="0">
                <a:ea typeface="Lato" panose="020B0604020202020204" charset="0"/>
                <a:cs typeface="Lato" panose="020B0604020202020204" charset="0"/>
              </a:rPr>
              <a:t>along with advice regarding how to talk to young people about addiction, dependency and problematic substance use.</a:t>
            </a:r>
          </a:p>
          <a:p>
            <a:pPr>
              <a:lnSpc>
                <a:spcPts val="2800"/>
              </a:lnSpc>
              <a:spcBef>
                <a:spcPts val="1100"/>
              </a:spcBef>
              <a:spcAft>
                <a:spcPts val="0"/>
              </a:spcAft>
            </a:pPr>
            <a:endParaRPr lang="en-GB" sz="1800" dirty="0">
              <a:solidFill>
                <a:schemeClr val="bg1"/>
              </a:solidFill>
              <a:latin typeface="Lato" panose="020B0604020202020204" charset="0"/>
              <a:ea typeface="Lato" panose="020B0604020202020204" charset="0"/>
              <a:cs typeface="Lato" panose="020B0604020202020204" charset="0"/>
            </a:endParaRPr>
          </a:p>
          <a:p>
            <a:pPr>
              <a:lnSpc>
                <a:spcPts val="2800"/>
              </a:lnSpc>
              <a:spcBef>
                <a:spcPts val="1100"/>
              </a:spcBef>
              <a:spcAft>
                <a:spcPts val="0"/>
              </a:spcAft>
            </a:pPr>
            <a:endParaRPr lang="en-GB" dirty="0">
              <a:ea typeface="Lato" panose="020B0604020202020204" charset="0"/>
              <a:cs typeface="Lato" panose="020B0604020202020204" charset="0"/>
            </a:endParaRPr>
          </a:p>
        </p:txBody>
      </p:sp>
      <p:sp>
        <p:nvSpPr>
          <p:cNvPr id="12" name="Title 11">
            <a:extLst>
              <a:ext uri="{FF2B5EF4-FFF2-40B4-BE49-F238E27FC236}">
                <a16:creationId xmlns:a16="http://schemas.microsoft.com/office/drawing/2014/main" id="{FC38B9C6-B310-00C2-0925-3DA1549DED16}"/>
              </a:ext>
            </a:extLst>
          </p:cNvPr>
          <p:cNvSpPr>
            <a:spLocks noGrp="1"/>
          </p:cNvSpPr>
          <p:nvPr>
            <p:ph type="title"/>
          </p:nvPr>
        </p:nvSpPr>
        <p:spPr/>
        <p:txBody>
          <a:bodyPr/>
          <a:lstStyle/>
          <a:p>
            <a:r>
              <a:rPr lang="en-GB" dirty="0"/>
              <a:t>Developing subject knowledge</a:t>
            </a:r>
            <a:endParaRPr lang="en-US" dirty="0"/>
          </a:p>
        </p:txBody>
      </p:sp>
    </p:spTree>
    <p:extLst>
      <p:ext uri="{BB962C8B-B14F-4D97-AF65-F5344CB8AC3E}">
        <p14:creationId xmlns:p14="http://schemas.microsoft.com/office/powerpoint/2010/main" val="3935407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CD801F7-CFF5-4CC1-BA0F-8495ACEE7B1C}"/>
              </a:ext>
            </a:extLst>
          </p:cNvPr>
          <p:cNvSpPr>
            <a:spLocks noGrp="1"/>
          </p:cNvSpPr>
          <p:nvPr>
            <p:ph type="sldNum" sz="quarter" idx="4"/>
          </p:nvPr>
        </p:nvSpPr>
        <p:spPr>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sp>
        <p:nvSpPr>
          <p:cNvPr id="5" name="Content Placeholder 4">
            <a:extLst>
              <a:ext uri="{FF2B5EF4-FFF2-40B4-BE49-F238E27FC236}">
                <a16:creationId xmlns:a16="http://schemas.microsoft.com/office/drawing/2014/main" id="{F1FBCFA1-6283-9032-5858-B8C2F9781A65}"/>
              </a:ext>
            </a:extLst>
          </p:cNvPr>
          <p:cNvSpPr>
            <a:spLocks noGrp="1"/>
          </p:cNvSpPr>
          <p:nvPr>
            <p:ph sz="half" idx="12"/>
          </p:nvPr>
        </p:nvSpPr>
        <p:spPr>
          <a:xfrm>
            <a:off x="234315" y="1295678"/>
            <a:ext cx="3495309" cy="4650224"/>
          </a:xfrm>
        </p:spPr>
        <p:txBody>
          <a:bodyPr/>
          <a:lstStyle/>
          <a:p>
            <a:pPr>
              <a:lnSpc>
                <a:spcPts val="2800"/>
              </a:lnSpc>
              <a:spcAft>
                <a:spcPts val="700"/>
              </a:spcAft>
            </a:pPr>
            <a:r>
              <a:rPr lang="en-GB" dirty="0">
                <a:effectLst/>
                <a:ea typeface="Calibri" panose="020F0502020204030204" pitchFamily="34" charset="0"/>
                <a:cs typeface="Times New Roman" panose="02020603050405020304" pitchFamily="18" charset="0"/>
              </a:rPr>
              <a:t>To learn about the safe use of medicines and household products.</a:t>
            </a:r>
          </a:p>
        </p:txBody>
      </p:sp>
      <p:sp>
        <p:nvSpPr>
          <p:cNvPr id="6" name="Content Placeholder 5">
            <a:extLst>
              <a:ext uri="{FF2B5EF4-FFF2-40B4-BE49-F238E27FC236}">
                <a16:creationId xmlns:a16="http://schemas.microsoft.com/office/drawing/2014/main" id="{E84B8912-EEB7-F52E-745A-3D184A1C6C25}"/>
              </a:ext>
            </a:extLst>
          </p:cNvPr>
          <p:cNvSpPr>
            <a:spLocks noGrp="1"/>
          </p:cNvSpPr>
          <p:nvPr>
            <p:ph sz="half" idx="13"/>
          </p:nvPr>
        </p:nvSpPr>
        <p:spPr>
          <a:xfrm>
            <a:off x="4067944" y="1288121"/>
            <a:ext cx="4431480" cy="4650224"/>
          </a:xfrm>
        </p:spPr>
        <p:txBody>
          <a:bodyPr/>
          <a:lstStyle/>
          <a:p>
            <a:pPr marL="198000" lvl="0" indent="-198000">
              <a:lnSpc>
                <a:spcPts val="2800"/>
              </a:lnSpc>
              <a:spcBef>
                <a:spcPts val="1100"/>
              </a:spcBef>
              <a:spcAft>
                <a:spcPts val="0"/>
              </a:spcAft>
              <a:buFont typeface="Arial" panose="020B0604020202020204" pitchFamily="34" charset="0"/>
              <a:buChar char="•"/>
            </a:pPr>
            <a:r>
              <a:rPr lang="en-GB" dirty="0">
                <a:effectLst/>
                <a:ea typeface="Calibri" panose="020F0502020204030204" pitchFamily="34" charset="0"/>
                <a:cs typeface="Times New Roman" panose="02020603050405020304" pitchFamily="18" charset="0"/>
              </a:rPr>
              <a:t>explain the importance of taking medicines correctly and using household products safely</a:t>
            </a:r>
          </a:p>
          <a:p>
            <a:pPr marL="198000" lvl="0" indent="-198000">
              <a:lnSpc>
                <a:spcPts val="2800"/>
              </a:lnSpc>
              <a:spcBef>
                <a:spcPts val="1100"/>
              </a:spcBef>
              <a:spcAft>
                <a:spcPts val="0"/>
              </a:spcAft>
              <a:buFont typeface="Arial" panose="020B0604020202020204" pitchFamily="34" charset="0"/>
              <a:buChar char="•"/>
            </a:pPr>
            <a:r>
              <a:rPr lang="en-GB" dirty="0">
                <a:effectLst/>
                <a:ea typeface="Calibri" panose="020F0502020204030204" pitchFamily="34" charset="0"/>
                <a:cs typeface="Times New Roman" panose="02020603050405020304" pitchFamily="18" charset="0"/>
              </a:rPr>
              <a:t>identify risk in relation to the use of medicines and household products, and suggest what action to take to help prevent or minimise harm</a:t>
            </a:r>
          </a:p>
          <a:p>
            <a:pPr marL="198000" lvl="0" indent="-198000">
              <a:lnSpc>
                <a:spcPts val="2800"/>
              </a:lnSpc>
              <a:spcBef>
                <a:spcPts val="1100"/>
              </a:spcBef>
              <a:spcAft>
                <a:spcPts val="0"/>
              </a:spcAft>
              <a:buFont typeface="Arial" panose="020B0604020202020204" pitchFamily="34" charset="0"/>
              <a:buChar char="•"/>
            </a:pPr>
            <a:r>
              <a:rPr lang="en-GB" dirty="0">
                <a:effectLst/>
                <a:ea typeface="Calibri" panose="020F0502020204030204" pitchFamily="34" charset="0"/>
                <a:cs typeface="Times New Roman" panose="02020603050405020304" pitchFamily="18" charset="0"/>
              </a:rPr>
              <a:t>recognise sources of information and whom to ask for help with medicine safety </a:t>
            </a:r>
            <a:endParaRPr lang="en-GB" dirty="0">
              <a:effectLst/>
              <a:ea typeface="Aptos" panose="020B0004020202020204" pitchFamily="34" charset="0"/>
              <a:cs typeface="Times New Roman" panose="02020603050405020304" pitchFamily="18" charset="0"/>
            </a:endParaRPr>
          </a:p>
          <a:p>
            <a:pPr marL="126000" indent="-126000">
              <a:lnSpc>
                <a:spcPts val="2800"/>
              </a:lnSpc>
              <a:spcBef>
                <a:spcPts val="1100"/>
              </a:spcBef>
              <a:buFont typeface="Arial" panose="020B0604020202020204" pitchFamily="34" charset="0"/>
              <a:buChar char="•"/>
            </a:pPr>
            <a:endParaRPr lang="en-GB" dirty="0">
              <a:effectLst/>
              <a:ea typeface="Aptos" panose="020B0004020202020204" pitchFamily="34" charset="0"/>
              <a:cs typeface="Times New Roman" panose="02020603050405020304" pitchFamily="18" charset="0"/>
            </a:endParaRPr>
          </a:p>
          <a:p>
            <a:pPr marL="126000" indent="-126000">
              <a:lnSpc>
                <a:spcPts val="2800"/>
              </a:lnSpc>
              <a:spcBef>
                <a:spcPts val="1100"/>
              </a:spcBef>
              <a:buFont typeface="Arial" panose="020B0604020202020204" pitchFamily="34" charset="0"/>
              <a:buChar char="•"/>
            </a:pPr>
            <a:endParaRPr lang="en-US" dirty="0"/>
          </a:p>
        </p:txBody>
      </p:sp>
    </p:spTree>
    <p:extLst>
      <p:ext uri="{BB962C8B-B14F-4D97-AF65-F5344CB8AC3E}">
        <p14:creationId xmlns:p14="http://schemas.microsoft.com/office/powerpoint/2010/main" val="40209533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AB4CDFE-E689-A536-61A5-915DDBE37E99}"/>
              </a:ext>
            </a:extLst>
          </p:cNvPr>
          <p:cNvSpPr>
            <a:spLocks noGrp="1"/>
          </p:cNvSpPr>
          <p:nvPr>
            <p:ph sz="half" idx="12"/>
          </p:nvPr>
        </p:nvSpPr>
        <p:spPr>
          <a:xfrm>
            <a:off x="5018405" y="1238135"/>
            <a:ext cx="4420319" cy="5091932"/>
          </a:xfrm>
        </p:spPr>
        <p:txBody>
          <a:bodyPr>
            <a:noAutofit/>
          </a:bodyPr>
          <a:lstStyle/>
          <a:p>
            <a:pPr marL="126000" indent="-126000">
              <a:buFont typeface="Arial" panose="020B0604020202020204" pitchFamily="34" charset="0"/>
              <a:buChar char="•"/>
            </a:pPr>
            <a:r>
              <a:rPr lang="en-GB" sz="1400" dirty="0">
                <a:effectLst/>
                <a:ea typeface="Calibri" panose="020F0502020204030204" pitchFamily="34" charset="0"/>
                <a:cs typeface="Times New Roman" panose="02020603050405020304" pitchFamily="18" charset="0"/>
              </a:rPr>
              <a:t>Box or envelope for questions </a:t>
            </a:r>
            <a:endParaRPr lang="en-GB" sz="1400" dirty="0">
              <a:ea typeface="Calibri" panose="020F0502020204030204" pitchFamily="34" charset="0"/>
              <a:cs typeface="Times New Roman" panose="02020603050405020304" pitchFamily="18" charset="0"/>
            </a:endParaRPr>
          </a:p>
          <a:p>
            <a:pPr marL="126000" indent="-126000">
              <a:buFont typeface="Arial" panose="020B0604020202020204" pitchFamily="34" charset="0"/>
              <a:buChar char="•"/>
            </a:pPr>
            <a:r>
              <a:rPr lang="en-GB" sz="1400" dirty="0">
                <a:effectLst/>
                <a:ea typeface="Calibri" panose="020F0502020204030204" pitchFamily="34" charset="0"/>
                <a:cs typeface="Times New Roman" panose="02020603050405020304" pitchFamily="18" charset="0"/>
              </a:rPr>
              <a:t>Empty medicines packaging (boxes and clean, washed bottles) and instruction leaflets from over the counter and prescribed medicines such as paracetamol, travel sickness tablets or cold and flu tablets, cough medicine, eye/ear drops, skin creams. </a:t>
            </a:r>
            <a:r>
              <a:rPr lang="en-GB" sz="1400" i="1" dirty="0">
                <a:effectLst/>
                <a:ea typeface="Calibri" panose="020F0502020204030204" pitchFamily="34" charset="0"/>
                <a:cs typeface="Times New Roman" panose="02020603050405020304" pitchFamily="18" charset="0"/>
              </a:rPr>
              <a:t>Ensure that personal information on printed labels from prescribed medicine is deleted.</a:t>
            </a:r>
            <a:endParaRPr lang="en-GB" sz="1400" i="1" dirty="0">
              <a:ea typeface="Calibri" panose="020F0502020204030204" pitchFamily="34" charset="0"/>
              <a:cs typeface="Times New Roman" panose="02020603050405020304" pitchFamily="18" charset="0"/>
            </a:endParaRPr>
          </a:p>
          <a:p>
            <a:pPr marL="126000" indent="-126000">
              <a:buFont typeface="Arial" panose="020B0604020202020204" pitchFamily="34" charset="0"/>
              <a:buChar char="•"/>
            </a:pPr>
            <a:r>
              <a:rPr lang="en-GB" sz="1400" dirty="0">
                <a:effectLst/>
                <a:ea typeface="Calibri" panose="020F0502020204030204" pitchFamily="34" charset="0"/>
                <a:cs typeface="Times New Roman" panose="02020603050405020304" pitchFamily="18" charset="0"/>
              </a:rPr>
              <a:t>Resource 1:</a:t>
            </a:r>
            <a:r>
              <a:rPr lang="en-GB" sz="1400" i="1" dirty="0">
                <a:effectLst/>
                <a:ea typeface="Calibri" panose="020F0502020204030204" pitchFamily="34" charset="0"/>
                <a:cs typeface="Times New Roman" panose="02020603050405020304" pitchFamily="18" charset="0"/>
              </a:rPr>
              <a:t> Benefits and risks </a:t>
            </a:r>
            <a:r>
              <a:rPr lang="en-GB" sz="1400" dirty="0">
                <a:effectLst/>
                <a:ea typeface="Calibri" panose="020F0502020204030204" pitchFamily="34" charset="0"/>
                <a:cs typeface="Times New Roman" panose="02020603050405020304" pitchFamily="18" charset="0"/>
              </a:rPr>
              <a:t>[one per pupil, or pupils can create this grid in their books or on a piece of paper]</a:t>
            </a:r>
          </a:p>
          <a:p>
            <a:pPr marL="126000" indent="-126000">
              <a:buFont typeface="Arial" panose="020B0604020202020204" pitchFamily="34" charset="0"/>
              <a:buChar char="•"/>
            </a:pPr>
            <a:r>
              <a:rPr lang="en-GB" sz="1400" dirty="0">
                <a:effectLst/>
                <a:ea typeface="Calibri" panose="020F0502020204030204" pitchFamily="34" charset="0"/>
                <a:cs typeface="Times New Roman" panose="02020603050405020304" pitchFamily="18" charset="0"/>
              </a:rPr>
              <a:t>Resource 2:</a:t>
            </a:r>
            <a:r>
              <a:rPr lang="en-GB" sz="1400" i="1" dirty="0">
                <a:effectLst/>
                <a:ea typeface="Calibri" panose="020F0502020204030204" pitchFamily="34" charset="0"/>
                <a:cs typeface="Times New Roman" panose="02020603050405020304" pitchFamily="18" charset="0"/>
              </a:rPr>
              <a:t> A day in the life </a:t>
            </a:r>
            <a:r>
              <a:rPr lang="en-GB" sz="1400" dirty="0">
                <a:effectLst/>
                <a:ea typeface="Calibri" panose="020F0502020204030204" pitchFamily="34" charset="0"/>
                <a:cs typeface="Times New Roman" panose="02020603050405020304" pitchFamily="18" charset="0"/>
              </a:rPr>
              <a:t>[one per class]</a:t>
            </a:r>
          </a:p>
          <a:p>
            <a:pPr marL="126000" indent="-126000">
              <a:buFont typeface="Arial" panose="020B0604020202020204" pitchFamily="34" charset="0"/>
              <a:buChar char="•"/>
            </a:pPr>
            <a:r>
              <a:rPr lang="en-GB" sz="1400" dirty="0">
                <a:effectLst/>
                <a:ea typeface="Calibri" panose="020F0502020204030204" pitchFamily="34" charset="0"/>
                <a:cs typeface="Times New Roman" panose="02020603050405020304" pitchFamily="18" charset="0"/>
              </a:rPr>
              <a:t>Resource 3:</a:t>
            </a:r>
            <a:r>
              <a:rPr lang="en-GB" sz="1400" i="1" dirty="0">
                <a:effectLst/>
                <a:ea typeface="Calibri" panose="020F0502020204030204" pitchFamily="34" charset="0"/>
                <a:cs typeface="Times New Roman" panose="02020603050405020304" pitchFamily="18" charset="0"/>
              </a:rPr>
              <a:t> Medicine safety scenarios</a:t>
            </a:r>
            <a:r>
              <a:rPr lang="en-GB" sz="1400" dirty="0">
                <a:effectLst/>
                <a:ea typeface="Calibri" panose="020F0502020204030204" pitchFamily="34" charset="0"/>
                <a:cs typeface="Times New Roman" panose="02020603050405020304" pitchFamily="18" charset="0"/>
              </a:rPr>
              <a:t> </a:t>
            </a:r>
            <a:br>
              <a:rPr lang="en-GB" sz="1400" dirty="0">
                <a:effectLst/>
                <a:ea typeface="Calibri" panose="020F0502020204030204" pitchFamily="34" charset="0"/>
                <a:cs typeface="Times New Roman" panose="02020603050405020304" pitchFamily="18" charset="0"/>
              </a:rPr>
            </a:br>
            <a:r>
              <a:rPr lang="en-GB" sz="1400" dirty="0">
                <a:effectLst/>
                <a:ea typeface="Calibri" panose="020F0502020204030204" pitchFamily="34" charset="0"/>
                <a:cs typeface="Times New Roman" panose="02020603050405020304" pitchFamily="18" charset="0"/>
              </a:rPr>
              <a:t>[one scenario per small group of three or pair]</a:t>
            </a:r>
          </a:p>
          <a:p>
            <a:pPr marL="126000" indent="-126000">
              <a:spcBef>
                <a:spcPts val="0"/>
              </a:spcBef>
              <a:spcAft>
                <a:spcPts val="700"/>
              </a:spcAft>
              <a:buFont typeface="Arial" panose="020B0604020202020204" pitchFamily="34" charset="0"/>
              <a:buChar char="•"/>
            </a:pPr>
            <a:endParaRPr lang="en-GB" sz="1400" dirty="0">
              <a:ea typeface="Calibri" panose="020F0502020204030204" pitchFamily="34" charset="0"/>
              <a:cs typeface="Times New Roman" panose="02020603050405020304" pitchFamily="18" charset="0"/>
            </a:endParaRPr>
          </a:p>
          <a:p>
            <a:pPr marL="126000" lvl="0" indent="-126000">
              <a:lnSpc>
                <a:spcPts val="1550"/>
              </a:lnSpc>
              <a:spcBef>
                <a:spcPts val="0"/>
              </a:spcBef>
              <a:spcAft>
                <a:spcPts val="700"/>
              </a:spcAft>
              <a:buFont typeface="Arial" panose="020B0604020202020204" pitchFamily="34" charset="0"/>
              <a:buChar char="•"/>
              <a:tabLst>
                <a:tab pos="228600" algn="l"/>
                <a:tab pos="457200" algn="l"/>
              </a:tabLst>
            </a:pPr>
            <a:endParaRPr lang="en-GB" sz="1400" dirty="0">
              <a:effectLst/>
              <a:ea typeface="Calibri" panose="020F0502020204030204" pitchFamily="34" charset="0"/>
              <a:cs typeface="Times New Roman" panose="02020603050405020304" pitchFamily="18" charset="0"/>
            </a:endParaRPr>
          </a:p>
          <a:p>
            <a:pPr marL="126000" indent="-126000">
              <a:spcBef>
                <a:spcPts val="0"/>
              </a:spcBef>
              <a:spcAft>
                <a:spcPts val="700"/>
              </a:spcAft>
              <a:buFont typeface="Arial" panose="020B0604020202020204" pitchFamily="34" charset="0"/>
              <a:buChar char="•"/>
            </a:pPr>
            <a:endParaRPr lang="en-GB" sz="1400" dirty="0">
              <a:effectLst/>
              <a:ea typeface="Calibri" panose="020F0502020204030204" pitchFamily="34" charset="0"/>
              <a:cs typeface="Times New Roman" panose="02020603050405020304" pitchFamily="18" charset="0"/>
            </a:endParaRPr>
          </a:p>
          <a:p>
            <a:pPr marL="126000" indent="-126000">
              <a:spcBef>
                <a:spcPts val="0"/>
              </a:spcBef>
              <a:spcAft>
                <a:spcPts val="700"/>
              </a:spcAft>
              <a:buFont typeface="Arial" panose="020B0604020202020204" pitchFamily="34" charset="0"/>
              <a:buChar char="•"/>
            </a:pPr>
            <a:endParaRPr lang="en-GB" sz="1400" dirty="0">
              <a:effectLst/>
              <a:ea typeface="Calibri" panose="020F0502020204030204" pitchFamily="34" charset="0"/>
              <a:cs typeface="Times New Roman" panose="02020603050405020304" pitchFamily="18" charset="0"/>
            </a:endParaRPr>
          </a:p>
          <a:p>
            <a:pPr marL="126000" indent="-126000">
              <a:spcBef>
                <a:spcPts val="0"/>
              </a:spcBef>
              <a:spcAft>
                <a:spcPts val="700"/>
              </a:spcAft>
              <a:buFont typeface="Arial" panose="020B0604020202020204" pitchFamily="34" charset="0"/>
              <a:buChar char="•"/>
            </a:pPr>
            <a:endParaRPr lang="en-US" sz="1400" dirty="0"/>
          </a:p>
        </p:txBody>
      </p:sp>
      <p:sp>
        <p:nvSpPr>
          <p:cNvPr id="6" name="Slide Number Placeholder 5">
            <a:extLst>
              <a:ext uri="{FF2B5EF4-FFF2-40B4-BE49-F238E27FC236}">
                <a16:creationId xmlns:a16="http://schemas.microsoft.com/office/drawing/2014/main" id="{7DDEB449-AF80-3F40-DE9B-1645C56CA84F}"/>
              </a:ext>
            </a:extLst>
          </p:cNvPr>
          <p:cNvSpPr>
            <a:spLocks noGrp="1"/>
          </p:cNvSpPr>
          <p:nvPr>
            <p:ph type="sldNum" sz="quarter" idx="4"/>
          </p:nvPr>
        </p:nvSpPr>
        <p:spPr>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spTree>
    <p:extLst>
      <p:ext uri="{BB962C8B-B14F-4D97-AF65-F5344CB8AC3E}">
        <p14:creationId xmlns:p14="http://schemas.microsoft.com/office/powerpoint/2010/main" val="934196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180C3-C45D-8953-A402-38BF7B4934A0}"/>
              </a:ext>
            </a:extLst>
          </p:cNvPr>
          <p:cNvSpPr>
            <a:spLocks noGrp="1"/>
          </p:cNvSpPr>
          <p:nvPr>
            <p:ph type="title"/>
          </p:nvPr>
        </p:nvSpPr>
        <p:spPr>
          <a:xfrm>
            <a:off x="205987" y="592977"/>
            <a:ext cx="7498822" cy="694054"/>
          </a:xfrm>
        </p:spPr>
        <p:txBody>
          <a:bodyPr/>
          <a:lstStyle/>
          <a:p>
            <a:r>
              <a:rPr lang="en-GB" sz="4000"/>
              <a:t>Lesson summary</a:t>
            </a:r>
            <a:endParaRPr lang="en-US"/>
          </a:p>
        </p:txBody>
      </p:sp>
      <p:sp>
        <p:nvSpPr>
          <p:cNvPr id="4" name="Slide Number Placeholder 5">
            <a:extLst>
              <a:ext uri="{FF2B5EF4-FFF2-40B4-BE49-F238E27FC236}">
                <a16:creationId xmlns:a16="http://schemas.microsoft.com/office/drawing/2014/main" id="{0CFC328E-5112-5431-FA93-8B6310F43AE9}"/>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graphicFrame>
        <p:nvGraphicFramePr>
          <p:cNvPr id="5" name="Table 4">
            <a:extLst>
              <a:ext uri="{FF2B5EF4-FFF2-40B4-BE49-F238E27FC236}">
                <a16:creationId xmlns:a16="http://schemas.microsoft.com/office/drawing/2014/main" id="{538D8849-DF19-37B2-5C55-B9ACFCB410DC}"/>
              </a:ext>
            </a:extLst>
          </p:cNvPr>
          <p:cNvGraphicFramePr>
            <a:graphicFrameLocks noGrp="1"/>
          </p:cNvGraphicFramePr>
          <p:nvPr>
            <p:extLst>
              <p:ext uri="{D42A27DB-BD31-4B8C-83A1-F6EECF244321}">
                <p14:modId xmlns:p14="http://schemas.microsoft.com/office/powerpoint/2010/main" val="2951592124"/>
              </p:ext>
            </p:extLst>
          </p:nvPr>
        </p:nvGraphicFramePr>
        <p:xfrm>
          <a:off x="330200" y="1428749"/>
          <a:ext cx="9245600" cy="4836273"/>
        </p:xfrm>
        <a:graphic>
          <a:graphicData uri="http://schemas.openxmlformats.org/drawingml/2006/table">
            <a:tbl>
              <a:tblPr firstRow="1" bandRow="1">
                <a:tableStyleId>{F5AB1C69-6EDB-4FF4-983F-18BD219EF322}</a:tableStyleId>
              </a:tblPr>
              <a:tblGrid>
                <a:gridCol w="1398392">
                  <a:extLst>
                    <a:ext uri="{9D8B030D-6E8A-4147-A177-3AD203B41FA5}">
                      <a16:colId xmlns:a16="http://schemas.microsoft.com/office/drawing/2014/main" val="2495411842"/>
                    </a:ext>
                  </a:extLst>
                </a:gridCol>
                <a:gridCol w="6888916">
                  <a:extLst>
                    <a:ext uri="{9D8B030D-6E8A-4147-A177-3AD203B41FA5}">
                      <a16:colId xmlns:a16="http://schemas.microsoft.com/office/drawing/2014/main" val="3888252853"/>
                    </a:ext>
                  </a:extLst>
                </a:gridCol>
                <a:gridCol w="958292">
                  <a:extLst>
                    <a:ext uri="{9D8B030D-6E8A-4147-A177-3AD203B41FA5}">
                      <a16:colId xmlns:a16="http://schemas.microsoft.com/office/drawing/2014/main" val="1961446416"/>
                    </a:ext>
                  </a:extLst>
                </a:gridCol>
              </a:tblGrid>
              <a:tr h="562539">
                <a:tc>
                  <a:txBody>
                    <a:bodyPr/>
                    <a:lstStyle/>
                    <a:p>
                      <a:pPr marL="0" indent="0" algn="l">
                        <a:buFont typeface="Arial" panose="020B0604020202020204" pitchFamily="34" charset="0"/>
                        <a:buNone/>
                      </a:pPr>
                      <a:r>
                        <a:rPr lang="en-GB" sz="1400" dirty="0">
                          <a:solidFill>
                            <a:schemeClr val="accent2"/>
                          </a:solidFill>
                          <a:latin typeface="Century Gothic" panose="020B0502020202020204" pitchFamily="34" charset="0"/>
                        </a:rPr>
                        <a:t>Activity</a:t>
                      </a:r>
                    </a:p>
                  </a:txBody>
                  <a:tcPr marL="0" marR="72000" marT="72000" marB="7200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dirty="0">
                          <a:solidFill>
                            <a:schemeClr val="accent2"/>
                          </a:solidFill>
                          <a:latin typeface="Century Gothic" panose="020B0502020202020204" pitchFamily="34" charset="0"/>
                        </a:rPr>
                        <a:t>Description</a:t>
                      </a:r>
                    </a:p>
                  </a:txBody>
                  <a:tcPr marL="0" marR="68400" marT="72000" marB="72000" anchor="ctr">
                    <a:lnL w="12700" cmpd="sng">
                      <a:noFill/>
                    </a:lnL>
                    <a:lnR w="12700" cmpd="sng">
                      <a:noFill/>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solidFill>
                            <a:schemeClr val="accent2"/>
                          </a:solidFill>
                          <a:latin typeface="Century Gothic" panose="020B0502020202020204" pitchFamily="34" charset="0"/>
                        </a:rPr>
                        <a:t>Timing</a:t>
                      </a:r>
                    </a:p>
                  </a:txBody>
                  <a:tcPr marL="72000" marR="0" marT="72000" marB="7200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88068731"/>
                  </a:ext>
                </a:extLst>
              </a:tr>
              <a:tr h="778107">
                <a:tc>
                  <a:txBody>
                    <a:bodyPr/>
                    <a:lstStyle/>
                    <a:p>
                      <a:pPr marL="0" marR="0" lvl="0" indent="0" algn="l" defTabSz="990570" rtl="0" eaLnBrk="1" fontAlgn="auto" latinLnBrk="0" hangingPunct="1">
                        <a:lnSpc>
                          <a:spcPts val="1600"/>
                        </a:lnSpc>
                        <a:spcBef>
                          <a:spcPts val="700"/>
                        </a:spcBef>
                        <a:spcAft>
                          <a:spcPts val="0"/>
                        </a:spcAft>
                        <a:buClrTx/>
                        <a:buSzTx/>
                        <a:buFont typeface="Arial" panose="020B0604020202020204" pitchFamily="34" charset="0"/>
                        <a:buNone/>
                        <a:tabLst/>
                        <a:defRPr/>
                      </a:pPr>
                      <a:r>
                        <a:rPr lang="en-GB" sz="1200" b="0" dirty="0">
                          <a:solidFill>
                            <a:schemeClr val="tx1"/>
                          </a:solidFill>
                          <a:latin typeface="Century Gothic" panose="020B0502020202020204" pitchFamily="34" charset="0"/>
                        </a:rPr>
                        <a:t>Baseline assessment activity</a:t>
                      </a:r>
                    </a:p>
                  </a:txBody>
                  <a:tcPr marL="0" marR="72000" marT="72000" marB="72000">
                    <a:lnL w="9525" cap="flat" cmpd="sng" algn="ctr">
                      <a:noFill/>
                      <a:prstDash val="solid"/>
                      <a:round/>
                      <a:headEnd type="none" w="med" len="med"/>
                      <a:tailEnd type="none" w="med" len="med"/>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600"/>
                        </a:lnSpc>
                        <a:spcBef>
                          <a:spcPts val="700"/>
                        </a:spcBef>
                        <a:spcAft>
                          <a:spcPts val="0"/>
                        </a:spcAft>
                        <a:buClrTx/>
                        <a:buSzTx/>
                        <a:buFontTx/>
                        <a:buNone/>
                        <a:tabLst/>
                        <a:defRPr/>
                      </a:pPr>
                      <a:r>
                        <a:rPr lang="en-GB" sz="1200" b="1" kern="1200" dirty="0">
                          <a:solidFill>
                            <a:schemeClr val="tx1"/>
                          </a:solidFill>
                          <a:effectLst/>
                          <a:latin typeface="Century Gothic" panose="020B0502020202020204" pitchFamily="34" charset="0"/>
                          <a:ea typeface="+mn-ea"/>
                          <a:cs typeface="+mn-cs"/>
                        </a:rPr>
                        <a:t>To be completed before the lesson.</a:t>
                      </a:r>
                      <a:r>
                        <a:rPr lang="en-GB" sz="1200" kern="1200" dirty="0">
                          <a:solidFill>
                            <a:schemeClr val="tx1"/>
                          </a:solidFill>
                          <a:effectLst/>
                          <a:latin typeface="Century Gothic" panose="020B0502020202020204" pitchFamily="34" charset="0"/>
                          <a:ea typeface="+mn-ea"/>
                          <a:cs typeface="+mn-cs"/>
                        </a:rPr>
                        <a:t> Establish ground rules. Pupils write down the benefits and risks of using different household products and medicines and suggest how risk of harm can be reduced.</a:t>
                      </a:r>
                      <a:endParaRPr lang="en-GB" sz="1200" kern="1200" dirty="0">
                        <a:solidFill>
                          <a:schemeClr val="tx1"/>
                        </a:solidFill>
                        <a:effectLst/>
                        <a:latin typeface="Century Gothic" panose="020B0502020202020204" pitchFamily="34" charset="0"/>
                        <a:ea typeface="Lato" panose="020B0604020202020204" charset="0"/>
                        <a:cs typeface="Lato" panose="020B0604020202020204" charset="0"/>
                      </a:endParaRPr>
                    </a:p>
                  </a:txBody>
                  <a:tcPr marL="0" marR="72000" marT="72000" marB="72000">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600"/>
                        </a:lnSpc>
                        <a:spcBef>
                          <a:spcPts val="700"/>
                        </a:spcBef>
                      </a:pPr>
                      <a:r>
                        <a:rPr lang="en-GB" sz="1200" dirty="0">
                          <a:solidFill>
                            <a:schemeClr val="tx1"/>
                          </a:solidFill>
                          <a:latin typeface="Century Gothic" panose="020B0502020202020204" pitchFamily="34" charset="0"/>
                        </a:rPr>
                        <a:t>15 mins</a:t>
                      </a:r>
                    </a:p>
                  </a:txBody>
                  <a:tcPr marL="72000" marR="0" marT="72000" marB="72000">
                    <a:lnL w="12700" cmpd="sng">
                      <a:noFill/>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9017373"/>
                  </a:ext>
                </a:extLst>
              </a:tr>
              <a:tr h="563452">
                <a:tc>
                  <a:txBody>
                    <a:bodyPr/>
                    <a:lstStyle/>
                    <a:p>
                      <a:pPr marL="0" marR="0" lvl="0" indent="0" algn="l" defTabSz="990570" rtl="0" eaLnBrk="1" fontAlgn="auto" latinLnBrk="0" hangingPunct="1">
                        <a:lnSpc>
                          <a:spcPts val="1600"/>
                        </a:lnSpc>
                        <a:spcBef>
                          <a:spcPts val="700"/>
                        </a:spcBef>
                        <a:spcAft>
                          <a:spcPts val="0"/>
                        </a:spcAft>
                        <a:buClrTx/>
                        <a:buSzTx/>
                        <a:buFont typeface="Arial" panose="020B0604020202020204" pitchFamily="34" charset="0"/>
                        <a:buNone/>
                        <a:tabLst/>
                        <a:defRPr/>
                      </a:pPr>
                      <a:r>
                        <a:rPr lang="en-GB" sz="1200" b="0" dirty="0">
                          <a:solidFill>
                            <a:schemeClr val="tx1"/>
                          </a:solidFill>
                          <a:latin typeface="Century Gothic" panose="020B0502020202020204" pitchFamily="34" charset="0"/>
                        </a:rPr>
                        <a:t>Introduction</a:t>
                      </a:r>
                    </a:p>
                  </a:txBody>
                  <a:tcPr marL="0" marR="72000" marT="72000" marB="72000">
                    <a:lnL w="9525" cap="flat" cmpd="sng" algn="ctr">
                      <a:noFill/>
                      <a:prstDash val="solid"/>
                      <a:round/>
                      <a:headEnd type="none" w="med" len="med"/>
                      <a:tailEnd type="none" w="med" len="med"/>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600"/>
                        </a:lnSpc>
                        <a:spcBef>
                          <a:spcPts val="700"/>
                        </a:spcBef>
                        <a:spcAft>
                          <a:spcPts val="0"/>
                        </a:spcAft>
                        <a:buClrTx/>
                        <a:buSzTx/>
                        <a:buFontTx/>
                        <a:buNone/>
                        <a:tabLst/>
                        <a:defRPr/>
                      </a:pPr>
                      <a:r>
                        <a:rPr lang="en-GB" sz="1200" kern="1200" dirty="0">
                          <a:solidFill>
                            <a:schemeClr val="tx1"/>
                          </a:solidFill>
                          <a:effectLst/>
                          <a:latin typeface="Century Gothic" panose="020B0502020202020204" pitchFamily="34" charset="0"/>
                          <a:ea typeface="+mn-ea"/>
                          <a:cs typeface="+mn-cs"/>
                        </a:rPr>
                        <a:t>Remind pupils of ground rules and introduce the learning objective and outcomes. Pupils note how a family use medicines and household products safely and how they help.</a:t>
                      </a:r>
                    </a:p>
                  </a:txBody>
                  <a:tcPr marL="0" marR="72000" marT="72000" marB="72000">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600"/>
                        </a:lnSpc>
                        <a:spcBef>
                          <a:spcPts val="700"/>
                        </a:spcBef>
                      </a:pPr>
                      <a:r>
                        <a:rPr lang="en-GB" sz="1200" dirty="0">
                          <a:solidFill>
                            <a:schemeClr val="tx1"/>
                          </a:solidFill>
                          <a:latin typeface="Century Gothic" panose="020B0502020202020204" pitchFamily="34" charset="0"/>
                        </a:rPr>
                        <a:t>10 mins</a:t>
                      </a:r>
                    </a:p>
                  </a:txBody>
                  <a:tcPr marL="72000" marR="0" marT="72000" marB="72000">
                    <a:lnL w="12700" cmpd="sng">
                      <a:noFill/>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0075071"/>
                  </a:ext>
                </a:extLst>
              </a:tr>
              <a:tr h="563452">
                <a:tc>
                  <a:txBody>
                    <a:bodyPr/>
                    <a:lstStyle/>
                    <a:p>
                      <a:pPr marL="0" indent="0">
                        <a:lnSpc>
                          <a:spcPts val="1600"/>
                        </a:lnSpc>
                        <a:spcBef>
                          <a:spcPts val="700"/>
                        </a:spcBef>
                        <a:buFont typeface="Arial" panose="020B0604020202020204" pitchFamily="34" charset="0"/>
                        <a:buNone/>
                      </a:pPr>
                      <a:r>
                        <a:rPr lang="en-GB" sz="1200" b="0" baseline="0" dirty="0">
                          <a:solidFill>
                            <a:schemeClr val="tx1"/>
                          </a:solidFill>
                          <a:latin typeface="Century Gothic" panose="020B0502020202020204" pitchFamily="34" charset="0"/>
                        </a:rPr>
                        <a:t>A day in the life</a:t>
                      </a:r>
                    </a:p>
                  </a:txBody>
                  <a:tcPr marL="0" marR="72000" marT="72000" marB="72000">
                    <a:lnL w="9525" cap="flat" cmpd="sng" algn="ctr">
                      <a:noFill/>
                      <a:prstDash val="solid"/>
                      <a:round/>
                      <a:headEnd type="none" w="med" len="med"/>
                      <a:tailEnd type="none" w="med" len="med"/>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600"/>
                        </a:lnSpc>
                        <a:spcBef>
                          <a:spcPts val="700"/>
                        </a:spcBef>
                        <a:spcAft>
                          <a:spcPts val="0"/>
                        </a:spcAft>
                        <a:buClrTx/>
                        <a:buSzTx/>
                        <a:buFontTx/>
                        <a:buNone/>
                        <a:tabLst/>
                        <a:defRPr/>
                      </a:pPr>
                      <a:r>
                        <a:rPr lang="en-GB" sz="1200" kern="1200" dirty="0">
                          <a:solidFill>
                            <a:schemeClr val="tx1"/>
                          </a:solidFill>
                          <a:effectLst/>
                          <a:latin typeface="Century Gothic" panose="020B0502020202020204" pitchFamily="34" charset="0"/>
                          <a:ea typeface="+mn-ea"/>
                          <a:cs typeface="+mn-cs"/>
                        </a:rPr>
                        <a:t>Pupils discuss the importance of following instructions for using medicines before exploring medicine labels and instructions.</a:t>
                      </a:r>
                      <a:endParaRPr lang="en-GB" sz="1200" kern="1200" dirty="0">
                        <a:solidFill>
                          <a:schemeClr val="tx1"/>
                        </a:solidFill>
                        <a:effectLst/>
                        <a:latin typeface="Century Gothic" panose="020B0502020202020204" pitchFamily="34" charset="0"/>
                        <a:ea typeface="Lato" panose="020B0604020202020204" charset="0"/>
                        <a:cs typeface="Lato" panose="020B0604020202020204" charset="0"/>
                      </a:endParaRPr>
                    </a:p>
                  </a:txBody>
                  <a:tcPr marL="0" marR="72000" marT="72000" marB="72000">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600"/>
                        </a:lnSpc>
                        <a:spcBef>
                          <a:spcPts val="700"/>
                        </a:spcBef>
                      </a:pPr>
                      <a:r>
                        <a:rPr lang="en-GB" sz="1200" dirty="0">
                          <a:solidFill>
                            <a:schemeClr val="tx1"/>
                          </a:solidFill>
                          <a:latin typeface="Century Gothic" panose="020B0502020202020204" pitchFamily="34" charset="0"/>
                        </a:rPr>
                        <a:t>10 mins</a:t>
                      </a:r>
                    </a:p>
                  </a:txBody>
                  <a:tcPr marL="72000" marR="0" marT="72000" marB="72000">
                    <a:lnL w="12700" cmpd="sng">
                      <a:noFill/>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9629276"/>
                  </a:ext>
                </a:extLst>
              </a:tr>
              <a:tr h="563452">
                <a:tc>
                  <a:txBody>
                    <a:bodyPr/>
                    <a:lstStyle/>
                    <a:p>
                      <a:pPr marL="0" indent="0">
                        <a:lnSpc>
                          <a:spcPts val="1600"/>
                        </a:lnSpc>
                        <a:spcBef>
                          <a:spcPts val="700"/>
                        </a:spcBef>
                        <a:buFont typeface="Arial" panose="020B0604020202020204" pitchFamily="34" charset="0"/>
                        <a:buNone/>
                      </a:pPr>
                      <a:r>
                        <a:rPr lang="en-GB" sz="1200" b="0" dirty="0">
                          <a:solidFill>
                            <a:schemeClr val="tx1"/>
                          </a:solidFill>
                          <a:latin typeface="Century Gothic" panose="020B0502020202020204" pitchFamily="34" charset="0"/>
                        </a:rPr>
                        <a:t>Freeze frame</a:t>
                      </a:r>
                    </a:p>
                  </a:txBody>
                  <a:tcPr marL="0" marR="72000" marT="72000" marB="72000">
                    <a:lnL w="9525" cap="flat" cmpd="sng" algn="ctr">
                      <a:noFill/>
                      <a:prstDash val="solid"/>
                      <a:round/>
                      <a:headEnd type="none" w="med" len="med"/>
                      <a:tailEnd type="none" w="med" len="med"/>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90570" rtl="0" eaLnBrk="1" fontAlgn="auto" latinLnBrk="0" hangingPunct="1">
                        <a:lnSpc>
                          <a:spcPts val="1600"/>
                        </a:lnSpc>
                        <a:spcBef>
                          <a:spcPts val="700"/>
                        </a:spcBef>
                        <a:spcAft>
                          <a:spcPts val="0"/>
                        </a:spcAft>
                        <a:buClrTx/>
                        <a:buSzTx/>
                        <a:buFontTx/>
                        <a:buNone/>
                        <a:tabLst/>
                        <a:defRPr/>
                      </a:pPr>
                      <a:r>
                        <a:rPr lang="en-GB" sz="1200" kern="1200" dirty="0">
                          <a:solidFill>
                            <a:schemeClr val="tx1"/>
                          </a:solidFill>
                          <a:effectLst/>
                          <a:latin typeface="Century Gothic" panose="020B0502020202020204" pitchFamily="34" charset="0"/>
                          <a:ea typeface="+mn-ea"/>
                          <a:cs typeface="+mn-cs"/>
                        </a:rPr>
                        <a:t>Pupils use scenarios to create freeze frames about risks involving medicines, household products and safety.</a:t>
                      </a:r>
                      <a:endParaRPr lang="en-GB" sz="1200" kern="1200" dirty="0">
                        <a:solidFill>
                          <a:schemeClr val="tx1"/>
                        </a:solidFill>
                        <a:effectLst/>
                        <a:latin typeface="Century Gothic" panose="020B0502020202020204" pitchFamily="34" charset="0"/>
                        <a:ea typeface="Lato" panose="020B0604020202020204" charset="0"/>
                        <a:cs typeface="Lato" panose="020B0604020202020204" charset="0"/>
                      </a:endParaRPr>
                    </a:p>
                  </a:txBody>
                  <a:tcPr marL="0" marR="72000" marT="72000" marB="72000">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600"/>
                        </a:lnSpc>
                        <a:spcBef>
                          <a:spcPts val="700"/>
                        </a:spcBef>
                      </a:pPr>
                      <a:r>
                        <a:rPr lang="en-GB" sz="1200" dirty="0">
                          <a:solidFill>
                            <a:schemeClr val="tx1"/>
                          </a:solidFill>
                          <a:latin typeface="Century Gothic" panose="020B0502020202020204" pitchFamily="34" charset="0"/>
                        </a:rPr>
                        <a:t>10 mins</a:t>
                      </a:r>
                    </a:p>
                  </a:txBody>
                  <a:tcPr marL="72000" marR="0" marT="72000" marB="72000">
                    <a:lnL w="12700" cmpd="sng">
                      <a:noFill/>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4210135"/>
                  </a:ext>
                </a:extLst>
              </a:tr>
              <a:tr h="348796">
                <a:tc>
                  <a:txBody>
                    <a:bodyPr/>
                    <a:lstStyle/>
                    <a:p>
                      <a:pPr marL="0" indent="0">
                        <a:lnSpc>
                          <a:spcPts val="1600"/>
                        </a:lnSpc>
                        <a:spcBef>
                          <a:spcPts val="700"/>
                        </a:spcBef>
                        <a:buFont typeface="Arial" panose="020B0604020202020204" pitchFamily="34" charset="0"/>
                        <a:buNone/>
                      </a:pPr>
                      <a:r>
                        <a:rPr lang="en-GB" sz="1200" b="0" dirty="0">
                          <a:solidFill>
                            <a:schemeClr val="tx1"/>
                          </a:solidFill>
                          <a:latin typeface="Century Gothic" panose="020B0502020202020204" pitchFamily="34" charset="0"/>
                        </a:rPr>
                        <a:t>Roleplay</a:t>
                      </a:r>
                    </a:p>
                  </a:txBody>
                  <a:tcPr marL="0" marR="72000" marT="72000" marB="72000">
                    <a:lnL w="9525" cap="flat" cmpd="sng" algn="ctr">
                      <a:noFill/>
                      <a:prstDash val="solid"/>
                      <a:round/>
                      <a:headEnd type="none" w="med" len="med"/>
                      <a:tailEnd type="none" w="med" len="med"/>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90570" rtl="0" eaLnBrk="1" fontAlgn="auto" latinLnBrk="0" hangingPunct="1">
                        <a:lnSpc>
                          <a:spcPts val="1600"/>
                        </a:lnSpc>
                        <a:spcBef>
                          <a:spcPts val="700"/>
                        </a:spcBef>
                        <a:spcAft>
                          <a:spcPts val="0"/>
                        </a:spcAft>
                        <a:buClrTx/>
                        <a:buSzTx/>
                        <a:buFontTx/>
                        <a:buNone/>
                        <a:tabLst/>
                        <a:defRPr/>
                      </a:pPr>
                      <a:r>
                        <a:rPr lang="en-GB" sz="1200" kern="1200" dirty="0">
                          <a:solidFill>
                            <a:schemeClr val="tx1"/>
                          </a:solidFill>
                          <a:effectLst/>
                          <a:latin typeface="Century Gothic" panose="020B0502020202020204" pitchFamily="34" charset="0"/>
                          <a:ea typeface="+mn-ea"/>
                          <a:cs typeface="+mn-cs"/>
                        </a:rPr>
                        <a:t>Pupils role play how the characters in the scenario can best manage the risk.</a:t>
                      </a:r>
                      <a:endParaRPr lang="en-GB" sz="1200" dirty="0">
                        <a:effectLst/>
                        <a:latin typeface="Century Gothic" panose="020B0502020202020204" pitchFamily="34" charset="0"/>
                        <a:ea typeface="Lato" panose="020B0604020202020204" charset="0"/>
                        <a:cs typeface="Lato" panose="020B0604020202020204" charset="0"/>
                      </a:endParaRPr>
                    </a:p>
                  </a:txBody>
                  <a:tcPr marL="0" marR="72000" marT="72000" marB="72000">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600"/>
                        </a:lnSpc>
                        <a:spcBef>
                          <a:spcPts val="700"/>
                        </a:spcBef>
                      </a:pPr>
                      <a:r>
                        <a:rPr lang="en-GB" sz="1200" dirty="0">
                          <a:solidFill>
                            <a:schemeClr val="tx1"/>
                          </a:solidFill>
                          <a:latin typeface="Century Gothic" panose="020B0502020202020204" pitchFamily="34" charset="0"/>
                        </a:rPr>
                        <a:t>15 mins</a:t>
                      </a:r>
                    </a:p>
                  </a:txBody>
                  <a:tcPr marL="72000" marR="0" marT="72000" marB="72000">
                    <a:lnL w="12700" cmpd="sng">
                      <a:noFill/>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9879350"/>
                  </a:ext>
                </a:extLst>
              </a:tr>
              <a:tr h="678368">
                <a:tc>
                  <a:txBody>
                    <a:bodyPr/>
                    <a:lstStyle/>
                    <a:p>
                      <a:pPr marL="0" indent="0">
                        <a:lnSpc>
                          <a:spcPts val="1600"/>
                        </a:lnSpc>
                        <a:spcBef>
                          <a:spcPts val="700"/>
                        </a:spcBef>
                        <a:buFont typeface="Arial" panose="020B0604020202020204" pitchFamily="34" charset="0"/>
                        <a:buNone/>
                      </a:pPr>
                      <a:r>
                        <a:rPr lang="en-GB" sz="1200" b="0" dirty="0">
                          <a:solidFill>
                            <a:schemeClr val="tx1"/>
                          </a:solidFill>
                          <a:latin typeface="Century Gothic" panose="020B0502020202020204" pitchFamily="34" charset="0"/>
                        </a:rPr>
                        <a:t>Signposting support</a:t>
                      </a:r>
                    </a:p>
                  </a:txBody>
                  <a:tcPr marL="0" marR="72000" marT="72000" marB="72000">
                    <a:lnL w="9525" cap="flat" cmpd="sng" algn="ctr">
                      <a:noFill/>
                      <a:prstDash val="solid"/>
                      <a:round/>
                      <a:headEnd type="none" w="med" len="med"/>
                      <a:tailEnd type="none" w="med" len="med"/>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90570" rtl="0" eaLnBrk="1" fontAlgn="auto" latinLnBrk="0" hangingPunct="1">
                        <a:lnSpc>
                          <a:spcPts val="1600"/>
                        </a:lnSpc>
                        <a:spcBef>
                          <a:spcPts val="700"/>
                        </a:spcBef>
                        <a:spcAft>
                          <a:spcPts val="0"/>
                        </a:spcAft>
                        <a:buClrTx/>
                        <a:buSzTx/>
                        <a:buFontTx/>
                        <a:buNone/>
                        <a:tabLst/>
                        <a:defRPr/>
                      </a:pPr>
                      <a:r>
                        <a:rPr lang="en-GB" sz="1200" kern="1200" dirty="0">
                          <a:solidFill>
                            <a:schemeClr val="tx1"/>
                          </a:solidFill>
                          <a:effectLst/>
                          <a:latin typeface="Century Gothic" panose="020B0502020202020204" pitchFamily="34" charset="0"/>
                          <a:ea typeface="Lato" panose="020B0604020202020204" charset="0"/>
                          <a:cs typeface="Lato" panose="020B0604020202020204" charset="0"/>
                        </a:rPr>
                        <a:t>Pupils are reminded that adults should administer medicines to children. Highlight who can help with medicines and what to do in an emergency.</a:t>
                      </a:r>
                    </a:p>
                  </a:txBody>
                  <a:tcPr marL="0" marR="72000" marT="72000" marB="72000">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r">
                        <a:lnSpc>
                          <a:spcPts val="1600"/>
                        </a:lnSpc>
                        <a:spcBef>
                          <a:spcPts val="700"/>
                        </a:spcBef>
                        <a:buNone/>
                      </a:pPr>
                      <a:r>
                        <a:rPr lang="en-GB" sz="1200" dirty="0">
                          <a:solidFill>
                            <a:schemeClr val="tx1"/>
                          </a:solidFill>
                          <a:latin typeface="Century Gothic" panose="020B0502020202020204" pitchFamily="34" charset="0"/>
                        </a:rPr>
                        <a:t>5 mins</a:t>
                      </a:r>
                    </a:p>
                  </a:txBody>
                  <a:tcPr marL="72000" marR="0" marT="72000" marB="72000">
                    <a:lnL w="12700" cmpd="sng">
                      <a:noFill/>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9356398"/>
                  </a:ext>
                </a:extLst>
              </a:tr>
              <a:tr h="778107">
                <a:tc>
                  <a:txBody>
                    <a:bodyPr/>
                    <a:lstStyle/>
                    <a:p>
                      <a:pPr marL="0" indent="0">
                        <a:lnSpc>
                          <a:spcPts val="1600"/>
                        </a:lnSpc>
                        <a:spcBef>
                          <a:spcPts val="700"/>
                        </a:spcBef>
                        <a:buFont typeface="Arial" panose="020B0604020202020204" pitchFamily="34" charset="0"/>
                        <a:buNone/>
                      </a:pPr>
                      <a:r>
                        <a:rPr lang="en-GB" sz="1200" b="0" dirty="0">
                          <a:solidFill>
                            <a:schemeClr val="tx1"/>
                          </a:solidFill>
                          <a:latin typeface="Century Gothic" panose="020B0502020202020204" pitchFamily="34" charset="0"/>
                        </a:rPr>
                        <a:t>Reflection and endpoint assessment</a:t>
                      </a:r>
                    </a:p>
                  </a:txBody>
                  <a:tcPr marL="0" marR="72000" marT="72000" marB="72000">
                    <a:lnL w="9525" cap="flat" cmpd="sng" algn="ctr">
                      <a:noFill/>
                      <a:prstDash val="solid"/>
                      <a:round/>
                      <a:headEnd type="none" w="med" len="med"/>
                      <a:tailEnd type="none" w="med" len="med"/>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90570" rtl="0" eaLnBrk="1" fontAlgn="auto" latinLnBrk="0" hangingPunct="1">
                        <a:lnSpc>
                          <a:spcPts val="1600"/>
                        </a:lnSpc>
                        <a:spcBef>
                          <a:spcPts val="700"/>
                        </a:spcBef>
                        <a:spcAft>
                          <a:spcPts val="0"/>
                        </a:spcAft>
                        <a:buClrTx/>
                        <a:buSzTx/>
                        <a:buFontTx/>
                        <a:buNone/>
                        <a:tabLst/>
                        <a:defRPr/>
                      </a:pPr>
                      <a:r>
                        <a:rPr lang="en-GB" sz="1200" kern="1200" dirty="0">
                          <a:solidFill>
                            <a:schemeClr val="tx1"/>
                          </a:solidFill>
                          <a:effectLst/>
                          <a:latin typeface="Century Gothic" panose="020B0502020202020204" pitchFamily="34" charset="0"/>
                          <a:ea typeface="+mn-ea"/>
                          <a:cs typeface="+mn-cs"/>
                        </a:rPr>
                        <a:t>Pupils return to their list from the baseline assessment and add to or amend their ideas to demonstrate their learning. Pupils then share one thing this lesson has made them think about medicine safety</a:t>
                      </a:r>
                      <a:endParaRPr lang="en-GB" sz="1200" kern="1200" dirty="0">
                        <a:solidFill>
                          <a:schemeClr val="tx1"/>
                        </a:solidFill>
                        <a:effectLst/>
                        <a:latin typeface="Century Gothic" panose="020B0502020202020204" pitchFamily="34" charset="0"/>
                        <a:ea typeface="Lato" panose="020B0604020202020204" charset="0"/>
                        <a:cs typeface="Lato" panose="020B0604020202020204" charset="0"/>
                      </a:endParaRPr>
                    </a:p>
                  </a:txBody>
                  <a:tcPr marL="0" marR="72000" marT="72000" marB="72000">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600"/>
                        </a:lnSpc>
                        <a:spcBef>
                          <a:spcPts val="700"/>
                        </a:spcBef>
                      </a:pPr>
                      <a:r>
                        <a:rPr lang="en-GB" sz="1200" dirty="0">
                          <a:solidFill>
                            <a:schemeClr val="tx1"/>
                          </a:solidFill>
                          <a:latin typeface="Century Gothic" panose="020B0502020202020204" pitchFamily="34" charset="0"/>
                        </a:rPr>
                        <a:t>10 mins</a:t>
                      </a:r>
                    </a:p>
                  </a:txBody>
                  <a:tcPr marL="72000" marR="0" marT="72000" marB="72000">
                    <a:lnL w="12700" cmpd="sng">
                      <a:noFill/>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8216848"/>
                  </a:ext>
                </a:extLst>
              </a:tr>
            </a:tbl>
          </a:graphicData>
        </a:graphic>
      </p:graphicFrame>
    </p:spTree>
    <p:extLst>
      <p:ext uri="{BB962C8B-B14F-4D97-AF65-F5344CB8AC3E}">
        <p14:creationId xmlns:p14="http://schemas.microsoft.com/office/powerpoint/2010/main" val="1469003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3650CD0-9CB1-2FC6-EC31-BDC3DFC5DCDD}"/>
              </a:ext>
            </a:extLst>
          </p:cNvPr>
          <p:cNvSpPr>
            <a:spLocks noGrp="1"/>
          </p:cNvSpPr>
          <p:nvPr>
            <p:ph type="body" sz="quarter" idx="15"/>
          </p:nvPr>
        </p:nvSpPr>
        <p:spPr/>
        <p:txBody>
          <a:bodyPr/>
          <a:lstStyle/>
          <a:p>
            <a:r>
              <a:rPr lang="en-US" dirty="0"/>
              <a:t>Lesson 1</a:t>
            </a:r>
          </a:p>
        </p:txBody>
      </p:sp>
      <p:sp>
        <p:nvSpPr>
          <p:cNvPr id="5" name="Title 4">
            <a:extLst>
              <a:ext uri="{FF2B5EF4-FFF2-40B4-BE49-F238E27FC236}">
                <a16:creationId xmlns:a16="http://schemas.microsoft.com/office/drawing/2014/main" id="{B21B06BF-F8B1-0FF4-D78C-1659EA64500F}"/>
              </a:ext>
            </a:extLst>
          </p:cNvPr>
          <p:cNvSpPr>
            <a:spLocks noGrp="1"/>
          </p:cNvSpPr>
          <p:nvPr>
            <p:ph type="title"/>
          </p:nvPr>
        </p:nvSpPr>
        <p:spPr>
          <a:xfrm>
            <a:off x="232081" y="1354269"/>
            <a:ext cx="6043459" cy="1325563"/>
          </a:xfrm>
        </p:spPr>
        <p:txBody>
          <a:bodyPr>
            <a:normAutofit fontScale="90000"/>
          </a:bodyPr>
          <a:lstStyle/>
          <a:p>
            <a:r>
              <a:rPr lang="en-US" dirty="0"/>
              <a:t>Medicines and household products</a:t>
            </a:r>
          </a:p>
        </p:txBody>
      </p:sp>
      <p:sp>
        <p:nvSpPr>
          <p:cNvPr id="7" name="Slide Number Placeholder 5">
            <a:extLst>
              <a:ext uri="{FF2B5EF4-FFF2-40B4-BE49-F238E27FC236}">
                <a16:creationId xmlns:a16="http://schemas.microsoft.com/office/drawing/2014/main" id="{65FEE908-4594-313B-B0DF-4A6C74B22529}"/>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pic>
        <p:nvPicPr>
          <p:cNvPr id="3" name="Picture 2">
            <a:extLst>
              <a:ext uri="{FF2B5EF4-FFF2-40B4-BE49-F238E27FC236}">
                <a16:creationId xmlns:a16="http://schemas.microsoft.com/office/drawing/2014/main" id="{0AF155E4-8E55-5D3C-D1D2-B7A9A35E6AA4}"/>
              </a:ext>
            </a:extLst>
          </p:cNvPr>
          <p:cNvPicPr>
            <a:picLocks noChangeAspect="1"/>
          </p:cNvPicPr>
          <p:nvPr/>
        </p:nvPicPr>
        <p:blipFill>
          <a:blip r:embed="rId2"/>
          <a:srcRect r="618"/>
          <a:stretch/>
        </p:blipFill>
        <p:spPr>
          <a:xfrm>
            <a:off x="4690917" y="901700"/>
            <a:ext cx="5215083" cy="5956300"/>
          </a:xfrm>
          <a:prstGeom prst="rect">
            <a:avLst/>
          </a:prstGeom>
        </p:spPr>
      </p:pic>
    </p:spTree>
    <p:extLst>
      <p:ext uri="{BB962C8B-B14F-4D97-AF65-F5344CB8AC3E}">
        <p14:creationId xmlns:p14="http://schemas.microsoft.com/office/powerpoint/2010/main" val="2017157559"/>
      </p:ext>
    </p:extLst>
  </p:cSld>
  <p:clrMapOvr>
    <a:masterClrMapping/>
  </p:clrMapOvr>
</p:sld>
</file>

<file path=ppt/theme/theme1.xml><?xml version="1.0" encoding="utf-8"?>
<a:theme xmlns:a="http://schemas.openxmlformats.org/drawingml/2006/main" name="Teacher slides">
  <a:themeElements>
    <a:clrScheme name="PSHE">
      <a:dk1>
        <a:srgbClr val="000000"/>
      </a:dk1>
      <a:lt1>
        <a:srgbClr val="FFFFFF"/>
      </a:lt1>
      <a:dk2>
        <a:srgbClr val="64235E"/>
      </a:dk2>
      <a:lt2>
        <a:srgbClr val="FFFFFF"/>
      </a:lt2>
      <a:accent1>
        <a:srgbClr val="799B2B"/>
      </a:accent1>
      <a:accent2>
        <a:srgbClr val="ED694B"/>
      </a:accent2>
      <a:accent3>
        <a:srgbClr val="0B837F"/>
      </a:accent3>
      <a:accent4>
        <a:srgbClr val="A63679"/>
      </a:accent4>
      <a:accent5>
        <a:srgbClr val="00A099"/>
      </a:accent5>
      <a:accent6>
        <a:srgbClr val="000000"/>
      </a:accent6>
      <a:hlink>
        <a:srgbClr val="FFFFFF"/>
      </a:hlink>
      <a:folHlink>
        <a:srgbClr val="FF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Pupil slides ">
  <a:themeElements>
    <a:clrScheme name="PSHE-V2">
      <a:dk1>
        <a:srgbClr val="000000"/>
      </a:dk1>
      <a:lt1>
        <a:srgbClr val="FFFFFF"/>
      </a:lt1>
      <a:dk2>
        <a:srgbClr val="64235E"/>
      </a:dk2>
      <a:lt2>
        <a:srgbClr val="FFFFFF"/>
      </a:lt2>
      <a:accent1>
        <a:srgbClr val="799B2C"/>
      </a:accent1>
      <a:accent2>
        <a:srgbClr val="EC694A"/>
      </a:accent2>
      <a:accent3>
        <a:srgbClr val="10837E"/>
      </a:accent3>
      <a:accent4>
        <a:srgbClr val="A63679"/>
      </a:accent4>
      <a:accent5>
        <a:srgbClr val="5B5B58"/>
      </a:accent5>
      <a:accent6>
        <a:srgbClr val="000000"/>
      </a:accent6>
      <a:hlink>
        <a:srgbClr val="FFFFFF"/>
      </a:hlink>
      <a:folHlink>
        <a:srgbClr val="FF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8f9c89a-407a-49b7-9ca1-7578c3d06dfc" xsi:nil="true"/>
    <lcf76f155ced4ddcb4097134ff3c332f xmlns="6ded5182-507a-430e-922d-50a9575e5a4a">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78CD5EEA548FA42A79E02DE2A5D37FC" ma:contentTypeVersion="18" ma:contentTypeDescription="Create a new document." ma:contentTypeScope="" ma:versionID="e06c6bcb223fcddc8567383f75746fa2">
  <xsd:schema xmlns:xsd="http://www.w3.org/2001/XMLSchema" xmlns:xs="http://www.w3.org/2001/XMLSchema" xmlns:p="http://schemas.microsoft.com/office/2006/metadata/properties" xmlns:ns2="6ded5182-507a-430e-922d-50a9575e5a4a" xmlns:ns3="88f9c89a-407a-49b7-9ca1-7578c3d06dfc" targetNamespace="http://schemas.microsoft.com/office/2006/metadata/properties" ma:root="true" ma:fieldsID="ef8efee9fcfbd5aa4f0db65f2e9e8e16" ns2:_="" ns3:_="">
    <xsd:import namespace="6ded5182-507a-430e-922d-50a9575e5a4a"/>
    <xsd:import namespace="88f9c89a-407a-49b7-9ca1-7578c3d06df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ed5182-507a-430e-922d-50a9575e5a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7c8dee8-8c22-4243-a021-e169b2d8d25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8f9c89a-407a-49b7-9ca1-7578c3d06df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1d29111-9521-4e7f-9445-78934f361fc7}" ma:internalName="TaxCatchAll" ma:showField="CatchAllData" ma:web="88f9c89a-407a-49b7-9ca1-7578c3d06df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CC0E2A9-F3BF-405C-BD8F-B8D7E62A97F4}">
  <ds:schemaRefs>
    <ds:schemaRef ds:uri="http://purl.org/dc/dcmitype/"/>
    <ds:schemaRef ds:uri="6ded5182-507a-430e-922d-50a9575e5a4a"/>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http://purl.org/dc/terms/"/>
    <ds:schemaRef ds:uri="http://schemas.microsoft.com/office/2006/metadata/properties"/>
    <ds:schemaRef ds:uri="88f9c89a-407a-49b7-9ca1-7578c3d06dfc"/>
    <ds:schemaRef ds:uri="http://www.w3.org/XML/1998/namespace"/>
  </ds:schemaRefs>
</ds:datastoreItem>
</file>

<file path=customXml/itemProps2.xml><?xml version="1.0" encoding="utf-8"?>
<ds:datastoreItem xmlns:ds="http://schemas.openxmlformats.org/officeDocument/2006/customXml" ds:itemID="{E85811E8-CD25-40FF-998B-36D4D2A71E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ed5182-507a-430e-922d-50a9575e5a4a"/>
    <ds:schemaRef ds:uri="88f9c89a-407a-49b7-9ca1-7578c3d06d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32DD3E0-FF10-4F7A-B115-FBEC4D6275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91</TotalTime>
  <Words>4019</Words>
  <Application>Microsoft Macintosh PowerPoint</Application>
  <PresentationFormat>A4 Paper (210x297 mm)</PresentationFormat>
  <Paragraphs>265</Paragraphs>
  <Slides>22</Slides>
  <Notes>17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22</vt:i4>
      </vt:variant>
    </vt:vector>
  </HeadingPairs>
  <TitlesOfParts>
    <vt:vector size="32" baseType="lpstr">
      <vt:lpstr>Aptos</vt:lpstr>
      <vt:lpstr>Arial</vt:lpstr>
      <vt:lpstr>Calibri</vt:lpstr>
      <vt:lpstr>Century Gothic</vt:lpstr>
      <vt:lpstr>Lato</vt:lpstr>
      <vt:lpstr>Outfit</vt:lpstr>
      <vt:lpstr>Slack-Lato</vt:lpstr>
      <vt:lpstr>Symbol</vt:lpstr>
      <vt:lpstr>Teacher slides</vt:lpstr>
      <vt:lpstr>Pupil slides </vt:lpstr>
      <vt:lpstr>Drug education</vt:lpstr>
      <vt:lpstr>Using this PowerPoint</vt:lpstr>
      <vt:lpstr>Support and challenge</vt:lpstr>
      <vt:lpstr>Context</vt:lpstr>
      <vt:lpstr>Developing subject knowledge</vt:lpstr>
      <vt:lpstr>PowerPoint Presentation</vt:lpstr>
      <vt:lpstr>PowerPoint Presentation</vt:lpstr>
      <vt:lpstr>Lesson summary</vt:lpstr>
      <vt:lpstr>Medicines and household products</vt:lpstr>
      <vt:lpstr>What’s our starting point?</vt:lpstr>
      <vt:lpstr>PowerPoint Presentation</vt:lpstr>
      <vt:lpstr>PowerPoint Presentation</vt:lpstr>
      <vt:lpstr>PowerPoint Presentation</vt:lpstr>
      <vt:lpstr>PowerPoint Presentation</vt:lpstr>
      <vt:lpstr>PowerPoint Presentation</vt:lpstr>
      <vt:lpstr>PowerPoint Presentation</vt:lpstr>
      <vt:lpstr>Freeze frame</vt:lpstr>
      <vt:lpstr>Roleplay</vt:lpstr>
      <vt:lpstr>Who can help?</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Ferg Ashby</dc:creator>
  <cp:lastModifiedBy>Cecily Crawford</cp:lastModifiedBy>
  <cp:revision>43</cp:revision>
  <dcterms:created xsi:type="dcterms:W3CDTF">2023-05-19T09:34:20Z</dcterms:created>
  <dcterms:modified xsi:type="dcterms:W3CDTF">2024-11-15T12:10:06Z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0x010100078CD5EEA548FA42A79E02DE2A5D37FC</vt:lpwstr>
  </property>
  <property fmtid="{D5CDD505-2E9C-101B-9397-08002B2CF9AE}" pid="3" name="MediaServiceImageTags">
    <vt:lpwstr/>
  </property>
</Properties>
</file>