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29"/>
  </p:notesMasterIdLst>
  <p:handoutMasterIdLst>
    <p:handoutMasterId r:id="rId30"/>
  </p:handoutMasterIdLst>
  <p:sldIdLst>
    <p:sldId id="257" r:id="rId6"/>
    <p:sldId id="258" r:id="rId7"/>
    <p:sldId id="270" r:id="rId8"/>
    <p:sldId id="260" r:id="rId9"/>
    <p:sldId id="272" r:id="rId10"/>
    <p:sldId id="261" r:id="rId11"/>
    <p:sldId id="256" r:id="rId12"/>
    <p:sldId id="262" r:id="rId13"/>
    <p:sldId id="263" r:id="rId14"/>
    <p:sldId id="264" r:id="rId15"/>
    <p:sldId id="294" r:id="rId16"/>
    <p:sldId id="265" r:id="rId17"/>
    <p:sldId id="296" r:id="rId18"/>
    <p:sldId id="286" r:id="rId19"/>
    <p:sldId id="300" r:id="rId20"/>
    <p:sldId id="301" r:id="rId21"/>
    <p:sldId id="302" r:id="rId22"/>
    <p:sldId id="303" r:id="rId23"/>
    <p:sldId id="295" r:id="rId24"/>
    <p:sldId id="299" r:id="rId25"/>
    <p:sldId id="285" r:id="rId26"/>
    <p:sldId id="304" r:id="rId27"/>
    <p:sldId id="293" r:id="rId2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58"/>
            <p14:sldId id="270"/>
            <p14:sldId id="260"/>
            <p14:sldId id="272"/>
            <p14:sldId id="261"/>
            <p14:sldId id="256"/>
            <p14:sldId id="262"/>
          </p14:sldIdLst>
        </p14:section>
        <p14:section name="Pupil Slides" id="{938DD7AC-2297-1F48-B25E-0B0BFFE37CBE}">
          <p14:sldIdLst>
            <p14:sldId id="263"/>
            <p14:sldId id="264"/>
            <p14:sldId id="294"/>
            <p14:sldId id="265"/>
            <p14:sldId id="296"/>
            <p14:sldId id="286"/>
            <p14:sldId id="300"/>
            <p14:sldId id="301"/>
            <p14:sldId id="302"/>
            <p14:sldId id="303"/>
            <p14:sldId id="295"/>
            <p14:sldId id="299"/>
            <p14:sldId id="285"/>
            <p14:sldId id="304"/>
            <p14:sldId id="293"/>
          </p14:sldIdLst>
        </p14:section>
      </p14:sectionLst>
    </p:ext>
    <p:ext uri="{EFAFB233-063F-42B5-8137-9DF3F51BA10A}">
      <p15:sldGuideLst xmlns:p15="http://schemas.microsoft.com/office/powerpoint/2012/main">
        <p15:guide id="2" pos="312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F802640C-DFE8-DBF9-8CAA-1964855F0BD9}" name="Lydia Stober" initials="LS" userId="S::Lydia@pshe-association.org.uk::e687ff10-80d0-4eb3-ad71-69ad21d4f6ca"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A615D0C0-0528-1829-B6EF-3E91335F7BD5}" name="Elizabeth Laming" initials="EL" userId="S::Elizabeth@pshe-association.org.uk::9efb028c-33ba-4adf-b3e0-6fd4460b3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5841"/>
    <a:srgbClr val="BD5141"/>
    <a:srgbClr val="D45A45"/>
    <a:srgbClr val="984331"/>
    <a:srgbClr val="C4563F"/>
    <a:srgbClr val="88C2BF"/>
    <a:srgbClr val="77ADAD"/>
    <a:srgbClr val="F6B4A5"/>
    <a:srgbClr val="1EA099"/>
    <a:srgbClr val="9A62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319EB-ED94-4BAA-8F0D-C11B60959916}" v="2" dt="2024-11-07T14:57:45.611"/>
  </p1510:revLst>
</p1510:revInfo>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73"/>
    <p:restoredTop sz="73197" autoAdjust="0"/>
  </p:normalViewPr>
  <p:slideViewPr>
    <p:cSldViewPr snapToGrid="0">
      <p:cViewPr varScale="1">
        <p:scale>
          <a:sx n="92" d="100"/>
          <a:sy n="92" d="100"/>
        </p:scale>
        <p:origin x="3056" y="176"/>
      </p:cViewPr>
      <p:guideLst>
        <p:guide pos="3120"/>
        <p:guide orient="horz" pos="2183"/>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Century Gothic" panose="020B0502020202020204" pitchFamily="34" charset="0"/>
            </a:endParaRPr>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latin typeface="Century Gothic" panose="020B0502020202020204" pitchFamily="34" charset="0"/>
              </a:rPr>
              <a:t>18/11/2024</a:t>
            </a:fld>
            <a:endParaRPr lang="en-GB"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latin typeface="Century Gothic" panose="020B0502020202020204" pitchFamily="34" charset="0"/>
              </a:rPr>
              <a:t>‹#›</a:t>
            </a:fld>
            <a:endParaRPr lang="en-GB" dirty="0">
              <a:latin typeface="Century Gothic" panose="020B0502020202020204" pitchFamily="34" charset="0"/>
            </a:endParaRPr>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8E72EAD3-7812-2E4F-B4D3-7C238458E569}" type="datetimeFigureOut">
              <a:rPr lang="en-US" smtClean="0"/>
              <a:pPr/>
              <a:t>11/18/24</a:t>
            </a:fld>
            <a:endParaRPr lang="en-US"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4AB8E58B-C9BC-F047-AC61-EC49AB3E98B5}" type="slidenum">
              <a:rPr lang="en-US" smtClean="0"/>
              <a:pPr/>
              <a:t>‹#›</a:t>
            </a:fld>
            <a:endParaRPr lang="en-US" dirty="0"/>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czema.org/information-and-advice/information-for-parents-and-children/children-and-eczema/"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allergyuk.org/" TargetMode="External"/><Relationship Id="rId5" Type="http://schemas.openxmlformats.org/officeDocument/2006/relationships/hyperlink" Target="https://www.diabetes.org.uk/guide-to-diabetes/your-child-and-diabetes" TargetMode="External"/><Relationship Id="rId4" Type="http://schemas.openxmlformats.org/officeDocument/2006/relationships/hyperlink" Target="https://www.asthma.org.uk/advice/child/"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b="1" dirty="0">
                <a:solidFill>
                  <a:srgbClr val="FFFFFF"/>
                </a:solidFill>
                <a:effectLst/>
                <a:latin typeface="Helvetica" pitchFamily="2" charset="0"/>
              </a:rPr>
              <a:t>Teacher notes – Vaccination card game (slides 14-18, 15 mins)</a:t>
            </a:r>
          </a:p>
          <a:p>
            <a:pPr marL="0" marR="0" lvl="0" indent="0" algn="just" defTabSz="914400" rtl="0" eaLnBrk="1" fontAlgn="auto" latinLnBrk="0" hangingPunct="1">
              <a:lnSpc>
                <a:spcPts val="1550"/>
              </a:lnSpc>
              <a:spcBef>
                <a:spcPts val="0"/>
              </a:spcBef>
              <a:spcAft>
                <a:spcPts val="700"/>
              </a:spcAft>
              <a:buClrTx/>
              <a:buSzTx/>
              <a:buFontTx/>
              <a:buNone/>
              <a:tabLst/>
              <a:defRPr/>
            </a:pPr>
            <a:r>
              <a:rPr lang="en-GB" sz="1800" dirty="0">
                <a:solidFill>
                  <a:srgbClr val="3B3838"/>
                </a:solidFill>
                <a:effectLst/>
                <a:ea typeface="Calibri" panose="020F0502020204030204" pitchFamily="34" charset="0"/>
                <a:cs typeface="Times New Roman" panose="02020603050405020304" pitchFamily="18" charset="0"/>
              </a:rPr>
              <a:t>Explain that to keep some diseases caused by viruses (for example, measles and flu) under control, people can be given a vaccine so that they become immune to it, even if others around them have the virus. To successfully stop a virus from spreading, nearly all people in the population need to have the vaccine. To demonstrate this, play the card game using Resource 2: Vaccination cards.</a:t>
            </a:r>
          </a:p>
          <a:p>
            <a:pPr marL="0" marR="0" lvl="0" indent="0" algn="l" defTabSz="914400" rtl="0" eaLnBrk="1" fontAlgn="auto" latinLnBrk="0" hangingPunct="1">
              <a:lnSpc>
                <a:spcPts val="1550"/>
              </a:lnSpc>
              <a:spcBef>
                <a:spcPts val="0"/>
              </a:spcBef>
              <a:spcAft>
                <a:spcPts val="700"/>
              </a:spcAft>
              <a:buClrTx/>
              <a:buSzTx/>
              <a:buFontTx/>
              <a:buNone/>
              <a:tabLst/>
              <a:defRPr/>
            </a:pPr>
            <a:r>
              <a:rPr lang="en-GB" sz="1800" dirty="0">
                <a:solidFill>
                  <a:srgbClr val="3B3838"/>
                </a:solidFill>
                <a:effectLst/>
                <a:ea typeface="Calibri" panose="020F0502020204030204" pitchFamily="34" charset="0"/>
                <a:cs typeface="Times New Roman" panose="02020603050405020304" pitchFamily="18" charset="0"/>
              </a:rPr>
              <a:t>Give small groups, of up to six pupils, cards from either scenario 1, 2 or 3 (aim to ensure an even spread across the class). Let pupils know that the cards represent a population (the number of people in a particular area). </a:t>
            </a:r>
            <a:br>
              <a:rPr lang="en-GB" sz="1800" dirty="0">
                <a:solidFill>
                  <a:srgbClr val="3B3838"/>
                </a:solidFill>
                <a:effectLst/>
                <a:ea typeface="Calibri" panose="020F0502020204030204" pitchFamily="34" charset="0"/>
                <a:cs typeface="Times New Roman" panose="02020603050405020304" pitchFamily="18" charset="0"/>
              </a:rPr>
            </a:br>
            <a:endParaRPr lang="en-GB" sz="1800" dirty="0">
              <a:solidFill>
                <a:srgbClr val="3B3838"/>
              </a:solidFill>
              <a:effectLst/>
              <a:ea typeface="Calibri" panose="020F0502020204030204" pitchFamily="34" charset="0"/>
              <a:cs typeface="Times New Roman" panose="02020603050405020304" pitchFamily="18" charset="0"/>
            </a:endParaRP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Ask pupils to place all the cards face down on the table except for the card with the red dot. Explain that the card with the red dot represents a virus and the other cards which are face down represent people that the virus is going to come into contact with. One person takes the card with the red dot and puts it next to another face-down card. They then turn over the face-down card: </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ea typeface="Calibri" panose="020F0502020204030204" pitchFamily="34" charset="0"/>
                <a:cs typeface="Times New Roman" panose="02020603050405020304" pitchFamily="18" charset="0"/>
              </a:rPr>
              <a:t>If it has a V on it, that person is vaccinated against the virus, so will not catch it. The V card can be put to one side. </a:t>
            </a:r>
          </a:p>
          <a:p>
            <a:pPr marL="342900" lvl="0" indent="-342900" algn="l">
              <a:lnSpc>
                <a:spcPct val="107000"/>
              </a:lnSpc>
              <a:spcAft>
                <a:spcPts val="800"/>
              </a:spcAft>
              <a:buFont typeface="Symbol" panose="05050102010706020507" pitchFamily="18" charset="2"/>
              <a:buChar char=""/>
            </a:pPr>
            <a:r>
              <a:rPr lang="en-GB" sz="1800" dirty="0">
                <a:solidFill>
                  <a:srgbClr val="3B3838"/>
                </a:solidFill>
                <a:effectLst/>
                <a:ea typeface="Calibri" panose="020F0502020204030204" pitchFamily="34" charset="0"/>
                <a:cs typeface="Times New Roman" panose="02020603050405020304" pitchFamily="18" charset="0"/>
              </a:rPr>
              <a:t>If the card that is turned over has a circle on it, that person is not vaccinated so catches the virus. The pupil colours in the circle in red to make a second virus card. </a:t>
            </a:r>
            <a:br>
              <a:rPr lang="en-GB" sz="1800" dirty="0">
                <a:solidFill>
                  <a:srgbClr val="3B3838"/>
                </a:solidFill>
                <a:effectLst/>
                <a:ea typeface="Calibri" panose="020F0502020204030204" pitchFamily="34" charset="0"/>
                <a:cs typeface="Times New Roman" panose="02020603050405020304" pitchFamily="18" charset="0"/>
              </a:rPr>
            </a:br>
            <a:endParaRPr lang="en-GB" sz="1800" dirty="0">
              <a:solidFill>
                <a:srgbClr val="3B3838"/>
              </a:solidFill>
              <a:effectLs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ts val="1550"/>
              </a:lnSpc>
              <a:spcBef>
                <a:spcPts val="0"/>
              </a:spcBef>
              <a:spcAft>
                <a:spcPts val="700"/>
              </a:spcAft>
              <a:buClrTx/>
              <a:buSzTx/>
              <a:buFontTx/>
              <a:buNone/>
              <a:tabLst/>
              <a:defRPr/>
            </a:pPr>
            <a:r>
              <a:rPr lang="en-GB" sz="1800" dirty="0">
                <a:solidFill>
                  <a:srgbClr val="3B3838"/>
                </a:solidFill>
                <a:effectLst/>
                <a:ea typeface="Calibri" panose="020F0502020204030204" pitchFamily="34" charset="0"/>
                <a:cs typeface="Times New Roman" panose="02020603050405020304" pitchFamily="18" charset="0"/>
              </a:rPr>
              <a:t>Now each of the virus cards is matched to one of the remaining face-down cards and repeat the process – as before, if the card has a V on it, put it to one side, if it has a circle, colour it red so it becomes another virus card to be paired with one of the remaining face-down cards. Continue matching the virus cards with face-down cards until all the cards have been turned over. </a:t>
            </a:r>
          </a:p>
          <a:p>
            <a:pPr marL="0" marR="0" lvl="0" indent="0" algn="just" defTabSz="914400" rtl="0" eaLnBrk="1" fontAlgn="auto" latinLnBrk="0" hangingPunct="1">
              <a:lnSpc>
                <a:spcPts val="1550"/>
              </a:lnSpc>
              <a:spcBef>
                <a:spcPts val="0"/>
              </a:spcBef>
              <a:spcAft>
                <a:spcPts val="700"/>
              </a:spcAft>
              <a:buClrTx/>
              <a:buSzTx/>
              <a:buFontTx/>
              <a:buNone/>
              <a:tabLst/>
              <a:defRPr/>
            </a:pPr>
            <a:endParaRPr lang="en-US" sz="1800" dirty="0">
              <a:solidFill>
                <a:srgbClr val="1D1C1D"/>
              </a:solidFill>
              <a:effectLst/>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1108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9197E-9583-1F1C-D13B-54FE86360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4A540C-BD29-7040-75E8-7EFF5ED62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BBB57-86CE-7472-2304-B5459C4DE4C2}"/>
              </a:ext>
            </a:extLst>
          </p:cNvPr>
          <p:cNvSpPr>
            <a:spLocks noGrp="1"/>
          </p:cNvSpPr>
          <p:nvPr>
            <p:ph type="body" idx="1"/>
          </p:nvPr>
        </p:nvSpPr>
        <p:spPr/>
        <p:txBody>
          <a:bodyPr/>
          <a:lstStyle/>
          <a:p>
            <a:r>
              <a:rPr lang="en-GB" sz="1800" b="1" dirty="0">
                <a:solidFill>
                  <a:srgbClr val="FFFFFF"/>
                </a:solidFill>
                <a:effectLst/>
                <a:latin typeface="Helvetica" pitchFamily="2" charset="0"/>
              </a:rPr>
              <a:t>Teacher notes – Vaccination card game (slides 14-18, 15 mins)</a:t>
            </a:r>
          </a:p>
          <a:p>
            <a:pPr marL="0" marR="0" lvl="0" indent="0" algn="just" defTabSz="914400" rtl="0" eaLnBrk="1" fontAlgn="auto" latinLnBrk="0" hangingPunct="1">
              <a:lnSpc>
                <a:spcPts val="1550"/>
              </a:lnSpc>
              <a:spcBef>
                <a:spcPts val="0"/>
              </a:spcBef>
              <a:spcAft>
                <a:spcPts val="700"/>
              </a:spcAft>
              <a:buClrTx/>
              <a:buSzTx/>
              <a:buFontTx/>
              <a:buNone/>
              <a:tabLst/>
              <a:defRPr/>
            </a:pPr>
            <a:r>
              <a:rPr lang="en-GB" sz="1800" dirty="0">
                <a:solidFill>
                  <a:srgbClr val="3B3838"/>
                </a:solidFill>
                <a:effectLst/>
                <a:ea typeface="Calibri" panose="020F0502020204030204" pitchFamily="34" charset="0"/>
                <a:cs typeface="Times New Roman" panose="02020603050405020304" pitchFamily="18" charset="0"/>
              </a:rPr>
              <a:t>Explain that to keep some diseases caused by viruses (for example, measles and flu) under control, people can be given a vaccine so that they become immune to it, even if others around them have the virus. To successfully stop a virus from spreading, nearly all people in the population need to have the vaccine. To demonstrate this, play the card game using Resource 2: Vaccination cards.</a:t>
            </a:r>
          </a:p>
          <a:p>
            <a:pPr marL="0" marR="0" lvl="0" indent="0" algn="l" defTabSz="914400" rtl="0" eaLnBrk="1" fontAlgn="auto" latinLnBrk="0" hangingPunct="1">
              <a:lnSpc>
                <a:spcPts val="1550"/>
              </a:lnSpc>
              <a:spcBef>
                <a:spcPts val="0"/>
              </a:spcBef>
              <a:spcAft>
                <a:spcPts val="700"/>
              </a:spcAft>
              <a:buClrTx/>
              <a:buSzTx/>
              <a:buFontTx/>
              <a:buNone/>
              <a:tabLst/>
              <a:defRPr/>
            </a:pPr>
            <a:r>
              <a:rPr lang="en-GB" sz="1800" dirty="0">
                <a:solidFill>
                  <a:srgbClr val="3B3838"/>
                </a:solidFill>
                <a:effectLst/>
                <a:ea typeface="Calibri" panose="020F0502020204030204" pitchFamily="34" charset="0"/>
                <a:cs typeface="Times New Roman" panose="02020603050405020304" pitchFamily="18" charset="0"/>
              </a:rPr>
              <a:t>Give small groups, of up to six pupils, cards from either scenario 1, 2 or 3 (aim to ensure an even spread across the class). Let pupils know that the cards represent a population (the number of people in a particular area). </a:t>
            </a:r>
            <a:br>
              <a:rPr lang="en-GB" sz="1800" dirty="0">
                <a:solidFill>
                  <a:srgbClr val="3B3838"/>
                </a:solidFill>
                <a:effectLst/>
                <a:ea typeface="Calibri" panose="020F0502020204030204" pitchFamily="34" charset="0"/>
                <a:cs typeface="Times New Roman" panose="02020603050405020304" pitchFamily="18" charset="0"/>
              </a:rPr>
            </a:br>
            <a:endParaRPr lang="en-GB" sz="1800" dirty="0">
              <a:solidFill>
                <a:srgbClr val="3B3838"/>
              </a:solidFill>
              <a:effectLst/>
              <a:ea typeface="Calibri" panose="020F0502020204030204" pitchFamily="34" charset="0"/>
              <a:cs typeface="Times New Roman" panose="02020603050405020304" pitchFamily="18" charset="0"/>
            </a:endParaRP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Ask pupils to place all the cards face down on the table except for the card with the red dot. Explain that the card with the red dot represents a virus and the other cards which are face down represent people that the virus is going to come into contact with. One person takes the card with the red dot and puts it next to another face-down card. They then turn over the face-down card: </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ea typeface="Calibri" panose="020F0502020204030204" pitchFamily="34" charset="0"/>
                <a:cs typeface="Times New Roman" panose="02020603050405020304" pitchFamily="18" charset="0"/>
              </a:rPr>
              <a:t>If it has a V on it, that person is vaccinated against the virus, so will not catch it. The V card can be put to one side. </a:t>
            </a:r>
          </a:p>
          <a:p>
            <a:pPr marL="342900" lvl="0" indent="-342900" algn="l">
              <a:lnSpc>
                <a:spcPct val="107000"/>
              </a:lnSpc>
              <a:spcAft>
                <a:spcPts val="800"/>
              </a:spcAft>
              <a:buFont typeface="Symbol" panose="05050102010706020507" pitchFamily="18" charset="2"/>
              <a:buChar char=""/>
            </a:pPr>
            <a:r>
              <a:rPr lang="en-GB" sz="1800" dirty="0">
                <a:solidFill>
                  <a:srgbClr val="3B3838"/>
                </a:solidFill>
                <a:effectLst/>
                <a:ea typeface="Calibri" panose="020F0502020204030204" pitchFamily="34" charset="0"/>
                <a:cs typeface="Times New Roman" panose="02020603050405020304" pitchFamily="18" charset="0"/>
              </a:rPr>
              <a:t>If the card that is turned over has a circle on it, that person is not vaccinated so catches the virus. The pupil colours in the circle in red to make a second virus card. </a:t>
            </a:r>
            <a:br>
              <a:rPr lang="en-GB" sz="1800" dirty="0">
                <a:solidFill>
                  <a:srgbClr val="3B3838"/>
                </a:solidFill>
                <a:effectLst/>
                <a:ea typeface="Calibri" panose="020F0502020204030204" pitchFamily="34" charset="0"/>
                <a:cs typeface="Times New Roman" panose="02020603050405020304" pitchFamily="18" charset="0"/>
              </a:rPr>
            </a:br>
            <a:endParaRPr lang="en-GB" sz="1800" dirty="0">
              <a:solidFill>
                <a:srgbClr val="3B3838"/>
              </a:solidFill>
              <a:effectLs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ts val="1550"/>
              </a:lnSpc>
              <a:spcBef>
                <a:spcPts val="0"/>
              </a:spcBef>
              <a:spcAft>
                <a:spcPts val="700"/>
              </a:spcAft>
              <a:buClrTx/>
              <a:buSzTx/>
              <a:buFontTx/>
              <a:buNone/>
              <a:tabLst/>
              <a:defRPr/>
            </a:pPr>
            <a:r>
              <a:rPr lang="en-GB" sz="1800" dirty="0">
                <a:solidFill>
                  <a:srgbClr val="3B3838"/>
                </a:solidFill>
                <a:effectLst/>
                <a:ea typeface="Calibri" panose="020F0502020204030204" pitchFamily="34" charset="0"/>
                <a:cs typeface="Times New Roman" panose="02020603050405020304" pitchFamily="18" charset="0"/>
              </a:rPr>
              <a:t>Now each of the virus cards is matched to one of the remaining face-down cards and repeat the process – as before, if the card has a V on it, put it to one side, if it has a circle, colour it red so it becomes another virus card to be paired with one of the remaining face-down cards. Continue matching the virus cards with face-down cards until all the cards have been turned over. </a:t>
            </a:r>
          </a:p>
          <a:p>
            <a:pPr marL="0" marR="0" lvl="0" indent="0" algn="just" defTabSz="914400" rtl="0" eaLnBrk="1" fontAlgn="auto" latinLnBrk="0" hangingPunct="1">
              <a:lnSpc>
                <a:spcPts val="1550"/>
              </a:lnSpc>
              <a:spcBef>
                <a:spcPts val="0"/>
              </a:spcBef>
              <a:spcAft>
                <a:spcPts val="700"/>
              </a:spcAft>
              <a:buClrTx/>
              <a:buSzTx/>
              <a:buFontTx/>
              <a:buNone/>
              <a:tabLst/>
              <a:defRPr/>
            </a:pPr>
            <a:endParaRPr lang="en-US" sz="1800" dirty="0">
              <a:solidFill>
                <a:srgbClr val="1D1C1D"/>
              </a:solidFill>
              <a:effectLst/>
            </a:endParaRPr>
          </a:p>
        </p:txBody>
      </p:sp>
      <p:sp>
        <p:nvSpPr>
          <p:cNvPr id="4" name="Slide Number Placeholder 3">
            <a:extLst>
              <a:ext uri="{FF2B5EF4-FFF2-40B4-BE49-F238E27FC236}">
                <a16:creationId xmlns:a16="http://schemas.microsoft.com/office/drawing/2014/main" id="{9259B429-6836-53FE-2A6F-8E2F089AE451}"/>
              </a:ext>
            </a:extLst>
          </p:cNvPr>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274595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158EF-3476-2A37-27E5-8F7143CCB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B0AB5-C79C-63D2-7AD1-704158AF82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14F5B-E28D-4BCF-A32C-8E204F797249}"/>
              </a:ext>
            </a:extLst>
          </p:cNvPr>
          <p:cNvSpPr>
            <a:spLocks noGrp="1"/>
          </p:cNvSpPr>
          <p:nvPr>
            <p:ph type="body" idx="1"/>
          </p:nvPr>
        </p:nvSpPr>
        <p:spPr/>
        <p:txBody>
          <a:bodyPr/>
          <a:lstStyle/>
          <a:p>
            <a:r>
              <a:rPr lang="en-GB" sz="1800" b="1" dirty="0">
                <a:solidFill>
                  <a:srgbClr val="FFFFFF"/>
                </a:solidFill>
                <a:effectLst/>
                <a:latin typeface="Helvetica" pitchFamily="2" charset="0"/>
              </a:rPr>
              <a:t>Teacher notes – Vaccination card game (slides 14-18, 15 mins)</a:t>
            </a:r>
          </a:p>
          <a:p>
            <a:pPr marL="0" marR="0" lvl="0" indent="0" algn="just" defTabSz="914400" rtl="0" eaLnBrk="1" fontAlgn="auto" latinLnBrk="0" hangingPunct="1">
              <a:lnSpc>
                <a:spcPts val="1550"/>
              </a:lnSpc>
              <a:spcBef>
                <a:spcPts val="0"/>
              </a:spcBef>
              <a:spcAft>
                <a:spcPts val="700"/>
              </a:spcAft>
              <a:buClrTx/>
              <a:buSzTx/>
              <a:buFontTx/>
              <a:buNone/>
              <a:tabLst/>
              <a:defRPr/>
            </a:pPr>
            <a:r>
              <a:rPr lang="en-GB" sz="1800" dirty="0">
                <a:solidFill>
                  <a:srgbClr val="3B3838"/>
                </a:solidFill>
                <a:effectLst/>
                <a:ea typeface="Calibri" panose="020F0502020204030204" pitchFamily="34" charset="0"/>
                <a:cs typeface="Times New Roman" panose="02020603050405020304" pitchFamily="18" charset="0"/>
              </a:rPr>
              <a:t>Explain that to keep some diseases caused by viruses (for example, measles and flu) under control, people can be given a vaccine so that they become immune to it, even if others around them have the virus. To successfully stop a virus from spreading, nearly all people in the population need to have the vaccine. To demonstrate this, play the card game using Resource 2: Vaccination cards.</a:t>
            </a:r>
          </a:p>
          <a:p>
            <a:pPr marL="0" marR="0" lvl="0" indent="0" algn="l" defTabSz="914400" rtl="0" eaLnBrk="1" fontAlgn="auto" latinLnBrk="0" hangingPunct="1">
              <a:lnSpc>
                <a:spcPts val="1550"/>
              </a:lnSpc>
              <a:spcBef>
                <a:spcPts val="0"/>
              </a:spcBef>
              <a:spcAft>
                <a:spcPts val="700"/>
              </a:spcAft>
              <a:buClrTx/>
              <a:buSzTx/>
              <a:buFontTx/>
              <a:buNone/>
              <a:tabLst/>
              <a:defRPr/>
            </a:pPr>
            <a:r>
              <a:rPr lang="en-GB" sz="1800" dirty="0">
                <a:solidFill>
                  <a:srgbClr val="3B3838"/>
                </a:solidFill>
                <a:effectLst/>
                <a:ea typeface="Calibri" panose="020F0502020204030204" pitchFamily="34" charset="0"/>
                <a:cs typeface="Times New Roman" panose="02020603050405020304" pitchFamily="18" charset="0"/>
              </a:rPr>
              <a:t>Give small groups, of up to six pupils, cards from either scenario 1, 2 or 3 (aim to ensure an even spread across the class). Let pupils know that the cards represent a population (the number of people in a particular area). </a:t>
            </a:r>
            <a:br>
              <a:rPr lang="en-GB" sz="1800" dirty="0">
                <a:solidFill>
                  <a:srgbClr val="3B3838"/>
                </a:solidFill>
                <a:effectLst/>
                <a:ea typeface="Calibri" panose="020F0502020204030204" pitchFamily="34" charset="0"/>
                <a:cs typeface="Times New Roman" panose="02020603050405020304" pitchFamily="18" charset="0"/>
              </a:rPr>
            </a:br>
            <a:endParaRPr lang="en-GB" sz="1800" dirty="0">
              <a:solidFill>
                <a:srgbClr val="3B3838"/>
              </a:solidFill>
              <a:effectLst/>
              <a:ea typeface="Calibri" panose="020F0502020204030204" pitchFamily="34" charset="0"/>
              <a:cs typeface="Times New Roman" panose="02020603050405020304" pitchFamily="18" charset="0"/>
            </a:endParaRP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Ask pupils to place all the cards face down on the table except for the card with the red dot. Explain that the card with the red dot represents a virus and the other cards which are face down represent people that the virus is going to come into contact with. One person takes the card with the red dot and puts it next to another face-down card. They then turn over the face-down card: </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ea typeface="Calibri" panose="020F0502020204030204" pitchFamily="34" charset="0"/>
                <a:cs typeface="Times New Roman" panose="02020603050405020304" pitchFamily="18" charset="0"/>
              </a:rPr>
              <a:t>If it has a V on it, that person is vaccinated against the virus, so will not catch it. The V card can be put to one side. </a:t>
            </a:r>
          </a:p>
          <a:p>
            <a:pPr marL="342900" lvl="0" indent="-342900" algn="l">
              <a:lnSpc>
                <a:spcPct val="107000"/>
              </a:lnSpc>
              <a:spcAft>
                <a:spcPts val="800"/>
              </a:spcAft>
              <a:buFont typeface="Symbol" panose="05050102010706020507" pitchFamily="18" charset="2"/>
              <a:buChar char=""/>
            </a:pPr>
            <a:r>
              <a:rPr lang="en-GB" sz="1800" dirty="0">
                <a:solidFill>
                  <a:srgbClr val="3B3838"/>
                </a:solidFill>
                <a:effectLst/>
                <a:ea typeface="Calibri" panose="020F0502020204030204" pitchFamily="34" charset="0"/>
                <a:cs typeface="Times New Roman" panose="02020603050405020304" pitchFamily="18" charset="0"/>
              </a:rPr>
              <a:t>If the card that is turned over has a circle on it, that person is not vaccinated so catches the virus. The pupil colours in the circle in red to make a second virus card. </a:t>
            </a:r>
            <a:br>
              <a:rPr lang="en-GB" sz="1800" dirty="0">
                <a:solidFill>
                  <a:srgbClr val="3B3838"/>
                </a:solidFill>
                <a:effectLst/>
                <a:ea typeface="Calibri" panose="020F0502020204030204" pitchFamily="34" charset="0"/>
                <a:cs typeface="Times New Roman" panose="02020603050405020304" pitchFamily="18" charset="0"/>
              </a:rPr>
            </a:br>
            <a:endParaRPr lang="en-GB" sz="1800" dirty="0">
              <a:solidFill>
                <a:srgbClr val="3B3838"/>
              </a:solidFill>
              <a:effectLs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ts val="1550"/>
              </a:lnSpc>
              <a:spcBef>
                <a:spcPts val="0"/>
              </a:spcBef>
              <a:spcAft>
                <a:spcPts val="700"/>
              </a:spcAft>
              <a:buClrTx/>
              <a:buSzTx/>
              <a:buFontTx/>
              <a:buNone/>
              <a:tabLst/>
              <a:defRPr/>
            </a:pPr>
            <a:r>
              <a:rPr lang="en-GB" sz="1800" dirty="0">
                <a:solidFill>
                  <a:srgbClr val="3B3838"/>
                </a:solidFill>
                <a:effectLst/>
                <a:ea typeface="Calibri" panose="020F0502020204030204" pitchFamily="34" charset="0"/>
                <a:cs typeface="Times New Roman" panose="02020603050405020304" pitchFamily="18" charset="0"/>
              </a:rPr>
              <a:t>Now each of the virus cards is matched to one of the remaining face-down cards and repeat the process – as before, if the card has a V on it, put it to one side, if it has a circle, colour it red so it becomes another virus card to be paired with one of the remaining face-down cards. Continue matching the virus cards with face-down cards until all the cards have been turned over. </a:t>
            </a:r>
          </a:p>
          <a:p>
            <a:pPr marL="0" marR="0" lvl="0" indent="0" algn="just" defTabSz="914400" rtl="0" eaLnBrk="1" fontAlgn="auto" latinLnBrk="0" hangingPunct="1">
              <a:lnSpc>
                <a:spcPts val="1550"/>
              </a:lnSpc>
              <a:spcBef>
                <a:spcPts val="0"/>
              </a:spcBef>
              <a:spcAft>
                <a:spcPts val="700"/>
              </a:spcAft>
              <a:buClrTx/>
              <a:buSzTx/>
              <a:buFontTx/>
              <a:buNone/>
              <a:tabLst/>
              <a:defRPr/>
            </a:pPr>
            <a:endParaRPr lang="en-US" sz="1800" dirty="0">
              <a:solidFill>
                <a:srgbClr val="1D1C1D"/>
              </a:solidFill>
              <a:effectLst/>
            </a:endParaRPr>
          </a:p>
        </p:txBody>
      </p:sp>
      <p:sp>
        <p:nvSpPr>
          <p:cNvPr id="4" name="Slide Number Placeholder 3">
            <a:extLst>
              <a:ext uri="{FF2B5EF4-FFF2-40B4-BE49-F238E27FC236}">
                <a16:creationId xmlns:a16="http://schemas.microsoft.com/office/drawing/2014/main" id="{0601A3E2-E93B-2CF3-A126-332590D7074A}"/>
              </a:ext>
            </a:extLst>
          </p:cNvPr>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3942576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B19BC-180A-EB6A-6BA3-1FD6C017F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B4BA4-7E30-B3CB-2875-33808DF12A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37984-55CE-FAF4-519E-EDDDC2A5A079}"/>
              </a:ext>
            </a:extLst>
          </p:cNvPr>
          <p:cNvSpPr>
            <a:spLocks noGrp="1"/>
          </p:cNvSpPr>
          <p:nvPr>
            <p:ph type="body" idx="1"/>
          </p:nvPr>
        </p:nvSpPr>
        <p:spPr/>
        <p:txBody>
          <a:bodyPr/>
          <a:lstStyle/>
          <a:p>
            <a:r>
              <a:rPr lang="en-GB" sz="1800" b="1" dirty="0">
                <a:solidFill>
                  <a:srgbClr val="FFFFFF"/>
                </a:solidFill>
                <a:effectLst/>
                <a:latin typeface="Helvetica" pitchFamily="2" charset="0"/>
              </a:rPr>
              <a:t>Teacher notes – Vaccination card game (slides 14-18, 15 mins)</a:t>
            </a:r>
          </a:p>
          <a:p>
            <a:pPr marL="0" marR="0" lvl="0" indent="0" algn="just" defTabSz="914400" rtl="0" eaLnBrk="1" fontAlgn="auto" latinLnBrk="0" hangingPunct="1">
              <a:lnSpc>
                <a:spcPts val="1550"/>
              </a:lnSpc>
              <a:spcBef>
                <a:spcPts val="0"/>
              </a:spcBef>
              <a:spcAft>
                <a:spcPts val="700"/>
              </a:spcAft>
              <a:buClrTx/>
              <a:buSzTx/>
              <a:buFontTx/>
              <a:buNone/>
              <a:tabLst/>
              <a:defRPr/>
            </a:pPr>
            <a:r>
              <a:rPr lang="en-GB" sz="1800" dirty="0">
                <a:solidFill>
                  <a:srgbClr val="3B3838"/>
                </a:solidFill>
                <a:effectLst/>
                <a:ea typeface="Calibri" panose="020F0502020204030204" pitchFamily="34" charset="0"/>
                <a:cs typeface="Times New Roman" panose="02020603050405020304" pitchFamily="18" charset="0"/>
              </a:rPr>
              <a:t>Explain that to keep some diseases caused by viruses (for example, measles and flu) under control, people can be given a vaccine so that they become immune to it, even if others around them have the virus. To successfully stop a virus from spreading, nearly all people in the population need to have the vaccine. To demonstrate this, play the card game using Resource 2: Vaccination cards.</a:t>
            </a:r>
          </a:p>
          <a:p>
            <a:pPr marL="0" marR="0" lvl="0" indent="0" algn="l" defTabSz="914400" rtl="0" eaLnBrk="1" fontAlgn="auto" latinLnBrk="0" hangingPunct="1">
              <a:lnSpc>
                <a:spcPts val="1550"/>
              </a:lnSpc>
              <a:spcBef>
                <a:spcPts val="0"/>
              </a:spcBef>
              <a:spcAft>
                <a:spcPts val="700"/>
              </a:spcAft>
              <a:buClrTx/>
              <a:buSzTx/>
              <a:buFontTx/>
              <a:buNone/>
              <a:tabLst/>
              <a:defRPr/>
            </a:pPr>
            <a:r>
              <a:rPr lang="en-GB" sz="1800" dirty="0">
                <a:solidFill>
                  <a:srgbClr val="3B3838"/>
                </a:solidFill>
                <a:effectLst/>
                <a:ea typeface="Calibri" panose="020F0502020204030204" pitchFamily="34" charset="0"/>
                <a:cs typeface="Times New Roman" panose="02020603050405020304" pitchFamily="18" charset="0"/>
              </a:rPr>
              <a:t>Give small groups, of up to six pupils, cards from either scenario 1, 2 or 3 (aim to ensure an even spread across the class). Let pupils know that the cards represent a population (the number of people in a particular area). </a:t>
            </a:r>
            <a:br>
              <a:rPr lang="en-GB" sz="1800" dirty="0">
                <a:solidFill>
                  <a:srgbClr val="3B3838"/>
                </a:solidFill>
                <a:effectLst/>
                <a:ea typeface="Calibri" panose="020F0502020204030204" pitchFamily="34" charset="0"/>
                <a:cs typeface="Times New Roman" panose="02020603050405020304" pitchFamily="18" charset="0"/>
              </a:rPr>
            </a:br>
            <a:endParaRPr lang="en-GB" sz="1800" dirty="0">
              <a:solidFill>
                <a:srgbClr val="3B3838"/>
              </a:solidFill>
              <a:effectLst/>
              <a:ea typeface="Calibri" panose="020F0502020204030204" pitchFamily="34" charset="0"/>
              <a:cs typeface="Times New Roman" panose="02020603050405020304" pitchFamily="18" charset="0"/>
            </a:endParaRP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Ask pupils to place all the cards face down on the table except for the card with the red dot. Explain that the card with the red dot represents a virus and the other cards which are face down represent people that the virus is going to come into contact with. One person takes the card with the red dot and puts it next to another face-down card. They then turn over the face-down card: </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ea typeface="Calibri" panose="020F0502020204030204" pitchFamily="34" charset="0"/>
                <a:cs typeface="Times New Roman" panose="02020603050405020304" pitchFamily="18" charset="0"/>
              </a:rPr>
              <a:t>If it has a V on it, that person is vaccinated against the virus, so will not catch it. The V card can be put to one side. </a:t>
            </a:r>
          </a:p>
          <a:p>
            <a:pPr marL="342900" lvl="0" indent="-342900" algn="l">
              <a:lnSpc>
                <a:spcPct val="107000"/>
              </a:lnSpc>
              <a:spcAft>
                <a:spcPts val="800"/>
              </a:spcAft>
              <a:buFont typeface="Symbol" panose="05050102010706020507" pitchFamily="18" charset="2"/>
              <a:buChar char=""/>
            </a:pPr>
            <a:r>
              <a:rPr lang="en-GB" sz="1800" dirty="0">
                <a:solidFill>
                  <a:srgbClr val="3B3838"/>
                </a:solidFill>
                <a:effectLst/>
                <a:ea typeface="Calibri" panose="020F0502020204030204" pitchFamily="34" charset="0"/>
                <a:cs typeface="Times New Roman" panose="02020603050405020304" pitchFamily="18" charset="0"/>
              </a:rPr>
              <a:t>If the card that is turned over has a circle on it, that person is not vaccinated so catches the virus. The pupil colours in the circle in red to make a second virus card. </a:t>
            </a:r>
            <a:br>
              <a:rPr lang="en-GB" sz="1800" dirty="0">
                <a:solidFill>
                  <a:srgbClr val="3B3838"/>
                </a:solidFill>
                <a:effectLst/>
                <a:ea typeface="Calibri" panose="020F0502020204030204" pitchFamily="34" charset="0"/>
                <a:cs typeface="Times New Roman" panose="02020603050405020304" pitchFamily="18" charset="0"/>
              </a:rPr>
            </a:br>
            <a:endParaRPr lang="en-GB" sz="1800" dirty="0">
              <a:solidFill>
                <a:srgbClr val="3B3838"/>
              </a:solidFill>
              <a:effectLs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ts val="1550"/>
              </a:lnSpc>
              <a:spcBef>
                <a:spcPts val="0"/>
              </a:spcBef>
              <a:spcAft>
                <a:spcPts val="700"/>
              </a:spcAft>
              <a:buClrTx/>
              <a:buSzTx/>
              <a:buFontTx/>
              <a:buNone/>
              <a:tabLst/>
              <a:defRPr/>
            </a:pPr>
            <a:r>
              <a:rPr lang="en-GB" sz="1800" dirty="0">
                <a:solidFill>
                  <a:srgbClr val="3B3838"/>
                </a:solidFill>
                <a:effectLst/>
                <a:ea typeface="Calibri" panose="020F0502020204030204" pitchFamily="34" charset="0"/>
                <a:cs typeface="Times New Roman" panose="02020603050405020304" pitchFamily="18" charset="0"/>
              </a:rPr>
              <a:t>Now each of the virus cards is matched to one of the remaining face-down cards and repeat the process – as before, if the card has a V on it, put it to one side, if it has a circle, colour it red so it becomes another virus card to be paired with one of the remaining face-down cards. Continue matching the virus cards with face-down cards until all the cards have been turned over. </a:t>
            </a:r>
          </a:p>
          <a:p>
            <a:pPr marL="0" marR="0" lvl="0" indent="0" algn="just" defTabSz="914400" rtl="0" eaLnBrk="1" fontAlgn="auto" latinLnBrk="0" hangingPunct="1">
              <a:lnSpc>
                <a:spcPts val="1550"/>
              </a:lnSpc>
              <a:spcBef>
                <a:spcPts val="0"/>
              </a:spcBef>
              <a:spcAft>
                <a:spcPts val="700"/>
              </a:spcAft>
              <a:buClrTx/>
              <a:buSzTx/>
              <a:buFontTx/>
              <a:buNone/>
              <a:tabLst/>
              <a:defRPr/>
            </a:pPr>
            <a:endParaRPr lang="en-US" sz="1800" dirty="0">
              <a:solidFill>
                <a:srgbClr val="1D1C1D"/>
              </a:solidFill>
              <a:effectLst/>
            </a:endParaRPr>
          </a:p>
        </p:txBody>
      </p:sp>
      <p:sp>
        <p:nvSpPr>
          <p:cNvPr id="4" name="Slide Number Placeholder 3">
            <a:extLst>
              <a:ext uri="{FF2B5EF4-FFF2-40B4-BE49-F238E27FC236}">
                <a16:creationId xmlns:a16="http://schemas.microsoft.com/office/drawing/2014/main" id="{E86B1AEB-3D7B-1250-0960-E21C93EF7D2A}"/>
              </a:ext>
            </a:extLst>
          </p:cNvPr>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534483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F528A-1629-7AEA-455D-14D695661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86B43-210E-D452-68D9-DC11DA1A59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E6809E-3838-5E7D-7392-070A80E38E3D}"/>
              </a:ext>
            </a:extLst>
          </p:cNvPr>
          <p:cNvSpPr>
            <a:spLocks noGrp="1"/>
          </p:cNvSpPr>
          <p:nvPr>
            <p:ph type="body" idx="1"/>
          </p:nvPr>
        </p:nvSpPr>
        <p:spPr/>
        <p:txBody>
          <a:bodyPr/>
          <a:lstStyle/>
          <a:p>
            <a:r>
              <a:rPr lang="en-GB" sz="1800" b="1" dirty="0">
                <a:solidFill>
                  <a:srgbClr val="FFFFFF"/>
                </a:solidFill>
                <a:effectLst/>
                <a:latin typeface="Helvetica" pitchFamily="2" charset="0"/>
              </a:rPr>
              <a:t>Teacher notes – Vaccination card game (slides 14-18, 15 mins)</a:t>
            </a: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Once all the cards have been turned over, ask pupils to share the outcome of their games. How many people are now infected and how many were vaccinated? Do they think their population is protected from the virus? (scenario 1: 10% vaccinated, scenario 2: 50% vaccinated, scenario 3: 95% vaccinated). The group(s) which had scenario 3 will find that they have only coloured in one additional card and all the rest were vaccinated. So even when they had two virus cards, neither of these could infect anyone else as everyone else was vaccinated and protected from the virus.</a:t>
            </a: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Explain that about 95% of the population would need to be vaccinated to stop a virus from spreading and so scenario 3 (19 vaccinated cards) would be the population most protected from the disease. </a:t>
            </a:r>
          </a:p>
          <a:p>
            <a:pPr algn="just">
              <a:lnSpc>
                <a:spcPts val="1550"/>
              </a:lnSpc>
              <a:spcAft>
                <a:spcPts val="700"/>
              </a:spcAft>
            </a:pPr>
            <a:r>
              <a:rPr lang="en-GB" sz="1800" dirty="0">
                <a:solidFill>
                  <a:srgbClr val="3B3838"/>
                </a:solidFill>
                <a:effectLst/>
                <a:ea typeface="Calibri" panose="020F0502020204030204" pitchFamily="34" charset="0"/>
                <a:cs typeface="Calibri" panose="020F0502020204030204" pitchFamily="34" charset="0"/>
              </a:rPr>
              <a:t>Explain that vaccinations for lots of diseases are available from a doctor or nurse. Most are given to babies or children so that they develop immunity early on and some to older adults, or those who are more at risk, who may need extra protection from diseases like flu.</a:t>
            </a:r>
            <a:r>
              <a:rPr lang="en-GB" sz="1800" dirty="0">
                <a:solidFill>
                  <a:srgbClr val="000000"/>
                </a:solidFill>
                <a:effectLst/>
                <a:ea typeface="Calibri" panose="020F0502020204030204" pitchFamily="34" charset="0"/>
                <a:cs typeface="Calibri" panose="020F0502020204030204" pitchFamily="34" charset="0"/>
              </a:rPr>
              <a:t> </a:t>
            </a:r>
            <a:r>
              <a:rPr lang="en-GB" sz="1800" dirty="0">
                <a:solidFill>
                  <a:srgbClr val="3B3838"/>
                </a:solidFill>
                <a:effectLst/>
                <a:ea typeface="Calibri" panose="020F0502020204030204" pitchFamily="34" charset="0"/>
                <a:cs typeface="Calibri" panose="020F0502020204030204" pitchFamily="34" charset="0"/>
              </a:rPr>
              <a:t>In some cases, a vaccinated person may still be affected by an illness they have been vaccinated against, but the vaccine can lessen the severity of the illness. Vaccine boosters may also be required. Generally, when a new virus occurs, it can take some time for scientists to create and test a vaccine that they know is safe and will protect people.</a:t>
            </a:r>
            <a:endParaRPr lang="en-GB" sz="1800" dirty="0">
              <a:solidFill>
                <a:srgbClr val="3B3838"/>
              </a:solidFill>
              <a:effectLst/>
              <a:ea typeface="Calibri" panose="020F0502020204030204" pitchFamily="34" charset="0"/>
              <a:cs typeface="Times New Roman" panose="02020603050405020304" pitchFamily="18" charset="0"/>
            </a:endParaRP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(Note:  The threshold proportion for the number of people who need to be vaccinated to prevent a disease spreading depends on how contagious a virus is. This is an illustrative example for measles which is highly contagious, meaning a higher number of the population need to be vaccinated, and is typical for similar viral diseases.) </a:t>
            </a:r>
          </a:p>
          <a:p>
            <a:pPr algn="just">
              <a:lnSpc>
                <a:spcPts val="1550"/>
              </a:lnSpc>
              <a:spcAft>
                <a:spcPts val="700"/>
              </a:spcAft>
            </a:pPr>
            <a:endParaRPr lang="en-GB" sz="1800" dirty="0">
              <a:solidFill>
                <a:srgbClr val="3B3838"/>
              </a:solidFill>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550"/>
              </a:lnSpc>
              <a:spcBef>
                <a:spcPts val="0"/>
              </a:spcBef>
              <a:spcAft>
                <a:spcPts val="700"/>
              </a:spcAft>
              <a:buClrTx/>
              <a:buSzTx/>
              <a:buFontTx/>
              <a:buNone/>
              <a:tabLst/>
              <a:defRPr/>
            </a:pPr>
            <a:r>
              <a:rPr lang="en-US" sz="1800" dirty="0">
                <a:solidFill>
                  <a:srgbClr val="1D1C1D"/>
                </a:solidFill>
                <a:effectLst/>
              </a:rPr>
              <a:t>Support: </a:t>
            </a:r>
            <a:r>
              <a:rPr lang="en-GB" sz="1800" dirty="0">
                <a:solidFill>
                  <a:srgbClr val="3B3838"/>
                </a:solidFill>
                <a:effectLst/>
                <a:ea typeface="Calibri" panose="020F0502020204030204" pitchFamily="34" charset="0"/>
                <a:cs typeface="Times New Roman" panose="02020603050405020304" pitchFamily="18" charset="0"/>
              </a:rPr>
              <a:t>Use Resource 2a support: Vaccination diagram to help visually demonstrate the concept of immunity through vaccinations.</a:t>
            </a:r>
            <a:endParaRPr lang="en-US" sz="1800" dirty="0">
              <a:solidFill>
                <a:srgbClr val="1D1C1D"/>
              </a:solidFill>
              <a:effectLst/>
            </a:endParaRPr>
          </a:p>
          <a:p>
            <a:pPr marL="0" marR="0" lvl="0" indent="0" algn="l" defTabSz="914400" rtl="0" eaLnBrk="1" fontAlgn="auto" latinLnBrk="0" hangingPunct="1">
              <a:lnSpc>
                <a:spcPts val="1550"/>
              </a:lnSpc>
              <a:spcBef>
                <a:spcPts val="0"/>
              </a:spcBef>
              <a:spcAft>
                <a:spcPts val="700"/>
              </a:spcAft>
              <a:buClrTx/>
              <a:buSzTx/>
              <a:buFontTx/>
              <a:buNone/>
              <a:tabLst/>
              <a:defRPr/>
            </a:pPr>
            <a:r>
              <a:rPr lang="en-US" sz="1800" dirty="0">
                <a:solidFill>
                  <a:srgbClr val="1D1C1D"/>
                </a:solidFill>
                <a:effectLst/>
              </a:rPr>
              <a:t>Challenge: </a:t>
            </a:r>
            <a:r>
              <a:rPr lang="en-GB" sz="1800" dirty="0">
                <a:solidFill>
                  <a:srgbClr val="3B3838"/>
                </a:solidFill>
                <a:effectLst/>
                <a:ea typeface="Calibri" panose="020F0502020204030204" pitchFamily="34" charset="0"/>
                <a:cs typeface="Times New Roman" panose="02020603050405020304" pitchFamily="18" charset="0"/>
              </a:rPr>
              <a:t>Ask pupils to write a paragraph or draw a diagram to show how a virus can be prevented from spreading by using a vaccination.</a:t>
            </a:r>
            <a:endParaRPr lang="en-US" sz="1800" dirty="0">
              <a:solidFill>
                <a:srgbClr val="1D1C1D"/>
              </a:solidFill>
              <a:effectLst/>
            </a:endParaRPr>
          </a:p>
        </p:txBody>
      </p:sp>
      <p:sp>
        <p:nvSpPr>
          <p:cNvPr id="4" name="Slide Number Placeholder 3">
            <a:extLst>
              <a:ext uri="{FF2B5EF4-FFF2-40B4-BE49-F238E27FC236}">
                <a16:creationId xmlns:a16="http://schemas.microsoft.com/office/drawing/2014/main" id="{2A7F6B51-286E-6C78-46B8-31C1F78DB71E}"/>
              </a:ext>
            </a:extLst>
          </p:cNvPr>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2466992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b="1" dirty="0">
                <a:solidFill>
                  <a:srgbClr val="FFFFFF"/>
                </a:solidFill>
                <a:effectLst/>
                <a:latin typeface="Helvetica" pitchFamily="2" charset="0"/>
              </a:rPr>
              <a:t>Teacher notes – Rainbow groups (slides 19-20, 15 mins)</a:t>
            </a: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Organise pupils into groups and label each group a different colour (e.g. yellow, blue, red, green, purple and orange).  Give each group a different case study to read and discuss – select these from Resource 3: Case studies.  Ask pupils to focus on the following questions: </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ea typeface="Calibri" panose="020F0502020204030204" pitchFamily="34" charset="0"/>
                <a:cs typeface="Times New Roman" panose="02020603050405020304" pitchFamily="18" charset="0"/>
              </a:rPr>
              <a:t>What is the medicine?</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ea typeface="Calibri" panose="020F0502020204030204" pitchFamily="34" charset="0"/>
                <a:cs typeface="Times New Roman" panose="02020603050405020304" pitchFamily="18" charset="0"/>
              </a:rPr>
              <a:t>Why is it used?</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ea typeface="Calibri" panose="020F0502020204030204" pitchFamily="34" charset="0"/>
                <a:cs typeface="Times New Roman" panose="02020603050405020304" pitchFamily="18" charset="0"/>
              </a:rPr>
              <a:t>How is it used?</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ea typeface="Calibri" panose="020F0502020204030204" pitchFamily="34" charset="0"/>
                <a:cs typeface="Times New Roman" panose="02020603050405020304" pitchFamily="18" charset="0"/>
              </a:rPr>
              <a:t>Is it used for every day/sometimes, for emergencies, or both (if both, explain how)?</a:t>
            </a:r>
          </a:p>
          <a:p>
            <a:pPr marL="0" marR="0" lvl="0" indent="0" algn="just" defTabSz="914400" rtl="0" eaLnBrk="1" fontAlgn="auto" latinLnBrk="0" hangingPunct="1">
              <a:lnSpc>
                <a:spcPts val="1550"/>
              </a:lnSpc>
              <a:spcBef>
                <a:spcPts val="0"/>
              </a:spcBef>
              <a:spcAft>
                <a:spcPts val="700"/>
              </a:spcAft>
              <a:buClrTx/>
              <a:buSzTx/>
              <a:buFontTx/>
              <a:buNone/>
              <a:tabLst/>
              <a:defRPr/>
            </a:pPr>
            <a:endParaRPr lang="en-US" sz="1800" dirty="0">
              <a:solidFill>
                <a:srgbClr val="1D1C1D"/>
              </a:solidFill>
              <a:effectLst/>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592462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FFFFFF"/>
                </a:solidFill>
                <a:effectLst/>
                <a:latin typeface="Helvetica" pitchFamily="2" charset="0"/>
              </a:rPr>
              <a:t>Teacher notes – Rainbow groups (slides 19-20, 15 mins)</a:t>
            </a: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Next, pupils make ‘rainbow groups’ ensuring that each group includes one person from each colour of the rainbow and so that each person in the group has read a different case study. </a:t>
            </a: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You may want to keep one of the case studies back to model the following activity.  </a:t>
            </a: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In their rainbow groups, ask pupils to draw a grid on a large piece of paper with the following headings across the top: ‘What?’, ‘Why?’, ‘How?’, ‘Every day/Emergency’, and the names of the medicines down the left-hand side.  </a:t>
            </a: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Pupils discuss the different medicines in their new groups and add the information to the grid.</a:t>
            </a:r>
          </a:p>
          <a:p>
            <a:pPr marL="0" marR="0" lvl="0" indent="0" algn="just" defTabSz="914400" rtl="0" eaLnBrk="1" fontAlgn="auto" latinLnBrk="0" hangingPunct="1">
              <a:lnSpc>
                <a:spcPts val="1550"/>
              </a:lnSpc>
              <a:spcBef>
                <a:spcPts val="0"/>
              </a:spcBef>
              <a:spcAft>
                <a:spcPts val="700"/>
              </a:spcAft>
              <a:buClrTx/>
              <a:buSzTx/>
              <a:buFontTx/>
              <a:buNone/>
              <a:tabLst/>
              <a:defRPr/>
            </a:pPr>
            <a:endParaRPr lang="en-US" sz="1800" dirty="0">
              <a:solidFill>
                <a:srgbClr val="1D1C1D"/>
              </a:solidFill>
              <a:effectLst/>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66513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D1C1D"/>
                </a:solidFill>
                <a:effectLst/>
              </a:rPr>
              <a:t>Teacher notes – Signposting support (5 mins) </a:t>
            </a: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Reiterate that people use medicines differently depending on the type of illness they have. Some young people, such as those with diabetes and asthma, live with their health conditions every day and have been trained by a doctor or nurse to be able to take their medicines on their own.</a:t>
            </a: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Remind pupils that medicines are helpful for health but only if used correctly and stored/disposed of safely. Adults should administer medicines to children (with the exception of those mentioned above). Make pupils aware of the following webpages which offer advice and support for the health conditions in this lesson: </a:t>
            </a:r>
            <a:r>
              <a:rPr lang="en-GB" sz="1800" u="sng" dirty="0">
                <a:solidFill>
                  <a:srgbClr val="3B3838"/>
                </a:solidFill>
                <a:effectLst/>
                <a:ea typeface="Calibri" panose="020F0502020204030204" pitchFamily="34" charset="0"/>
                <a:cs typeface="Times New Roman" panose="02020603050405020304" pitchFamily="18" charset="0"/>
                <a:hlinkClick r:id="rId3"/>
              </a:rPr>
              <a:t>National Eczema Society</a:t>
            </a:r>
            <a:r>
              <a:rPr lang="en-GB" sz="1800" dirty="0">
                <a:solidFill>
                  <a:srgbClr val="3B3838"/>
                </a:solidFill>
                <a:effectLst/>
                <a:ea typeface="Calibri" panose="020F0502020204030204" pitchFamily="34" charset="0"/>
                <a:cs typeface="Times New Roman" panose="02020603050405020304" pitchFamily="18" charset="0"/>
              </a:rPr>
              <a:t>, </a:t>
            </a:r>
            <a:r>
              <a:rPr lang="en-GB" sz="1800" u="sng" dirty="0">
                <a:solidFill>
                  <a:srgbClr val="3B3838"/>
                </a:solidFill>
                <a:effectLst/>
                <a:ea typeface="Calibri" panose="020F0502020204030204" pitchFamily="34" charset="0"/>
                <a:cs typeface="Times New Roman" panose="02020603050405020304" pitchFamily="18" charset="0"/>
                <a:hlinkClick r:id="rId4"/>
              </a:rPr>
              <a:t>Asthma UK</a:t>
            </a:r>
            <a:r>
              <a:rPr lang="en-GB" sz="1800" dirty="0">
                <a:solidFill>
                  <a:srgbClr val="3B3838"/>
                </a:solidFill>
                <a:effectLst/>
                <a:ea typeface="Calibri" panose="020F0502020204030204" pitchFamily="34" charset="0"/>
                <a:cs typeface="Times New Roman" panose="02020603050405020304" pitchFamily="18" charset="0"/>
              </a:rPr>
              <a:t>, </a:t>
            </a:r>
            <a:r>
              <a:rPr lang="en-GB" sz="1800" u="sng" dirty="0">
                <a:solidFill>
                  <a:srgbClr val="3B3838"/>
                </a:solidFill>
                <a:effectLst/>
                <a:ea typeface="Calibri" panose="020F0502020204030204" pitchFamily="34" charset="0"/>
                <a:cs typeface="Times New Roman" panose="02020603050405020304" pitchFamily="18" charset="0"/>
                <a:hlinkClick r:id="rId5"/>
              </a:rPr>
              <a:t>Diabetes UK</a:t>
            </a:r>
            <a:r>
              <a:rPr lang="en-GB" sz="1800" dirty="0">
                <a:solidFill>
                  <a:srgbClr val="3B3838"/>
                </a:solidFill>
                <a:effectLst/>
                <a:ea typeface="Calibri" panose="020F0502020204030204" pitchFamily="34" charset="0"/>
                <a:cs typeface="Times New Roman" panose="02020603050405020304" pitchFamily="18" charset="0"/>
              </a:rPr>
              <a:t> and </a:t>
            </a:r>
            <a:r>
              <a:rPr lang="en-GB" sz="1800" u="sng" dirty="0">
                <a:solidFill>
                  <a:srgbClr val="3B3838"/>
                </a:solidFill>
                <a:effectLst/>
                <a:ea typeface="Calibri" panose="020F0502020204030204" pitchFamily="34" charset="0"/>
                <a:cs typeface="Times New Roman" panose="02020603050405020304" pitchFamily="18" charset="0"/>
                <a:hlinkClick r:id="rId6"/>
              </a:rPr>
              <a:t>Allergy UK</a:t>
            </a:r>
            <a:r>
              <a:rPr lang="en-GB" sz="1800" u="sng" dirty="0">
                <a:solidFill>
                  <a:srgbClr val="0563C1"/>
                </a:solidFill>
                <a:effectLst/>
                <a:ea typeface="Calibri" panose="020F0502020204030204" pitchFamily="34" charset="0"/>
                <a:cs typeface="Times New Roman" panose="02020603050405020304" pitchFamily="18" charset="0"/>
              </a:rPr>
              <a:t>.</a:t>
            </a:r>
            <a:endParaRPr lang="en-GB" sz="1800" dirty="0">
              <a:solidFill>
                <a:srgbClr val="3B3838"/>
              </a:solidFill>
              <a:effectLst/>
              <a:ea typeface="Calibri" panose="020F0502020204030204" pitchFamily="34" charset="0"/>
              <a:cs typeface="Times New Roman" panose="02020603050405020304" pitchFamily="18" charset="0"/>
            </a:endParaRP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Explain that if they are ever unsure about using a medicine, they should ask a trusted adult. And if they are ever in an emergency situation and a trusted adult is not available, then they should call the emergency services on 999.</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21</a:t>
            </a:fld>
            <a:endParaRPr lang="en-US"/>
          </a:p>
        </p:txBody>
      </p:sp>
    </p:spTree>
    <p:extLst>
      <p:ext uri="{BB962C8B-B14F-4D97-AF65-F5344CB8AC3E}">
        <p14:creationId xmlns:p14="http://schemas.microsoft.com/office/powerpoint/2010/main" val="520054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C7B9D-6FC2-F31F-8FE9-094385730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26BF1-1C0E-10D9-FFAF-F74EE2C84D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C9876-8408-3814-C715-F200FFFAC5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1D1C1D"/>
                </a:solidFill>
                <a:effectLst/>
              </a:rPr>
              <a:t>Teacher notes - Reflection and endpoint assessment (10 mins)</a:t>
            </a:r>
          </a:p>
          <a:p>
            <a:pPr>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Ask pupils to return to their baseline assessment activity and add to each thinking bubble in a different coloured pencil/pen, reflecting on what they have learnt in the lesson about what can be done to manage illness, allergies and infectious diseases. Use this as evidence of learning and progress and to inform further teaching.</a:t>
            </a:r>
          </a:p>
          <a:p>
            <a:endParaRPr lang="en-GB" dirty="0"/>
          </a:p>
        </p:txBody>
      </p:sp>
      <p:sp>
        <p:nvSpPr>
          <p:cNvPr id="4" name="Slide Number Placeholder 3">
            <a:extLst>
              <a:ext uri="{FF2B5EF4-FFF2-40B4-BE49-F238E27FC236}">
                <a16:creationId xmlns:a16="http://schemas.microsoft.com/office/drawing/2014/main" id="{01258A99-75BA-65B0-5B57-B540737FB616}"/>
              </a:ext>
            </a:extLst>
          </p:cNvPr>
          <p:cNvSpPr>
            <a:spLocks noGrp="1"/>
          </p:cNvSpPr>
          <p:nvPr>
            <p:ph type="sldNum" sz="quarter" idx="5"/>
          </p:nvPr>
        </p:nvSpPr>
        <p:spPr/>
        <p:txBody>
          <a:bodyPr/>
          <a:lstStyle/>
          <a:p>
            <a:fld id="{4AB8E58B-C9BC-F047-AC61-EC49AB3E98B5}" type="slidenum">
              <a:rPr lang="en-US" smtClean="0"/>
              <a:t>22</a:t>
            </a:fld>
            <a:endParaRPr lang="en-US"/>
          </a:p>
        </p:txBody>
      </p:sp>
    </p:spTree>
    <p:extLst>
      <p:ext uri="{BB962C8B-B14F-4D97-AF65-F5344CB8AC3E}">
        <p14:creationId xmlns:p14="http://schemas.microsoft.com/office/powerpoint/2010/main" val="2471611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Extension activity</a:t>
            </a: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Ask pupils to identify those medicines that might be used in an emergency and focus on one medicine - inhaler, EpiPen or insulin, and then write the steps for their safe use in an emergency situation. </a:t>
            </a: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For example, asthma attack:</a:t>
            </a: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Step 1: Sit upright</a:t>
            </a: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Step 2: Take one puff every minute for 10 minutes</a:t>
            </a:r>
          </a:p>
          <a:p>
            <a:pPr>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Step 3: If attack continues call an ambulance</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23</a:t>
            </a:fld>
            <a:endParaRPr lang="en-US"/>
          </a:p>
        </p:txBody>
      </p:sp>
    </p:spTree>
    <p:extLst>
      <p:ext uri="{BB962C8B-B14F-4D97-AF65-F5344CB8AC3E}">
        <p14:creationId xmlns:p14="http://schemas.microsoft.com/office/powerpoint/2010/main" val="33040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4</a:t>
            </a:fld>
            <a:endParaRPr lang="en-US"/>
          </a:p>
        </p:txBody>
      </p:sp>
    </p:spTree>
    <p:extLst>
      <p:ext uri="{BB962C8B-B14F-4D97-AF65-F5344CB8AC3E}">
        <p14:creationId xmlns:p14="http://schemas.microsoft.com/office/powerpoint/2010/main" val="52694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ea typeface="Calibri" panose="020F0502020204030204" pitchFamily="34" charset="0"/>
                <a:cs typeface="Calibri" panose="020F0502020204030204" pitchFamily="34" charset="0"/>
              </a:rPr>
              <a:t>It is important to</a:t>
            </a:r>
            <a:r>
              <a:rPr lang="en-GB" sz="1800" dirty="0">
                <a:solidFill>
                  <a:srgbClr val="3B3838"/>
                </a:solidFill>
                <a:effectLst/>
                <a:ea typeface="Calibri" panose="020F0502020204030204" pitchFamily="34" charset="0"/>
                <a:cs typeface="Times New Roman" panose="02020603050405020304" pitchFamily="18" charset="0"/>
              </a:rPr>
              <a:t> consider sensitivities and prior knowledge about specific pupils’ circumstances. Pupils in the class will have a range of experience and understanding of the use of medicines, and some may be experiencing or have family members with health conditions. If any safeguarding issues arise during this lesson, these should be reported to the Designated Safeguarding Lead.</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7</a:t>
            </a:fld>
            <a:endParaRPr lang="en-US"/>
          </a:p>
        </p:txBody>
      </p:sp>
    </p:spTree>
    <p:extLst>
      <p:ext uri="{BB962C8B-B14F-4D97-AF65-F5344CB8AC3E}">
        <p14:creationId xmlns:p14="http://schemas.microsoft.com/office/powerpoint/2010/main" val="31626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8</a:t>
            </a:fld>
            <a:endParaRPr lang="en-US"/>
          </a:p>
        </p:txBody>
      </p:sp>
    </p:spTree>
    <p:extLst>
      <p:ext uri="{BB962C8B-B14F-4D97-AF65-F5344CB8AC3E}">
        <p14:creationId xmlns:p14="http://schemas.microsoft.com/office/powerpoint/2010/main" val="172939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pPr/>
              <a:t>9</a:t>
            </a:fld>
            <a:endParaRPr lang="en-US" dirty="0"/>
          </a:p>
        </p:txBody>
      </p:sp>
    </p:spTree>
    <p:extLst>
      <p:ext uri="{BB962C8B-B14F-4D97-AF65-F5344CB8AC3E}">
        <p14:creationId xmlns:p14="http://schemas.microsoft.com/office/powerpoint/2010/main" val="47029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50"/>
              </a:lnSpc>
              <a:spcBef>
                <a:spcPts val="0"/>
              </a:spcBef>
              <a:spcAft>
                <a:spcPts val="700"/>
              </a:spcAft>
              <a:buClrTx/>
              <a:buSzTx/>
              <a:buFontTx/>
              <a:buNone/>
              <a:tabLst/>
              <a:defRPr/>
            </a:pPr>
            <a:r>
              <a:rPr lang="en-US" b="1" dirty="0">
                <a:solidFill>
                  <a:srgbClr val="1D1C1D"/>
                </a:solidFill>
                <a:effectLst/>
              </a:rPr>
              <a:t>Teacher notes – Baseline assessment (slides 10-11, 10 mins)</a:t>
            </a:r>
            <a:br>
              <a:rPr lang="en-US" dirty="0">
                <a:solidFill>
                  <a:srgbClr val="1D1C1D"/>
                </a:solidFill>
                <a:effectLst/>
              </a:rPr>
            </a:br>
            <a:r>
              <a:rPr lang="en-GB" sz="1800" dirty="0">
                <a:solidFill>
                  <a:srgbClr val="3B3838"/>
                </a:solidFill>
                <a:effectLst/>
                <a:ea typeface="Calibri" panose="020F0502020204030204" pitchFamily="34" charset="0"/>
                <a:cs typeface="Times New Roman" panose="02020603050405020304" pitchFamily="18" charset="0"/>
              </a:rPr>
              <a:t>Remind pupils of ground rules, pointing out any especially useful to remember for this lesson, such as not putting people on the spot by asking them personal questions about medication they use. </a:t>
            </a:r>
          </a:p>
          <a:p>
            <a:pPr marL="0" marR="0" lvl="0" indent="0" algn="l" defTabSz="914400" rtl="0" eaLnBrk="1" fontAlgn="auto" latinLnBrk="0" hangingPunct="1">
              <a:lnSpc>
                <a:spcPts val="1550"/>
              </a:lnSpc>
              <a:spcBef>
                <a:spcPts val="0"/>
              </a:spcBef>
              <a:spcAft>
                <a:spcPts val="7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50"/>
              </a:lnSpc>
              <a:spcAft>
                <a:spcPts val="700"/>
              </a:spcAft>
            </a:pPr>
            <a:r>
              <a:rPr lang="en-US" b="1" dirty="0">
                <a:solidFill>
                  <a:srgbClr val="1D1C1D"/>
                </a:solidFill>
                <a:effectLst/>
              </a:rPr>
              <a:t>Teacher notes – Baseline assessment (slides 10-11, 10 mins)</a:t>
            </a:r>
            <a:br>
              <a:rPr lang="en-US" dirty="0">
                <a:solidFill>
                  <a:srgbClr val="1D1C1D"/>
                </a:solidFill>
                <a:effectLst/>
              </a:rPr>
            </a:br>
            <a:r>
              <a:rPr lang="en-GB" sz="1800" dirty="0">
                <a:solidFill>
                  <a:srgbClr val="3B3838"/>
                </a:solidFill>
                <a:effectLst/>
                <a:ea typeface="Calibri" panose="020F0502020204030204" pitchFamily="34" charset="0"/>
                <a:cs typeface="Times New Roman" panose="02020603050405020304" pitchFamily="18" charset="0"/>
              </a:rPr>
              <a:t>In their exercise books or using Resource 1: Thinking bubbles, ask pupils to write what they know already about what can be done to manage illness, allergies or infectious diseases, by writing their ideas around these words. </a:t>
            </a: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Do not prompt the pupils or give examples. Reassure them that if they don’t have much to add to their sheets at the moment, it doesn’t matter, as they will be learning about this in the lesson and this activity is to find out what they already know and think. They should ensure their ideas are their own and not work with others. Circulate the room as the pupils complete this to gauge their starting point. </a:t>
            </a:r>
          </a:p>
          <a:p>
            <a:pPr marL="0" marR="0" lvl="0" indent="0" algn="l" defTabSz="914400" rtl="0" eaLnBrk="1" fontAlgn="auto" latinLnBrk="0" hangingPunct="1">
              <a:lnSpc>
                <a:spcPts val="1550"/>
              </a:lnSpc>
              <a:spcBef>
                <a:spcPts val="0"/>
              </a:spcBef>
              <a:spcAft>
                <a:spcPts val="7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349580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1D1C1D"/>
                </a:solidFill>
                <a:effectLst/>
              </a:rPr>
              <a:t>Teacher notes – Introduction (Slides 12-13, 5 mins)</a:t>
            </a:r>
          </a:p>
          <a:p>
            <a:pPr algn="just">
              <a:lnSpc>
                <a:spcPts val="1550"/>
              </a:lnSpc>
              <a:spcAft>
                <a:spcPts val="700"/>
              </a:spcAft>
            </a:pPr>
            <a:r>
              <a:rPr lang="en-GB" sz="1800" dirty="0">
                <a:solidFill>
                  <a:srgbClr val="3B3838"/>
                </a:solidFill>
                <a:effectLst/>
                <a:ea typeface="Calibri" panose="020F0502020204030204" pitchFamily="34" charset="0"/>
                <a:cs typeface="Times New Roman" panose="02020603050405020304" pitchFamily="18" charset="0"/>
              </a:rPr>
              <a:t>Introduce the learning objective and outcomes.</a:t>
            </a:r>
            <a:endParaRPr lang="en-US" dirty="0">
              <a:solidFill>
                <a:srgbClr val="1D1C1D"/>
              </a:solidFill>
              <a:effectLst/>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1D1C1D"/>
                </a:solidFill>
                <a:effectLst/>
              </a:rPr>
              <a:t>Teacher notes – Introduction (Slides 12-13, 5 mins)</a:t>
            </a:r>
          </a:p>
          <a:p>
            <a:pPr algn="just">
              <a:lnSpc>
                <a:spcPts val="1550"/>
              </a:lnSpc>
              <a:spcAft>
                <a:spcPts val="700"/>
              </a:spcAft>
            </a:pPr>
            <a:r>
              <a:rPr lang="en-GB" sz="1200" dirty="0">
                <a:solidFill>
                  <a:srgbClr val="3B3838"/>
                </a:solidFill>
                <a:effectLst/>
                <a:ea typeface="Calibri" panose="020F0502020204030204" pitchFamily="34" charset="0"/>
                <a:cs typeface="Times New Roman" panose="02020603050405020304" pitchFamily="18" charset="0"/>
              </a:rPr>
              <a:t>Explain that the use of a medicine depends on the type of disease or illness someone has. Medicines can:</a:t>
            </a:r>
          </a:p>
          <a:p>
            <a:pPr marL="342900" lvl="0" indent="-342900" algn="just">
              <a:lnSpc>
                <a:spcPct val="107000"/>
              </a:lnSpc>
              <a:spcAft>
                <a:spcPts val="800"/>
              </a:spcAft>
              <a:buFont typeface="Symbol" panose="05050102010706020507" pitchFamily="18" charset="2"/>
              <a:buChar char=""/>
            </a:pPr>
            <a:r>
              <a:rPr lang="en-GB" sz="1200" dirty="0">
                <a:solidFill>
                  <a:srgbClr val="3B3838"/>
                </a:solidFill>
                <a:effectLst/>
                <a:ea typeface="Calibri" panose="020F0502020204030204" pitchFamily="34" charset="0"/>
                <a:cs typeface="Times New Roman" panose="02020603050405020304" pitchFamily="18" charset="0"/>
              </a:rPr>
              <a:t>help someone feel better and relieve pain, such as from a headache </a:t>
            </a:r>
          </a:p>
          <a:p>
            <a:pPr marL="342900" lvl="0" indent="-342900" algn="just">
              <a:lnSpc>
                <a:spcPct val="107000"/>
              </a:lnSpc>
              <a:spcAft>
                <a:spcPts val="800"/>
              </a:spcAft>
              <a:buFont typeface="Symbol" panose="05050102010706020507" pitchFamily="18" charset="2"/>
              <a:buChar char=""/>
            </a:pPr>
            <a:r>
              <a:rPr lang="en-GB" sz="1200" dirty="0">
                <a:solidFill>
                  <a:srgbClr val="3B3838"/>
                </a:solidFill>
                <a:effectLst/>
                <a:ea typeface="Calibri" panose="020F0502020204030204" pitchFamily="34" charset="0"/>
                <a:cs typeface="Times New Roman" panose="02020603050405020304" pitchFamily="18" charset="0"/>
              </a:rPr>
              <a:t>help the body recover from illness </a:t>
            </a:r>
          </a:p>
          <a:p>
            <a:pPr marL="342900" lvl="0" indent="-342900" algn="just">
              <a:lnSpc>
                <a:spcPct val="107000"/>
              </a:lnSpc>
              <a:spcAft>
                <a:spcPts val="800"/>
              </a:spcAft>
              <a:buFont typeface="Symbol" panose="05050102010706020507" pitchFamily="18" charset="2"/>
              <a:buChar char=""/>
            </a:pPr>
            <a:r>
              <a:rPr lang="en-GB" sz="1200" dirty="0">
                <a:solidFill>
                  <a:srgbClr val="3B3838"/>
                </a:solidFill>
                <a:effectLst/>
                <a:ea typeface="Calibri" panose="020F0502020204030204" pitchFamily="34" charset="0"/>
                <a:cs typeface="Times New Roman" panose="02020603050405020304" pitchFamily="18" charset="0"/>
              </a:rPr>
              <a:t>help someone manage an ongoing health condition, such as asthma or diabetes</a:t>
            </a:r>
          </a:p>
          <a:p>
            <a:pPr marL="342900" lvl="0" indent="-342900" algn="just">
              <a:lnSpc>
                <a:spcPct val="107000"/>
              </a:lnSpc>
              <a:spcAft>
                <a:spcPts val="800"/>
              </a:spcAft>
              <a:buFont typeface="Symbol" panose="05050102010706020507" pitchFamily="18" charset="2"/>
              <a:buChar char=""/>
            </a:pPr>
            <a:r>
              <a:rPr lang="en-GB" sz="1200" dirty="0">
                <a:solidFill>
                  <a:srgbClr val="3B3838"/>
                </a:solidFill>
                <a:effectLst/>
                <a:ea typeface="Calibri" panose="020F0502020204030204" pitchFamily="34" charset="0"/>
                <a:cs typeface="Times New Roman" panose="02020603050405020304" pitchFamily="18" charset="0"/>
              </a:rPr>
              <a:t>prevent someone from becoming ill or stop a disease from spreading.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2620421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dirty="0"/>
              <a:t>Slide Title </a:t>
            </a:r>
            <a:endParaRPr lang="en-US" dirty="0"/>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dirty="0"/>
              <a:t>Lower line subtitle – same line length as above</a:t>
            </a:r>
            <a:endParaRPr lang="en-GB" dirty="0"/>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b="0" i="0" dirty="0">
              <a:latin typeface="Century Gothic" panose="020B0502020202020204" pitchFamily="34" charset="0"/>
            </a:endParaRPr>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b="0" i="0" dirty="0">
              <a:latin typeface="Century Gothic" panose="020B0502020202020204" pitchFamily="34" charset="0"/>
            </a:endParaRPr>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b="0" i="0" dirty="0">
              <a:latin typeface="Century Gothic" panose="020B0502020202020204" pitchFamily="34" charset="0"/>
            </a:endParaRPr>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b="0" i="0" dirty="0">
              <a:latin typeface="Century Gothic" panose="020B0502020202020204" pitchFamily="34" charset="0"/>
            </a:endParaRPr>
          </a:p>
          <a:p>
            <a:endParaRPr lang="en-US" sz="1463" b="0" i="0" dirty="0">
              <a:latin typeface="Century Gothic" panose="020B0502020202020204" pitchFamily="34" charset="0"/>
            </a:endParaRPr>
          </a:p>
          <a:p>
            <a:endParaRPr lang="en-US" sz="1463" b="0" i="0" dirty="0">
              <a:latin typeface="Century Gothic" panose="020B0502020202020204" pitchFamily="34" charset="0"/>
            </a:endParaRPr>
          </a:p>
          <a:p>
            <a:endParaRPr lang="en-US" sz="1463" b="0" i="0" dirty="0">
              <a:latin typeface="Century Gothic" panose="020B0502020202020204" pitchFamily="34" charset="0"/>
            </a:endParaRPr>
          </a:p>
          <a:p>
            <a:endParaRPr lang="en-US" sz="1463" b="0" i="0" dirty="0">
              <a:latin typeface="Century Gothic" panose="020B0502020202020204" pitchFamily="34" charset="0"/>
            </a:endParaRPr>
          </a:p>
          <a:p>
            <a:endParaRPr lang="en-US" sz="1463" b="0" i="0" dirty="0">
              <a:latin typeface="Century Gothic" panose="020B0502020202020204" pitchFamily="34" charset="0"/>
            </a:endParaRPr>
          </a:p>
          <a:p>
            <a:endParaRPr lang="en-US" sz="1463" b="0" i="0" dirty="0">
              <a:latin typeface="Century Gothic" panose="020B0502020202020204" pitchFamily="34" charset="0"/>
            </a:endParaRPr>
          </a:p>
          <a:p>
            <a:endParaRPr lang="en-US" sz="1463" b="0" i="0" dirty="0">
              <a:latin typeface="Century Gothic" panose="020B0502020202020204" pitchFamily="34" charset="0"/>
            </a:endParaRPr>
          </a:p>
          <a:p>
            <a:endParaRPr lang="en-US" sz="1463" b="0" i="0" dirty="0">
              <a:latin typeface="Century Gothic" panose="020B0502020202020204" pitchFamily="34" charset="0"/>
            </a:endParaRPr>
          </a:p>
          <a:p>
            <a:endParaRPr lang="en-US" sz="1463" b="0" i="0" dirty="0">
              <a:latin typeface="Century Gothic" panose="020B0502020202020204" pitchFamily="34" charset="0"/>
            </a:endParaRPr>
          </a:p>
          <a:p>
            <a:endParaRPr lang="en-US" sz="1463" b="0" i="0" dirty="0">
              <a:latin typeface="Century Gothic" panose="020B0502020202020204" pitchFamily="34" charset="0"/>
            </a:endParaRPr>
          </a:p>
          <a:p>
            <a:endParaRPr lang="en-US" sz="1463" b="0" i="0" dirty="0">
              <a:latin typeface="Century Gothic" panose="020B0502020202020204" pitchFamily="34" charset="0"/>
            </a:endParaRPr>
          </a:p>
          <a:p>
            <a:endParaRPr lang="en-US" sz="1463" b="0" i="0" dirty="0">
              <a:latin typeface="Century Gothic" panose="020B0502020202020204" pitchFamily="34" charset="0"/>
            </a:endParaRPr>
          </a:p>
          <a:p>
            <a:endParaRPr lang="en-US" sz="1463" b="0" i="0" dirty="0">
              <a:latin typeface="Century Gothic" panose="020B0502020202020204" pitchFamily="34" charset="0"/>
            </a:endParaRPr>
          </a:p>
          <a:p>
            <a:endParaRPr lang="en-US" sz="1463" b="0" i="0" dirty="0">
              <a:latin typeface="Century Gothic" panose="020B0502020202020204" pitchFamily="34" charset="0"/>
            </a:endParaRPr>
          </a:p>
          <a:p>
            <a:endParaRPr lang="en-US" sz="1463" b="0" i="0" dirty="0">
              <a:latin typeface="Century Gothic" panose="020B0502020202020204" pitchFamily="34" charset="0"/>
            </a:endParaRPr>
          </a:p>
          <a:p>
            <a:endParaRPr lang="en-US" sz="1463" b="0" i="0" dirty="0">
              <a:latin typeface="Century Gothic" panose="020B0502020202020204" pitchFamily="34" charset="0"/>
            </a:endParaRPr>
          </a:p>
          <a:p>
            <a:endParaRPr lang="en-GB" sz="1463" b="0" i="0" dirty="0">
              <a:latin typeface="Century Gothic" panose="020B0502020202020204" pitchFamily="34" charset="0"/>
            </a:endParaRPr>
          </a:p>
          <a:p>
            <a:r>
              <a:rPr lang="en-GB" sz="1463" b="0" i="0" dirty="0">
                <a:latin typeface="Century Gothic" panose="020B0502020202020204" pitchFamily="34" charset="0"/>
              </a:rPr>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dirty="0">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outcomes  </a:t>
            </a:r>
            <a:endParaRPr lang="en-US" sz="2400" dirty="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objective  </a:t>
            </a:r>
            <a:endParaRPr lang="en-US" sz="2400" dirty="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dirty="0"/>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dirty="0"/>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dirty="0">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33139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a:lnSpc>
                <a:spcPts val="2400"/>
              </a:lnSpc>
              <a:spcBef>
                <a:spcPts val="700"/>
              </a:spcBef>
            </a:pPr>
            <a:r>
              <a:rPr lang="en-GB"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b="0" i="0" dirty="0">
              <a:latin typeface="Century Gothic" panose="020B0502020202020204" pitchFamily="34" charset="0"/>
            </a:endParaRPr>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eczema.org/information-and-advice/information-for-parents-and-children/children-and-eczema/" TargetMode="External"/><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hyperlink" Target="https://www.allergyuk.org/" TargetMode="External"/><Relationship Id="rId5" Type="http://schemas.openxmlformats.org/officeDocument/2006/relationships/hyperlink" Target="https://www.diabetes.org.uk/guide-to-diabetes/your-child-and-diabetes" TargetMode="External"/><Relationship Id="rId4" Type="http://schemas.openxmlformats.org/officeDocument/2006/relationships/hyperlink" Target="https://www.asthma.org.uk/advice/chil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a:xfrm>
            <a:off x="199262" y="992343"/>
            <a:ext cx="5151120" cy="1325563"/>
          </a:xfrm>
        </p:spPr>
        <p:txBody>
          <a:bodyPr>
            <a:normAutofit fontScale="90000"/>
          </a:bodyPr>
          <a:lstStyle/>
          <a:p>
            <a:r>
              <a:rPr lang="en-US" dirty="0"/>
              <a:t>Drug education</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6" y="3483582"/>
            <a:ext cx="5598486" cy="582035"/>
          </a:xfrm>
        </p:spPr>
        <p:txBody>
          <a:bodyPr/>
          <a:lstStyle/>
          <a:p>
            <a:pPr>
              <a:lnSpc>
                <a:spcPts val="3200"/>
              </a:lnSpc>
              <a:spcBef>
                <a:spcPts val="0"/>
              </a:spcBef>
            </a:pPr>
            <a:r>
              <a:rPr lang="en-US" dirty="0"/>
              <a:t>Medicines</a:t>
            </a:r>
          </a:p>
          <a:p>
            <a:pPr>
              <a:lnSpc>
                <a:spcPts val="3200"/>
              </a:lnSpc>
              <a:spcBef>
                <a:spcPts val="0"/>
              </a:spcBef>
            </a:pPr>
            <a:r>
              <a:rPr lang="en-US" dirty="0"/>
              <a:t>Year 5-6: Lesson 1</a:t>
            </a:r>
            <a:endParaRPr lang="en-US" sz="2400" dirty="0"/>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Placeholder 11">
            <a:extLst>
              <a:ext uri="{FF2B5EF4-FFF2-40B4-BE49-F238E27FC236}">
                <a16:creationId xmlns:a16="http://schemas.microsoft.com/office/drawing/2014/main" id="{97BC681A-BBF9-E684-F8A8-5DBED94C2AB1}"/>
              </a:ext>
            </a:extLst>
          </p:cNvPr>
          <p:cNvPicPr>
            <a:picLocks noChangeAspect="1"/>
          </p:cNvPicPr>
          <p:nvPr/>
        </p:nvPicPr>
        <p:blipFill>
          <a:blip r:embed="rId2"/>
          <a:srcRect t="1207" b="1207"/>
          <a:stretch/>
        </p:blipFill>
        <p:spPr>
          <a:xfrm>
            <a:off x="6750838" y="1412875"/>
            <a:ext cx="2449299" cy="3382670"/>
          </a:xfrm>
          <a:prstGeom prst="rect">
            <a:avLst/>
          </a:prstGeom>
          <a:ln>
            <a:noFill/>
          </a:ln>
          <a:effectLst>
            <a:outerShdw blurRad="292100" dist="232131" dir="5400000" algn="tl" rotWithShape="0">
              <a:srgbClr val="333333">
                <a:alpha val="71669"/>
              </a:srgbClr>
            </a:outerShdw>
          </a:effectLst>
        </p:spPr>
      </p:pic>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2025</a:t>
            </a:r>
          </a:p>
        </p:txBody>
      </p:sp>
    </p:spTree>
    <p:extLst>
      <p:ext uri="{BB962C8B-B14F-4D97-AF65-F5344CB8AC3E}">
        <p14:creationId xmlns:p14="http://schemas.microsoft.com/office/powerpoint/2010/main" val="2552904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1786-B535-8C93-45E2-9FD94384B46C}"/>
              </a:ext>
            </a:extLst>
          </p:cNvPr>
          <p:cNvSpPr>
            <a:spLocks noGrp="1"/>
          </p:cNvSpPr>
          <p:nvPr>
            <p:ph type="title"/>
          </p:nvPr>
        </p:nvSpPr>
        <p:spPr/>
        <p:txBody>
          <a:bodyPr/>
          <a:lstStyle/>
          <a:p>
            <a:r>
              <a:rPr lang="en-GB" dirty="0"/>
              <a:t>What’s our starting point?</a:t>
            </a:r>
          </a:p>
        </p:txBody>
      </p:sp>
      <p:sp>
        <p:nvSpPr>
          <p:cNvPr id="3" name="Slide Number Placeholder 2">
            <a:extLst>
              <a:ext uri="{FF2B5EF4-FFF2-40B4-BE49-F238E27FC236}">
                <a16:creationId xmlns:a16="http://schemas.microsoft.com/office/drawing/2014/main" id="{0265C093-1609-DEEE-4391-2A06E9818510}"/>
              </a:ext>
            </a:extLst>
          </p:cNvPr>
          <p:cNvSpPr>
            <a:spLocks noGrp="1"/>
          </p:cNvSpPr>
          <p:nvPr>
            <p:ph type="sldNum" sz="quarter" idx="4"/>
          </p:nvPr>
        </p:nvSpPr>
        <p:spPr/>
        <p:txBody>
          <a:bodyPr/>
          <a:lstStyle/>
          <a:p>
            <a:r>
              <a:rPr lang="en-GB"/>
              <a:t>© PSHE Association 2025</a:t>
            </a:r>
            <a:endParaRPr lang="en-GB" dirty="0"/>
          </a:p>
        </p:txBody>
      </p:sp>
      <p:sp>
        <p:nvSpPr>
          <p:cNvPr id="9" name="TextBox 8">
            <a:extLst>
              <a:ext uri="{FF2B5EF4-FFF2-40B4-BE49-F238E27FC236}">
                <a16:creationId xmlns:a16="http://schemas.microsoft.com/office/drawing/2014/main" id="{DA25088C-C986-741F-C72B-E279D24CD128}"/>
              </a:ext>
            </a:extLst>
          </p:cNvPr>
          <p:cNvSpPr txBox="1"/>
          <p:nvPr/>
        </p:nvSpPr>
        <p:spPr>
          <a:xfrm>
            <a:off x="233591" y="1301474"/>
            <a:ext cx="9346971" cy="461665"/>
          </a:xfrm>
          <a:prstGeom prst="rect">
            <a:avLst/>
          </a:prstGeom>
          <a:noFill/>
        </p:spPr>
        <p:txBody>
          <a:bodyPr wrap="square">
            <a:spAutoFit/>
          </a:bodyPr>
          <a:lstStyle/>
          <a:p>
            <a:r>
              <a:rPr lang="en-GB" sz="2400" b="1" dirty="0">
                <a:latin typeface="Century Gothic" panose="020B0502020202020204" pitchFamily="34" charset="0"/>
                <a:ea typeface="Lato" panose="020B0604020202020204" charset="0"/>
                <a:cs typeface="Lato" panose="020B0604020202020204" charset="0"/>
              </a:rPr>
              <a:t>Write down what you think we can do to manage:</a:t>
            </a:r>
          </a:p>
        </p:txBody>
      </p:sp>
      <p:grpSp>
        <p:nvGrpSpPr>
          <p:cNvPr id="10" name="Group 9">
            <a:extLst>
              <a:ext uri="{FF2B5EF4-FFF2-40B4-BE49-F238E27FC236}">
                <a16:creationId xmlns:a16="http://schemas.microsoft.com/office/drawing/2014/main" id="{9A80DC76-F3CD-EE3C-BD9C-1D4ADDA33C18}"/>
              </a:ext>
            </a:extLst>
          </p:cNvPr>
          <p:cNvGrpSpPr/>
          <p:nvPr/>
        </p:nvGrpSpPr>
        <p:grpSpPr>
          <a:xfrm>
            <a:off x="3459728" y="2175956"/>
            <a:ext cx="2890524" cy="3159878"/>
            <a:chOff x="3459728" y="2175956"/>
            <a:chExt cx="2890524" cy="3159878"/>
          </a:xfrm>
        </p:grpSpPr>
        <p:pic>
          <p:nvPicPr>
            <p:cNvPr id="7" name="Picture 6">
              <a:extLst>
                <a:ext uri="{FF2B5EF4-FFF2-40B4-BE49-F238E27FC236}">
                  <a16:creationId xmlns:a16="http://schemas.microsoft.com/office/drawing/2014/main" id="{0D6D871B-DD30-7C38-4559-2D903269E672}"/>
                </a:ext>
              </a:extLst>
            </p:cNvPr>
            <p:cNvPicPr>
              <a:picLocks noChangeAspect="1"/>
            </p:cNvPicPr>
            <p:nvPr/>
          </p:nvPicPr>
          <p:blipFill>
            <a:blip r:embed="rId3"/>
            <a:srcRect/>
            <a:stretch/>
          </p:blipFill>
          <p:spPr>
            <a:xfrm>
              <a:off x="3459728" y="2749692"/>
              <a:ext cx="2890524" cy="2046024"/>
            </a:xfrm>
            <a:prstGeom prst="rect">
              <a:avLst/>
            </a:prstGeom>
          </p:spPr>
        </p:pic>
        <p:grpSp>
          <p:nvGrpSpPr>
            <p:cNvPr id="8" name="Group 7">
              <a:extLst>
                <a:ext uri="{FF2B5EF4-FFF2-40B4-BE49-F238E27FC236}">
                  <a16:creationId xmlns:a16="http://schemas.microsoft.com/office/drawing/2014/main" id="{D0709C95-8787-F2C1-3F9F-E1BC4F624121}"/>
                </a:ext>
              </a:extLst>
            </p:cNvPr>
            <p:cNvGrpSpPr/>
            <p:nvPr/>
          </p:nvGrpSpPr>
          <p:grpSpPr>
            <a:xfrm>
              <a:off x="3680808" y="2175956"/>
              <a:ext cx="1755118" cy="3159878"/>
              <a:chOff x="318062" y="2175956"/>
              <a:chExt cx="1755118" cy="3159878"/>
            </a:xfrm>
          </p:grpSpPr>
          <p:grpSp>
            <p:nvGrpSpPr>
              <p:cNvPr id="11" name="Group 10">
                <a:extLst>
                  <a:ext uri="{FF2B5EF4-FFF2-40B4-BE49-F238E27FC236}">
                    <a16:creationId xmlns:a16="http://schemas.microsoft.com/office/drawing/2014/main" id="{67A582C6-F848-41E8-3F05-79DFEC2F321E}"/>
                  </a:ext>
                </a:extLst>
              </p:cNvPr>
              <p:cNvGrpSpPr/>
              <p:nvPr/>
            </p:nvGrpSpPr>
            <p:grpSpPr>
              <a:xfrm>
                <a:off x="318062" y="2175956"/>
                <a:ext cx="1271588" cy="188258"/>
                <a:chOff x="323850" y="5277971"/>
                <a:chExt cx="1271588" cy="188258"/>
              </a:xfrm>
            </p:grpSpPr>
            <p:sp>
              <p:nvSpPr>
                <p:cNvPr id="45" name="Rectangle 44">
                  <a:extLst>
                    <a:ext uri="{FF2B5EF4-FFF2-40B4-BE49-F238E27FC236}">
                      <a16:creationId xmlns:a16="http://schemas.microsoft.com/office/drawing/2014/main" id="{39F495C4-811C-5626-EA43-4960C327FB3B}"/>
                    </a:ext>
                  </a:extLst>
                </p:cNvPr>
                <p:cNvSpPr/>
                <p:nvPr/>
              </p:nvSpPr>
              <p:spPr>
                <a:xfrm>
                  <a:off x="323850" y="5277971"/>
                  <a:ext cx="1271588"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15DC8B2-FF36-F58D-1A6F-2158F2732520}"/>
                    </a:ext>
                  </a:extLst>
                </p:cNvPr>
                <p:cNvSpPr/>
                <p:nvPr/>
              </p:nvSpPr>
              <p:spPr>
                <a:xfrm>
                  <a:off x="323850" y="5398994"/>
                  <a:ext cx="967061"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B3A5A74E-84DF-2AF2-D97D-8F1BDF91C792}"/>
                  </a:ext>
                </a:extLst>
              </p:cNvPr>
              <p:cNvGrpSpPr/>
              <p:nvPr/>
            </p:nvGrpSpPr>
            <p:grpSpPr>
              <a:xfrm>
                <a:off x="801592" y="5015841"/>
                <a:ext cx="1271588" cy="319993"/>
                <a:chOff x="-1021421" y="5334145"/>
                <a:chExt cx="1271588" cy="319993"/>
              </a:xfrm>
            </p:grpSpPr>
            <p:sp>
              <p:nvSpPr>
                <p:cNvPr id="13" name="Rectangle 12">
                  <a:extLst>
                    <a:ext uri="{FF2B5EF4-FFF2-40B4-BE49-F238E27FC236}">
                      <a16:creationId xmlns:a16="http://schemas.microsoft.com/office/drawing/2014/main" id="{0368834B-B012-85FB-1E2A-CC3250E10D96}"/>
                    </a:ext>
                  </a:extLst>
                </p:cNvPr>
                <p:cNvSpPr/>
                <p:nvPr/>
              </p:nvSpPr>
              <p:spPr>
                <a:xfrm>
                  <a:off x="-1021421" y="5334145"/>
                  <a:ext cx="1271588"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9248A1-4F73-C59B-DFC9-2771CB7052FD}"/>
                    </a:ext>
                  </a:extLst>
                </p:cNvPr>
                <p:cNvSpPr/>
                <p:nvPr/>
              </p:nvSpPr>
              <p:spPr>
                <a:xfrm>
                  <a:off x="-1021421" y="5455168"/>
                  <a:ext cx="967061"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2EF7FEF-D3BF-9BCC-CD13-5F7077F7C221}"/>
                    </a:ext>
                  </a:extLst>
                </p:cNvPr>
                <p:cNvSpPr/>
                <p:nvPr/>
              </p:nvSpPr>
              <p:spPr>
                <a:xfrm>
                  <a:off x="-1021421" y="5586903"/>
                  <a:ext cx="1271588"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0" name="Picture 49" descr="A purple pencil with white stripes&#10;&#10;Description automatically generated">
              <a:extLst>
                <a:ext uri="{FF2B5EF4-FFF2-40B4-BE49-F238E27FC236}">
                  <a16:creationId xmlns:a16="http://schemas.microsoft.com/office/drawing/2014/main" id="{3370C6D7-E616-C74C-BCC7-D73DB0CAE586}"/>
                </a:ext>
              </a:extLst>
            </p:cNvPr>
            <p:cNvPicPr>
              <a:picLocks noChangeAspect="1"/>
            </p:cNvPicPr>
            <p:nvPr/>
          </p:nvPicPr>
          <p:blipFill>
            <a:blip r:embed="rId4"/>
            <a:stretch>
              <a:fillRect/>
            </a:stretch>
          </p:blipFill>
          <p:spPr>
            <a:xfrm>
              <a:off x="4857771" y="2178804"/>
              <a:ext cx="1271588" cy="937670"/>
            </a:xfrm>
            <a:prstGeom prst="rect">
              <a:avLst/>
            </a:prstGeom>
          </p:spPr>
        </p:pic>
        <p:sp>
          <p:nvSpPr>
            <p:cNvPr id="20" name="TextBox 19">
              <a:extLst>
                <a:ext uri="{FF2B5EF4-FFF2-40B4-BE49-F238E27FC236}">
                  <a16:creationId xmlns:a16="http://schemas.microsoft.com/office/drawing/2014/main" id="{FF839C12-2771-B29D-A534-2D8C632CF348}"/>
                </a:ext>
              </a:extLst>
            </p:cNvPr>
            <p:cNvSpPr txBox="1"/>
            <p:nvPr/>
          </p:nvSpPr>
          <p:spPr>
            <a:xfrm>
              <a:off x="4017036" y="3555934"/>
              <a:ext cx="1867470" cy="430887"/>
            </a:xfrm>
            <a:prstGeom prst="rect">
              <a:avLst/>
            </a:prstGeom>
            <a:noFill/>
          </p:spPr>
          <p:txBody>
            <a:bodyPr wrap="square" rtlCol="0">
              <a:spAutoFit/>
            </a:bodyPr>
            <a:lstStyle/>
            <a:p>
              <a:pPr algn="ctr"/>
              <a:r>
                <a:rPr lang="en-GB" sz="2200" b="1" dirty="0">
                  <a:latin typeface="Century Gothic" panose="020B0502020202020204" pitchFamily="34" charset="0"/>
                </a:rPr>
                <a:t>allergies</a:t>
              </a:r>
            </a:p>
          </p:txBody>
        </p:sp>
      </p:grpSp>
      <p:grpSp>
        <p:nvGrpSpPr>
          <p:cNvPr id="5" name="Group 4">
            <a:extLst>
              <a:ext uri="{FF2B5EF4-FFF2-40B4-BE49-F238E27FC236}">
                <a16:creationId xmlns:a16="http://schemas.microsoft.com/office/drawing/2014/main" id="{3BB35242-8290-B530-12C0-CEA832CAA02B}"/>
              </a:ext>
            </a:extLst>
          </p:cNvPr>
          <p:cNvGrpSpPr/>
          <p:nvPr/>
        </p:nvGrpSpPr>
        <p:grpSpPr>
          <a:xfrm>
            <a:off x="96982" y="2495567"/>
            <a:ext cx="2890524" cy="4280744"/>
            <a:chOff x="96982" y="2495567"/>
            <a:chExt cx="2890524" cy="4280744"/>
          </a:xfrm>
        </p:grpSpPr>
        <p:pic>
          <p:nvPicPr>
            <p:cNvPr id="15" name="Picture 14">
              <a:extLst>
                <a:ext uri="{FF2B5EF4-FFF2-40B4-BE49-F238E27FC236}">
                  <a16:creationId xmlns:a16="http://schemas.microsoft.com/office/drawing/2014/main" id="{E131DFAF-1599-34FC-DF4D-530453AAF417}"/>
                </a:ext>
              </a:extLst>
            </p:cNvPr>
            <p:cNvPicPr>
              <a:picLocks noChangeAspect="1"/>
            </p:cNvPicPr>
            <p:nvPr/>
          </p:nvPicPr>
          <p:blipFill>
            <a:blip r:embed="rId3"/>
            <a:srcRect/>
            <a:stretch/>
          </p:blipFill>
          <p:spPr>
            <a:xfrm>
              <a:off x="96982" y="2749692"/>
              <a:ext cx="2890524" cy="2046024"/>
            </a:xfrm>
            <a:prstGeom prst="rect">
              <a:avLst/>
            </a:prstGeom>
          </p:spPr>
        </p:pic>
        <p:sp>
          <p:nvSpPr>
            <p:cNvPr id="19" name="TextBox 18">
              <a:extLst>
                <a:ext uri="{FF2B5EF4-FFF2-40B4-BE49-F238E27FC236}">
                  <a16:creationId xmlns:a16="http://schemas.microsoft.com/office/drawing/2014/main" id="{C17E962F-CD69-3AB8-470C-738F169C72A3}"/>
                </a:ext>
              </a:extLst>
            </p:cNvPr>
            <p:cNvSpPr txBox="1"/>
            <p:nvPr/>
          </p:nvSpPr>
          <p:spPr>
            <a:xfrm>
              <a:off x="628377" y="3555934"/>
              <a:ext cx="1867470" cy="461665"/>
            </a:xfrm>
            <a:prstGeom prst="rect">
              <a:avLst/>
            </a:prstGeom>
            <a:noFill/>
          </p:spPr>
          <p:txBody>
            <a:bodyPr wrap="square" rtlCol="0">
              <a:spAutoFit/>
            </a:bodyPr>
            <a:lstStyle/>
            <a:p>
              <a:pPr algn="ctr"/>
              <a:r>
                <a:rPr lang="en-GB" sz="2400" b="1" dirty="0">
                  <a:latin typeface="Century Gothic" panose="020B0502020202020204" pitchFamily="34" charset="0"/>
                </a:rPr>
                <a:t>illness</a:t>
              </a:r>
            </a:p>
          </p:txBody>
        </p:sp>
        <p:grpSp>
          <p:nvGrpSpPr>
            <p:cNvPr id="66" name="Group 65">
              <a:extLst>
                <a:ext uri="{FF2B5EF4-FFF2-40B4-BE49-F238E27FC236}">
                  <a16:creationId xmlns:a16="http://schemas.microsoft.com/office/drawing/2014/main" id="{A2FA3506-3DD0-0597-6810-DA2D10DBAFC5}"/>
                </a:ext>
              </a:extLst>
            </p:cNvPr>
            <p:cNvGrpSpPr/>
            <p:nvPr/>
          </p:nvGrpSpPr>
          <p:grpSpPr>
            <a:xfrm>
              <a:off x="323850" y="2495567"/>
              <a:ext cx="2326360" cy="3392766"/>
              <a:chOff x="323850" y="2495567"/>
              <a:chExt cx="2326360" cy="3392766"/>
            </a:xfrm>
          </p:grpSpPr>
          <p:grpSp>
            <p:nvGrpSpPr>
              <p:cNvPr id="25" name="Group 24">
                <a:extLst>
                  <a:ext uri="{FF2B5EF4-FFF2-40B4-BE49-F238E27FC236}">
                    <a16:creationId xmlns:a16="http://schemas.microsoft.com/office/drawing/2014/main" id="{E7B91425-5017-EC89-FD9E-0881A916D15C}"/>
                  </a:ext>
                </a:extLst>
              </p:cNvPr>
              <p:cNvGrpSpPr/>
              <p:nvPr/>
            </p:nvGrpSpPr>
            <p:grpSpPr>
              <a:xfrm>
                <a:off x="323850" y="5568340"/>
                <a:ext cx="1271588" cy="319993"/>
                <a:chOff x="323850" y="5568340"/>
                <a:chExt cx="1271588" cy="319993"/>
              </a:xfrm>
            </p:grpSpPr>
            <p:sp>
              <p:nvSpPr>
                <p:cNvPr id="22" name="Rectangle 21">
                  <a:extLst>
                    <a:ext uri="{FF2B5EF4-FFF2-40B4-BE49-F238E27FC236}">
                      <a16:creationId xmlns:a16="http://schemas.microsoft.com/office/drawing/2014/main" id="{9619AB6E-3A8E-93B3-383E-9C65D8EF95A3}"/>
                    </a:ext>
                  </a:extLst>
                </p:cNvPr>
                <p:cNvSpPr/>
                <p:nvPr/>
              </p:nvSpPr>
              <p:spPr>
                <a:xfrm>
                  <a:off x="323850" y="5568340"/>
                  <a:ext cx="1271588"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394DD57-9A07-2BB5-5214-57FA8E1CF1D5}"/>
                    </a:ext>
                  </a:extLst>
                </p:cNvPr>
                <p:cNvSpPr/>
                <p:nvPr/>
              </p:nvSpPr>
              <p:spPr>
                <a:xfrm>
                  <a:off x="323850" y="5689363"/>
                  <a:ext cx="967061"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AB4CD21-318E-9B25-F0ED-86B08C846C6A}"/>
                    </a:ext>
                  </a:extLst>
                </p:cNvPr>
                <p:cNvSpPr/>
                <p:nvPr/>
              </p:nvSpPr>
              <p:spPr>
                <a:xfrm>
                  <a:off x="323850" y="5821098"/>
                  <a:ext cx="1271588"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4756FA73-0D5D-D8D4-4E19-3C52660EA879}"/>
                  </a:ext>
                </a:extLst>
              </p:cNvPr>
              <p:cNvGrpSpPr/>
              <p:nvPr/>
            </p:nvGrpSpPr>
            <p:grpSpPr>
              <a:xfrm>
                <a:off x="373415" y="2495567"/>
                <a:ext cx="1271588" cy="188258"/>
                <a:chOff x="379203" y="5597582"/>
                <a:chExt cx="1271588" cy="188258"/>
              </a:xfrm>
            </p:grpSpPr>
            <p:sp>
              <p:nvSpPr>
                <p:cNvPr id="43" name="Rectangle 42">
                  <a:extLst>
                    <a:ext uri="{FF2B5EF4-FFF2-40B4-BE49-F238E27FC236}">
                      <a16:creationId xmlns:a16="http://schemas.microsoft.com/office/drawing/2014/main" id="{2A8FE38B-0DBD-3FC4-CBE7-01E15E872709}"/>
                    </a:ext>
                  </a:extLst>
                </p:cNvPr>
                <p:cNvSpPr/>
                <p:nvPr/>
              </p:nvSpPr>
              <p:spPr>
                <a:xfrm>
                  <a:off x="379203" y="5597582"/>
                  <a:ext cx="1271588"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75D29D7-E419-6567-D1F2-14301CD11098}"/>
                    </a:ext>
                  </a:extLst>
                </p:cNvPr>
                <p:cNvSpPr/>
                <p:nvPr/>
              </p:nvSpPr>
              <p:spPr>
                <a:xfrm>
                  <a:off x="379203" y="5718605"/>
                  <a:ext cx="967061"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36905AB-323C-2FA5-5C7C-E148CB7739A0}"/>
                  </a:ext>
                </a:extLst>
              </p:cNvPr>
              <p:cNvGrpSpPr/>
              <p:nvPr/>
            </p:nvGrpSpPr>
            <p:grpSpPr>
              <a:xfrm>
                <a:off x="1893860" y="4690716"/>
                <a:ext cx="756350" cy="319993"/>
                <a:chOff x="70847" y="5009020"/>
                <a:chExt cx="756350" cy="319993"/>
              </a:xfrm>
            </p:grpSpPr>
            <p:sp>
              <p:nvSpPr>
                <p:cNvPr id="57" name="Rectangle 56">
                  <a:extLst>
                    <a:ext uri="{FF2B5EF4-FFF2-40B4-BE49-F238E27FC236}">
                      <a16:creationId xmlns:a16="http://schemas.microsoft.com/office/drawing/2014/main" id="{2A3DDAC7-B6AD-FE41-64BD-2E77BEB2AEFA}"/>
                    </a:ext>
                  </a:extLst>
                </p:cNvPr>
                <p:cNvSpPr/>
                <p:nvPr/>
              </p:nvSpPr>
              <p:spPr>
                <a:xfrm>
                  <a:off x="70847" y="5009020"/>
                  <a:ext cx="756350"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C4F1256-B762-9DC2-8109-7F1A7CF1D8C8}"/>
                    </a:ext>
                  </a:extLst>
                </p:cNvPr>
                <p:cNvSpPr/>
                <p:nvPr/>
              </p:nvSpPr>
              <p:spPr>
                <a:xfrm>
                  <a:off x="70847" y="5130043"/>
                  <a:ext cx="575215"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02EB570-35DD-7CD3-9204-90B69EA31AF3}"/>
                    </a:ext>
                  </a:extLst>
                </p:cNvPr>
                <p:cNvSpPr/>
                <p:nvPr/>
              </p:nvSpPr>
              <p:spPr>
                <a:xfrm>
                  <a:off x="70847" y="5261778"/>
                  <a:ext cx="756350"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 name="Picture 5" descr="A purple pencil with white stripes&#10;&#10;Description automatically generated">
              <a:extLst>
                <a:ext uri="{FF2B5EF4-FFF2-40B4-BE49-F238E27FC236}">
                  <a16:creationId xmlns:a16="http://schemas.microsoft.com/office/drawing/2014/main" id="{C050F934-8A53-F602-7B48-C5BA3B3A1BB3}"/>
                </a:ext>
              </a:extLst>
            </p:cNvPr>
            <p:cNvPicPr>
              <a:picLocks noChangeAspect="1"/>
            </p:cNvPicPr>
            <p:nvPr/>
          </p:nvPicPr>
          <p:blipFill>
            <a:blip r:embed="rId4"/>
            <a:stretch>
              <a:fillRect/>
            </a:stretch>
          </p:blipFill>
          <p:spPr>
            <a:xfrm>
              <a:off x="1562112" y="5838641"/>
              <a:ext cx="1271588" cy="937670"/>
            </a:xfrm>
            <a:prstGeom prst="rect">
              <a:avLst/>
            </a:prstGeom>
          </p:spPr>
        </p:pic>
      </p:grpSp>
      <p:grpSp>
        <p:nvGrpSpPr>
          <p:cNvPr id="16" name="Group 15">
            <a:extLst>
              <a:ext uri="{FF2B5EF4-FFF2-40B4-BE49-F238E27FC236}">
                <a16:creationId xmlns:a16="http://schemas.microsoft.com/office/drawing/2014/main" id="{4534463A-5093-9521-B953-7B6EA98164A8}"/>
              </a:ext>
            </a:extLst>
          </p:cNvPr>
          <p:cNvGrpSpPr/>
          <p:nvPr/>
        </p:nvGrpSpPr>
        <p:grpSpPr>
          <a:xfrm>
            <a:off x="6919752" y="2765715"/>
            <a:ext cx="2947196" cy="3392483"/>
            <a:chOff x="6919752" y="2765715"/>
            <a:chExt cx="2947196" cy="3392483"/>
          </a:xfrm>
        </p:grpSpPr>
        <p:pic>
          <p:nvPicPr>
            <p:cNvPr id="60" name="Picture 59">
              <a:extLst>
                <a:ext uri="{FF2B5EF4-FFF2-40B4-BE49-F238E27FC236}">
                  <a16:creationId xmlns:a16="http://schemas.microsoft.com/office/drawing/2014/main" id="{7DCA8DD3-323D-2ED1-EF75-6BD19A5BE85F}"/>
                </a:ext>
              </a:extLst>
            </p:cNvPr>
            <p:cNvPicPr>
              <a:picLocks noChangeAspect="1"/>
            </p:cNvPicPr>
            <p:nvPr/>
          </p:nvPicPr>
          <p:blipFill>
            <a:blip r:embed="rId3"/>
            <a:srcRect/>
            <a:stretch/>
          </p:blipFill>
          <p:spPr>
            <a:xfrm>
              <a:off x="6919752" y="2765715"/>
              <a:ext cx="2890524" cy="2046024"/>
            </a:xfrm>
            <a:prstGeom prst="rect">
              <a:avLst/>
            </a:prstGeom>
          </p:spPr>
        </p:pic>
        <p:sp>
          <p:nvSpPr>
            <p:cNvPr id="21" name="TextBox 20">
              <a:extLst>
                <a:ext uri="{FF2B5EF4-FFF2-40B4-BE49-F238E27FC236}">
                  <a16:creationId xmlns:a16="http://schemas.microsoft.com/office/drawing/2014/main" id="{A3FA5425-A916-CEDA-4507-02CC28762CCB}"/>
                </a:ext>
              </a:extLst>
            </p:cNvPr>
            <p:cNvSpPr txBox="1"/>
            <p:nvPr/>
          </p:nvSpPr>
          <p:spPr>
            <a:xfrm>
              <a:off x="7432589" y="3434910"/>
              <a:ext cx="1867470" cy="769441"/>
            </a:xfrm>
            <a:prstGeom prst="rect">
              <a:avLst/>
            </a:prstGeom>
            <a:noFill/>
          </p:spPr>
          <p:txBody>
            <a:bodyPr wrap="square" rtlCol="0">
              <a:spAutoFit/>
            </a:bodyPr>
            <a:lstStyle/>
            <a:p>
              <a:pPr algn="ctr"/>
              <a:r>
                <a:rPr lang="en-GB" sz="2200" b="1" dirty="0">
                  <a:latin typeface="Century Gothic" panose="020B0502020202020204" pitchFamily="34" charset="0"/>
                </a:rPr>
                <a:t>infectious diseases</a:t>
              </a:r>
            </a:p>
          </p:txBody>
        </p:sp>
        <p:sp>
          <p:nvSpPr>
            <p:cNvPr id="62" name="Rectangle 61">
              <a:extLst>
                <a:ext uri="{FF2B5EF4-FFF2-40B4-BE49-F238E27FC236}">
                  <a16:creationId xmlns:a16="http://schemas.microsoft.com/office/drawing/2014/main" id="{330B542E-AED8-B6DB-D50C-1557DF50D015}"/>
                </a:ext>
              </a:extLst>
            </p:cNvPr>
            <p:cNvSpPr/>
            <p:nvPr/>
          </p:nvSpPr>
          <p:spPr>
            <a:xfrm>
              <a:off x="8824212" y="4728481"/>
              <a:ext cx="756350"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2721160-8C14-D939-29D1-F5CF62DB498B}"/>
                </a:ext>
              </a:extLst>
            </p:cNvPr>
            <p:cNvSpPr/>
            <p:nvPr/>
          </p:nvSpPr>
          <p:spPr>
            <a:xfrm>
              <a:off x="8824212" y="4849504"/>
              <a:ext cx="575215"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6EE84F1-121A-2CB3-4179-FAF6F8351C8C}"/>
                </a:ext>
              </a:extLst>
            </p:cNvPr>
            <p:cNvSpPr/>
            <p:nvPr/>
          </p:nvSpPr>
          <p:spPr>
            <a:xfrm>
              <a:off x="7432588" y="5234981"/>
              <a:ext cx="1162772"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C89D6F99-ED51-8719-E056-948EF25F325E}"/>
                </a:ext>
              </a:extLst>
            </p:cNvPr>
            <p:cNvSpPr/>
            <p:nvPr/>
          </p:nvSpPr>
          <p:spPr>
            <a:xfrm>
              <a:off x="7432589" y="5356004"/>
              <a:ext cx="884305"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descr="A purple pencil with white stripes&#10;&#10;Description automatically generated">
              <a:extLst>
                <a:ext uri="{FF2B5EF4-FFF2-40B4-BE49-F238E27FC236}">
                  <a16:creationId xmlns:a16="http://schemas.microsoft.com/office/drawing/2014/main" id="{2A8AF8FE-66C6-8A9B-2B00-C40DAE028884}"/>
                </a:ext>
              </a:extLst>
            </p:cNvPr>
            <p:cNvPicPr>
              <a:picLocks noChangeAspect="1"/>
            </p:cNvPicPr>
            <p:nvPr/>
          </p:nvPicPr>
          <p:blipFill>
            <a:blip r:embed="rId4"/>
            <a:stretch>
              <a:fillRect/>
            </a:stretch>
          </p:blipFill>
          <p:spPr>
            <a:xfrm>
              <a:off x="8595360" y="5220528"/>
              <a:ext cx="1271588" cy="937670"/>
            </a:xfrm>
            <a:prstGeom prst="rect">
              <a:avLst/>
            </a:prstGeom>
          </p:spPr>
        </p:pic>
      </p:grpSp>
    </p:spTree>
    <p:extLst>
      <p:ext uri="{BB962C8B-B14F-4D97-AF65-F5344CB8AC3E}">
        <p14:creationId xmlns:p14="http://schemas.microsoft.com/office/powerpoint/2010/main" val="253990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D1B41380-CE5F-737D-911C-2826BEA3C027}"/>
              </a:ext>
            </a:extLst>
          </p:cNvPr>
          <p:cNvSpPr>
            <a:spLocks noGrp="1"/>
          </p:cNvSpPr>
          <p:nvPr>
            <p:ph sz="half" idx="12"/>
          </p:nvPr>
        </p:nvSpPr>
        <p:spPr/>
        <p:txBody>
          <a:bodyPr/>
          <a:lstStyle/>
          <a:p>
            <a:r>
              <a:rPr lang="en-GB" sz="2000" dirty="0">
                <a:effectLst/>
                <a:ea typeface="Calibri" panose="020F0502020204030204" pitchFamily="34" charset="0"/>
                <a:cs typeface="Times New Roman" panose="02020603050405020304" pitchFamily="18" charset="0"/>
              </a:rPr>
              <a:t>To learn </a:t>
            </a:r>
            <a:r>
              <a:rPr lang="en-GB" kern="100" dirty="0">
                <a:effectLst/>
                <a:ea typeface="Aptos" panose="020B0004020202020204" pitchFamily="34" charset="0"/>
                <a:cs typeface="Times New Roman" panose="02020603050405020304" pitchFamily="18" charset="0"/>
              </a:rPr>
              <a:t>how the correct use of medicines, and vaccinations, can help to maintain health and wellbeing.</a:t>
            </a:r>
            <a:r>
              <a:rPr lang="en-GB" sz="2000" dirty="0">
                <a:effectLst/>
                <a:ea typeface="Calibri" panose="020F0502020204030204" pitchFamily="34" charset="0"/>
                <a:cs typeface="Times New Roman" panose="02020603050405020304" pitchFamily="18" charset="0"/>
              </a:rPr>
              <a:t> </a:t>
            </a:r>
            <a:endParaRPr lang="en-GB" kern="100" dirty="0">
              <a:effectLst/>
              <a:ea typeface="Aptos" panose="020B0004020202020204" pitchFamily="34" charset="0"/>
              <a:cs typeface="Times New Roman" panose="02020603050405020304" pitchFamily="18" charset="0"/>
            </a:endParaRPr>
          </a:p>
          <a:p>
            <a:endParaRPr lang="en-US" dirty="0"/>
          </a:p>
        </p:txBody>
      </p:sp>
      <p:sp>
        <p:nvSpPr>
          <p:cNvPr id="6" name="Content Placeholder 5">
            <a:extLst>
              <a:ext uri="{FF2B5EF4-FFF2-40B4-BE49-F238E27FC236}">
                <a16:creationId xmlns:a16="http://schemas.microsoft.com/office/drawing/2014/main" id="{E476D276-A037-8F3F-2293-303A10A6A3C8}"/>
              </a:ext>
            </a:extLst>
          </p:cNvPr>
          <p:cNvSpPr>
            <a:spLocks noGrp="1"/>
          </p:cNvSpPr>
          <p:nvPr>
            <p:ph sz="half" idx="13"/>
          </p:nvPr>
        </p:nvSpPr>
        <p:spPr>
          <a:xfrm>
            <a:off x="4067944" y="1309187"/>
            <a:ext cx="4736087" cy="4650224"/>
          </a:xfrm>
        </p:spPr>
        <p:txBody>
          <a:bodyPr/>
          <a:lstStyle/>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describe how medicines, when used responsibly, can support health and wellbeing</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explain how preventative medicines such as vaccinations can stop disease from spreading</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explain the safe use of medicines to help manage illness and allergies </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identify where to find further advice and guidance about the correct use of medicines</a:t>
            </a:r>
          </a:p>
          <a:p>
            <a:endParaRPr lang="en-US" dirty="0"/>
          </a:p>
        </p:txBody>
      </p:sp>
    </p:spTree>
    <p:extLst>
      <p:ext uri="{BB962C8B-B14F-4D97-AF65-F5344CB8AC3E}">
        <p14:creationId xmlns:p14="http://schemas.microsoft.com/office/powerpoint/2010/main" val="375756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6779-34A5-155A-D60B-BEE14CC6BCDE}"/>
              </a:ext>
            </a:extLst>
          </p:cNvPr>
          <p:cNvSpPr>
            <a:spLocks noGrp="1"/>
          </p:cNvSpPr>
          <p:nvPr>
            <p:ph type="title"/>
          </p:nvPr>
        </p:nvSpPr>
        <p:spPr/>
        <p:txBody>
          <a:bodyPr/>
          <a:lstStyle/>
          <a:p>
            <a:r>
              <a:rPr lang="en-GB" dirty="0"/>
              <a:t>Introduction</a:t>
            </a:r>
          </a:p>
        </p:txBody>
      </p:sp>
      <p:sp>
        <p:nvSpPr>
          <p:cNvPr id="3" name="Slide Number Placeholder 2">
            <a:extLst>
              <a:ext uri="{FF2B5EF4-FFF2-40B4-BE49-F238E27FC236}">
                <a16:creationId xmlns:a16="http://schemas.microsoft.com/office/drawing/2014/main" id="{07129113-D17A-0690-95A6-F9F1C9563235}"/>
              </a:ext>
            </a:extLst>
          </p:cNvPr>
          <p:cNvSpPr>
            <a:spLocks noGrp="1"/>
          </p:cNvSpPr>
          <p:nvPr>
            <p:ph type="sldNum" sz="quarter" idx="4"/>
          </p:nvPr>
        </p:nvSpPr>
        <p:spPr/>
        <p:txBody>
          <a:bodyPr/>
          <a:lstStyle/>
          <a:p>
            <a:r>
              <a:rPr lang="en-GB"/>
              <a:t>© PSHE Association 2025</a:t>
            </a:r>
            <a:endParaRPr lang="en-GB" dirty="0"/>
          </a:p>
        </p:txBody>
      </p:sp>
      <p:sp>
        <p:nvSpPr>
          <p:cNvPr id="5" name="TextBox 4">
            <a:extLst>
              <a:ext uri="{FF2B5EF4-FFF2-40B4-BE49-F238E27FC236}">
                <a16:creationId xmlns:a16="http://schemas.microsoft.com/office/drawing/2014/main" id="{C78EA838-6B16-3AAB-14E8-B1707770E3C6}"/>
              </a:ext>
            </a:extLst>
          </p:cNvPr>
          <p:cNvSpPr txBox="1"/>
          <p:nvPr/>
        </p:nvSpPr>
        <p:spPr>
          <a:xfrm>
            <a:off x="233592" y="1302005"/>
            <a:ext cx="6738708" cy="777585"/>
          </a:xfrm>
          <a:prstGeom prst="rect">
            <a:avLst/>
          </a:prstGeom>
          <a:noFill/>
        </p:spPr>
        <p:txBody>
          <a:bodyPr wrap="square">
            <a:spAutoFit/>
          </a:bodyPr>
          <a:lstStyle/>
          <a:p>
            <a:pPr>
              <a:lnSpc>
                <a:spcPts val="2800"/>
              </a:lnSpc>
            </a:pPr>
            <a:r>
              <a:rPr lang="en-GB" sz="2000" dirty="0">
                <a:latin typeface="Century Gothic" panose="020B0502020202020204" pitchFamily="34" charset="0"/>
                <a:ea typeface="Lato" panose="020B0604020202020204" charset="0"/>
                <a:cs typeface="Lato" panose="020B0604020202020204" charset="0"/>
              </a:rPr>
              <a:t>The use of a medicine depends on the type of disease or illness someone has. Medicines can:</a:t>
            </a:r>
          </a:p>
        </p:txBody>
      </p:sp>
      <p:sp>
        <p:nvSpPr>
          <p:cNvPr id="6" name="Rectangle: Rounded Corners 5">
            <a:extLst>
              <a:ext uri="{FF2B5EF4-FFF2-40B4-BE49-F238E27FC236}">
                <a16:creationId xmlns:a16="http://schemas.microsoft.com/office/drawing/2014/main" id="{15E4BF7A-AFC7-33C2-5F9A-8207DB735778}"/>
              </a:ext>
            </a:extLst>
          </p:cNvPr>
          <p:cNvSpPr/>
          <p:nvPr/>
        </p:nvSpPr>
        <p:spPr>
          <a:xfrm>
            <a:off x="328589" y="2188655"/>
            <a:ext cx="4438212" cy="1895898"/>
          </a:xfrm>
          <a:prstGeom prst="round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GB" sz="2200" b="1" dirty="0">
                <a:solidFill>
                  <a:schemeClr val="tx1"/>
                </a:solidFill>
                <a:latin typeface="Century Gothic" panose="020B0502020202020204" pitchFamily="34" charset="0"/>
              </a:rPr>
              <a:t>Prevent someone from becoming ill or stop a disease from spreading</a:t>
            </a:r>
          </a:p>
        </p:txBody>
      </p:sp>
      <p:sp>
        <p:nvSpPr>
          <p:cNvPr id="7" name="Rectangle: Rounded Corners 6">
            <a:extLst>
              <a:ext uri="{FF2B5EF4-FFF2-40B4-BE49-F238E27FC236}">
                <a16:creationId xmlns:a16="http://schemas.microsoft.com/office/drawing/2014/main" id="{D7B9111D-B11D-FA36-4307-7CB2E318F3BE}"/>
              </a:ext>
            </a:extLst>
          </p:cNvPr>
          <p:cNvSpPr/>
          <p:nvPr/>
        </p:nvSpPr>
        <p:spPr>
          <a:xfrm>
            <a:off x="5090649" y="2188655"/>
            <a:ext cx="4491117" cy="1895898"/>
          </a:xfrm>
          <a:prstGeom prst="round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br>
              <a:rPr lang="en-GB" sz="2200" b="1" dirty="0">
                <a:solidFill>
                  <a:schemeClr val="tx1"/>
                </a:solidFill>
                <a:latin typeface="Century Gothic" panose="020B0502020202020204" pitchFamily="34" charset="0"/>
              </a:rPr>
            </a:br>
            <a:r>
              <a:rPr lang="en-GB" sz="2200" b="1" dirty="0">
                <a:solidFill>
                  <a:schemeClr val="tx1"/>
                </a:solidFill>
                <a:latin typeface="Century Gothic" panose="020B0502020202020204" pitchFamily="34" charset="0"/>
              </a:rPr>
              <a:t>Help someone feel better and relieve pain, such as from a headache</a:t>
            </a:r>
          </a:p>
          <a:p>
            <a:pPr algn="ctr"/>
            <a:endParaRPr lang="en-GB" sz="2200" dirty="0">
              <a:solidFill>
                <a:schemeClr val="tx1"/>
              </a:solidFill>
              <a:latin typeface="Century Gothic" panose="020B0502020202020204" pitchFamily="34" charset="0"/>
            </a:endParaRPr>
          </a:p>
        </p:txBody>
      </p:sp>
      <p:sp>
        <p:nvSpPr>
          <p:cNvPr id="8" name="Rectangle: Rounded Corners 7">
            <a:extLst>
              <a:ext uri="{FF2B5EF4-FFF2-40B4-BE49-F238E27FC236}">
                <a16:creationId xmlns:a16="http://schemas.microsoft.com/office/drawing/2014/main" id="{1B698796-B90A-6D24-AEE7-CEFC876E32E7}"/>
              </a:ext>
            </a:extLst>
          </p:cNvPr>
          <p:cNvSpPr/>
          <p:nvPr/>
        </p:nvSpPr>
        <p:spPr>
          <a:xfrm>
            <a:off x="302135" y="4370790"/>
            <a:ext cx="4463077" cy="1895898"/>
          </a:xfrm>
          <a:prstGeom prst="round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br>
              <a:rPr lang="en-GB" sz="2200" b="1" dirty="0">
                <a:solidFill>
                  <a:schemeClr val="tx1"/>
                </a:solidFill>
                <a:latin typeface="Century Gothic" panose="020B0502020202020204" pitchFamily="34" charset="0"/>
              </a:rPr>
            </a:br>
            <a:r>
              <a:rPr lang="en-GB" sz="2200" b="1" dirty="0">
                <a:solidFill>
                  <a:schemeClr val="tx1"/>
                </a:solidFill>
                <a:latin typeface="Century Gothic" panose="020B0502020202020204" pitchFamily="34" charset="0"/>
              </a:rPr>
              <a:t>Help someone manage an ongoing health condition, such as asthma or diabetes</a:t>
            </a:r>
          </a:p>
          <a:p>
            <a:pPr algn="ctr"/>
            <a:endParaRPr lang="en-GB" sz="2200" dirty="0">
              <a:solidFill>
                <a:schemeClr val="tx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8530A524-1A44-CB02-7B34-EE4E410ED723}"/>
              </a:ext>
            </a:extLst>
          </p:cNvPr>
          <p:cNvSpPr/>
          <p:nvPr/>
        </p:nvSpPr>
        <p:spPr>
          <a:xfrm>
            <a:off x="5090649" y="4370790"/>
            <a:ext cx="4464663" cy="1895898"/>
          </a:xfrm>
          <a:prstGeom prst="round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br>
              <a:rPr lang="en-GB" sz="2200" b="1" dirty="0">
                <a:solidFill>
                  <a:schemeClr val="tx1"/>
                </a:solidFill>
                <a:latin typeface="Century Gothic" panose="020B0502020202020204" pitchFamily="34" charset="0"/>
              </a:rPr>
            </a:br>
            <a:r>
              <a:rPr lang="en-GB" sz="2200" b="1" dirty="0">
                <a:solidFill>
                  <a:schemeClr val="tx1"/>
                </a:solidFill>
                <a:latin typeface="Century Gothic" panose="020B0502020202020204" pitchFamily="34" charset="0"/>
              </a:rPr>
              <a:t>Help the body recover </a:t>
            </a:r>
            <a:br>
              <a:rPr lang="en-GB" sz="2200" b="1" dirty="0">
                <a:solidFill>
                  <a:schemeClr val="tx1"/>
                </a:solidFill>
                <a:latin typeface="Century Gothic" panose="020B0502020202020204" pitchFamily="34" charset="0"/>
              </a:rPr>
            </a:br>
            <a:r>
              <a:rPr lang="en-GB" sz="2200" b="1" dirty="0">
                <a:solidFill>
                  <a:schemeClr val="tx1"/>
                </a:solidFill>
                <a:latin typeface="Century Gothic" panose="020B0502020202020204" pitchFamily="34" charset="0"/>
              </a:rPr>
              <a:t>from illness</a:t>
            </a:r>
          </a:p>
          <a:p>
            <a:pPr algn="ctr"/>
            <a:endParaRPr lang="en-GB" sz="2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29927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915DB7-2D06-A85E-2882-CCCE759AB993}"/>
              </a:ext>
            </a:extLst>
          </p:cNvPr>
          <p:cNvSpPr txBox="1"/>
          <p:nvPr/>
        </p:nvSpPr>
        <p:spPr>
          <a:xfrm>
            <a:off x="0" y="2501900"/>
            <a:ext cx="9906000" cy="4356100"/>
          </a:xfrm>
          <a:prstGeom prst="rect">
            <a:avLst/>
          </a:prstGeom>
          <a:solidFill>
            <a:srgbClr val="9A623D"/>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2821EE9-1E6D-9B89-9229-FCEE5D72BCEE}"/>
              </a:ext>
            </a:extLst>
          </p:cNvPr>
          <p:cNvSpPr>
            <a:spLocks noGrp="1"/>
          </p:cNvSpPr>
          <p:nvPr>
            <p:ph type="title"/>
          </p:nvPr>
        </p:nvSpPr>
        <p:spPr/>
        <p:txBody>
          <a:bodyPr/>
          <a:lstStyle/>
          <a:p>
            <a:r>
              <a:rPr lang="en-GB" dirty="0"/>
              <a:t>Vaccination card game</a:t>
            </a:r>
          </a:p>
        </p:txBody>
      </p:sp>
      <p:sp>
        <p:nvSpPr>
          <p:cNvPr id="3" name="Slide Number Placeholder 2">
            <a:extLst>
              <a:ext uri="{FF2B5EF4-FFF2-40B4-BE49-F238E27FC236}">
                <a16:creationId xmlns:a16="http://schemas.microsoft.com/office/drawing/2014/main" id="{B29D12BC-46F3-76B8-73AE-7A2555B542E0}"/>
              </a:ext>
            </a:extLst>
          </p:cNvPr>
          <p:cNvSpPr>
            <a:spLocks noGrp="1"/>
          </p:cNvSpPr>
          <p:nvPr>
            <p:ph type="sldNum" sz="quarter" idx="4"/>
          </p:nvPr>
        </p:nvSpPr>
        <p:spPr/>
        <p:txBody>
          <a:bodyPr/>
          <a:lstStyle/>
          <a:p>
            <a:r>
              <a:rPr lang="en-GB" dirty="0">
                <a:solidFill>
                  <a:schemeClr val="bg2"/>
                </a:solidFill>
              </a:rPr>
              <a:t>© PSHE Association 2025</a:t>
            </a:r>
          </a:p>
        </p:txBody>
      </p:sp>
      <p:sp>
        <p:nvSpPr>
          <p:cNvPr id="4" name="TextBox 3">
            <a:extLst>
              <a:ext uri="{FF2B5EF4-FFF2-40B4-BE49-F238E27FC236}">
                <a16:creationId xmlns:a16="http://schemas.microsoft.com/office/drawing/2014/main" id="{7B503658-D286-673C-0088-75AFD462847D}"/>
              </a:ext>
            </a:extLst>
          </p:cNvPr>
          <p:cNvSpPr txBox="1"/>
          <p:nvPr/>
        </p:nvSpPr>
        <p:spPr>
          <a:xfrm>
            <a:off x="218919" y="1300450"/>
            <a:ext cx="7036319" cy="1302088"/>
          </a:xfrm>
          <a:prstGeom prst="rect">
            <a:avLst/>
          </a:prstGeom>
          <a:noFill/>
        </p:spPr>
        <p:txBody>
          <a:bodyPr wrap="square" rtlCol="0">
            <a:spAutoFit/>
          </a:bodyPr>
          <a:lstStyle/>
          <a:p>
            <a:pPr marL="270000" indent="-270000">
              <a:lnSpc>
                <a:spcPts val="3200"/>
              </a:lnSpc>
              <a:buFont typeface="+mj-lt"/>
              <a:buAutoNum type="arabicPeriod"/>
            </a:pPr>
            <a:r>
              <a:rPr lang="en-GB" sz="2400" dirty="0">
                <a:latin typeface="Century Gothic" panose="020B0502020202020204" pitchFamily="34" charset="0"/>
                <a:ea typeface="Lato" panose="020B0604020202020204" charset="0"/>
                <a:cs typeface="Lato" panose="020B0604020202020204" charset="0"/>
              </a:rPr>
              <a:t>Place all cards face down on the table (except the card with the red dot).</a:t>
            </a:r>
          </a:p>
          <a:p>
            <a:pPr marL="270000" indent="-270000">
              <a:lnSpc>
                <a:spcPts val="3200"/>
              </a:lnSpc>
            </a:pPr>
            <a:endParaRPr lang="en-US" sz="2400" dirty="0"/>
          </a:p>
        </p:txBody>
      </p:sp>
      <p:pic>
        <p:nvPicPr>
          <p:cNvPr id="9" name="Picture 8" descr="A red dot in a row of white squares&#10;&#10;Description automatically generated">
            <a:extLst>
              <a:ext uri="{FF2B5EF4-FFF2-40B4-BE49-F238E27FC236}">
                <a16:creationId xmlns:a16="http://schemas.microsoft.com/office/drawing/2014/main" id="{8A4CD360-C186-341F-958A-3DB7FDB76C73}"/>
              </a:ext>
            </a:extLst>
          </p:cNvPr>
          <p:cNvPicPr>
            <a:picLocks noChangeAspect="1"/>
          </p:cNvPicPr>
          <p:nvPr/>
        </p:nvPicPr>
        <p:blipFill>
          <a:blip r:embed="rId3"/>
          <a:stretch>
            <a:fillRect/>
          </a:stretch>
        </p:blipFill>
        <p:spPr>
          <a:xfrm>
            <a:off x="1741264" y="3043566"/>
            <a:ext cx="6423471" cy="3272766"/>
          </a:xfrm>
          <a:prstGeom prst="rect">
            <a:avLst/>
          </a:prstGeom>
        </p:spPr>
      </p:pic>
    </p:spTree>
    <p:extLst>
      <p:ext uri="{BB962C8B-B14F-4D97-AF65-F5344CB8AC3E}">
        <p14:creationId xmlns:p14="http://schemas.microsoft.com/office/powerpoint/2010/main" val="352247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196A3-2658-1C93-9B3E-C9A521B66C8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2D8F50C-2798-26BF-7ADC-8F8E4328BF64}"/>
              </a:ext>
            </a:extLst>
          </p:cNvPr>
          <p:cNvSpPr txBox="1"/>
          <p:nvPr/>
        </p:nvSpPr>
        <p:spPr>
          <a:xfrm>
            <a:off x="0" y="2501900"/>
            <a:ext cx="9906000" cy="4356100"/>
          </a:xfrm>
          <a:prstGeom prst="rect">
            <a:avLst/>
          </a:prstGeom>
          <a:solidFill>
            <a:srgbClr val="9A623D"/>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A19D1CC4-464B-62C5-18C9-B43B94487FAA}"/>
              </a:ext>
            </a:extLst>
          </p:cNvPr>
          <p:cNvSpPr>
            <a:spLocks noGrp="1"/>
          </p:cNvSpPr>
          <p:nvPr>
            <p:ph type="title"/>
          </p:nvPr>
        </p:nvSpPr>
        <p:spPr/>
        <p:txBody>
          <a:bodyPr/>
          <a:lstStyle/>
          <a:p>
            <a:r>
              <a:rPr lang="en-GB" dirty="0"/>
              <a:t>Vaccination card game</a:t>
            </a:r>
          </a:p>
        </p:txBody>
      </p:sp>
      <p:sp>
        <p:nvSpPr>
          <p:cNvPr id="3" name="Slide Number Placeholder 2">
            <a:extLst>
              <a:ext uri="{FF2B5EF4-FFF2-40B4-BE49-F238E27FC236}">
                <a16:creationId xmlns:a16="http://schemas.microsoft.com/office/drawing/2014/main" id="{F670543B-2B05-AAE7-46E6-2F04AD5F0AE2}"/>
              </a:ext>
            </a:extLst>
          </p:cNvPr>
          <p:cNvSpPr>
            <a:spLocks noGrp="1"/>
          </p:cNvSpPr>
          <p:nvPr>
            <p:ph type="sldNum" sz="quarter" idx="4"/>
          </p:nvPr>
        </p:nvSpPr>
        <p:spPr/>
        <p:txBody>
          <a:bodyPr/>
          <a:lstStyle/>
          <a:p>
            <a:r>
              <a:rPr lang="en-GB" dirty="0">
                <a:solidFill>
                  <a:schemeClr val="bg2"/>
                </a:solidFill>
              </a:rPr>
              <a:t>© PSHE Association 2025</a:t>
            </a:r>
          </a:p>
        </p:txBody>
      </p:sp>
      <p:sp>
        <p:nvSpPr>
          <p:cNvPr id="4" name="TextBox 3">
            <a:extLst>
              <a:ext uri="{FF2B5EF4-FFF2-40B4-BE49-F238E27FC236}">
                <a16:creationId xmlns:a16="http://schemas.microsoft.com/office/drawing/2014/main" id="{168F47C3-A509-D592-599D-D1EBC4DCBC64}"/>
              </a:ext>
            </a:extLst>
          </p:cNvPr>
          <p:cNvSpPr txBox="1"/>
          <p:nvPr/>
        </p:nvSpPr>
        <p:spPr>
          <a:xfrm>
            <a:off x="218919" y="1300450"/>
            <a:ext cx="9107961" cy="888961"/>
          </a:xfrm>
          <a:prstGeom prst="rect">
            <a:avLst/>
          </a:prstGeom>
          <a:noFill/>
        </p:spPr>
        <p:txBody>
          <a:bodyPr wrap="square" rtlCol="0">
            <a:spAutoFit/>
          </a:bodyPr>
          <a:lstStyle/>
          <a:p>
            <a:pPr marL="270000" indent="-270000">
              <a:lnSpc>
                <a:spcPts val="3200"/>
              </a:lnSpc>
              <a:buFont typeface="+mj-lt"/>
              <a:buAutoNum type="arabicPeriod" startAt="2"/>
            </a:pPr>
            <a:r>
              <a:rPr lang="en-GB" sz="2400" dirty="0">
                <a:latin typeface="Century Gothic" panose="020B0502020202020204" pitchFamily="34" charset="0"/>
                <a:ea typeface="Lato" panose="020B0604020202020204" charset="0"/>
                <a:cs typeface="Lato" panose="020B0604020202020204" charset="0"/>
              </a:rPr>
              <a:t>One person takes this card and places it next to another face-down card. Then they turn over the face-down card.</a:t>
            </a:r>
            <a:endParaRPr lang="en-US" sz="2400" dirty="0"/>
          </a:p>
        </p:txBody>
      </p:sp>
      <p:pic>
        <p:nvPicPr>
          <p:cNvPr id="10" name="Picture 9" descr="A black and white grid&#10;&#10;Description automatically generated">
            <a:extLst>
              <a:ext uri="{FF2B5EF4-FFF2-40B4-BE49-F238E27FC236}">
                <a16:creationId xmlns:a16="http://schemas.microsoft.com/office/drawing/2014/main" id="{8B1D3095-E3D6-47B3-0F21-5CFFA10A0427}"/>
              </a:ext>
            </a:extLst>
          </p:cNvPr>
          <p:cNvPicPr>
            <a:picLocks noChangeAspect="1"/>
          </p:cNvPicPr>
          <p:nvPr/>
        </p:nvPicPr>
        <p:blipFill>
          <a:blip r:embed="rId3"/>
          <a:stretch>
            <a:fillRect/>
          </a:stretch>
        </p:blipFill>
        <p:spPr>
          <a:xfrm>
            <a:off x="738702" y="2811951"/>
            <a:ext cx="7426033" cy="3510766"/>
          </a:xfrm>
          <a:prstGeom prst="rect">
            <a:avLst/>
          </a:prstGeom>
        </p:spPr>
      </p:pic>
    </p:spTree>
    <p:extLst>
      <p:ext uri="{BB962C8B-B14F-4D97-AF65-F5344CB8AC3E}">
        <p14:creationId xmlns:p14="http://schemas.microsoft.com/office/powerpoint/2010/main" val="67218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575D9-768F-07DB-7EE1-233BD03ED90C}"/>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4F27A8CC-E066-4528-88D6-592196D54CEE}"/>
              </a:ext>
            </a:extLst>
          </p:cNvPr>
          <p:cNvGrpSpPr/>
          <p:nvPr/>
        </p:nvGrpSpPr>
        <p:grpSpPr>
          <a:xfrm>
            <a:off x="4947920" y="3265489"/>
            <a:ext cx="4953000" cy="3592512"/>
            <a:chOff x="4947920" y="3265489"/>
            <a:chExt cx="4953000" cy="3592512"/>
          </a:xfrm>
        </p:grpSpPr>
        <p:sp>
          <p:nvSpPr>
            <p:cNvPr id="11" name="Rectangle 10">
              <a:extLst>
                <a:ext uri="{FF2B5EF4-FFF2-40B4-BE49-F238E27FC236}">
                  <a16:creationId xmlns:a16="http://schemas.microsoft.com/office/drawing/2014/main" id="{74ADB893-0B93-B846-8F11-D702AD4751C5}"/>
                </a:ext>
              </a:extLst>
            </p:cNvPr>
            <p:cNvSpPr/>
            <p:nvPr/>
          </p:nvSpPr>
          <p:spPr>
            <a:xfrm>
              <a:off x="4947920" y="3265489"/>
              <a:ext cx="4953000" cy="3592512"/>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group of cards with a red circle and a white circle with a red circle with a white symbol on it&#10;&#10;Description automatically generated">
              <a:extLst>
                <a:ext uri="{FF2B5EF4-FFF2-40B4-BE49-F238E27FC236}">
                  <a16:creationId xmlns:a16="http://schemas.microsoft.com/office/drawing/2014/main" id="{0A2E87BB-F909-F430-03F9-8737CC572870}"/>
                </a:ext>
              </a:extLst>
            </p:cNvPr>
            <p:cNvPicPr>
              <a:picLocks noChangeAspect="1"/>
            </p:cNvPicPr>
            <p:nvPr/>
          </p:nvPicPr>
          <p:blipFill>
            <a:blip r:embed="rId3"/>
            <a:stretch>
              <a:fillRect/>
            </a:stretch>
          </p:blipFill>
          <p:spPr>
            <a:xfrm>
              <a:off x="5566371" y="3546787"/>
              <a:ext cx="4100565" cy="2939215"/>
            </a:xfrm>
            <a:prstGeom prst="rect">
              <a:avLst/>
            </a:prstGeom>
          </p:spPr>
        </p:pic>
      </p:grpSp>
      <p:sp>
        <p:nvSpPr>
          <p:cNvPr id="4" name="TextBox 3">
            <a:extLst>
              <a:ext uri="{FF2B5EF4-FFF2-40B4-BE49-F238E27FC236}">
                <a16:creationId xmlns:a16="http://schemas.microsoft.com/office/drawing/2014/main" id="{5066FAD1-9241-AC1E-C995-F48A28BB654A}"/>
              </a:ext>
            </a:extLst>
          </p:cNvPr>
          <p:cNvSpPr txBox="1"/>
          <p:nvPr/>
        </p:nvSpPr>
        <p:spPr>
          <a:xfrm>
            <a:off x="218919" y="1300450"/>
            <a:ext cx="4570569" cy="1504258"/>
          </a:xfrm>
          <a:prstGeom prst="rect">
            <a:avLst/>
          </a:prstGeom>
          <a:noFill/>
        </p:spPr>
        <p:txBody>
          <a:bodyPr wrap="square" rtlCol="0">
            <a:spAutoFit/>
          </a:bodyPr>
          <a:lstStyle/>
          <a:p>
            <a:pPr marL="360000" indent="-360000">
              <a:lnSpc>
                <a:spcPts val="2800"/>
              </a:lnSpc>
              <a:buFont typeface="+mj-lt"/>
              <a:buAutoNum type="alphaLcParenR"/>
            </a:pPr>
            <a:r>
              <a:rPr lang="en-GB" sz="2000" dirty="0">
                <a:latin typeface="Century Gothic" panose="020B0502020202020204" pitchFamily="34" charset="0"/>
                <a:ea typeface="Lato" panose="020B0604020202020204" charset="0"/>
                <a:cs typeface="Lato" panose="020B0604020202020204" charset="0"/>
              </a:rPr>
              <a:t>If it has a V on it, that person is vaccinated against the virus, so will not catch it. The V card can be put to one side.</a:t>
            </a:r>
            <a:endParaRPr lang="en-US" sz="2000" dirty="0"/>
          </a:p>
        </p:txBody>
      </p:sp>
      <p:grpSp>
        <p:nvGrpSpPr>
          <p:cNvPr id="19" name="Group 18">
            <a:extLst>
              <a:ext uri="{FF2B5EF4-FFF2-40B4-BE49-F238E27FC236}">
                <a16:creationId xmlns:a16="http://schemas.microsoft.com/office/drawing/2014/main" id="{B0042896-1991-1CD3-F1DC-14E2E7CF063A}"/>
              </a:ext>
            </a:extLst>
          </p:cNvPr>
          <p:cNvGrpSpPr/>
          <p:nvPr/>
        </p:nvGrpSpPr>
        <p:grpSpPr>
          <a:xfrm>
            <a:off x="0" y="3265489"/>
            <a:ext cx="4964126" cy="3592512"/>
            <a:chOff x="0" y="3265489"/>
            <a:chExt cx="4964126" cy="3592512"/>
          </a:xfrm>
        </p:grpSpPr>
        <p:sp>
          <p:nvSpPr>
            <p:cNvPr id="8" name="Rectangle 7">
              <a:extLst>
                <a:ext uri="{FF2B5EF4-FFF2-40B4-BE49-F238E27FC236}">
                  <a16:creationId xmlns:a16="http://schemas.microsoft.com/office/drawing/2014/main" id="{B0911768-545C-F05A-2F77-726DA7B3120D}"/>
                </a:ext>
              </a:extLst>
            </p:cNvPr>
            <p:cNvSpPr/>
            <p:nvPr/>
          </p:nvSpPr>
          <p:spPr>
            <a:xfrm>
              <a:off x="0" y="3265489"/>
              <a:ext cx="4964126" cy="3592512"/>
            </a:xfrm>
            <a:prstGeom prst="rect">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group of icons on a black background&#10;&#10;Description automatically generated">
              <a:extLst>
                <a:ext uri="{FF2B5EF4-FFF2-40B4-BE49-F238E27FC236}">
                  <a16:creationId xmlns:a16="http://schemas.microsoft.com/office/drawing/2014/main" id="{924CBF9B-23C7-9586-71AE-589D28405C27}"/>
                </a:ext>
              </a:extLst>
            </p:cNvPr>
            <p:cNvPicPr>
              <a:picLocks noChangeAspect="1"/>
            </p:cNvPicPr>
            <p:nvPr/>
          </p:nvPicPr>
          <p:blipFill>
            <a:blip r:embed="rId4"/>
            <a:stretch>
              <a:fillRect/>
            </a:stretch>
          </p:blipFill>
          <p:spPr>
            <a:xfrm>
              <a:off x="124427" y="3590925"/>
              <a:ext cx="4387317" cy="3039020"/>
            </a:xfrm>
            <a:prstGeom prst="rect">
              <a:avLst/>
            </a:prstGeom>
          </p:spPr>
        </p:pic>
      </p:grpSp>
      <p:sp>
        <p:nvSpPr>
          <p:cNvPr id="2" name="Title 1">
            <a:extLst>
              <a:ext uri="{FF2B5EF4-FFF2-40B4-BE49-F238E27FC236}">
                <a16:creationId xmlns:a16="http://schemas.microsoft.com/office/drawing/2014/main" id="{0700B93D-AB77-F0C3-1275-D63779395C2F}"/>
              </a:ext>
            </a:extLst>
          </p:cNvPr>
          <p:cNvSpPr>
            <a:spLocks noGrp="1"/>
          </p:cNvSpPr>
          <p:nvPr>
            <p:ph type="title"/>
          </p:nvPr>
        </p:nvSpPr>
        <p:spPr/>
        <p:txBody>
          <a:bodyPr/>
          <a:lstStyle/>
          <a:p>
            <a:r>
              <a:rPr lang="en-GB" dirty="0"/>
              <a:t>Vaccination card game</a:t>
            </a:r>
          </a:p>
        </p:txBody>
      </p:sp>
      <p:sp>
        <p:nvSpPr>
          <p:cNvPr id="3" name="Slide Number Placeholder 2">
            <a:extLst>
              <a:ext uri="{FF2B5EF4-FFF2-40B4-BE49-F238E27FC236}">
                <a16:creationId xmlns:a16="http://schemas.microsoft.com/office/drawing/2014/main" id="{E41785DD-6F8E-ABDF-09B3-B710182B7905}"/>
              </a:ext>
            </a:extLst>
          </p:cNvPr>
          <p:cNvSpPr>
            <a:spLocks noGrp="1"/>
          </p:cNvSpPr>
          <p:nvPr>
            <p:ph type="sldNum" sz="quarter" idx="4"/>
          </p:nvPr>
        </p:nvSpPr>
        <p:spPr/>
        <p:txBody>
          <a:bodyPr/>
          <a:lstStyle/>
          <a:p>
            <a:r>
              <a:rPr lang="en-GB" dirty="0">
                <a:solidFill>
                  <a:schemeClr val="tx1"/>
                </a:solidFill>
              </a:rPr>
              <a:t>© PSHE Association 2025</a:t>
            </a:r>
          </a:p>
        </p:txBody>
      </p:sp>
      <p:sp>
        <p:nvSpPr>
          <p:cNvPr id="10" name="TextBox 9">
            <a:extLst>
              <a:ext uri="{FF2B5EF4-FFF2-40B4-BE49-F238E27FC236}">
                <a16:creationId xmlns:a16="http://schemas.microsoft.com/office/drawing/2014/main" id="{BA2B9828-6913-AE7A-65E5-46194A20D443}"/>
              </a:ext>
            </a:extLst>
          </p:cNvPr>
          <p:cNvSpPr txBox="1"/>
          <p:nvPr/>
        </p:nvSpPr>
        <p:spPr>
          <a:xfrm>
            <a:off x="5166839" y="1300450"/>
            <a:ext cx="4570569" cy="1863331"/>
          </a:xfrm>
          <a:prstGeom prst="rect">
            <a:avLst/>
          </a:prstGeom>
          <a:noFill/>
        </p:spPr>
        <p:txBody>
          <a:bodyPr wrap="square" rtlCol="0">
            <a:spAutoFit/>
          </a:bodyPr>
          <a:lstStyle/>
          <a:p>
            <a:pPr marL="360000" indent="-360000">
              <a:lnSpc>
                <a:spcPts val="2800"/>
              </a:lnSpc>
              <a:buFont typeface="+mj-lt"/>
              <a:buAutoNum type="alphaLcParenR" startAt="2"/>
            </a:pPr>
            <a:r>
              <a:rPr lang="en-GB" sz="2000" dirty="0">
                <a:latin typeface="Century Gothic" panose="020B0502020202020204" pitchFamily="34" charset="0"/>
                <a:ea typeface="Lato" panose="020B0604020202020204" charset="0"/>
                <a:cs typeface="Lato" panose="020B0604020202020204" charset="0"/>
              </a:rPr>
              <a:t>If the card that is turned over has a circle on it, that person is not vaccinated so catches the virus. Colour the circle in red to make a second virus card.</a:t>
            </a:r>
            <a:endParaRPr lang="en-US" sz="2000" dirty="0"/>
          </a:p>
        </p:txBody>
      </p:sp>
      <p:cxnSp>
        <p:nvCxnSpPr>
          <p:cNvPr id="13" name="Straight Connector 12">
            <a:extLst>
              <a:ext uri="{FF2B5EF4-FFF2-40B4-BE49-F238E27FC236}">
                <a16:creationId xmlns:a16="http://schemas.microsoft.com/office/drawing/2014/main" id="{41CA5C78-C99D-81AE-3477-6DC679F1DBCC}"/>
              </a:ext>
            </a:extLst>
          </p:cNvPr>
          <p:cNvCxnSpPr/>
          <p:nvPr/>
        </p:nvCxnSpPr>
        <p:spPr>
          <a:xfrm>
            <a:off x="4954795" y="1412875"/>
            <a:ext cx="0" cy="544512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2" name="Picture 21" descr="A red and black striped background&#10;&#10;Description automatically generated">
            <a:extLst>
              <a:ext uri="{FF2B5EF4-FFF2-40B4-BE49-F238E27FC236}">
                <a16:creationId xmlns:a16="http://schemas.microsoft.com/office/drawing/2014/main" id="{1136323C-DC8F-DAC5-E199-1FA1CA9DBA73}"/>
              </a:ext>
            </a:extLst>
          </p:cNvPr>
          <p:cNvPicPr>
            <a:picLocks noChangeAspect="1"/>
          </p:cNvPicPr>
          <p:nvPr/>
        </p:nvPicPr>
        <p:blipFill>
          <a:blip r:embed="rId5"/>
          <a:stretch>
            <a:fillRect/>
          </a:stretch>
        </p:blipFill>
        <p:spPr>
          <a:xfrm rot="19056044">
            <a:off x="5869509" y="4617831"/>
            <a:ext cx="149894" cy="1147012"/>
          </a:xfrm>
          <a:prstGeom prst="rect">
            <a:avLst/>
          </a:prstGeom>
        </p:spPr>
      </p:pic>
    </p:spTree>
    <p:extLst>
      <p:ext uri="{BB962C8B-B14F-4D97-AF65-F5344CB8AC3E}">
        <p14:creationId xmlns:p14="http://schemas.microsoft.com/office/powerpoint/2010/main" val="244602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12F2-2B80-8D3E-D989-DB79E264F31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3F092B3-38CF-BA34-24AA-979C199D1D43}"/>
              </a:ext>
            </a:extLst>
          </p:cNvPr>
          <p:cNvSpPr txBox="1"/>
          <p:nvPr/>
        </p:nvSpPr>
        <p:spPr>
          <a:xfrm>
            <a:off x="0" y="2501900"/>
            <a:ext cx="9906000" cy="4356100"/>
          </a:xfrm>
          <a:prstGeom prst="rect">
            <a:avLst/>
          </a:prstGeom>
          <a:solidFill>
            <a:srgbClr val="9A623D"/>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BD532604-A5D6-7BFD-F430-167BD84B3C18}"/>
              </a:ext>
            </a:extLst>
          </p:cNvPr>
          <p:cNvSpPr>
            <a:spLocks noGrp="1"/>
          </p:cNvSpPr>
          <p:nvPr>
            <p:ph type="title"/>
          </p:nvPr>
        </p:nvSpPr>
        <p:spPr/>
        <p:txBody>
          <a:bodyPr/>
          <a:lstStyle/>
          <a:p>
            <a:r>
              <a:rPr lang="en-GB" dirty="0"/>
              <a:t>Vaccination card game</a:t>
            </a:r>
          </a:p>
        </p:txBody>
      </p:sp>
      <p:sp>
        <p:nvSpPr>
          <p:cNvPr id="3" name="Slide Number Placeholder 2">
            <a:extLst>
              <a:ext uri="{FF2B5EF4-FFF2-40B4-BE49-F238E27FC236}">
                <a16:creationId xmlns:a16="http://schemas.microsoft.com/office/drawing/2014/main" id="{BD09B182-7F1C-6DDD-404E-21228DFDA748}"/>
              </a:ext>
            </a:extLst>
          </p:cNvPr>
          <p:cNvSpPr>
            <a:spLocks noGrp="1"/>
          </p:cNvSpPr>
          <p:nvPr>
            <p:ph type="sldNum" sz="quarter" idx="4"/>
          </p:nvPr>
        </p:nvSpPr>
        <p:spPr/>
        <p:txBody>
          <a:bodyPr/>
          <a:lstStyle/>
          <a:p>
            <a:r>
              <a:rPr lang="en-GB" dirty="0">
                <a:solidFill>
                  <a:schemeClr val="bg2"/>
                </a:solidFill>
              </a:rPr>
              <a:t>© PSHE Association 2025</a:t>
            </a:r>
          </a:p>
        </p:txBody>
      </p:sp>
      <p:sp>
        <p:nvSpPr>
          <p:cNvPr id="4" name="TextBox 3">
            <a:extLst>
              <a:ext uri="{FF2B5EF4-FFF2-40B4-BE49-F238E27FC236}">
                <a16:creationId xmlns:a16="http://schemas.microsoft.com/office/drawing/2014/main" id="{FE4DB532-039F-7FAA-BAE1-04C8AB7D21D9}"/>
              </a:ext>
            </a:extLst>
          </p:cNvPr>
          <p:cNvSpPr txBox="1"/>
          <p:nvPr/>
        </p:nvSpPr>
        <p:spPr>
          <a:xfrm>
            <a:off x="218919" y="1300450"/>
            <a:ext cx="8368191" cy="888961"/>
          </a:xfrm>
          <a:prstGeom prst="rect">
            <a:avLst/>
          </a:prstGeom>
          <a:noFill/>
        </p:spPr>
        <p:txBody>
          <a:bodyPr wrap="square" rtlCol="0">
            <a:spAutoFit/>
          </a:bodyPr>
          <a:lstStyle/>
          <a:p>
            <a:pPr marL="270000" indent="-270000">
              <a:lnSpc>
                <a:spcPts val="3200"/>
              </a:lnSpc>
              <a:buFont typeface="+mj-lt"/>
              <a:buAutoNum type="arabicPeriod" startAt="3"/>
            </a:pPr>
            <a:r>
              <a:rPr lang="en-GB" sz="2400" dirty="0">
                <a:latin typeface="Century Gothic" panose="020B0502020202020204" pitchFamily="34" charset="0"/>
                <a:ea typeface="Lato" panose="020B0604020202020204" charset="0"/>
                <a:cs typeface="Lato" panose="020B0604020202020204" charset="0"/>
              </a:rPr>
              <a:t>Take it in turns to place a virus card next to another face-down card and repeat the process.</a:t>
            </a:r>
            <a:endParaRPr lang="en-US" sz="2400" dirty="0"/>
          </a:p>
        </p:txBody>
      </p:sp>
      <p:pic>
        <p:nvPicPr>
          <p:cNvPr id="9" name="Picture 8" descr="A black and white grid with red circle and white squares&#10;&#10;Description automatically generated">
            <a:extLst>
              <a:ext uri="{FF2B5EF4-FFF2-40B4-BE49-F238E27FC236}">
                <a16:creationId xmlns:a16="http://schemas.microsoft.com/office/drawing/2014/main" id="{6693ED00-4385-B4AB-2C93-BE653F058A3E}"/>
              </a:ext>
            </a:extLst>
          </p:cNvPr>
          <p:cNvPicPr>
            <a:picLocks noChangeAspect="1"/>
          </p:cNvPicPr>
          <p:nvPr/>
        </p:nvPicPr>
        <p:blipFill>
          <a:blip r:embed="rId3"/>
          <a:stretch>
            <a:fillRect/>
          </a:stretch>
        </p:blipFill>
        <p:spPr>
          <a:xfrm>
            <a:off x="1741264" y="3043566"/>
            <a:ext cx="7433082" cy="3270556"/>
          </a:xfrm>
          <a:prstGeom prst="rect">
            <a:avLst/>
          </a:prstGeom>
        </p:spPr>
      </p:pic>
    </p:spTree>
    <p:extLst>
      <p:ext uri="{BB962C8B-B14F-4D97-AF65-F5344CB8AC3E}">
        <p14:creationId xmlns:p14="http://schemas.microsoft.com/office/powerpoint/2010/main" val="3973286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97F0C-9AB2-9535-1DDB-67905BC6D22E}"/>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F4B0530C-A7CD-50F1-92E2-741322B23DBE}"/>
              </a:ext>
            </a:extLst>
          </p:cNvPr>
          <p:cNvSpPr/>
          <p:nvPr/>
        </p:nvSpPr>
        <p:spPr>
          <a:xfrm>
            <a:off x="6497893" y="1455923"/>
            <a:ext cx="3084258" cy="4631239"/>
          </a:xfrm>
          <a:prstGeom prst="roundRect">
            <a:avLst>
              <a:gd name="adj" fmla="val 5753"/>
            </a:avLst>
          </a:prstGeom>
          <a:solidFill>
            <a:srgbClr val="77AD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76B288-31E8-C5A2-F4AA-A94206D5B685}"/>
              </a:ext>
            </a:extLst>
          </p:cNvPr>
          <p:cNvSpPr>
            <a:spLocks noGrp="1"/>
          </p:cNvSpPr>
          <p:nvPr>
            <p:ph type="title"/>
          </p:nvPr>
        </p:nvSpPr>
        <p:spPr>
          <a:xfrm>
            <a:off x="233592" y="543878"/>
            <a:ext cx="6663153" cy="694054"/>
          </a:xfrm>
        </p:spPr>
        <p:txBody>
          <a:bodyPr/>
          <a:lstStyle/>
          <a:p>
            <a:r>
              <a:rPr lang="en-GB" dirty="0"/>
              <a:t>Vaccination card game</a:t>
            </a:r>
          </a:p>
        </p:txBody>
      </p:sp>
      <p:sp>
        <p:nvSpPr>
          <p:cNvPr id="3" name="Slide Number Placeholder 2">
            <a:extLst>
              <a:ext uri="{FF2B5EF4-FFF2-40B4-BE49-F238E27FC236}">
                <a16:creationId xmlns:a16="http://schemas.microsoft.com/office/drawing/2014/main" id="{C1C2C9A6-773B-D622-9BF0-BD5E117F989E}"/>
              </a:ext>
            </a:extLst>
          </p:cNvPr>
          <p:cNvSpPr>
            <a:spLocks noGrp="1"/>
          </p:cNvSpPr>
          <p:nvPr>
            <p:ph type="sldNum" sz="quarter" idx="4"/>
          </p:nvPr>
        </p:nvSpPr>
        <p:spPr/>
        <p:txBody>
          <a:bodyPr/>
          <a:lstStyle/>
          <a:p>
            <a:r>
              <a:rPr lang="en-GB"/>
              <a:t>© PSHE Association 2025</a:t>
            </a:r>
            <a:endParaRPr lang="en-GB" dirty="0"/>
          </a:p>
        </p:txBody>
      </p:sp>
      <p:sp>
        <p:nvSpPr>
          <p:cNvPr id="4" name="Rectangle 3">
            <a:extLst>
              <a:ext uri="{FF2B5EF4-FFF2-40B4-BE49-F238E27FC236}">
                <a16:creationId xmlns:a16="http://schemas.microsoft.com/office/drawing/2014/main" id="{98EDCF41-0BAB-11C7-EA9B-D886A181BC26}"/>
              </a:ext>
            </a:extLst>
          </p:cNvPr>
          <p:cNvSpPr/>
          <p:nvPr/>
        </p:nvSpPr>
        <p:spPr>
          <a:xfrm>
            <a:off x="214377" y="1299413"/>
            <a:ext cx="5550992" cy="3725700"/>
          </a:xfrm>
          <a:prstGeom prst="rect">
            <a:avLst/>
          </a:prstGeom>
        </p:spPr>
        <p:txBody>
          <a:bodyPr wrap="square">
            <a:spAutoFit/>
          </a:bodyPr>
          <a:lstStyle/>
          <a:p>
            <a:pPr>
              <a:lnSpc>
                <a:spcPts val="3200"/>
              </a:lnSpc>
            </a:pPr>
            <a:r>
              <a:rPr lang="en-GB" sz="2400" b="1" dirty="0">
                <a:solidFill>
                  <a:schemeClr val="bg2"/>
                </a:solidFill>
                <a:latin typeface="Century Gothic" panose="020B0502020202020204" pitchFamily="34" charset="0"/>
                <a:ea typeface="Lato" panose="020B0604020202020204" charset="0"/>
                <a:cs typeface="Lato" panose="020B0604020202020204" charset="0"/>
              </a:rPr>
              <a:t>Once all the cards have been turned over, share the outcome of your game.</a:t>
            </a:r>
          </a:p>
          <a:p>
            <a:pPr marL="198000" indent="-198000">
              <a:lnSpc>
                <a:spcPts val="3200"/>
              </a:lnSpc>
              <a:spcBef>
                <a:spcPts val="1000"/>
              </a:spcBef>
              <a:buFont typeface="Arial" panose="020B0604020202020204" pitchFamily="34" charset="0"/>
              <a:buChar char="•"/>
            </a:pPr>
            <a:r>
              <a:rPr lang="en-GB" sz="2400" dirty="0">
                <a:solidFill>
                  <a:schemeClr val="bg2"/>
                </a:solidFill>
                <a:latin typeface="Century Gothic" panose="020B0502020202020204" pitchFamily="34" charset="0"/>
                <a:ea typeface="Lato" panose="020B0604020202020204" charset="0"/>
                <a:cs typeface="Lato" panose="020B0604020202020204" charset="0"/>
              </a:rPr>
              <a:t>How many people were infected?</a:t>
            </a:r>
          </a:p>
          <a:p>
            <a:pPr marL="198000" indent="-198000">
              <a:lnSpc>
                <a:spcPts val="3200"/>
              </a:lnSpc>
              <a:spcBef>
                <a:spcPts val="1000"/>
              </a:spcBef>
              <a:buFont typeface="Arial" panose="020B0604020202020204" pitchFamily="34" charset="0"/>
              <a:buChar char="•"/>
            </a:pPr>
            <a:r>
              <a:rPr lang="en-GB" sz="2400" dirty="0">
                <a:solidFill>
                  <a:schemeClr val="bg2"/>
                </a:solidFill>
                <a:latin typeface="Century Gothic" panose="020B0502020202020204" pitchFamily="34" charset="0"/>
                <a:ea typeface="Lato" panose="020B0604020202020204" charset="0"/>
                <a:cs typeface="Lato" panose="020B0604020202020204" charset="0"/>
              </a:rPr>
              <a:t>How many people were vaccinated?</a:t>
            </a:r>
          </a:p>
          <a:p>
            <a:pPr marL="198000" indent="-198000">
              <a:lnSpc>
                <a:spcPts val="3200"/>
              </a:lnSpc>
              <a:spcBef>
                <a:spcPts val="1000"/>
              </a:spcBef>
              <a:buFont typeface="Arial" panose="020B0604020202020204" pitchFamily="34" charset="0"/>
              <a:buChar char="•"/>
            </a:pPr>
            <a:r>
              <a:rPr lang="en-GB" sz="2400" dirty="0">
                <a:solidFill>
                  <a:schemeClr val="bg2"/>
                </a:solidFill>
                <a:latin typeface="Century Gothic" panose="020B0502020202020204" pitchFamily="34" charset="0"/>
                <a:ea typeface="Lato" panose="020B0604020202020204" charset="0"/>
                <a:cs typeface="Lato" panose="020B0604020202020204" charset="0"/>
              </a:rPr>
              <a:t>Do you think your population is protected from the virus?</a:t>
            </a:r>
          </a:p>
        </p:txBody>
      </p:sp>
      <p:pic>
        <p:nvPicPr>
          <p:cNvPr id="10" name="Picture 9" descr="A group of white people icons&#10;&#10;Description automatically generated">
            <a:extLst>
              <a:ext uri="{FF2B5EF4-FFF2-40B4-BE49-F238E27FC236}">
                <a16:creationId xmlns:a16="http://schemas.microsoft.com/office/drawing/2014/main" id="{997199F8-A4FD-6B4D-9EC0-5DC095952E8E}"/>
              </a:ext>
            </a:extLst>
          </p:cNvPr>
          <p:cNvPicPr>
            <a:picLocks noChangeAspect="1"/>
          </p:cNvPicPr>
          <p:nvPr/>
        </p:nvPicPr>
        <p:blipFill>
          <a:blip r:embed="rId3"/>
          <a:stretch>
            <a:fillRect/>
          </a:stretch>
        </p:blipFill>
        <p:spPr>
          <a:xfrm>
            <a:off x="6757262" y="1613104"/>
            <a:ext cx="2685406" cy="4489556"/>
          </a:xfrm>
          <a:prstGeom prst="rect">
            <a:avLst/>
          </a:prstGeom>
        </p:spPr>
      </p:pic>
      <p:pic>
        <p:nvPicPr>
          <p:cNvPr id="7" name="Google Shape;398;p16">
            <a:extLst>
              <a:ext uri="{FF2B5EF4-FFF2-40B4-BE49-F238E27FC236}">
                <a16:creationId xmlns:a16="http://schemas.microsoft.com/office/drawing/2014/main" id="{FBF0F1C2-C73F-192C-31BD-ACE1517AA564}"/>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8" name="Google Shape;399;p16">
            <a:extLst>
              <a:ext uri="{FF2B5EF4-FFF2-40B4-BE49-F238E27FC236}">
                <a16:creationId xmlns:a16="http://schemas.microsoft.com/office/drawing/2014/main" id="{C9E6EC95-4D7F-FE97-C8BD-BAD840D24515}"/>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100000"/>
                    </a14:imgEffect>
                  </a14:imgLayer>
                </a14:imgProps>
              </a:ext>
            </a:extLst>
          </a:blip>
          <a:srcRect/>
          <a:stretch/>
        </p:blipFill>
        <p:spPr>
          <a:xfrm>
            <a:off x="710389" y="6051927"/>
            <a:ext cx="440209" cy="480636"/>
          </a:xfrm>
          <a:prstGeom prst="rect">
            <a:avLst/>
          </a:prstGeom>
          <a:noFill/>
          <a:ln>
            <a:noFill/>
          </a:ln>
        </p:spPr>
      </p:pic>
    </p:spTree>
    <p:extLst>
      <p:ext uri="{BB962C8B-B14F-4D97-AF65-F5344CB8AC3E}">
        <p14:creationId xmlns:p14="http://schemas.microsoft.com/office/powerpoint/2010/main" val="252350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1EE9-1E6D-9B89-9229-FCEE5D72BCEE}"/>
              </a:ext>
            </a:extLst>
          </p:cNvPr>
          <p:cNvSpPr>
            <a:spLocks noGrp="1"/>
          </p:cNvSpPr>
          <p:nvPr>
            <p:ph type="title"/>
          </p:nvPr>
        </p:nvSpPr>
        <p:spPr>
          <a:xfrm>
            <a:off x="233592" y="543878"/>
            <a:ext cx="8405583" cy="694054"/>
          </a:xfrm>
        </p:spPr>
        <p:txBody>
          <a:bodyPr/>
          <a:lstStyle/>
          <a:p>
            <a:r>
              <a:rPr lang="en-GB" dirty="0"/>
              <a:t>Rainbow groups</a:t>
            </a:r>
          </a:p>
        </p:txBody>
      </p:sp>
      <p:sp>
        <p:nvSpPr>
          <p:cNvPr id="3" name="Slide Number Placeholder 2">
            <a:extLst>
              <a:ext uri="{FF2B5EF4-FFF2-40B4-BE49-F238E27FC236}">
                <a16:creationId xmlns:a16="http://schemas.microsoft.com/office/drawing/2014/main" id="{B29D12BC-46F3-76B8-73AE-7A2555B542E0}"/>
              </a:ext>
            </a:extLst>
          </p:cNvPr>
          <p:cNvSpPr>
            <a:spLocks noGrp="1"/>
          </p:cNvSpPr>
          <p:nvPr>
            <p:ph type="sldNum" sz="quarter" idx="4"/>
          </p:nvPr>
        </p:nvSpPr>
        <p:spPr/>
        <p:txBody>
          <a:bodyPr/>
          <a:lstStyle/>
          <a:p>
            <a:r>
              <a:rPr lang="en-GB" dirty="0"/>
              <a:t>© PSHE Association 2025</a:t>
            </a:r>
          </a:p>
        </p:txBody>
      </p:sp>
      <p:sp>
        <p:nvSpPr>
          <p:cNvPr id="4" name="Rectangle 3">
            <a:extLst>
              <a:ext uri="{FF2B5EF4-FFF2-40B4-BE49-F238E27FC236}">
                <a16:creationId xmlns:a16="http://schemas.microsoft.com/office/drawing/2014/main" id="{36C0B102-E15A-04A3-7BDE-D6317305C69F}"/>
              </a:ext>
            </a:extLst>
          </p:cNvPr>
          <p:cNvSpPr/>
          <p:nvPr/>
        </p:nvSpPr>
        <p:spPr>
          <a:xfrm>
            <a:off x="223383" y="1298755"/>
            <a:ext cx="6694193" cy="461665"/>
          </a:xfrm>
          <a:prstGeom prst="rect">
            <a:avLst/>
          </a:prstGeom>
        </p:spPr>
        <p:txBody>
          <a:bodyPr wrap="square">
            <a:spAutoFit/>
          </a:bodyPr>
          <a:lstStyle/>
          <a:p>
            <a:r>
              <a:rPr lang="en-GB" sz="2400" b="1" dirty="0">
                <a:latin typeface="Century Gothic" panose="020B0502020202020204" pitchFamily="34" charset="0"/>
                <a:ea typeface="Lato" panose="020B0604020202020204" charset="0"/>
                <a:cs typeface="Lato" panose="020B0604020202020204" charset="0"/>
              </a:rPr>
              <a:t>In your groups, read the case study.</a:t>
            </a:r>
          </a:p>
        </p:txBody>
      </p:sp>
      <p:sp>
        <p:nvSpPr>
          <p:cNvPr id="8" name="TextBox 7">
            <a:extLst>
              <a:ext uri="{FF2B5EF4-FFF2-40B4-BE49-F238E27FC236}">
                <a16:creationId xmlns:a16="http://schemas.microsoft.com/office/drawing/2014/main" id="{B37057A5-85C8-BE48-A50A-42549CD7D59F}"/>
              </a:ext>
            </a:extLst>
          </p:cNvPr>
          <p:cNvSpPr txBox="1"/>
          <p:nvPr/>
        </p:nvSpPr>
        <p:spPr>
          <a:xfrm>
            <a:off x="226717" y="1854310"/>
            <a:ext cx="4089251" cy="3804055"/>
          </a:xfrm>
          <a:prstGeom prst="rect">
            <a:avLst/>
          </a:prstGeom>
          <a:noFill/>
        </p:spPr>
        <p:txBody>
          <a:bodyPr wrap="square">
            <a:spAutoFit/>
          </a:bodyPr>
          <a:lstStyle/>
          <a:p>
            <a:pPr>
              <a:lnSpc>
                <a:spcPts val="2800"/>
              </a:lnSpc>
            </a:pPr>
            <a:r>
              <a:rPr lang="en-GB" sz="2000" b="1" dirty="0">
                <a:latin typeface="Century Gothic" panose="020B0502020202020204" pitchFamily="34" charset="0"/>
                <a:ea typeface="Lato" panose="020B0604020202020204" charset="0"/>
                <a:cs typeface="Lato" panose="020B0604020202020204" charset="0"/>
              </a:rPr>
              <a:t>Now discuss these questions with your group:</a:t>
            </a:r>
          </a:p>
          <a:p>
            <a:pPr marL="198000" lvl="0" indent="-198000">
              <a:lnSpc>
                <a:spcPts val="2800"/>
              </a:lnSpc>
              <a:spcBef>
                <a:spcPts val="1000"/>
              </a:spcBef>
              <a:buFont typeface="Arial" panose="020B0604020202020204" pitchFamily="34" charset="0"/>
              <a:buChar char="•"/>
            </a:pPr>
            <a:r>
              <a:rPr lang="en-GB" sz="2000" dirty="0">
                <a:latin typeface="Century Gothic" panose="020B0502020202020204" pitchFamily="34" charset="0"/>
                <a:ea typeface="Lato" panose="020B0604020202020204" charset="0"/>
                <a:cs typeface="Lato" panose="020B0604020202020204" charset="0"/>
              </a:rPr>
              <a:t>What is the medicine?</a:t>
            </a:r>
          </a:p>
          <a:p>
            <a:pPr marL="198000" lvl="0" indent="-198000">
              <a:lnSpc>
                <a:spcPts val="2800"/>
              </a:lnSpc>
              <a:spcBef>
                <a:spcPts val="1000"/>
              </a:spcBef>
              <a:buFont typeface="Arial" panose="020B0604020202020204" pitchFamily="34" charset="0"/>
              <a:buChar char="•"/>
            </a:pPr>
            <a:r>
              <a:rPr lang="en-GB" sz="2000" dirty="0">
                <a:latin typeface="Century Gothic" panose="020B0502020202020204" pitchFamily="34" charset="0"/>
                <a:ea typeface="Lato" panose="020B0604020202020204" charset="0"/>
                <a:cs typeface="Lato" panose="020B0604020202020204" charset="0"/>
              </a:rPr>
              <a:t>Why is it used?</a:t>
            </a:r>
          </a:p>
          <a:p>
            <a:pPr marL="198000" lvl="0" indent="-198000">
              <a:lnSpc>
                <a:spcPts val="2800"/>
              </a:lnSpc>
              <a:spcBef>
                <a:spcPts val="1000"/>
              </a:spcBef>
              <a:buFont typeface="Arial" panose="020B0604020202020204" pitchFamily="34" charset="0"/>
              <a:buChar char="•"/>
            </a:pPr>
            <a:r>
              <a:rPr lang="en-GB" sz="2000" dirty="0">
                <a:latin typeface="Century Gothic" panose="020B0502020202020204" pitchFamily="34" charset="0"/>
                <a:ea typeface="Lato" panose="020B0604020202020204" charset="0"/>
                <a:cs typeface="Lato" panose="020B0604020202020204" charset="0"/>
              </a:rPr>
              <a:t>How is it used?</a:t>
            </a:r>
          </a:p>
          <a:p>
            <a:pPr marL="198000" lvl="0" indent="-198000">
              <a:lnSpc>
                <a:spcPts val="2800"/>
              </a:lnSpc>
              <a:spcBef>
                <a:spcPts val="1000"/>
              </a:spcBef>
              <a:buFont typeface="Arial" panose="020B0604020202020204" pitchFamily="34" charset="0"/>
              <a:buChar char="•"/>
            </a:pPr>
            <a:r>
              <a:rPr lang="en-GB" sz="2000" dirty="0">
                <a:latin typeface="Century Gothic" panose="020B0502020202020204" pitchFamily="34" charset="0"/>
                <a:ea typeface="Lato" panose="020B0604020202020204" charset="0"/>
                <a:cs typeface="Lato" panose="020B0604020202020204" charset="0"/>
              </a:rPr>
              <a:t>Is it used for every day/sometimes, for emergencies, or both? (If both, explain how) </a:t>
            </a:r>
          </a:p>
        </p:txBody>
      </p:sp>
      <p:grpSp>
        <p:nvGrpSpPr>
          <p:cNvPr id="20" name="Group 19">
            <a:extLst>
              <a:ext uri="{FF2B5EF4-FFF2-40B4-BE49-F238E27FC236}">
                <a16:creationId xmlns:a16="http://schemas.microsoft.com/office/drawing/2014/main" id="{558BD45C-DDB2-E8DD-0B33-459AF0D59D3B}"/>
              </a:ext>
            </a:extLst>
          </p:cNvPr>
          <p:cNvGrpSpPr/>
          <p:nvPr/>
        </p:nvGrpSpPr>
        <p:grpSpPr>
          <a:xfrm>
            <a:off x="5590034" y="2251342"/>
            <a:ext cx="1559495" cy="2014095"/>
            <a:chOff x="5838066" y="2465308"/>
            <a:chExt cx="1559495" cy="2014095"/>
          </a:xfrm>
          <a:effectLst>
            <a:outerShdw blurRad="151073" dist="2647" dir="5040000" algn="ctr" rotWithShape="0">
              <a:srgbClr val="000000">
                <a:alpha val="12502"/>
              </a:srgbClr>
            </a:outerShdw>
          </a:effectLst>
        </p:grpSpPr>
        <p:sp>
          <p:nvSpPr>
            <p:cNvPr id="19" name="Rounded Rectangle 18">
              <a:extLst>
                <a:ext uri="{FF2B5EF4-FFF2-40B4-BE49-F238E27FC236}">
                  <a16:creationId xmlns:a16="http://schemas.microsoft.com/office/drawing/2014/main" id="{23BB3357-0699-52E3-884C-885A23564135}"/>
                </a:ext>
              </a:extLst>
            </p:cNvPr>
            <p:cNvSpPr/>
            <p:nvPr/>
          </p:nvSpPr>
          <p:spPr>
            <a:xfrm>
              <a:off x="5838066" y="2465308"/>
              <a:ext cx="1559495" cy="2014095"/>
            </a:xfrm>
            <a:prstGeom prst="roundRect">
              <a:avLst>
                <a:gd name="adj" fmla="val 330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E0B2D3D-9CB9-A6E4-8A10-84CA9C7E5CF9}"/>
                </a:ext>
              </a:extLst>
            </p:cNvPr>
            <p:cNvPicPr>
              <a:picLocks noChangeAspect="1"/>
            </p:cNvPicPr>
            <p:nvPr/>
          </p:nvPicPr>
          <p:blipFill>
            <a:blip r:embed="rId3"/>
            <a:stretch>
              <a:fillRect/>
            </a:stretch>
          </p:blipFill>
          <p:spPr>
            <a:xfrm>
              <a:off x="5890263" y="2508664"/>
              <a:ext cx="1477751" cy="1927382"/>
            </a:xfrm>
            <a:prstGeom prst="rect">
              <a:avLst/>
            </a:prstGeom>
          </p:spPr>
        </p:pic>
      </p:grpSp>
      <p:grpSp>
        <p:nvGrpSpPr>
          <p:cNvPr id="23" name="Group 22">
            <a:extLst>
              <a:ext uri="{FF2B5EF4-FFF2-40B4-BE49-F238E27FC236}">
                <a16:creationId xmlns:a16="http://schemas.microsoft.com/office/drawing/2014/main" id="{86DE0AC9-4B87-4AD1-E641-2BAE36F88198}"/>
              </a:ext>
            </a:extLst>
          </p:cNvPr>
          <p:cNvGrpSpPr/>
          <p:nvPr/>
        </p:nvGrpSpPr>
        <p:grpSpPr>
          <a:xfrm rot="20949365">
            <a:off x="7325064" y="1634445"/>
            <a:ext cx="1559495" cy="2014095"/>
            <a:chOff x="8654127" y="2121270"/>
            <a:chExt cx="1559495" cy="2014095"/>
          </a:xfrm>
          <a:effectLst>
            <a:outerShdw blurRad="139700" dist="50800" dir="5040000" algn="ctr" rotWithShape="0">
              <a:srgbClr val="000000">
                <a:alpha val="13686"/>
              </a:srgbClr>
            </a:outerShdw>
          </a:effectLst>
        </p:grpSpPr>
        <p:sp>
          <p:nvSpPr>
            <p:cNvPr id="21" name="Rounded Rectangle 20">
              <a:extLst>
                <a:ext uri="{FF2B5EF4-FFF2-40B4-BE49-F238E27FC236}">
                  <a16:creationId xmlns:a16="http://schemas.microsoft.com/office/drawing/2014/main" id="{6439A1D0-DC89-CDD4-B3BC-7BD4F496FB7F}"/>
                </a:ext>
              </a:extLst>
            </p:cNvPr>
            <p:cNvSpPr/>
            <p:nvPr/>
          </p:nvSpPr>
          <p:spPr>
            <a:xfrm>
              <a:off x="8654127" y="2121270"/>
              <a:ext cx="1559495" cy="2014095"/>
            </a:xfrm>
            <a:prstGeom prst="roundRect">
              <a:avLst>
                <a:gd name="adj" fmla="val 330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FC1063A-669E-6A66-C310-0C78ABCBF42A}"/>
                </a:ext>
              </a:extLst>
            </p:cNvPr>
            <p:cNvPicPr>
              <a:picLocks noChangeAspect="1"/>
            </p:cNvPicPr>
            <p:nvPr/>
          </p:nvPicPr>
          <p:blipFill>
            <a:blip r:embed="rId4"/>
            <a:stretch>
              <a:fillRect/>
            </a:stretch>
          </p:blipFill>
          <p:spPr>
            <a:xfrm>
              <a:off x="8690572" y="2164625"/>
              <a:ext cx="1486604" cy="1927383"/>
            </a:xfrm>
            <a:prstGeom prst="rect">
              <a:avLst/>
            </a:prstGeom>
          </p:spPr>
        </p:pic>
      </p:grpSp>
      <p:grpSp>
        <p:nvGrpSpPr>
          <p:cNvPr id="27" name="Group 26">
            <a:extLst>
              <a:ext uri="{FF2B5EF4-FFF2-40B4-BE49-F238E27FC236}">
                <a16:creationId xmlns:a16="http://schemas.microsoft.com/office/drawing/2014/main" id="{E0ACC2F8-6BC8-25D7-40A8-165D34CEC8E1}"/>
              </a:ext>
            </a:extLst>
          </p:cNvPr>
          <p:cNvGrpSpPr/>
          <p:nvPr/>
        </p:nvGrpSpPr>
        <p:grpSpPr>
          <a:xfrm>
            <a:off x="5442598" y="4118669"/>
            <a:ext cx="1559495" cy="2024844"/>
            <a:chOff x="9275128" y="1427470"/>
            <a:chExt cx="1559495" cy="2024844"/>
          </a:xfrm>
          <a:effectLst>
            <a:outerShdw blurRad="112971" dist="50800" dir="5400000" algn="ctr" rotWithShape="0">
              <a:srgbClr val="000000">
                <a:alpha val="11611"/>
              </a:srgbClr>
            </a:outerShdw>
          </a:effectLst>
        </p:grpSpPr>
        <p:sp>
          <p:nvSpPr>
            <p:cNvPr id="25" name="Rounded Rectangle 24">
              <a:extLst>
                <a:ext uri="{FF2B5EF4-FFF2-40B4-BE49-F238E27FC236}">
                  <a16:creationId xmlns:a16="http://schemas.microsoft.com/office/drawing/2014/main" id="{889FFA94-B5D7-8CD6-9DAF-3F563407470B}"/>
                </a:ext>
              </a:extLst>
            </p:cNvPr>
            <p:cNvSpPr/>
            <p:nvPr/>
          </p:nvSpPr>
          <p:spPr>
            <a:xfrm rot="20949365">
              <a:off x="9275128" y="1427470"/>
              <a:ext cx="1559495" cy="2014095"/>
            </a:xfrm>
            <a:prstGeom prst="roundRect">
              <a:avLst>
                <a:gd name="adj" fmla="val 330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1C527F5-8E81-73C7-1429-642266471D92}"/>
                </a:ext>
              </a:extLst>
            </p:cNvPr>
            <p:cNvPicPr>
              <a:picLocks noChangeAspect="1"/>
            </p:cNvPicPr>
            <p:nvPr/>
          </p:nvPicPr>
          <p:blipFill>
            <a:blip r:embed="rId5"/>
            <a:stretch>
              <a:fillRect/>
            </a:stretch>
          </p:blipFill>
          <p:spPr>
            <a:xfrm rot="20943568">
              <a:off x="9315651" y="1478298"/>
              <a:ext cx="1478447" cy="1974016"/>
            </a:xfrm>
            <a:prstGeom prst="rect">
              <a:avLst/>
            </a:prstGeom>
          </p:spPr>
        </p:pic>
      </p:grpSp>
      <p:grpSp>
        <p:nvGrpSpPr>
          <p:cNvPr id="30" name="Group 29">
            <a:extLst>
              <a:ext uri="{FF2B5EF4-FFF2-40B4-BE49-F238E27FC236}">
                <a16:creationId xmlns:a16="http://schemas.microsoft.com/office/drawing/2014/main" id="{3A86C831-1580-B98E-8991-D0FDB13E2D02}"/>
              </a:ext>
            </a:extLst>
          </p:cNvPr>
          <p:cNvGrpSpPr/>
          <p:nvPr/>
        </p:nvGrpSpPr>
        <p:grpSpPr>
          <a:xfrm rot="659154">
            <a:off x="6421979" y="2843136"/>
            <a:ext cx="1559495" cy="2014095"/>
            <a:chOff x="5386117" y="4704736"/>
            <a:chExt cx="1559495" cy="2014095"/>
          </a:xfrm>
        </p:grpSpPr>
        <p:sp>
          <p:nvSpPr>
            <p:cNvPr id="28" name="Rounded Rectangle 27">
              <a:extLst>
                <a:ext uri="{FF2B5EF4-FFF2-40B4-BE49-F238E27FC236}">
                  <a16:creationId xmlns:a16="http://schemas.microsoft.com/office/drawing/2014/main" id="{7844B5D6-167F-356F-3008-92828641FF61}"/>
                </a:ext>
              </a:extLst>
            </p:cNvPr>
            <p:cNvSpPr/>
            <p:nvPr/>
          </p:nvSpPr>
          <p:spPr>
            <a:xfrm>
              <a:off x="5386117" y="4704736"/>
              <a:ext cx="1559495" cy="2014095"/>
            </a:xfrm>
            <a:prstGeom prst="roundRect">
              <a:avLst>
                <a:gd name="adj" fmla="val 3307"/>
              </a:avLst>
            </a:prstGeom>
            <a:solidFill>
              <a:schemeClr val="bg1"/>
            </a:solidFill>
            <a:ln>
              <a:noFill/>
            </a:ln>
            <a:effectLst>
              <a:outerShdw blurRad="132258" dist="50800" dir="4740000" algn="ctr" rotWithShape="0">
                <a:srgbClr val="000000">
                  <a:alpha val="11188"/>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C7C8B03-D4E8-2230-1FF6-5BFB889CACE5}"/>
                </a:ext>
              </a:extLst>
            </p:cNvPr>
            <p:cNvPicPr>
              <a:picLocks noChangeAspect="1"/>
            </p:cNvPicPr>
            <p:nvPr/>
          </p:nvPicPr>
          <p:blipFill>
            <a:blip r:embed="rId6"/>
            <a:stretch>
              <a:fillRect/>
            </a:stretch>
          </p:blipFill>
          <p:spPr>
            <a:xfrm>
              <a:off x="5440575" y="4744815"/>
              <a:ext cx="1470187" cy="1974016"/>
            </a:xfrm>
            <a:prstGeom prst="rect">
              <a:avLst/>
            </a:prstGeom>
          </p:spPr>
        </p:pic>
      </p:grpSp>
      <p:grpSp>
        <p:nvGrpSpPr>
          <p:cNvPr id="33" name="Group 32">
            <a:extLst>
              <a:ext uri="{FF2B5EF4-FFF2-40B4-BE49-F238E27FC236}">
                <a16:creationId xmlns:a16="http://schemas.microsoft.com/office/drawing/2014/main" id="{70D60AA2-C48A-F29B-379D-C33C1C2CB9E8}"/>
              </a:ext>
            </a:extLst>
          </p:cNvPr>
          <p:cNvGrpSpPr/>
          <p:nvPr/>
        </p:nvGrpSpPr>
        <p:grpSpPr>
          <a:xfrm>
            <a:off x="8019617" y="2442060"/>
            <a:ext cx="1559495" cy="2014095"/>
            <a:chOff x="7476115" y="4552196"/>
            <a:chExt cx="1559495" cy="2014095"/>
          </a:xfrm>
        </p:grpSpPr>
        <p:sp>
          <p:nvSpPr>
            <p:cNvPr id="31" name="Rounded Rectangle 30">
              <a:extLst>
                <a:ext uri="{FF2B5EF4-FFF2-40B4-BE49-F238E27FC236}">
                  <a16:creationId xmlns:a16="http://schemas.microsoft.com/office/drawing/2014/main" id="{5EB36385-542B-3350-8991-5534B4076315}"/>
                </a:ext>
              </a:extLst>
            </p:cNvPr>
            <p:cNvSpPr/>
            <p:nvPr/>
          </p:nvSpPr>
          <p:spPr>
            <a:xfrm>
              <a:off x="7476115" y="4552196"/>
              <a:ext cx="1559495" cy="2014095"/>
            </a:xfrm>
            <a:prstGeom prst="roundRect">
              <a:avLst>
                <a:gd name="adj" fmla="val 3307"/>
              </a:avLst>
            </a:prstGeom>
            <a:solidFill>
              <a:schemeClr val="bg1"/>
            </a:solidFill>
            <a:ln>
              <a:noFill/>
            </a:ln>
            <a:effectLst>
              <a:outerShdw blurRad="148332" dist="50800" dir="5400000" algn="ctr" rotWithShape="0">
                <a:srgbClr val="000000">
                  <a:alpha val="568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CFE5577-B02C-7D65-B3A8-48EEF6CFC071}"/>
                </a:ext>
              </a:extLst>
            </p:cNvPr>
            <p:cNvPicPr>
              <a:picLocks noChangeAspect="1"/>
            </p:cNvPicPr>
            <p:nvPr/>
          </p:nvPicPr>
          <p:blipFill>
            <a:blip r:embed="rId7"/>
            <a:stretch>
              <a:fillRect/>
            </a:stretch>
          </p:blipFill>
          <p:spPr>
            <a:xfrm>
              <a:off x="7499856" y="4585949"/>
              <a:ext cx="1512012" cy="1974016"/>
            </a:xfrm>
            <a:prstGeom prst="rect">
              <a:avLst/>
            </a:prstGeom>
            <a:effectLst>
              <a:outerShdw blurRad="148332" dist="50800" dir="5400000" algn="ctr" rotWithShape="0">
                <a:srgbClr val="000000">
                  <a:alpha val="5680"/>
                </a:srgbClr>
              </a:outerShdw>
            </a:effectLst>
          </p:spPr>
        </p:pic>
      </p:grpSp>
      <p:grpSp>
        <p:nvGrpSpPr>
          <p:cNvPr id="35" name="Group 34">
            <a:extLst>
              <a:ext uri="{FF2B5EF4-FFF2-40B4-BE49-F238E27FC236}">
                <a16:creationId xmlns:a16="http://schemas.microsoft.com/office/drawing/2014/main" id="{B4BAC99F-D183-2C28-7EFC-EE36131FDFBB}"/>
              </a:ext>
            </a:extLst>
          </p:cNvPr>
          <p:cNvGrpSpPr/>
          <p:nvPr/>
        </p:nvGrpSpPr>
        <p:grpSpPr>
          <a:xfrm>
            <a:off x="7390438" y="4030045"/>
            <a:ext cx="1559495" cy="2014095"/>
            <a:chOff x="7280100" y="4673309"/>
            <a:chExt cx="1559495" cy="2014095"/>
          </a:xfrm>
        </p:grpSpPr>
        <p:sp>
          <p:nvSpPr>
            <p:cNvPr id="34" name="Rounded Rectangle 33">
              <a:extLst>
                <a:ext uri="{FF2B5EF4-FFF2-40B4-BE49-F238E27FC236}">
                  <a16:creationId xmlns:a16="http://schemas.microsoft.com/office/drawing/2014/main" id="{AE557F6D-6359-EC41-EE9B-0A001DAD5C46}"/>
                </a:ext>
              </a:extLst>
            </p:cNvPr>
            <p:cNvSpPr/>
            <p:nvPr/>
          </p:nvSpPr>
          <p:spPr>
            <a:xfrm>
              <a:off x="7280100" y="4673309"/>
              <a:ext cx="1559495" cy="2014095"/>
            </a:xfrm>
            <a:prstGeom prst="roundRect">
              <a:avLst>
                <a:gd name="adj" fmla="val 3307"/>
              </a:avLst>
            </a:prstGeom>
            <a:solidFill>
              <a:schemeClr val="bg1"/>
            </a:solidFill>
            <a:ln>
              <a:noFill/>
            </a:ln>
            <a:effectLst>
              <a:outerShdw blurRad="132258" dist="50800" dir="4740000" algn="ctr" rotWithShape="0">
                <a:srgbClr val="000000">
                  <a:alpha val="11188"/>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889CC33-03DC-DE27-0F5A-4DDB980CA271}"/>
                </a:ext>
              </a:extLst>
            </p:cNvPr>
            <p:cNvPicPr>
              <a:picLocks noChangeAspect="1"/>
            </p:cNvPicPr>
            <p:nvPr/>
          </p:nvPicPr>
          <p:blipFill>
            <a:blip r:embed="rId8"/>
            <a:stretch>
              <a:fillRect/>
            </a:stretch>
          </p:blipFill>
          <p:spPr>
            <a:xfrm>
              <a:off x="7323584" y="4693348"/>
              <a:ext cx="1460607" cy="1974015"/>
            </a:xfrm>
            <a:prstGeom prst="rect">
              <a:avLst/>
            </a:prstGeom>
          </p:spPr>
        </p:pic>
      </p:grpSp>
    </p:spTree>
    <p:extLst>
      <p:ext uri="{BB962C8B-B14F-4D97-AF65-F5344CB8AC3E}">
        <p14:creationId xmlns:p14="http://schemas.microsoft.com/office/powerpoint/2010/main" val="348418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ED3B-53CC-E1EA-B76E-90C960A3CAFB}"/>
              </a:ext>
            </a:extLst>
          </p:cNvPr>
          <p:cNvSpPr>
            <a:spLocks noGrp="1"/>
          </p:cNvSpPr>
          <p:nvPr>
            <p:ph type="title"/>
          </p:nvPr>
        </p:nvSpPr>
        <p:spPr>
          <a:xfrm>
            <a:off x="205987" y="587217"/>
            <a:ext cx="7498822" cy="694054"/>
          </a:xfrm>
        </p:spPr>
        <p:txBody>
          <a:bodyPr/>
          <a:lstStyle/>
          <a:p>
            <a:r>
              <a:rPr lang="en-US" dirty="0"/>
              <a:t>Using this PowerPoint</a:t>
            </a:r>
          </a:p>
        </p:txBody>
      </p:sp>
      <p:sp>
        <p:nvSpPr>
          <p:cNvPr id="4" name="Slide Number Placeholder 5">
            <a:extLst>
              <a:ext uri="{FF2B5EF4-FFF2-40B4-BE49-F238E27FC236}">
                <a16:creationId xmlns:a16="http://schemas.microsoft.com/office/drawing/2014/main" id="{FAB90903-E62F-6F69-0EE1-B19ED81F26C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9">
            <a:extLst>
              <a:ext uri="{FF2B5EF4-FFF2-40B4-BE49-F238E27FC236}">
                <a16:creationId xmlns:a16="http://schemas.microsoft.com/office/drawing/2014/main" id="{C2653EDC-BDDB-896D-2CED-D1BC34D2C8A9}"/>
              </a:ext>
            </a:extLst>
          </p:cNvPr>
          <p:cNvSpPr txBox="1">
            <a:spLocks/>
          </p:cNvSpPr>
          <p:nvPr/>
        </p:nvSpPr>
        <p:spPr>
          <a:xfrm>
            <a:off x="241039" y="1290745"/>
            <a:ext cx="7366261"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Pupil slides </a:t>
            </a:r>
            <a:r>
              <a:rPr lang="en-US" dirty="0"/>
              <a:t>– provide a visual focus point for pupils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endParaRPr lang="en-US" dirty="0"/>
          </a:p>
          <a:p>
            <a:endParaRPr lang="en-US" dirty="0"/>
          </a:p>
        </p:txBody>
      </p:sp>
    </p:spTree>
    <p:extLst>
      <p:ext uri="{BB962C8B-B14F-4D97-AF65-F5344CB8AC3E}">
        <p14:creationId xmlns:p14="http://schemas.microsoft.com/office/powerpoint/2010/main" val="47225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1EE9-1E6D-9B89-9229-FCEE5D72BCEE}"/>
              </a:ext>
            </a:extLst>
          </p:cNvPr>
          <p:cNvSpPr>
            <a:spLocks noGrp="1"/>
          </p:cNvSpPr>
          <p:nvPr>
            <p:ph type="title"/>
          </p:nvPr>
        </p:nvSpPr>
        <p:spPr>
          <a:xfrm>
            <a:off x="233592" y="543878"/>
            <a:ext cx="8405583" cy="694054"/>
          </a:xfrm>
        </p:spPr>
        <p:txBody>
          <a:bodyPr/>
          <a:lstStyle/>
          <a:p>
            <a:r>
              <a:rPr lang="en-GB" dirty="0"/>
              <a:t>Rainbow groups</a:t>
            </a:r>
          </a:p>
        </p:txBody>
      </p:sp>
      <p:sp>
        <p:nvSpPr>
          <p:cNvPr id="3" name="Slide Number Placeholder 2">
            <a:extLst>
              <a:ext uri="{FF2B5EF4-FFF2-40B4-BE49-F238E27FC236}">
                <a16:creationId xmlns:a16="http://schemas.microsoft.com/office/drawing/2014/main" id="{B29D12BC-46F3-76B8-73AE-7A2555B542E0}"/>
              </a:ext>
            </a:extLst>
          </p:cNvPr>
          <p:cNvSpPr>
            <a:spLocks noGrp="1"/>
          </p:cNvSpPr>
          <p:nvPr>
            <p:ph type="sldNum" sz="quarter" idx="4"/>
          </p:nvPr>
        </p:nvSpPr>
        <p:spPr/>
        <p:txBody>
          <a:bodyPr/>
          <a:lstStyle/>
          <a:p>
            <a:r>
              <a:rPr lang="en-GB"/>
              <a:t>© PSHE Association 2025</a:t>
            </a:r>
            <a:endParaRPr lang="en-GB" dirty="0"/>
          </a:p>
        </p:txBody>
      </p:sp>
      <p:graphicFrame>
        <p:nvGraphicFramePr>
          <p:cNvPr id="7" name="Table 6">
            <a:extLst>
              <a:ext uri="{FF2B5EF4-FFF2-40B4-BE49-F238E27FC236}">
                <a16:creationId xmlns:a16="http://schemas.microsoft.com/office/drawing/2014/main" id="{4ACDCB09-CB06-0426-71A7-DA6F38FA0F16}"/>
              </a:ext>
            </a:extLst>
          </p:cNvPr>
          <p:cNvGraphicFramePr>
            <a:graphicFrameLocks noGrp="1"/>
          </p:cNvGraphicFramePr>
          <p:nvPr>
            <p:extLst>
              <p:ext uri="{D42A27DB-BD31-4B8C-83A1-F6EECF244321}">
                <p14:modId xmlns:p14="http://schemas.microsoft.com/office/powerpoint/2010/main" val="215507228"/>
              </p:ext>
            </p:extLst>
          </p:nvPr>
        </p:nvGraphicFramePr>
        <p:xfrm>
          <a:off x="0" y="3821407"/>
          <a:ext cx="9906000" cy="3413760"/>
        </p:xfrm>
        <a:graphic>
          <a:graphicData uri="http://schemas.openxmlformats.org/drawingml/2006/table">
            <a:tbl>
              <a:tblPr firstRow="1" bandRow="1">
                <a:tableStyleId>{5940675A-B579-460E-94D1-54222C63F5DA}</a:tableStyleId>
              </a:tblPr>
              <a:tblGrid>
                <a:gridCol w="1981200">
                  <a:extLst>
                    <a:ext uri="{9D8B030D-6E8A-4147-A177-3AD203B41FA5}">
                      <a16:colId xmlns:a16="http://schemas.microsoft.com/office/drawing/2014/main" val="1564999493"/>
                    </a:ext>
                  </a:extLst>
                </a:gridCol>
                <a:gridCol w="1981200">
                  <a:extLst>
                    <a:ext uri="{9D8B030D-6E8A-4147-A177-3AD203B41FA5}">
                      <a16:colId xmlns:a16="http://schemas.microsoft.com/office/drawing/2014/main" val="2959937007"/>
                    </a:ext>
                  </a:extLst>
                </a:gridCol>
                <a:gridCol w="1981200">
                  <a:extLst>
                    <a:ext uri="{9D8B030D-6E8A-4147-A177-3AD203B41FA5}">
                      <a16:colId xmlns:a16="http://schemas.microsoft.com/office/drawing/2014/main" val="3752650823"/>
                    </a:ext>
                  </a:extLst>
                </a:gridCol>
                <a:gridCol w="1981200">
                  <a:extLst>
                    <a:ext uri="{9D8B030D-6E8A-4147-A177-3AD203B41FA5}">
                      <a16:colId xmlns:a16="http://schemas.microsoft.com/office/drawing/2014/main" val="3297587948"/>
                    </a:ext>
                  </a:extLst>
                </a:gridCol>
                <a:gridCol w="1981200">
                  <a:extLst>
                    <a:ext uri="{9D8B030D-6E8A-4147-A177-3AD203B41FA5}">
                      <a16:colId xmlns:a16="http://schemas.microsoft.com/office/drawing/2014/main" val="1756914509"/>
                    </a:ext>
                  </a:extLst>
                </a:gridCol>
              </a:tblGrid>
              <a:tr h="853440">
                <a:tc>
                  <a:txBody>
                    <a:bodyPr/>
                    <a:lstStyle/>
                    <a:p>
                      <a:pPr algn="ctr"/>
                      <a:r>
                        <a:rPr lang="en-GB" sz="1800" b="1" i="0" dirty="0">
                          <a:latin typeface="Century Gothic" panose="020B0502020202020204" pitchFamily="34" charset="0"/>
                        </a:rPr>
                        <a:t>Name of medicine</a:t>
                      </a:r>
                    </a:p>
                  </a:txBody>
                  <a:tcPr anchor="ctr">
                    <a:solidFill>
                      <a:srgbClr val="88C2BF">
                        <a:alpha val="58574"/>
                      </a:srgbClr>
                    </a:solidFill>
                  </a:tcPr>
                </a:tc>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What?</a:t>
                      </a:r>
                    </a:p>
                    <a:p>
                      <a:pPr algn="ctr"/>
                      <a:endParaRPr lang="en-GB" sz="1400" b="1" dirty="0">
                        <a:latin typeface="Century Gothic" panose="020B0502020202020204" pitchFamily="34" charset="0"/>
                      </a:endParaRPr>
                    </a:p>
                  </a:txBody>
                  <a:tcPr anchor="ctr">
                    <a:solidFill>
                      <a:srgbClr val="88C2BF">
                        <a:alpha val="58574"/>
                      </a:srgbClr>
                    </a:solidFill>
                  </a:tcPr>
                </a:tc>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Why?</a:t>
                      </a:r>
                    </a:p>
                    <a:p>
                      <a:pPr algn="ctr"/>
                      <a:endParaRPr lang="en-GB" sz="1400" b="1" dirty="0">
                        <a:latin typeface="Century Gothic" panose="020B0502020202020204" pitchFamily="34" charset="0"/>
                      </a:endParaRPr>
                    </a:p>
                  </a:txBody>
                  <a:tcPr anchor="ctr">
                    <a:solidFill>
                      <a:srgbClr val="88C2BF">
                        <a:alpha val="58574"/>
                      </a:srgbClr>
                    </a:solidFill>
                  </a:tcPr>
                </a:tc>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How?</a:t>
                      </a:r>
                    </a:p>
                    <a:p>
                      <a:pPr algn="ctr"/>
                      <a:endParaRPr lang="en-GB" sz="1400" b="1" dirty="0">
                        <a:latin typeface="Century Gothic" panose="020B0502020202020204" pitchFamily="34" charset="0"/>
                      </a:endParaRPr>
                    </a:p>
                  </a:txBody>
                  <a:tcPr anchor="ctr">
                    <a:solidFill>
                      <a:srgbClr val="88C2BF">
                        <a:alpha val="58574"/>
                      </a:srgbClr>
                    </a:solidFill>
                  </a:tcPr>
                </a:tc>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Everyday</a:t>
                      </a:r>
                      <a:br>
                        <a:rPr kumimoji="0" lang="en-GB"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br>
                      <a:r>
                        <a:rPr kumimoji="0" lang="en-GB"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/emergency</a:t>
                      </a:r>
                    </a:p>
                  </a:txBody>
                  <a:tcPr anchor="ctr">
                    <a:solidFill>
                      <a:srgbClr val="88C2BF">
                        <a:alpha val="58574"/>
                      </a:srgbClr>
                    </a:solidFill>
                  </a:tcPr>
                </a:tc>
                <a:extLst>
                  <a:ext uri="{0D108BD9-81ED-4DB2-BD59-A6C34878D82A}">
                    <a16:rowId xmlns:a16="http://schemas.microsoft.com/office/drawing/2014/main" val="2895850798"/>
                  </a:ext>
                </a:extLst>
              </a:tr>
              <a:tr h="853440">
                <a:tc>
                  <a:txBody>
                    <a:bodyPr/>
                    <a:lstStyle/>
                    <a:p>
                      <a:endParaRPr lang="en-GB" b="0" i="0" dirty="0">
                        <a:latin typeface="Century Gothic" panose="020B0502020202020204" pitchFamily="34" charset="0"/>
                      </a:endParaRPr>
                    </a:p>
                  </a:txBody>
                  <a:tcPr>
                    <a:solidFill>
                      <a:srgbClr val="88C2BF">
                        <a:alpha val="10417"/>
                      </a:srgbClr>
                    </a:solidFill>
                  </a:tcPr>
                </a:tc>
                <a:tc>
                  <a:txBody>
                    <a:bodyPr/>
                    <a:lstStyle/>
                    <a:p>
                      <a:endParaRPr lang="en-GB" b="0" i="0" dirty="0">
                        <a:latin typeface="Century Gothic" panose="020B0502020202020204" pitchFamily="34" charset="0"/>
                      </a:endParaRPr>
                    </a:p>
                  </a:txBody>
                  <a:tcPr>
                    <a:solidFill>
                      <a:srgbClr val="88C2BF">
                        <a:alpha val="10417"/>
                      </a:srgbClr>
                    </a:solidFill>
                  </a:tcPr>
                </a:tc>
                <a:tc>
                  <a:txBody>
                    <a:bodyPr/>
                    <a:lstStyle/>
                    <a:p>
                      <a:endParaRPr lang="en-GB" b="0" i="0" dirty="0">
                        <a:latin typeface="Century Gothic" panose="020B0502020202020204" pitchFamily="34" charset="0"/>
                      </a:endParaRPr>
                    </a:p>
                  </a:txBody>
                  <a:tcPr>
                    <a:solidFill>
                      <a:srgbClr val="88C2BF">
                        <a:alpha val="10417"/>
                      </a:srgbClr>
                    </a:solidFill>
                  </a:tcPr>
                </a:tc>
                <a:tc>
                  <a:txBody>
                    <a:bodyPr/>
                    <a:lstStyle/>
                    <a:p>
                      <a:endParaRPr lang="en-GB" b="0" i="0" dirty="0">
                        <a:latin typeface="Century Gothic" panose="020B0502020202020204" pitchFamily="34" charset="0"/>
                      </a:endParaRPr>
                    </a:p>
                  </a:txBody>
                  <a:tcPr>
                    <a:solidFill>
                      <a:srgbClr val="88C2BF">
                        <a:alpha val="10417"/>
                      </a:srgbClr>
                    </a:solidFill>
                  </a:tcPr>
                </a:tc>
                <a:tc>
                  <a:txBody>
                    <a:bodyPr/>
                    <a:lstStyle/>
                    <a:p>
                      <a:endParaRPr lang="en-GB" b="0" i="0" dirty="0">
                        <a:latin typeface="Century Gothic" panose="020B0502020202020204" pitchFamily="34" charset="0"/>
                      </a:endParaRPr>
                    </a:p>
                  </a:txBody>
                  <a:tcPr>
                    <a:solidFill>
                      <a:srgbClr val="88C2BF">
                        <a:alpha val="10417"/>
                      </a:srgbClr>
                    </a:solidFill>
                  </a:tcPr>
                </a:tc>
                <a:extLst>
                  <a:ext uri="{0D108BD9-81ED-4DB2-BD59-A6C34878D82A}">
                    <a16:rowId xmlns:a16="http://schemas.microsoft.com/office/drawing/2014/main" val="3485819328"/>
                  </a:ext>
                </a:extLst>
              </a:tr>
              <a:tr h="853440">
                <a:tc>
                  <a:txBody>
                    <a:bodyPr/>
                    <a:lstStyle/>
                    <a:p>
                      <a:endParaRPr lang="en-GB" b="0" i="0" dirty="0">
                        <a:latin typeface="Century Gothic" panose="020B0502020202020204" pitchFamily="34" charset="0"/>
                      </a:endParaRPr>
                    </a:p>
                  </a:txBody>
                  <a:tcPr>
                    <a:solidFill>
                      <a:srgbClr val="88C2BF">
                        <a:alpha val="10417"/>
                      </a:srgbClr>
                    </a:solidFill>
                  </a:tcPr>
                </a:tc>
                <a:tc>
                  <a:txBody>
                    <a:bodyPr/>
                    <a:lstStyle/>
                    <a:p>
                      <a:endParaRPr lang="en-GB" b="0" i="0" dirty="0">
                        <a:latin typeface="Century Gothic" panose="020B0502020202020204" pitchFamily="34" charset="0"/>
                      </a:endParaRPr>
                    </a:p>
                  </a:txBody>
                  <a:tcPr>
                    <a:solidFill>
                      <a:srgbClr val="88C2BF">
                        <a:alpha val="10417"/>
                      </a:srgbClr>
                    </a:solidFill>
                  </a:tcPr>
                </a:tc>
                <a:tc>
                  <a:txBody>
                    <a:bodyPr/>
                    <a:lstStyle/>
                    <a:p>
                      <a:endParaRPr lang="en-GB" b="0" i="0" dirty="0">
                        <a:latin typeface="Century Gothic" panose="020B0502020202020204" pitchFamily="34" charset="0"/>
                      </a:endParaRPr>
                    </a:p>
                  </a:txBody>
                  <a:tcPr>
                    <a:solidFill>
                      <a:srgbClr val="88C2BF">
                        <a:alpha val="10417"/>
                      </a:srgbClr>
                    </a:solidFill>
                  </a:tcPr>
                </a:tc>
                <a:tc>
                  <a:txBody>
                    <a:bodyPr/>
                    <a:lstStyle/>
                    <a:p>
                      <a:endParaRPr lang="en-GB" b="0" i="0" dirty="0">
                        <a:latin typeface="Century Gothic" panose="020B0502020202020204" pitchFamily="34" charset="0"/>
                      </a:endParaRPr>
                    </a:p>
                  </a:txBody>
                  <a:tcPr>
                    <a:solidFill>
                      <a:srgbClr val="88C2BF">
                        <a:alpha val="10417"/>
                      </a:srgbClr>
                    </a:solidFill>
                  </a:tcPr>
                </a:tc>
                <a:tc>
                  <a:txBody>
                    <a:bodyPr/>
                    <a:lstStyle/>
                    <a:p>
                      <a:endParaRPr lang="en-GB" b="0" i="0" dirty="0">
                        <a:latin typeface="Century Gothic" panose="020B0502020202020204" pitchFamily="34" charset="0"/>
                      </a:endParaRPr>
                    </a:p>
                  </a:txBody>
                  <a:tcPr>
                    <a:solidFill>
                      <a:srgbClr val="88C2BF">
                        <a:alpha val="10417"/>
                      </a:srgbClr>
                    </a:solidFill>
                  </a:tcPr>
                </a:tc>
                <a:extLst>
                  <a:ext uri="{0D108BD9-81ED-4DB2-BD59-A6C34878D82A}">
                    <a16:rowId xmlns:a16="http://schemas.microsoft.com/office/drawing/2014/main" val="1284398613"/>
                  </a:ext>
                </a:extLst>
              </a:tr>
              <a:tr h="853440">
                <a:tc>
                  <a:txBody>
                    <a:bodyPr/>
                    <a:lstStyle/>
                    <a:p>
                      <a:endParaRPr lang="en-GB" b="0" i="0" dirty="0">
                        <a:latin typeface="Century Gothic" panose="020B0502020202020204" pitchFamily="34" charset="0"/>
                      </a:endParaRPr>
                    </a:p>
                  </a:txBody>
                  <a:tcPr>
                    <a:solidFill>
                      <a:srgbClr val="88C2BF">
                        <a:alpha val="10417"/>
                      </a:srgbClr>
                    </a:solidFill>
                  </a:tcPr>
                </a:tc>
                <a:tc>
                  <a:txBody>
                    <a:bodyPr/>
                    <a:lstStyle/>
                    <a:p>
                      <a:endParaRPr lang="en-GB" b="0" i="0" dirty="0">
                        <a:latin typeface="Century Gothic" panose="020B0502020202020204" pitchFamily="34" charset="0"/>
                      </a:endParaRPr>
                    </a:p>
                  </a:txBody>
                  <a:tcPr>
                    <a:solidFill>
                      <a:srgbClr val="88C2BF">
                        <a:alpha val="10417"/>
                      </a:srgbClr>
                    </a:solidFill>
                  </a:tcPr>
                </a:tc>
                <a:tc>
                  <a:txBody>
                    <a:bodyPr/>
                    <a:lstStyle/>
                    <a:p>
                      <a:endParaRPr lang="en-GB" b="0" i="0" dirty="0">
                        <a:latin typeface="Century Gothic" panose="020B0502020202020204" pitchFamily="34" charset="0"/>
                      </a:endParaRPr>
                    </a:p>
                  </a:txBody>
                  <a:tcPr>
                    <a:solidFill>
                      <a:srgbClr val="88C2BF">
                        <a:alpha val="10417"/>
                      </a:srgbClr>
                    </a:solidFill>
                  </a:tcPr>
                </a:tc>
                <a:tc>
                  <a:txBody>
                    <a:bodyPr/>
                    <a:lstStyle/>
                    <a:p>
                      <a:endParaRPr lang="en-GB" b="0" i="0" dirty="0">
                        <a:latin typeface="Century Gothic" panose="020B0502020202020204" pitchFamily="34" charset="0"/>
                      </a:endParaRPr>
                    </a:p>
                  </a:txBody>
                  <a:tcPr>
                    <a:solidFill>
                      <a:srgbClr val="88C2BF">
                        <a:alpha val="10417"/>
                      </a:srgbClr>
                    </a:solidFill>
                  </a:tcPr>
                </a:tc>
                <a:tc>
                  <a:txBody>
                    <a:bodyPr/>
                    <a:lstStyle/>
                    <a:p>
                      <a:endParaRPr lang="en-GB" b="0" i="0" dirty="0">
                        <a:latin typeface="Century Gothic" panose="020B0502020202020204" pitchFamily="34" charset="0"/>
                      </a:endParaRPr>
                    </a:p>
                  </a:txBody>
                  <a:tcPr>
                    <a:solidFill>
                      <a:srgbClr val="88C2BF">
                        <a:alpha val="10417"/>
                      </a:srgbClr>
                    </a:solidFill>
                  </a:tcPr>
                </a:tc>
                <a:extLst>
                  <a:ext uri="{0D108BD9-81ED-4DB2-BD59-A6C34878D82A}">
                    <a16:rowId xmlns:a16="http://schemas.microsoft.com/office/drawing/2014/main" val="3821179985"/>
                  </a:ext>
                </a:extLst>
              </a:tr>
            </a:tbl>
          </a:graphicData>
        </a:graphic>
      </p:graphicFrame>
      <p:sp>
        <p:nvSpPr>
          <p:cNvPr id="8" name="Rectangle 7">
            <a:extLst>
              <a:ext uri="{FF2B5EF4-FFF2-40B4-BE49-F238E27FC236}">
                <a16:creationId xmlns:a16="http://schemas.microsoft.com/office/drawing/2014/main" id="{99109B39-056D-1BB0-ADD9-A3B2D0980540}"/>
              </a:ext>
            </a:extLst>
          </p:cNvPr>
          <p:cNvSpPr/>
          <p:nvPr/>
        </p:nvSpPr>
        <p:spPr>
          <a:xfrm>
            <a:off x="223383" y="1298755"/>
            <a:ext cx="5290725" cy="2264723"/>
          </a:xfrm>
          <a:prstGeom prst="rect">
            <a:avLst/>
          </a:prstGeom>
        </p:spPr>
        <p:txBody>
          <a:bodyPr wrap="square">
            <a:spAutoFit/>
          </a:bodyPr>
          <a:lstStyle/>
          <a:p>
            <a:pPr lvl="0">
              <a:lnSpc>
                <a:spcPts val="3200"/>
              </a:lnSpc>
              <a:spcBef>
                <a:spcPts val="1500"/>
              </a:spcBef>
            </a:pPr>
            <a:r>
              <a:rPr lang="en-GB" sz="2400" dirty="0">
                <a:solidFill>
                  <a:srgbClr val="000000"/>
                </a:solidFill>
                <a:latin typeface="Century Gothic" panose="020B0502020202020204" pitchFamily="34" charset="0"/>
                <a:ea typeface="Lato" panose="020B0604020202020204" charset="0"/>
                <a:cs typeface="Lato" panose="020B0604020202020204" charset="0"/>
              </a:rPr>
              <a:t>In your Rainbow group, draw a grid with the following headings.</a:t>
            </a:r>
          </a:p>
          <a:p>
            <a:pPr lvl="0">
              <a:lnSpc>
                <a:spcPts val="3200"/>
              </a:lnSpc>
              <a:spcBef>
                <a:spcPts val="1500"/>
              </a:spcBef>
            </a:pPr>
            <a:r>
              <a:rPr lang="en-GB" sz="2400" b="1" dirty="0">
                <a:solidFill>
                  <a:srgbClr val="000000"/>
                </a:solidFill>
                <a:latin typeface="Century Gothic" panose="020B0502020202020204" pitchFamily="34" charset="0"/>
                <a:ea typeface="Lato" panose="020B0604020202020204" charset="0"/>
                <a:cs typeface="Lato" panose="020B0604020202020204" charset="0"/>
              </a:rPr>
              <a:t>Add the information about the medicines to the grid.</a:t>
            </a:r>
          </a:p>
          <a:p>
            <a:pPr lvl="0"/>
            <a:endParaRPr lang="en-GB" sz="2200" dirty="0">
              <a:solidFill>
                <a:srgbClr val="000000"/>
              </a:solidFill>
              <a:latin typeface="Century Gothic" panose="020B0502020202020204" pitchFamily="34" charset="0"/>
              <a:ea typeface="Lato" panose="020B0604020202020204" charset="0"/>
              <a:cs typeface="Lato" panose="020B0604020202020204" charset="0"/>
            </a:endParaRPr>
          </a:p>
        </p:txBody>
      </p:sp>
      <p:grpSp>
        <p:nvGrpSpPr>
          <p:cNvPr id="31" name="Group 30">
            <a:extLst>
              <a:ext uri="{FF2B5EF4-FFF2-40B4-BE49-F238E27FC236}">
                <a16:creationId xmlns:a16="http://schemas.microsoft.com/office/drawing/2014/main" id="{8E28F3A9-AA3A-5431-FA48-0F475DD4C649}"/>
              </a:ext>
            </a:extLst>
          </p:cNvPr>
          <p:cNvGrpSpPr/>
          <p:nvPr/>
        </p:nvGrpSpPr>
        <p:grpSpPr>
          <a:xfrm>
            <a:off x="346364" y="4932218"/>
            <a:ext cx="3978448" cy="1718676"/>
            <a:chOff x="346364" y="4932218"/>
            <a:chExt cx="3978448" cy="1718676"/>
          </a:xfrm>
        </p:grpSpPr>
        <p:grpSp>
          <p:nvGrpSpPr>
            <p:cNvPr id="28" name="Group 27">
              <a:extLst>
                <a:ext uri="{FF2B5EF4-FFF2-40B4-BE49-F238E27FC236}">
                  <a16:creationId xmlns:a16="http://schemas.microsoft.com/office/drawing/2014/main" id="{3EEB86EE-4020-B0CF-6AD4-707DFD687F07}"/>
                </a:ext>
              </a:extLst>
            </p:cNvPr>
            <p:cNvGrpSpPr/>
            <p:nvPr/>
          </p:nvGrpSpPr>
          <p:grpSpPr>
            <a:xfrm>
              <a:off x="346364" y="4932218"/>
              <a:ext cx="3200400" cy="152400"/>
              <a:chOff x="346364" y="4932218"/>
              <a:chExt cx="3200400" cy="152400"/>
            </a:xfrm>
          </p:grpSpPr>
          <p:cxnSp>
            <p:nvCxnSpPr>
              <p:cNvPr id="17" name="Straight Connector 16">
                <a:extLst>
                  <a:ext uri="{FF2B5EF4-FFF2-40B4-BE49-F238E27FC236}">
                    <a16:creationId xmlns:a16="http://schemas.microsoft.com/office/drawing/2014/main" id="{742F2C90-FFFC-6BA5-2743-C5396D80F718}"/>
                  </a:ext>
                </a:extLst>
              </p:cNvPr>
              <p:cNvCxnSpPr/>
              <p:nvPr/>
            </p:nvCxnSpPr>
            <p:spPr>
              <a:xfrm>
                <a:off x="346364" y="4932218"/>
                <a:ext cx="1219200"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C8CE6B-7E1D-19B9-3F16-1FF22BA67F1F}"/>
                  </a:ext>
                </a:extLst>
              </p:cNvPr>
              <p:cNvCxnSpPr/>
              <p:nvPr/>
            </p:nvCxnSpPr>
            <p:spPr>
              <a:xfrm>
                <a:off x="346364" y="5084618"/>
                <a:ext cx="1219200"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15C8B2A-8580-DFF6-32FF-977538E92B01}"/>
                  </a:ext>
                </a:extLst>
              </p:cNvPr>
              <p:cNvCxnSpPr/>
              <p:nvPr/>
            </p:nvCxnSpPr>
            <p:spPr>
              <a:xfrm>
                <a:off x="2327564" y="4932218"/>
                <a:ext cx="1219200"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412352-C68C-54F7-2493-80B18AB9D4C3}"/>
                  </a:ext>
                </a:extLst>
              </p:cNvPr>
              <p:cNvCxnSpPr>
                <a:cxnSpLocks/>
              </p:cNvCxnSpPr>
              <p:nvPr/>
            </p:nvCxnSpPr>
            <p:spPr>
              <a:xfrm>
                <a:off x="2327564" y="5084618"/>
                <a:ext cx="775854"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0" name="Picture 29" descr="A pencil with a black background&#10;&#10;Description automatically generated">
              <a:extLst>
                <a:ext uri="{FF2B5EF4-FFF2-40B4-BE49-F238E27FC236}">
                  <a16:creationId xmlns:a16="http://schemas.microsoft.com/office/drawing/2014/main" id="{F766CDC5-4925-5D83-9FE8-FC1D17930EB8}"/>
                </a:ext>
              </a:extLst>
            </p:cNvPr>
            <p:cNvPicPr>
              <a:picLocks noChangeAspect="1"/>
            </p:cNvPicPr>
            <p:nvPr/>
          </p:nvPicPr>
          <p:blipFill>
            <a:blip r:embed="rId3"/>
            <a:stretch>
              <a:fillRect/>
            </a:stretch>
          </p:blipFill>
          <p:spPr>
            <a:xfrm>
              <a:off x="3105612" y="5098917"/>
              <a:ext cx="1219200" cy="1551977"/>
            </a:xfrm>
            <a:prstGeom prst="rect">
              <a:avLst/>
            </a:prstGeom>
          </p:spPr>
        </p:pic>
      </p:grpSp>
    </p:spTree>
    <p:extLst>
      <p:ext uri="{BB962C8B-B14F-4D97-AF65-F5344CB8AC3E}">
        <p14:creationId xmlns:p14="http://schemas.microsoft.com/office/powerpoint/2010/main" val="276189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32915" y="1303304"/>
            <a:ext cx="4556573" cy="5108006"/>
          </a:xfrm>
        </p:spPr>
        <p:txBody>
          <a:bodyPr>
            <a:normAutofit fontScale="25000" lnSpcReduction="20000"/>
          </a:bodyPr>
          <a:lstStyle/>
          <a:p>
            <a:pPr lvl="0">
              <a:lnSpc>
                <a:spcPts val="2400"/>
              </a:lnSpc>
              <a:spcBef>
                <a:spcPts val="900"/>
              </a:spcBef>
              <a:spcAft>
                <a:spcPts val="0"/>
              </a:spcAft>
            </a:pPr>
            <a:r>
              <a:rPr lang="en-GB" sz="7200" dirty="0">
                <a:ea typeface="Lato" panose="020B0604020202020204" charset="0"/>
                <a:cs typeface="Lato" panose="020B0604020202020204" charset="0"/>
              </a:rPr>
              <a:t>Medicines are helpful for health but only if used, stored and disposed of correctly. Only trusted adults should give medicine to children. If you’re ever unsure about using a medicine, ask a trusted adult for help.</a:t>
            </a:r>
          </a:p>
          <a:p>
            <a:pPr lvl="0">
              <a:lnSpc>
                <a:spcPts val="2400"/>
              </a:lnSpc>
              <a:spcBef>
                <a:spcPts val="900"/>
              </a:spcBef>
              <a:spcAft>
                <a:spcPts val="0"/>
              </a:spcAft>
            </a:pPr>
            <a:r>
              <a:rPr lang="en-GB" sz="7200" dirty="0">
                <a:ea typeface="Lato" panose="020B0604020202020204" charset="0"/>
                <a:cs typeface="Lato" panose="020B0604020202020204" charset="0"/>
              </a:rPr>
              <a:t>Further information and support about the health conditions in the lesson can be found here:</a:t>
            </a:r>
          </a:p>
          <a:p>
            <a:pPr marL="198000" lvl="1" indent="-198000">
              <a:lnSpc>
                <a:spcPts val="2400"/>
              </a:lnSpc>
              <a:spcBef>
                <a:spcPts val="900"/>
              </a:spcBef>
              <a:spcAft>
                <a:spcPts val="600"/>
              </a:spcAft>
              <a:buClr>
                <a:schemeClr val="bg2"/>
              </a:buClr>
            </a:pPr>
            <a:r>
              <a:rPr lang="en-GB" sz="7200" u="sng" dirty="0">
                <a:ea typeface="Lato" panose="020B0604020202020204" charset="0"/>
                <a:cs typeface="Lato" panose="020B0604020202020204" charset="0"/>
                <a:hlinkClick r:id="rId3"/>
              </a:rPr>
              <a:t>National Eczema Society</a:t>
            </a:r>
            <a:endParaRPr lang="en-GB" sz="7200" u="sng" dirty="0">
              <a:ea typeface="Lato" panose="020B0604020202020204" charset="0"/>
              <a:cs typeface="Lato" panose="020B0604020202020204" charset="0"/>
            </a:endParaRPr>
          </a:p>
          <a:p>
            <a:pPr marL="198000" lvl="1" indent="-198000">
              <a:lnSpc>
                <a:spcPts val="2400"/>
              </a:lnSpc>
              <a:spcBef>
                <a:spcPts val="900"/>
              </a:spcBef>
              <a:spcAft>
                <a:spcPts val="600"/>
              </a:spcAft>
              <a:buClr>
                <a:schemeClr val="bg2"/>
              </a:buClr>
            </a:pPr>
            <a:r>
              <a:rPr lang="en-GB" sz="7200" u="sng" dirty="0">
                <a:ea typeface="Lato" panose="020B0604020202020204" charset="0"/>
                <a:cs typeface="Lato" panose="020B0604020202020204" charset="0"/>
                <a:hlinkClick r:id="rId4"/>
              </a:rPr>
              <a:t>Asthma UK</a:t>
            </a:r>
            <a:endParaRPr lang="en-GB" sz="7200" u="sng" dirty="0">
              <a:ea typeface="Lato" panose="020B0604020202020204" charset="0"/>
              <a:cs typeface="Lato" panose="020B0604020202020204" charset="0"/>
            </a:endParaRPr>
          </a:p>
          <a:p>
            <a:pPr marL="198000" lvl="1" indent="-198000">
              <a:lnSpc>
                <a:spcPts val="2400"/>
              </a:lnSpc>
              <a:spcBef>
                <a:spcPts val="900"/>
              </a:spcBef>
              <a:spcAft>
                <a:spcPts val="600"/>
              </a:spcAft>
              <a:buClr>
                <a:schemeClr val="bg2"/>
              </a:buClr>
            </a:pPr>
            <a:r>
              <a:rPr lang="en-GB" sz="7200" u="sng" dirty="0">
                <a:ea typeface="Lato" panose="020B0604020202020204" charset="0"/>
                <a:cs typeface="Lato" panose="020B0604020202020204" charset="0"/>
                <a:hlinkClick r:id="rId5"/>
              </a:rPr>
              <a:t>Diabetes UK</a:t>
            </a:r>
            <a:r>
              <a:rPr lang="en-GB" sz="7200" dirty="0">
                <a:ea typeface="Lato" panose="020B0604020202020204" charset="0"/>
                <a:cs typeface="Lato" panose="020B0604020202020204" charset="0"/>
              </a:rPr>
              <a:t> </a:t>
            </a:r>
          </a:p>
          <a:p>
            <a:pPr marL="198000" lvl="1" indent="-198000">
              <a:lnSpc>
                <a:spcPts val="2400"/>
              </a:lnSpc>
              <a:spcBef>
                <a:spcPts val="900"/>
              </a:spcBef>
              <a:spcAft>
                <a:spcPts val="600"/>
              </a:spcAft>
              <a:buClr>
                <a:schemeClr val="bg2"/>
              </a:buClr>
            </a:pPr>
            <a:r>
              <a:rPr lang="en-GB" sz="7200" u="sng" dirty="0">
                <a:ea typeface="Lato" panose="020B0604020202020204" charset="0"/>
                <a:cs typeface="Lato" panose="020B0604020202020204" charset="0"/>
                <a:hlinkClick r:id="rId6"/>
              </a:rPr>
              <a:t>Allergy UK</a:t>
            </a:r>
            <a:endParaRPr lang="en-GB" sz="7200" dirty="0">
              <a:ea typeface="Lato" panose="020B0604020202020204" charset="0"/>
              <a:cs typeface="Lato" panose="020B0604020202020204" charset="0"/>
            </a:endParaRPr>
          </a:p>
          <a:p>
            <a:pPr marL="198000" indent="-198000">
              <a:buClr>
                <a:schemeClr val="bg2"/>
              </a:buClr>
              <a:buFont typeface="Arial" panose="020B0604020202020204" pitchFamily="34" charset="0"/>
              <a:buChar char="•"/>
            </a:pPr>
            <a:r>
              <a:rPr lang="en-GB" dirty="0"/>
              <a:t> </a:t>
            </a:r>
            <a:endParaRPr lang="en-GB" sz="2800" dirty="0">
              <a:ea typeface="Lato" panose="020B0604020202020204" charset="0"/>
              <a:cs typeface="Lato" panose="020B0604020202020204" charset="0"/>
            </a:endParaRPr>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dirty="0"/>
              <a:t>Who can help?</a:t>
            </a:r>
          </a:p>
        </p:txBody>
      </p:sp>
      <p:sp>
        <p:nvSpPr>
          <p:cNvPr id="10" name="Slide Number Placeholder 5">
            <a:extLst>
              <a:ext uri="{FF2B5EF4-FFF2-40B4-BE49-F238E27FC236}">
                <a16:creationId xmlns:a16="http://schemas.microsoft.com/office/drawing/2014/main" id="{FCA042CF-FF68-326A-EFA8-CC935309002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4AAAD599-5046-B984-C9F6-C7E2E033739A}"/>
              </a:ext>
            </a:extLst>
          </p:cNvPr>
          <p:cNvPicPr>
            <a:picLocks noChangeAspect="1"/>
          </p:cNvPicPr>
          <p:nvPr/>
        </p:nvPicPr>
        <p:blipFill>
          <a:blip r:embed="rId7"/>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C9854E4D-D0A6-1774-657D-E6F6A2EE9886}"/>
              </a:ext>
            </a:extLst>
          </p:cNvPr>
          <p:cNvPicPr>
            <a:picLocks noChangeAspect="1"/>
          </p:cNvPicPr>
          <p:nvPr/>
        </p:nvPicPr>
        <p:blipFill>
          <a:blip r:embed="rId8"/>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6589091-F1EC-AC3D-40FC-DEF5AAA18DC4}"/>
              </a:ext>
            </a:extLst>
          </p:cNvPr>
          <p:cNvPicPr>
            <a:picLocks noChangeAspect="1"/>
          </p:cNvPicPr>
          <p:nvPr/>
        </p:nvPicPr>
        <p:blipFill>
          <a:blip r:embed="rId8"/>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C74B628D-44F5-8006-7B23-B4A5C8689F79}"/>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latin typeface="Century Gothic" panose="020B0502020202020204" pitchFamily="34" charset="0"/>
            </a:endParaRPr>
          </a:p>
        </p:txBody>
      </p:sp>
      <p:sp>
        <p:nvSpPr>
          <p:cNvPr id="15" name="Google Shape;437;p25">
            <a:extLst>
              <a:ext uri="{FF2B5EF4-FFF2-40B4-BE49-F238E27FC236}">
                <a16:creationId xmlns:a16="http://schemas.microsoft.com/office/drawing/2014/main" id="{33EE67D4-20BD-79A1-6F11-62868F28426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latin typeface="Century Gothic" panose="020B0502020202020204" pitchFamily="34" charset="0"/>
            </a:endParaRPr>
          </a:p>
        </p:txBody>
      </p:sp>
      <p:sp>
        <p:nvSpPr>
          <p:cNvPr id="16" name="Google Shape;438;p25">
            <a:extLst>
              <a:ext uri="{FF2B5EF4-FFF2-40B4-BE49-F238E27FC236}">
                <a16:creationId xmlns:a16="http://schemas.microsoft.com/office/drawing/2014/main" id="{DB2A02EE-36B0-AD66-20DC-00F2290A238E}"/>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25835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7D6B7-8CD7-AC08-8BEF-B3E9EE5422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EA740A-E351-4DE8-F561-EA26400AA8CE}"/>
              </a:ext>
            </a:extLst>
          </p:cNvPr>
          <p:cNvSpPr>
            <a:spLocks noGrp="1"/>
          </p:cNvSpPr>
          <p:nvPr>
            <p:ph type="title"/>
          </p:nvPr>
        </p:nvSpPr>
        <p:spPr/>
        <p:txBody>
          <a:bodyPr/>
          <a:lstStyle/>
          <a:p>
            <a:r>
              <a:rPr lang="en-GB" dirty="0"/>
              <a:t>What have we learnt?</a:t>
            </a:r>
          </a:p>
        </p:txBody>
      </p:sp>
      <p:sp>
        <p:nvSpPr>
          <p:cNvPr id="4" name="Slide Number Placeholder 3">
            <a:extLst>
              <a:ext uri="{FF2B5EF4-FFF2-40B4-BE49-F238E27FC236}">
                <a16:creationId xmlns:a16="http://schemas.microsoft.com/office/drawing/2014/main" id="{F121105F-C24A-1720-DC23-833E762FFA3D}"/>
              </a:ext>
            </a:extLst>
          </p:cNvPr>
          <p:cNvSpPr>
            <a:spLocks noGrp="1"/>
          </p:cNvSpPr>
          <p:nvPr>
            <p:ph type="sldNum" sz="quarter" idx="4"/>
          </p:nvPr>
        </p:nvSpPr>
        <p:spPr/>
        <p:txBody>
          <a:bodyPr/>
          <a:lstStyle/>
          <a:p>
            <a:r>
              <a:rPr lang="en-GB"/>
              <a:t>© PSHE Association 2025</a:t>
            </a:r>
            <a:endParaRPr lang="en-GB" dirty="0"/>
          </a:p>
        </p:txBody>
      </p:sp>
      <p:sp>
        <p:nvSpPr>
          <p:cNvPr id="51" name="TextBox 50">
            <a:extLst>
              <a:ext uri="{FF2B5EF4-FFF2-40B4-BE49-F238E27FC236}">
                <a16:creationId xmlns:a16="http://schemas.microsoft.com/office/drawing/2014/main" id="{CDA85922-A226-8925-344E-4613E5412813}"/>
              </a:ext>
            </a:extLst>
          </p:cNvPr>
          <p:cNvSpPr txBox="1"/>
          <p:nvPr/>
        </p:nvSpPr>
        <p:spPr>
          <a:xfrm>
            <a:off x="233591" y="1301474"/>
            <a:ext cx="9346971" cy="918649"/>
          </a:xfrm>
          <a:prstGeom prst="rect">
            <a:avLst/>
          </a:prstGeom>
          <a:noFill/>
        </p:spPr>
        <p:txBody>
          <a:bodyPr wrap="square">
            <a:spAutoFit/>
          </a:bodyPr>
          <a:lstStyle/>
          <a:p>
            <a:pPr lvl="0" defTabSz="990570">
              <a:lnSpc>
                <a:spcPts val="2800"/>
              </a:lnSpc>
              <a:spcBef>
                <a:spcPts val="1100"/>
              </a:spcBef>
            </a:pPr>
            <a:r>
              <a:rPr lang="en-GB" sz="2000" b="1" dirty="0">
                <a:solidFill>
                  <a:srgbClr val="000000"/>
                </a:solidFill>
                <a:latin typeface="Century Gothic" panose="020B0502020202020204" pitchFamily="34" charset="0"/>
                <a:ea typeface="Lato" panose="020B0604020202020204" charset="0"/>
                <a:cs typeface="Lato" panose="020B0604020202020204" charset="0"/>
              </a:rPr>
              <a:t>Go back to your t</a:t>
            </a:r>
            <a:r>
              <a:rPr lang="en-GB" sz="2000" b="1" i="1" dirty="0">
                <a:solidFill>
                  <a:srgbClr val="000000"/>
                </a:solidFill>
                <a:latin typeface="Century Gothic" panose="020B0502020202020204" pitchFamily="34" charset="0"/>
              </a:rPr>
              <a:t>hinking bubbles </a:t>
            </a:r>
            <a:r>
              <a:rPr lang="en-GB" sz="2000" b="1" dirty="0">
                <a:solidFill>
                  <a:srgbClr val="000000"/>
                </a:solidFill>
                <a:latin typeface="Century Gothic" panose="020B0502020202020204" pitchFamily="34" charset="0"/>
              </a:rPr>
              <a:t>from the beginning of the lesson.</a:t>
            </a:r>
          </a:p>
          <a:p>
            <a:pPr lvl="0" defTabSz="990570">
              <a:lnSpc>
                <a:spcPts val="2800"/>
              </a:lnSpc>
              <a:spcBef>
                <a:spcPts val="1100"/>
              </a:spcBef>
            </a:pPr>
            <a:r>
              <a:rPr lang="en-GB" sz="2000" dirty="0">
                <a:solidFill>
                  <a:srgbClr val="000000"/>
                </a:solidFill>
                <a:latin typeface="Century Gothic" panose="020B0502020202020204" pitchFamily="34" charset="0"/>
              </a:rPr>
              <a:t>Use a different colour pen or pencil to add to or change your ideas.</a:t>
            </a:r>
          </a:p>
        </p:txBody>
      </p:sp>
      <p:grpSp>
        <p:nvGrpSpPr>
          <p:cNvPr id="82" name="Group 81">
            <a:extLst>
              <a:ext uri="{FF2B5EF4-FFF2-40B4-BE49-F238E27FC236}">
                <a16:creationId xmlns:a16="http://schemas.microsoft.com/office/drawing/2014/main" id="{CDB6BD3C-97D2-FB77-CC27-31F1A3617039}"/>
              </a:ext>
            </a:extLst>
          </p:cNvPr>
          <p:cNvGrpSpPr/>
          <p:nvPr/>
        </p:nvGrpSpPr>
        <p:grpSpPr>
          <a:xfrm>
            <a:off x="732662" y="3091754"/>
            <a:ext cx="7997438" cy="2673649"/>
            <a:chOff x="96982" y="2175956"/>
            <a:chExt cx="9713294" cy="3247283"/>
          </a:xfrm>
        </p:grpSpPr>
        <p:pic>
          <p:nvPicPr>
            <p:cNvPr id="5" name="Picture 4">
              <a:extLst>
                <a:ext uri="{FF2B5EF4-FFF2-40B4-BE49-F238E27FC236}">
                  <a16:creationId xmlns:a16="http://schemas.microsoft.com/office/drawing/2014/main" id="{737E8521-017D-92D7-DDAE-0425CBF0ED03}"/>
                </a:ext>
              </a:extLst>
            </p:cNvPr>
            <p:cNvPicPr>
              <a:picLocks noChangeAspect="1"/>
            </p:cNvPicPr>
            <p:nvPr/>
          </p:nvPicPr>
          <p:blipFill>
            <a:blip r:embed="rId3"/>
            <a:srcRect/>
            <a:stretch/>
          </p:blipFill>
          <p:spPr>
            <a:xfrm>
              <a:off x="6919752" y="2765715"/>
              <a:ext cx="2890524" cy="2046024"/>
            </a:xfrm>
            <a:prstGeom prst="rect">
              <a:avLst/>
            </a:prstGeom>
          </p:spPr>
        </p:pic>
        <p:pic>
          <p:nvPicPr>
            <p:cNvPr id="52" name="Picture 51">
              <a:extLst>
                <a:ext uri="{FF2B5EF4-FFF2-40B4-BE49-F238E27FC236}">
                  <a16:creationId xmlns:a16="http://schemas.microsoft.com/office/drawing/2014/main" id="{D2A8B81C-CD78-772E-1188-58DD5C1EC374}"/>
                </a:ext>
              </a:extLst>
            </p:cNvPr>
            <p:cNvPicPr>
              <a:picLocks noChangeAspect="1"/>
            </p:cNvPicPr>
            <p:nvPr/>
          </p:nvPicPr>
          <p:blipFill>
            <a:blip r:embed="rId3"/>
            <a:srcRect/>
            <a:stretch/>
          </p:blipFill>
          <p:spPr>
            <a:xfrm>
              <a:off x="3459728" y="2749692"/>
              <a:ext cx="2890524" cy="2046024"/>
            </a:xfrm>
            <a:prstGeom prst="rect">
              <a:avLst/>
            </a:prstGeom>
          </p:spPr>
        </p:pic>
        <p:grpSp>
          <p:nvGrpSpPr>
            <p:cNvPr id="53" name="Group 52">
              <a:extLst>
                <a:ext uri="{FF2B5EF4-FFF2-40B4-BE49-F238E27FC236}">
                  <a16:creationId xmlns:a16="http://schemas.microsoft.com/office/drawing/2014/main" id="{373D94CA-51B1-0868-05BF-9A48E72A1593}"/>
                </a:ext>
              </a:extLst>
            </p:cNvPr>
            <p:cNvGrpSpPr/>
            <p:nvPr/>
          </p:nvGrpSpPr>
          <p:grpSpPr>
            <a:xfrm>
              <a:off x="3680808" y="2175956"/>
              <a:ext cx="1755118" cy="3159878"/>
              <a:chOff x="318062" y="2175956"/>
              <a:chExt cx="1755118" cy="3159878"/>
            </a:xfrm>
          </p:grpSpPr>
          <p:grpSp>
            <p:nvGrpSpPr>
              <p:cNvPr id="54" name="Group 53">
                <a:extLst>
                  <a:ext uri="{FF2B5EF4-FFF2-40B4-BE49-F238E27FC236}">
                    <a16:creationId xmlns:a16="http://schemas.microsoft.com/office/drawing/2014/main" id="{D92C3CC5-7D51-7947-9F29-DF797EA8D133}"/>
                  </a:ext>
                </a:extLst>
              </p:cNvPr>
              <p:cNvGrpSpPr/>
              <p:nvPr/>
            </p:nvGrpSpPr>
            <p:grpSpPr>
              <a:xfrm>
                <a:off x="318062" y="2175956"/>
                <a:ext cx="1271588" cy="188258"/>
                <a:chOff x="323850" y="5277971"/>
                <a:chExt cx="1271588" cy="188258"/>
              </a:xfrm>
            </p:grpSpPr>
            <p:sp>
              <p:nvSpPr>
                <p:cNvPr id="59" name="Rectangle 58">
                  <a:extLst>
                    <a:ext uri="{FF2B5EF4-FFF2-40B4-BE49-F238E27FC236}">
                      <a16:creationId xmlns:a16="http://schemas.microsoft.com/office/drawing/2014/main" id="{8530C4E7-9959-89C4-6566-3A19FCDD6378}"/>
                    </a:ext>
                  </a:extLst>
                </p:cNvPr>
                <p:cNvSpPr/>
                <p:nvPr/>
              </p:nvSpPr>
              <p:spPr>
                <a:xfrm>
                  <a:off x="323850" y="5277971"/>
                  <a:ext cx="1271588"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57FE614-3C4E-D362-E7F8-2F2386D8606C}"/>
                    </a:ext>
                  </a:extLst>
                </p:cNvPr>
                <p:cNvSpPr/>
                <p:nvPr/>
              </p:nvSpPr>
              <p:spPr>
                <a:xfrm>
                  <a:off x="323850" y="5398994"/>
                  <a:ext cx="967061"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0716C57E-9623-C3FD-E3EB-134115D94B27}"/>
                  </a:ext>
                </a:extLst>
              </p:cNvPr>
              <p:cNvGrpSpPr/>
              <p:nvPr/>
            </p:nvGrpSpPr>
            <p:grpSpPr>
              <a:xfrm>
                <a:off x="801592" y="5015841"/>
                <a:ext cx="1271588" cy="319993"/>
                <a:chOff x="-1021421" y="5334145"/>
                <a:chExt cx="1271588" cy="319993"/>
              </a:xfrm>
            </p:grpSpPr>
            <p:sp>
              <p:nvSpPr>
                <p:cNvPr id="56" name="Rectangle 55">
                  <a:extLst>
                    <a:ext uri="{FF2B5EF4-FFF2-40B4-BE49-F238E27FC236}">
                      <a16:creationId xmlns:a16="http://schemas.microsoft.com/office/drawing/2014/main" id="{182E9604-E819-F005-80AF-FA8B0FA15F6A}"/>
                    </a:ext>
                  </a:extLst>
                </p:cNvPr>
                <p:cNvSpPr/>
                <p:nvPr/>
              </p:nvSpPr>
              <p:spPr>
                <a:xfrm>
                  <a:off x="-1021421" y="5334145"/>
                  <a:ext cx="1271588"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C22A991-9D01-5F80-9ED1-1E2A4F6925CA}"/>
                    </a:ext>
                  </a:extLst>
                </p:cNvPr>
                <p:cNvSpPr/>
                <p:nvPr/>
              </p:nvSpPr>
              <p:spPr>
                <a:xfrm>
                  <a:off x="-1021421" y="5455168"/>
                  <a:ext cx="967061"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7F0FEE2-244E-4E79-FCCB-77D327EBC241}"/>
                    </a:ext>
                  </a:extLst>
                </p:cNvPr>
                <p:cNvSpPr/>
                <p:nvPr/>
              </p:nvSpPr>
              <p:spPr>
                <a:xfrm>
                  <a:off x="-1021421" y="5586903"/>
                  <a:ext cx="1271588"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1" name="Picture 60">
              <a:extLst>
                <a:ext uri="{FF2B5EF4-FFF2-40B4-BE49-F238E27FC236}">
                  <a16:creationId xmlns:a16="http://schemas.microsoft.com/office/drawing/2014/main" id="{20338445-2439-4028-20DF-98157C047122}"/>
                </a:ext>
              </a:extLst>
            </p:cNvPr>
            <p:cNvPicPr>
              <a:picLocks noChangeAspect="1"/>
            </p:cNvPicPr>
            <p:nvPr/>
          </p:nvPicPr>
          <p:blipFill>
            <a:blip r:embed="rId3"/>
            <a:srcRect/>
            <a:stretch/>
          </p:blipFill>
          <p:spPr>
            <a:xfrm>
              <a:off x="96982" y="2749692"/>
              <a:ext cx="2890524" cy="2046024"/>
            </a:xfrm>
            <a:prstGeom prst="rect">
              <a:avLst/>
            </a:prstGeom>
          </p:spPr>
        </p:pic>
        <p:sp>
          <p:nvSpPr>
            <p:cNvPr id="62" name="TextBox 61">
              <a:extLst>
                <a:ext uri="{FF2B5EF4-FFF2-40B4-BE49-F238E27FC236}">
                  <a16:creationId xmlns:a16="http://schemas.microsoft.com/office/drawing/2014/main" id="{684E91F5-3900-8ED4-D56D-106714CCBE4F}"/>
                </a:ext>
              </a:extLst>
            </p:cNvPr>
            <p:cNvSpPr txBox="1"/>
            <p:nvPr/>
          </p:nvSpPr>
          <p:spPr>
            <a:xfrm>
              <a:off x="628377" y="3555934"/>
              <a:ext cx="1867470" cy="461665"/>
            </a:xfrm>
            <a:prstGeom prst="rect">
              <a:avLst/>
            </a:prstGeom>
            <a:noFill/>
          </p:spPr>
          <p:txBody>
            <a:bodyPr wrap="square" rtlCol="0">
              <a:spAutoFit/>
            </a:bodyPr>
            <a:lstStyle/>
            <a:p>
              <a:pPr algn="ctr"/>
              <a:r>
                <a:rPr lang="en-GB" b="1" dirty="0">
                  <a:latin typeface="Century Gothic" panose="020B0502020202020204" pitchFamily="34" charset="0"/>
                </a:rPr>
                <a:t>illness</a:t>
              </a:r>
            </a:p>
          </p:txBody>
        </p:sp>
        <p:sp>
          <p:nvSpPr>
            <p:cNvPr id="63" name="TextBox 62">
              <a:extLst>
                <a:ext uri="{FF2B5EF4-FFF2-40B4-BE49-F238E27FC236}">
                  <a16:creationId xmlns:a16="http://schemas.microsoft.com/office/drawing/2014/main" id="{30838E73-09EE-4863-EC9A-67F4C3D36871}"/>
                </a:ext>
              </a:extLst>
            </p:cNvPr>
            <p:cNvSpPr txBox="1"/>
            <p:nvPr/>
          </p:nvSpPr>
          <p:spPr>
            <a:xfrm>
              <a:off x="4017035" y="3555934"/>
              <a:ext cx="1867470" cy="448573"/>
            </a:xfrm>
            <a:prstGeom prst="rect">
              <a:avLst/>
            </a:prstGeom>
            <a:noFill/>
          </p:spPr>
          <p:txBody>
            <a:bodyPr wrap="square" rtlCol="0">
              <a:spAutoFit/>
            </a:bodyPr>
            <a:lstStyle/>
            <a:p>
              <a:pPr algn="ctr"/>
              <a:r>
                <a:rPr lang="en-GB" b="1" dirty="0">
                  <a:latin typeface="Century Gothic" panose="020B0502020202020204" pitchFamily="34" charset="0"/>
                </a:rPr>
                <a:t>allergies</a:t>
              </a:r>
            </a:p>
          </p:txBody>
        </p:sp>
        <p:sp>
          <p:nvSpPr>
            <p:cNvPr id="64" name="TextBox 63">
              <a:extLst>
                <a:ext uri="{FF2B5EF4-FFF2-40B4-BE49-F238E27FC236}">
                  <a16:creationId xmlns:a16="http://schemas.microsoft.com/office/drawing/2014/main" id="{AEDAD09B-8A41-6EC2-014C-BC036D800811}"/>
                </a:ext>
              </a:extLst>
            </p:cNvPr>
            <p:cNvSpPr txBox="1"/>
            <p:nvPr/>
          </p:nvSpPr>
          <p:spPr>
            <a:xfrm>
              <a:off x="7432589" y="3434910"/>
              <a:ext cx="1867470" cy="785002"/>
            </a:xfrm>
            <a:prstGeom prst="rect">
              <a:avLst/>
            </a:prstGeom>
            <a:noFill/>
          </p:spPr>
          <p:txBody>
            <a:bodyPr wrap="square" rtlCol="0">
              <a:spAutoFit/>
            </a:bodyPr>
            <a:lstStyle/>
            <a:p>
              <a:pPr algn="ctr"/>
              <a:r>
                <a:rPr lang="en-GB" b="1" dirty="0">
                  <a:latin typeface="Century Gothic" panose="020B0502020202020204" pitchFamily="34" charset="0"/>
                </a:rPr>
                <a:t>infectious diseases</a:t>
              </a:r>
            </a:p>
          </p:txBody>
        </p:sp>
        <p:grpSp>
          <p:nvGrpSpPr>
            <p:cNvPr id="65" name="Group 64">
              <a:extLst>
                <a:ext uri="{FF2B5EF4-FFF2-40B4-BE49-F238E27FC236}">
                  <a16:creationId xmlns:a16="http://schemas.microsoft.com/office/drawing/2014/main" id="{B810BEC2-35F2-9A74-1EB3-9BA3842D234A}"/>
                </a:ext>
              </a:extLst>
            </p:cNvPr>
            <p:cNvGrpSpPr/>
            <p:nvPr/>
          </p:nvGrpSpPr>
          <p:grpSpPr>
            <a:xfrm>
              <a:off x="121459" y="2495567"/>
              <a:ext cx="2528751" cy="2801518"/>
              <a:chOff x="121459" y="2495567"/>
              <a:chExt cx="2528751" cy="2801518"/>
            </a:xfrm>
          </p:grpSpPr>
          <p:grpSp>
            <p:nvGrpSpPr>
              <p:cNvPr id="66" name="Group 65">
                <a:extLst>
                  <a:ext uri="{FF2B5EF4-FFF2-40B4-BE49-F238E27FC236}">
                    <a16:creationId xmlns:a16="http://schemas.microsoft.com/office/drawing/2014/main" id="{66E0AA48-7F0E-FF15-F3B3-1609EC5EE6B0}"/>
                  </a:ext>
                </a:extLst>
              </p:cNvPr>
              <p:cNvGrpSpPr/>
              <p:nvPr/>
            </p:nvGrpSpPr>
            <p:grpSpPr>
              <a:xfrm>
                <a:off x="121459" y="4977092"/>
                <a:ext cx="1271588" cy="319993"/>
                <a:chOff x="121459" y="4977092"/>
                <a:chExt cx="1271588" cy="319993"/>
              </a:xfrm>
            </p:grpSpPr>
            <p:sp>
              <p:nvSpPr>
                <p:cNvPr id="74" name="Rectangle 73">
                  <a:extLst>
                    <a:ext uri="{FF2B5EF4-FFF2-40B4-BE49-F238E27FC236}">
                      <a16:creationId xmlns:a16="http://schemas.microsoft.com/office/drawing/2014/main" id="{B8111634-89D0-BC71-91DA-5A392C5ED74D}"/>
                    </a:ext>
                  </a:extLst>
                </p:cNvPr>
                <p:cNvSpPr/>
                <p:nvPr/>
              </p:nvSpPr>
              <p:spPr>
                <a:xfrm>
                  <a:off x="121459" y="4977092"/>
                  <a:ext cx="1271588"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28E33F7-E309-1C70-1BCE-4B4B0E41AA80}"/>
                    </a:ext>
                  </a:extLst>
                </p:cNvPr>
                <p:cNvSpPr/>
                <p:nvPr/>
              </p:nvSpPr>
              <p:spPr>
                <a:xfrm>
                  <a:off x="121459" y="5098115"/>
                  <a:ext cx="967061"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6B07375-81AD-8B79-536F-54052BCF198F}"/>
                    </a:ext>
                  </a:extLst>
                </p:cNvPr>
                <p:cNvSpPr/>
                <p:nvPr/>
              </p:nvSpPr>
              <p:spPr>
                <a:xfrm>
                  <a:off x="121459" y="5229850"/>
                  <a:ext cx="1271587"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D75C7F60-894F-97D4-CC97-5D1D00CE4E57}"/>
                  </a:ext>
                </a:extLst>
              </p:cNvPr>
              <p:cNvGrpSpPr/>
              <p:nvPr/>
            </p:nvGrpSpPr>
            <p:grpSpPr>
              <a:xfrm>
                <a:off x="373415" y="2495567"/>
                <a:ext cx="1271588" cy="188258"/>
                <a:chOff x="379203" y="5597582"/>
                <a:chExt cx="1271588" cy="188258"/>
              </a:xfrm>
            </p:grpSpPr>
            <p:sp>
              <p:nvSpPr>
                <p:cNvPr id="72" name="Rectangle 71">
                  <a:extLst>
                    <a:ext uri="{FF2B5EF4-FFF2-40B4-BE49-F238E27FC236}">
                      <a16:creationId xmlns:a16="http://schemas.microsoft.com/office/drawing/2014/main" id="{7882AA23-E28A-B4CF-4052-A11971FCF812}"/>
                    </a:ext>
                  </a:extLst>
                </p:cNvPr>
                <p:cNvSpPr/>
                <p:nvPr/>
              </p:nvSpPr>
              <p:spPr>
                <a:xfrm>
                  <a:off x="379203" y="5597582"/>
                  <a:ext cx="1271588"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E0D4121-21AB-0B32-0565-9D3B9B4F07A6}"/>
                    </a:ext>
                  </a:extLst>
                </p:cNvPr>
                <p:cNvSpPr/>
                <p:nvPr/>
              </p:nvSpPr>
              <p:spPr>
                <a:xfrm>
                  <a:off x="379203" y="5718605"/>
                  <a:ext cx="967061"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B7D07D47-B629-0BCA-8076-CFA831B3F06A}"/>
                  </a:ext>
                </a:extLst>
              </p:cNvPr>
              <p:cNvGrpSpPr/>
              <p:nvPr/>
            </p:nvGrpSpPr>
            <p:grpSpPr>
              <a:xfrm>
                <a:off x="1893860" y="4690716"/>
                <a:ext cx="756350" cy="319993"/>
                <a:chOff x="70847" y="5009020"/>
                <a:chExt cx="756350" cy="319993"/>
              </a:xfrm>
            </p:grpSpPr>
            <p:sp>
              <p:nvSpPr>
                <p:cNvPr id="69" name="Rectangle 68">
                  <a:extLst>
                    <a:ext uri="{FF2B5EF4-FFF2-40B4-BE49-F238E27FC236}">
                      <a16:creationId xmlns:a16="http://schemas.microsoft.com/office/drawing/2014/main" id="{A2CEB7E6-1667-D2CB-E7A0-868BE08E4BC1}"/>
                    </a:ext>
                  </a:extLst>
                </p:cNvPr>
                <p:cNvSpPr/>
                <p:nvPr/>
              </p:nvSpPr>
              <p:spPr>
                <a:xfrm>
                  <a:off x="70847" y="5009020"/>
                  <a:ext cx="756350"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6731DF0A-BDB1-68F1-5DDD-B0DC2D7AD25D}"/>
                    </a:ext>
                  </a:extLst>
                </p:cNvPr>
                <p:cNvSpPr/>
                <p:nvPr/>
              </p:nvSpPr>
              <p:spPr>
                <a:xfrm>
                  <a:off x="70847" y="5130043"/>
                  <a:ext cx="575215"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E385922-5637-B1DC-0E40-6D051901FB40}"/>
                    </a:ext>
                  </a:extLst>
                </p:cNvPr>
                <p:cNvSpPr/>
                <p:nvPr/>
              </p:nvSpPr>
              <p:spPr>
                <a:xfrm>
                  <a:off x="70847" y="5261778"/>
                  <a:ext cx="756350"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 name="Rectangle 76">
              <a:extLst>
                <a:ext uri="{FF2B5EF4-FFF2-40B4-BE49-F238E27FC236}">
                  <a16:creationId xmlns:a16="http://schemas.microsoft.com/office/drawing/2014/main" id="{545A9675-0F3D-D69C-87DA-CAD681557FE4}"/>
                </a:ext>
              </a:extLst>
            </p:cNvPr>
            <p:cNvSpPr/>
            <p:nvPr/>
          </p:nvSpPr>
          <p:spPr>
            <a:xfrm>
              <a:off x="8824212" y="4728481"/>
              <a:ext cx="756350"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B3428DE-5DFB-B522-F9F3-9343ECA15043}"/>
                </a:ext>
              </a:extLst>
            </p:cNvPr>
            <p:cNvSpPr/>
            <p:nvPr/>
          </p:nvSpPr>
          <p:spPr>
            <a:xfrm>
              <a:off x="8824212" y="4849504"/>
              <a:ext cx="575215"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4A11A64-070F-CD31-C624-AF5BE66D1B44}"/>
                </a:ext>
              </a:extLst>
            </p:cNvPr>
            <p:cNvSpPr/>
            <p:nvPr/>
          </p:nvSpPr>
          <p:spPr>
            <a:xfrm>
              <a:off x="7432588" y="5234981"/>
              <a:ext cx="1162772"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84F8488-1449-6F39-084E-1F697C882DE0}"/>
                </a:ext>
              </a:extLst>
            </p:cNvPr>
            <p:cNvSpPr/>
            <p:nvPr/>
          </p:nvSpPr>
          <p:spPr>
            <a:xfrm>
              <a:off x="7432589" y="5356004"/>
              <a:ext cx="884305" cy="6723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9F3A4CE7-A5DA-B5A2-69DA-269635286671}"/>
              </a:ext>
            </a:extLst>
          </p:cNvPr>
          <p:cNvGrpSpPr/>
          <p:nvPr/>
        </p:nvGrpSpPr>
        <p:grpSpPr>
          <a:xfrm>
            <a:off x="1655001" y="2799275"/>
            <a:ext cx="7969920" cy="3340805"/>
            <a:chOff x="1655001" y="2799275"/>
            <a:chExt cx="7969920" cy="3340805"/>
          </a:xfrm>
        </p:grpSpPr>
        <p:pic>
          <p:nvPicPr>
            <p:cNvPr id="86" name="Picture 85" descr="A red and black striped object&#10;&#10;Description automatically generated">
              <a:extLst>
                <a:ext uri="{FF2B5EF4-FFF2-40B4-BE49-F238E27FC236}">
                  <a16:creationId xmlns:a16="http://schemas.microsoft.com/office/drawing/2014/main" id="{59559224-B944-9897-4441-50A311733788}"/>
                </a:ext>
              </a:extLst>
            </p:cNvPr>
            <p:cNvPicPr>
              <a:picLocks noChangeAspect="1"/>
            </p:cNvPicPr>
            <p:nvPr/>
          </p:nvPicPr>
          <p:blipFill>
            <a:blip r:embed="rId4"/>
            <a:stretch>
              <a:fillRect/>
            </a:stretch>
          </p:blipFill>
          <p:spPr>
            <a:xfrm rot="2802164">
              <a:off x="9011225" y="2409330"/>
              <a:ext cx="141859" cy="1085532"/>
            </a:xfrm>
            <a:prstGeom prst="rect">
              <a:avLst/>
            </a:prstGeom>
          </p:spPr>
        </p:pic>
        <p:grpSp>
          <p:nvGrpSpPr>
            <p:cNvPr id="102" name="Group 101">
              <a:extLst>
                <a:ext uri="{FF2B5EF4-FFF2-40B4-BE49-F238E27FC236}">
                  <a16:creationId xmlns:a16="http://schemas.microsoft.com/office/drawing/2014/main" id="{A3A4EA44-59A1-898A-1001-36C2C826823B}"/>
                </a:ext>
              </a:extLst>
            </p:cNvPr>
            <p:cNvGrpSpPr/>
            <p:nvPr/>
          </p:nvGrpSpPr>
          <p:grpSpPr>
            <a:xfrm>
              <a:off x="1655001" y="2799275"/>
              <a:ext cx="4176744" cy="3340805"/>
              <a:chOff x="1655001" y="2799275"/>
              <a:chExt cx="4176744" cy="3340805"/>
            </a:xfrm>
          </p:grpSpPr>
          <p:sp>
            <p:nvSpPr>
              <p:cNvPr id="83" name="Rectangle 82">
                <a:extLst>
                  <a:ext uri="{FF2B5EF4-FFF2-40B4-BE49-F238E27FC236}">
                    <a16:creationId xmlns:a16="http://schemas.microsoft.com/office/drawing/2014/main" id="{BBBADE42-948E-D1D2-DDEB-C3797BC6EEEF}"/>
                  </a:ext>
                </a:extLst>
              </p:cNvPr>
              <p:cNvSpPr/>
              <p:nvPr/>
            </p:nvSpPr>
            <p:spPr>
              <a:xfrm>
                <a:off x="1684771" y="5912551"/>
                <a:ext cx="904156"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67AF0EF2-9727-3043-CC0B-BD15CD284F1C}"/>
                  </a:ext>
                </a:extLst>
              </p:cNvPr>
              <p:cNvSpPr/>
              <p:nvPr/>
            </p:nvSpPr>
            <p:spPr>
              <a:xfrm>
                <a:off x="1684771" y="5998604"/>
                <a:ext cx="687624"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C9EDF29-D65B-CB14-E849-BC5C43F4080A}"/>
                  </a:ext>
                </a:extLst>
              </p:cNvPr>
              <p:cNvSpPr/>
              <p:nvPr/>
            </p:nvSpPr>
            <p:spPr>
              <a:xfrm>
                <a:off x="1684771" y="6092273"/>
                <a:ext cx="904156"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1B9A05D3-64F7-D78A-BBC8-8566E7CD9372}"/>
                  </a:ext>
                </a:extLst>
              </p:cNvPr>
              <p:cNvSpPr/>
              <p:nvPr/>
            </p:nvSpPr>
            <p:spPr>
              <a:xfrm>
                <a:off x="1655001" y="2799275"/>
                <a:ext cx="904156"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E66D7870-C9CE-7747-4941-B0560739719C}"/>
                  </a:ext>
                </a:extLst>
              </p:cNvPr>
              <p:cNvSpPr/>
              <p:nvPr/>
            </p:nvSpPr>
            <p:spPr>
              <a:xfrm>
                <a:off x="1655001" y="2885328"/>
                <a:ext cx="687624"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DCDE5343-D6EB-E285-6215-16043B24A3E7}"/>
                  </a:ext>
                </a:extLst>
              </p:cNvPr>
              <p:cNvSpPr/>
              <p:nvPr/>
            </p:nvSpPr>
            <p:spPr>
              <a:xfrm>
                <a:off x="1655001" y="2978997"/>
                <a:ext cx="904156"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F2A8FF36-078C-9199-8387-5109CA1DF30B}"/>
                  </a:ext>
                </a:extLst>
              </p:cNvPr>
              <p:cNvSpPr/>
              <p:nvPr/>
            </p:nvSpPr>
            <p:spPr>
              <a:xfrm>
                <a:off x="4927589" y="3043947"/>
                <a:ext cx="904156"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9F6B0373-0318-641A-3841-298334DE9567}"/>
                  </a:ext>
                </a:extLst>
              </p:cNvPr>
              <p:cNvSpPr/>
              <p:nvPr/>
            </p:nvSpPr>
            <p:spPr>
              <a:xfrm>
                <a:off x="4927589" y="3130000"/>
                <a:ext cx="687624"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5E39EEF8-2C64-B138-C6F7-33FB54000D5D}"/>
                  </a:ext>
                </a:extLst>
              </p:cNvPr>
              <p:cNvSpPr/>
              <p:nvPr/>
            </p:nvSpPr>
            <p:spPr>
              <a:xfrm>
                <a:off x="4927589" y="3223669"/>
                <a:ext cx="904156"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093CAB1E-0E98-786B-73BE-9937091C2989}"/>
                  </a:ext>
                </a:extLst>
              </p:cNvPr>
              <p:cNvSpPr/>
              <p:nvPr/>
            </p:nvSpPr>
            <p:spPr>
              <a:xfrm>
                <a:off x="4081518" y="5893430"/>
                <a:ext cx="904156"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A91806B3-9C83-01AC-4130-C7FA4A09B04C}"/>
                  </a:ext>
                </a:extLst>
              </p:cNvPr>
              <p:cNvSpPr/>
              <p:nvPr/>
            </p:nvSpPr>
            <p:spPr>
              <a:xfrm>
                <a:off x="4081518" y="5979483"/>
                <a:ext cx="687624"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1472767B-3A72-E4FC-DF85-E68EA82CC10B}"/>
                  </a:ext>
                </a:extLst>
              </p:cNvPr>
              <p:cNvSpPr/>
              <p:nvPr/>
            </p:nvSpPr>
            <p:spPr>
              <a:xfrm>
                <a:off x="4081518" y="6073152"/>
                <a:ext cx="904156"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Rectangle 95">
              <a:extLst>
                <a:ext uri="{FF2B5EF4-FFF2-40B4-BE49-F238E27FC236}">
                  <a16:creationId xmlns:a16="http://schemas.microsoft.com/office/drawing/2014/main" id="{7A0503D8-056D-9923-BE9E-6E69009C75CC}"/>
                </a:ext>
              </a:extLst>
            </p:cNvPr>
            <p:cNvSpPr/>
            <p:nvPr/>
          </p:nvSpPr>
          <p:spPr>
            <a:xfrm>
              <a:off x="7786953" y="3096571"/>
              <a:ext cx="904156"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5F3A1D8-FFC3-63A3-FA98-DEF3838A2ABD}"/>
                </a:ext>
              </a:extLst>
            </p:cNvPr>
            <p:cNvSpPr/>
            <p:nvPr/>
          </p:nvSpPr>
          <p:spPr>
            <a:xfrm>
              <a:off x="7786953" y="3182624"/>
              <a:ext cx="687624"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7C244679-B845-C458-71D3-74EB1CE9CFBD}"/>
                </a:ext>
              </a:extLst>
            </p:cNvPr>
            <p:cNvSpPr/>
            <p:nvPr/>
          </p:nvSpPr>
          <p:spPr>
            <a:xfrm>
              <a:off x="7786953" y="3276293"/>
              <a:ext cx="904156"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B498D5-3754-DC62-0BA2-3975D5A1FD41}"/>
                </a:ext>
              </a:extLst>
            </p:cNvPr>
            <p:cNvSpPr/>
            <p:nvPr/>
          </p:nvSpPr>
          <p:spPr>
            <a:xfrm>
              <a:off x="8114080" y="5688067"/>
              <a:ext cx="904156"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65E549E3-AC58-3D46-E835-55B6B6704800}"/>
                </a:ext>
              </a:extLst>
            </p:cNvPr>
            <p:cNvSpPr/>
            <p:nvPr/>
          </p:nvSpPr>
          <p:spPr>
            <a:xfrm>
              <a:off x="8114080" y="5774120"/>
              <a:ext cx="687624"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523BF41-1CFC-A2F7-103F-6BC725A1CD31}"/>
                </a:ext>
              </a:extLst>
            </p:cNvPr>
            <p:cNvSpPr/>
            <p:nvPr/>
          </p:nvSpPr>
          <p:spPr>
            <a:xfrm>
              <a:off x="8114080" y="5867789"/>
              <a:ext cx="904156" cy="47807"/>
            </a:xfrm>
            <a:prstGeom prst="rect">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00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500"/>
                                        <p:tgtEl>
                                          <p:spTgt spid="5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
                                            <p:txEl>
                                              <p:pRg st="1" end="1"/>
                                            </p:txEl>
                                          </p:spTgt>
                                        </p:tgtEl>
                                        <p:attrNameLst>
                                          <p:attrName>style.visibility</p:attrName>
                                        </p:attrNameLst>
                                      </p:cBhvr>
                                      <p:to>
                                        <p:strVal val="visible"/>
                                      </p:to>
                                    </p:set>
                                    <p:animEffect transition="in" filter="fade">
                                      <p:cBhvr>
                                        <p:cTn id="15" dur="500"/>
                                        <p:tgtEl>
                                          <p:spTgt spid="5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62611E-CFA7-23BE-6C2F-12EE1657CD72}"/>
              </a:ext>
            </a:extLst>
          </p:cNvPr>
          <p:cNvSpPr>
            <a:spLocks noGrp="1"/>
          </p:cNvSpPr>
          <p:nvPr>
            <p:ph type="title"/>
          </p:nvPr>
        </p:nvSpPr>
        <p:spPr>
          <a:xfrm>
            <a:off x="233592" y="543878"/>
            <a:ext cx="7898471" cy="694054"/>
          </a:xfrm>
        </p:spPr>
        <p:txBody>
          <a:bodyPr/>
          <a:lstStyle/>
          <a:p>
            <a:r>
              <a:rPr lang="en-GB" dirty="0"/>
              <a:t>Medicines in emergency situations</a:t>
            </a:r>
          </a:p>
        </p:txBody>
      </p:sp>
      <p:sp>
        <p:nvSpPr>
          <p:cNvPr id="4" name="Slide Number Placeholder 3">
            <a:extLst>
              <a:ext uri="{FF2B5EF4-FFF2-40B4-BE49-F238E27FC236}">
                <a16:creationId xmlns:a16="http://schemas.microsoft.com/office/drawing/2014/main" id="{54DEA69C-4B2A-B608-5FE7-7369D2626E17}"/>
              </a:ext>
            </a:extLst>
          </p:cNvPr>
          <p:cNvSpPr>
            <a:spLocks noGrp="1"/>
          </p:cNvSpPr>
          <p:nvPr>
            <p:ph type="sldNum" sz="quarter" idx="4"/>
          </p:nvPr>
        </p:nvSpPr>
        <p:spPr/>
        <p:txBody>
          <a:bodyPr/>
          <a:lstStyle/>
          <a:p>
            <a:r>
              <a:rPr lang="en-GB"/>
              <a:t>© PSHE Association 2025</a:t>
            </a:r>
            <a:endParaRPr lang="en-GB" dirty="0"/>
          </a:p>
        </p:txBody>
      </p:sp>
      <p:grpSp>
        <p:nvGrpSpPr>
          <p:cNvPr id="35" name="Group 34">
            <a:extLst>
              <a:ext uri="{FF2B5EF4-FFF2-40B4-BE49-F238E27FC236}">
                <a16:creationId xmlns:a16="http://schemas.microsoft.com/office/drawing/2014/main" id="{10704768-6743-F0AE-1811-BA060C282BD4}"/>
              </a:ext>
            </a:extLst>
          </p:cNvPr>
          <p:cNvGrpSpPr/>
          <p:nvPr/>
        </p:nvGrpSpPr>
        <p:grpSpPr>
          <a:xfrm>
            <a:off x="323850" y="1399031"/>
            <a:ext cx="4629150" cy="4915091"/>
            <a:chOff x="323850" y="1399031"/>
            <a:chExt cx="4629150" cy="4915091"/>
          </a:xfrm>
        </p:grpSpPr>
        <p:sp>
          <p:nvSpPr>
            <p:cNvPr id="5" name="Rounded Rectangle 4">
              <a:extLst>
                <a:ext uri="{FF2B5EF4-FFF2-40B4-BE49-F238E27FC236}">
                  <a16:creationId xmlns:a16="http://schemas.microsoft.com/office/drawing/2014/main" id="{3AE648D2-8EE5-3E6D-058C-6E7911F992F6}"/>
                </a:ext>
              </a:extLst>
            </p:cNvPr>
            <p:cNvSpPr/>
            <p:nvPr/>
          </p:nvSpPr>
          <p:spPr>
            <a:xfrm>
              <a:off x="323850" y="1399031"/>
              <a:ext cx="4629150" cy="4915091"/>
            </a:xfrm>
            <a:prstGeom prst="roundRect">
              <a:avLst>
                <a:gd name="adj" fmla="val 7057"/>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tlCol="0" anchor="t" anchorCtr="0"/>
            <a:lstStyle/>
            <a:p>
              <a:pPr>
                <a:lnSpc>
                  <a:spcPts val="2800"/>
                </a:lnSpc>
                <a:spcBef>
                  <a:spcPts val="1100"/>
                </a:spcBef>
              </a:pPr>
              <a:r>
                <a:rPr lang="en-GB" sz="2000" dirty="0">
                  <a:solidFill>
                    <a:schemeClr val="tx1"/>
                  </a:solidFill>
                  <a:latin typeface="Century Gothic" panose="020B0502020202020204" pitchFamily="34" charset="0"/>
                  <a:ea typeface="Lato" panose="020B0604020202020204" charset="0"/>
                  <a:cs typeface="Lato" panose="020B0604020202020204" charset="0"/>
                </a:rPr>
                <a:t>Choose </a:t>
              </a:r>
              <a:r>
                <a:rPr lang="en-GB" sz="2000" b="1" dirty="0">
                  <a:solidFill>
                    <a:schemeClr val="tx1"/>
                  </a:solidFill>
                  <a:latin typeface="Century Gothic" panose="020B0502020202020204" pitchFamily="34" charset="0"/>
                  <a:ea typeface="Lato" panose="020B0604020202020204" charset="0"/>
                  <a:cs typeface="Lato" panose="020B0604020202020204" charset="0"/>
                </a:rPr>
                <a:t>one </a:t>
              </a:r>
              <a:r>
                <a:rPr lang="en-GB" sz="2000" dirty="0">
                  <a:solidFill>
                    <a:schemeClr val="tx1"/>
                  </a:solidFill>
                  <a:latin typeface="Century Gothic" panose="020B0502020202020204" pitchFamily="34" charset="0"/>
                  <a:ea typeface="Lato" panose="020B0604020202020204" charset="0"/>
                  <a:cs typeface="Lato" panose="020B0604020202020204" charset="0"/>
                </a:rPr>
                <a:t>medicine from the lesson that might be used in an emergency. </a:t>
              </a:r>
            </a:p>
          </p:txBody>
        </p:sp>
        <p:pic>
          <p:nvPicPr>
            <p:cNvPr id="7" name="Picture 6" descr="An inhaler with a tube of ventolin&#10;&#10;Description automatically generated">
              <a:extLst>
                <a:ext uri="{FF2B5EF4-FFF2-40B4-BE49-F238E27FC236}">
                  <a16:creationId xmlns:a16="http://schemas.microsoft.com/office/drawing/2014/main" id="{0BAA6B8D-53D3-CC16-4A7D-994FFD10AE7D}"/>
                </a:ext>
              </a:extLst>
            </p:cNvPr>
            <p:cNvPicPr>
              <a:picLocks noChangeAspect="1"/>
            </p:cNvPicPr>
            <p:nvPr/>
          </p:nvPicPr>
          <p:blipFill>
            <a:blip r:embed="rId3"/>
            <a:stretch>
              <a:fillRect/>
            </a:stretch>
          </p:blipFill>
          <p:spPr>
            <a:xfrm>
              <a:off x="1979335" y="2841395"/>
              <a:ext cx="1077129" cy="1058610"/>
            </a:xfrm>
            <a:prstGeom prst="rect">
              <a:avLst/>
            </a:prstGeom>
          </p:spPr>
        </p:pic>
        <p:pic>
          <p:nvPicPr>
            <p:cNvPr id="9" name="Picture 8" descr="A white and blue pen with a black background&#10;&#10;Description automatically generated">
              <a:extLst>
                <a:ext uri="{FF2B5EF4-FFF2-40B4-BE49-F238E27FC236}">
                  <a16:creationId xmlns:a16="http://schemas.microsoft.com/office/drawing/2014/main" id="{69F43630-1CD8-1C84-EA2D-A5A76FFFA347}"/>
                </a:ext>
              </a:extLst>
            </p:cNvPr>
            <p:cNvPicPr>
              <a:picLocks noChangeAspect="1"/>
            </p:cNvPicPr>
            <p:nvPr/>
          </p:nvPicPr>
          <p:blipFill>
            <a:blip r:embed="rId4"/>
            <a:stretch>
              <a:fillRect/>
            </a:stretch>
          </p:blipFill>
          <p:spPr>
            <a:xfrm>
              <a:off x="1834215" y="4990899"/>
              <a:ext cx="2571119" cy="936139"/>
            </a:xfrm>
            <a:prstGeom prst="rect">
              <a:avLst/>
            </a:prstGeom>
          </p:spPr>
        </p:pic>
        <p:pic>
          <p:nvPicPr>
            <p:cNvPr id="11" name="Picture 10">
              <a:extLst>
                <a:ext uri="{FF2B5EF4-FFF2-40B4-BE49-F238E27FC236}">
                  <a16:creationId xmlns:a16="http://schemas.microsoft.com/office/drawing/2014/main" id="{FAD41735-216C-77B6-DB91-A9F166FDB289}"/>
                </a:ext>
              </a:extLst>
            </p:cNvPr>
            <p:cNvPicPr>
              <a:picLocks noChangeAspect="1"/>
            </p:cNvPicPr>
            <p:nvPr/>
          </p:nvPicPr>
          <p:blipFill>
            <a:blip r:embed="rId5"/>
            <a:stretch>
              <a:fillRect/>
            </a:stretch>
          </p:blipFill>
          <p:spPr>
            <a:xfrm>
              <a:off x="1943016" y="4499364"/>
              <a:ext cx="2571120" cy="234864"/>
            </a:xfrm>
            <a:prstGeom prst="rect">
              <a:avLst/>
            </a:prstGeom>
          </p:spPr>
        </p:pic>
        <p:sp>
          <p:nvSpPr>
            <p:cNvPr id="12" name="Content Placeholder 1">
              <a:extLst>
                <a:ext uri="{FF2B5EF4-FFF2-40B4-BE49-F238E27FC236}">
                  <a16:creationId xmlns:a16="http://schemas.microsoft.com/office/drawing/2014/main" id="{BB677041-AE02-F947-DC5E-FD038D6072FD}"/>
                </a:ext>
              </a:extLst>
            </p:cNvPr>
            <p:cNvSpPr txBox="1">
              <a:spLocks/>
            </p:cNvSpPr>
            <p:nvPr/>
          </p:nvSpPr>
          <p:spPr>
            <a:xfrm>
              <a:off x="560720" y="3107952"/>
              <a:ext cx="1240285" cy="525496"/>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r>
                <a:rPr lang="en-GB" sz="2200" b="1" dirty="0">
                  <a:ea typeface="Lato" panose="020B0604020202020204" charset="0"/>
                  <a:cs typeface="Lato" panose="020B0604020202020204" charset="0"/>
                </a:rPr>
                <a:t>Inhaler</a:t>
              </a:r>
            </a:p>
          </p:txBody>
        </p:sp>
        <p:sp>
          <p:nvSpPr>
            <p:cNvPr id="13" name="Content Placeholder 1">
              <a:extLst>
                <a:ext uri="{FF2B5EF4-FFF2-40B4-BE49-F238E27FC236}">
                  <a16:creationId xmlns:a16="http://schemas.microsoft.com/office/drawing/2014/main" id="{04948409-9E9A-1A41-1F72-F3C2DD57F270}"/>
                </a:ext>
              </a:extLst>
            </p:cNvPr>
            <p:cNvSpPr txBox="1">
              <a:spLocks/>
            </p:cNvSpPr>
            <p:nvPr/>
          </p:nvSpPr>
          <p:spPr>
            <a:xfrm>
              <a:off x="560720" y="4341067"/>
              <a:ext cx="1240285" cy="525496"/>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r>
                <a:rPr lang="en-GB" sz="2200" b="1" dirty="0">
                  <a:ea typeface="Lato" panose="020B0604020202020204" charset="0"/>
                  <a:cs typeface="Lato" panose="020B0604020202020204" charset="0"/>
                </a:rPr>
                <a:t>EpiPen</a:t>
              </a:r>
            </a:p>
          </p:txBody>
        </p:sp>
        <p:sp>
          <p:nvSpPr>
            <p:cNvPr id="14" name="Content Placeholder 1">
              <a:extLst>
                <a:ext uri="{FF2B5EF4-FFF2-40B4-BE49-F238E27FC236}">
                  <a16:creationId xmlns:a16="http://schemas.microsoft.com/office/drawing/2014/main" id="{9D213C0F-F3E1-900C-365E-1143112C242A}"/>
                </a:ext>
              </a:extLst>
            </p:cNvPr>
            <p:cNvSpPr txBox="1">
              <a:spLocks/>
            </p:cNvSpPr>
            <p:nvPr/>
          </p:nvSpPr>
          <p:spPr>
            <a:xfrm>
              <a:off x="560720" y="5482746"/>
              <a:ext cx="1240285" cy="525496"/>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r>
                <a:rPr lang="en-GB" sz="2200" b="1" dirty="0">
                  <a:ea typeface="Lato" panose="020B0604020202020204" charset="0"/>
                  <a:cs typeface="Lato" panose="020B0604020202020204" charset="0"/>
                </a:rPr>
                <a:t>Insulin</a:t>
              </a:r>
            </a:p>
          </p:txBody>
        </p:sp>
      </p:grpSp>
      <p:grpSp>
        <p:nvGrpSpPr>
          <p:cNvPr id="34" name="Group 33">
            <a:extLst>
              <a:ext uri="{FF2B5EF4-FFF2-40B4-BE49-F238E27FC236}">
                <a16:creationId xmlns:a16="http://schemas.microsoft.com/office/drawing/2014/main" id="{737030A1-E12C-3437-BCFC-C4228A238566}"/>
              </a:ext>
            </a:extLst>
          </p:cNvPr>
          <p:cNvGrpSpPr/>
          <p:nvPr/>
        </p:nvGrpSpPr>
        <p:grpSpPr>
          <a:xfrm>
            <a:off x="6752405" y="1411939"/>
            <a:ext cx="2867964" cy="4915091"/>
            <a:chOff x="5869636" y="1411939"/>
            <a:chExt cx="2867964" cy="4915091"/>
          </a:xfrm>
        </p:grpSpPr>
        <p:sp>
          <p:nvSpPr>
            <p:cNvPr id="15" name="Rounded Rectangle 14">
              <a:extLst>
                <a:ext uri="{FF2B5EF4-FFF2-40B4-BE49-F238E27FC236}">
                  <a16:creationId xmlns:a16="http://schemas.microsoft.com/office/drawing/2014/main" id="{C92DA336-6B1F-AD14-9650-6DE80B10AAD5}"/>
                </a:ext>
              </a:extLst>
            </p:cNvPr>
            <p:cNvSpPr/>
            <p:nvPr/>
          </p:nvSpPr>
          <p:spPr>
            <a:xfrm>
              <a:off x="5869636" y="1411939"/>
              <a:ext cx="2867964" cy="4915091"/>
            </a:xfrm>
            <a:prstGeom prst="roundRect">
              <a:avLst>
                <a:gd name="adj" fmla="val 7057"/>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72000" rtlCol="0" anchor="t" anchorCtr="0"/>
            <a:lstStyle/>
            <a:p>
              <a:pPr>
                <a:lnSpc>
                  <a:spcPts val="2800"/>
                </a:lnSpc>
                <a:spcBef>
                  <a:spcPts val="1100"/>
                </a:spcBef>
              </a:pPr>
              <a:r>
                <a:rPr lang="en-GB" sz="2000" dirty="0">
                  <a:solidFill>
                    <a:schemeClr val="tx1"/>
                  </a:solidFill>
                  <a:latin typeface="Century Gothic" panose="020B0502020202020204" pitchFamily="34" charset="0"/>
                  <a:ea typeface="Lato" panose="020B0604020202020204" charset="0"/>
                  <a:cs typeface="Lato" panose="020B0604020202020204" charset="0"/>
                </a:rPr>
                <a:t>Write the steps for their safe use in an emergency.</a:t>
              </a:r>
            </a:p>
          </p:txBody>
        </p:sp>
        <p:sp>
          <p:nvSpPr>
            <p:cNvPr id="17" name="Content Placeholder 1">
              <a:extLst>
                <a:ext uri="{FF2B5EF4-FFF2-40B4-BE49-F238E27FC236}">
                  <a16:creationId xmlns:a16="http://schemas.microsoft.com/office/drawing/2014/main" id="{E3C20982-0F94-104A-54AA-E462F16574E8}"/>
                </a:ext>
              </a:extLst>
            </p:cNvPr>
            <p:cNvSpPr txBox="1">
              <a:spLocks/>
            </p:cNvSpPr>
            <p:nvPr/>
          </p:nvSpPr>
          <p:spPr>
            <a:xfrm>
              <a:off x="6045002" y="2941183"/>
              <a:ext cx="1240285" cy="525496"/>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r>
                <a:rPr lang="en-GB" sz="2200" b="1" dirty="0">
                  <a:ea typeface="Lato" panose="020B0604020202020204" charset="0"/>
                  <a:cs typeface="Lato" panose="020B0604020202020204" charset="0"/>
                </a:rPr>
                <a:t>Step 1. </a:t>
              </a:r>
            </a:p>
          </p:txBody>
        </p:sp>
        <p:sp>
          <p:nvSpPr>
            <p:cNvPr id="19" name="Content Placeholder 1">
              <a:extLst>
                <a:ext uri="{FF2B5EF4-FFF2-40B4-BE49-F238E27FC236}">
                  <a16:creationId xmlns:a16="http://schemas.microsoft.com/office/drawing/2014/main" id="{8CFE4AC9-DAEF-6FCA-7338-147DF89B302A}"/>
                </a:ext>
              </a:extLst>
            </p:cNvPr>
            <p:cNvSpPr txBox="1">
              <a:spLocks/>
            </p:cNvSpPr>
            <p:nvPr/>
          </p:nvSpPr>
          <p:spPr>
            <a:xfrm>
              <a:off x="6045002" y="3582347"/>
              <a:ext cx="1240285" cy="525496"/>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r>
                <a:rPr lang="en-GB" sz="2200" b="1" dirty="0">
                  <a:ea typeface="Lato" panose="020B0604020202020204" charset="0"/>
                  <a:cs typeface="Lato" panose="020B0604020202020204" charset="0"/>
                </a:rPr>
                <a:t>Step 2.</a:t>
              </a:r>
            </a:p>
          </p:txBody>
        </p:sp>
        <p:sp>
          <p:nvSpPr>
            <p:cNvPr id="20" name="Content Placeholder 1">
              <a:extLst>
                <a:ext uri="{FF2B5EF4-FFF2-40B4-BE49-F238E27FC236}">
                  <a16:creationId xmlns:a16="http://schemas.microsoft.com/office/drawing/2014/main" id="{7723FF6E-7686-17DF-8C37-367CF23F4D36}"/>
                </a:ext>
              </a:extLst>
            </p:cNvPr>
            <p:cNvSpPr txBox="1">
              <a:spLocks/>
            </p:cNvSpPr>
            <p:nvPr/>
          </p:nvSpPr>
          <p:spPr>
            <a:xfrm>
              <a:off x="6038762" y="4223511"/>
              <a:ext cx="1240285" cy="525496"/>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r>
                <a:rPr lang="en-GB" sz="2200" b="1" dirty="0">
                  <a:ea typeface="Lato" panose="020B0604020202020204" charset="0"/>
                  <a:cs typeface="Lato" panose="020B0604020202020204" charset="0"/>
                </a:rPr>
                <a:t>Step 3.</a:t>
              </a:r>
            </a:p>
          </p:txBody>
        </p:sp>
        <p:cxnSp>
          <p:nvCxnSpPr>
            <p:cNvPr id="23" name="Straight Connector 22">
              <a:extLst>
                <a:ext uri="{FF2B5EF4-FFF2-40B4-BE49-F238E27FC236}">
                  <a16:creationId xmlns:a16="http://schemas.microsoft.com/office/drawing/2014/main" id="{905F1B80-D2DC-50C7-2E83-F0977BA473D2}"/>
                </a:ext>
              </a:extLst>
            </p:cNvPr>
            <p:cNvCxnSpPr>
              <a:cxnSpLocks/>
            </p:cNvCxnSpPr>
            <p:nvPr/>
          </p:nvCxnSpPr>
          <p:spPr>
            <a:xfrm>
              <a:off x="7279047" y="3203931"/>
              <a:ext cx="108602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58779EA-B518-5FE5-C54B-CF32643DA5A4}"/>
                </a:ext>
              </a:extLst>
            </p:cNvPr>
            <p:cNvCxnSpPr>
              <a:cxnSpLocks/>
            </p:cNvCxnSpPr>
            <p:nvPr/>
          </p:nvCxnSpPr>
          <p:spPr>
            <a:xfrm>
              <a:off x="7279047" y="3869484"/>
              <a:ext cx="108602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4360A64-3FCF-0C1C-C80A-5D48931FFEE7}"/>
                </a:ext>
              </a:extLst>
            </p:cNvPr>
            <p:cNvCxnSpPr>
              <a:cxnSpLocks/>
            </p:cNvCxnSpPr>
            <p:nvPr/>
          </p:nvCxnSpPr>
          <p:spPr>
            <a:xfrm>
              <a:off x="7279047" y="4501004"/>
              <a:ext cx="108602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 name="Picture 36" descr="A black background with a black square&#10;&#10;Description automatically generated with medium confidence">
            <a:extLst>
              <a:ext uri="{FF2B5EF4-FFF2-40B4-BE49-F238E27FC236}">
                <a16:creationId xmlns:a16="http://schemas.microsoft.com/office/drawing/2014/main" id="{709DBE97-CC88-1371-5D02-B86FBF800D62}"/>
              </a:ext>
            </a:extLst>
          </p:cNvPr>
          <p:cNvPicPr>
            <a:picLocks noChangeAspect="1"/>
          </p:cNvPicPr>
          <p:nvPr/>
        </p:nvPicPr>
        <p:blipFill>
          <a:blip r:embed="rId6"/>
          <a:stretch>
            <a:fillRect/>
          </a:stretch>
        </p:blipFill>
        <p:spPr>
          <a:xfrm rot="20158740">
            <a:off x="5308007" y="3524694"/>
            <a:ext cx="1097737" cy="575592"/>
          </a:xfrm>
          <a:prstGeom prst="rect">
            <a:avLst/>
          </a:prstGeom>
        </p:spPr>
      </p:pic>
    </p:spTree>
    <p:extLst>
      <p:ext uri="{BB962C8B-B14F-4D97-AF65-F5344CB8AC3E}">
        <p14:creationId xmlns:p14="http://schemas.microsoft.com/office/powerpoint/2010/main" val="87680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dirty="0"/>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39895" y="1293118"/>
            <a:ext cx="4175822" cy="4937321"/>
          </a:xfrm>
        </p:spPr>
        <p:txBody>
          <a:bodyPr/>
          <a:lstStyle/>
          <a:p>
            <a:pPr>
              <a:lnSpc>
                <a:spcPts val="2800"/>
              </a:lnSpc>
              <a:spcBef>
                <a:spcPts val="1100"/>
              </a:spcBef>
              <a:spcAft>
                <a:spcPts val="0"/>
              </a:spcAft>
            </a:pPr>
            <a:r>
              <a:rPr lang="en-US" b="1" i="1" dirty="0"/>
              <a:t>Challenge activities </a:t>
            </a:r>
            <a:r>
              <a:rPr lang="en-US" dirty="0"/>
              <a:t>deepen and extend learning for those who need more challenge or who finish the activity quickly.</a:t>
            </a:r>
          </a:p>
          <a:p>
            <a:pPr>
              <a:lnSpc>
                <a:spcPts val="2800"/>
              </a:lnSpc>
              <a:spcBef>
                <a:spcPts val="1100"/>
              </a:spcBef>
              <a:spcAft>
                <a:spcPts val="0"/>
              </a:spcAft>
            </a:pPr>
            <a:r>
              <a:rPr lang="en-US" dirty="0"/>
              <a:t>Look for these icons on the pupil slides. See delivery notes for details of the activities.</a:t>
            </a:r>
          </a:p>
          <a:p>
            <a:pPr>
              <a:lnSpc>
                <a:spcPts val="2800"/>
              </a:lnSpc>
            </a:pPr>
            <a:endParaRPr lang="en-US" dirty="0"/>
          </a:p>
          <a:p>
            <a:pPr>
              <a:lnSpc>
                <a:spcPts val="2800"/>
              </a:lnSpc>
            </a:pPr>
            <a:endParaRPr lang="en-US" dirty="0"/>
          </a:p>
          <a:p>
            <a:pPr>
              <a:lnSpc>
                <a:spcPts val="2800"/>
              </a:lnSpc>
            </a:pPr>
            <a:endParaRPr lang="en-US" dirty="0"/>
          </a:p>
          <a:p>
            <a:pPr>
              <a:lnSpc>
                <a:spcPts val="2800"/>
              </a:lnSpc>
            </a:pPr>
            <a:endParaRPr lang="en-US" dirty="0"/>
          </a:p>
        </p:txBody>
      </p:sp>
      <p:sp>
        <p:nvSpPr>
          <p:cNvPr id="2" name="Content Placeholder 9">
            <a:extLst>
              <a:ext uri="{FF2B5EF4-FFF2-40B4-BE49-F238E27FC236}">
                <a16:creationId xmlns:a16="http://schemas.microsoft.com/office/drawing/2014/main" id="{B4391EA4-D3B7-6F04-486D-A0BC455EF468}"/>
              </a:ext>
            </a:extLst>
          </p:cNvPr>
          <p:cNvSpPr txBox="1">
            <a:spLocks/>
          </p:cNvSpPr>
          <p:nvPr/>
        </p:nvSpPr>
        <p:spPr>
          <a:xfrm>
            <a:off x="241039" y="1290745"/>
            <a:ext cx="3693652" cy="4566366"/>
          </a:xfrm>
          <a:prstGeom prst="rect">
            <a:avLst/>
          </a:prstGeom>
        </p:spPr>
        <p:txBody>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lnSpc>
                <a:spcPts val="2800"/>
              </a:lnSpc>
              <a:spcBef>
                <a:spcPts val="1100"/>
              </a:spcBef>
              <a:buNone/>
            </a:pPr>
            <a:r>
              <a:rPr lang="en-US" sz="2000" dirty="0"/>
              <a:t>The lesson includes suggestions for challenge and support activities, to help you differentiate appropriately for your class.  </a:t>
            </a:r>
          </a:p>
          <a:p>
            <a:pPr marL="0" indent="0">
              <a:lnSpc>
                <a:spcPts val="2800"/>
              </a:lnSpc>
              <a:spcBef>
                <a:spcPts val="1100"/>
              </a:spcBef>
              <a:buNone/>
            </a:pPr>
            <a:r>
              <a:rPr lang="en-US" sz="2000" b="1" i="1" dirty="0"/>
              <a:t>Support activities </a:t>
            </a:r>
            <a:r>
              <a:rPr lang="en-US" sz="2000" dirty="0"/>
              <a:t>are adapted to be more accessible for those who need it.</a:t>
            </a:r>
          </a:p>
          <a:p>
            <a:pPr>
              <a:lnSpc>
                <a:spcPts val="2800"/>
              </a:lnSpc>
            </a:pPr>
            <a:endParaRPr lang="en-US" dirty="0"/>
          </a:p>
          <a:p>
            <a:pPr>
              <a:lnSpc>
                <a:spcPts val="2800"/>
              </a:lnSpc>
            </a:pPr>
            <a:endParaRPr lang="en-US" dirty="0"/>
          </a:p>
          <a:p>
            <a:pPr>
              <a:lnSpc>
                <a:spcPts val="2800"/>
              </a:lnSpc>
            </a:pPr>
            <a:endParaRPr lang="en-US" dirty="0"/>
          </a:p>
          <a:p>
            <a:pPr>
              <a:lnSpc>
                <a:spcPts val="2800"/>
              </a:lnSpc>
            </a:pPr>
            <a:endParaRPr lang="en-US" dirty="0"/>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41039" y="1290745"/>
            <a:ext cx="7498822" cy="4566366"/>
          </a:xfrm>
        </p:spPr>
        <p:txBody>
          <a:bodyPr/>
          <a:lstStyle/>
          <a:p>
            <a:pPr>
              <a:lnSpc>
                <a:spcPts val="2800"/>
              </a:lnSpc>
              <a:spcBef>
                <a:spcPts val="1100"/>
              </a:spcBef>
              <a:spcAft>
                <a:spcPts val="0"/>
              </a:spcAft>
            </a:pPr>
            <a:r>
              <a:rPr lang="en-GB" dirty="0">
                <a:effectLst/>
                <a:ea typeface="Calibri" panose="020F0502020204030204" pitchFamily="34" charset="0"/>
                <a:cs typeface="Times New Roman" panose="02020603050405020304" pitchFamily="18" charset="0"/>
              </a:rPr>
              <a:t>This is the first of four drug education lessons, for year 5–6. This lesson focuses on </a:t>
            </a:r>
            <a:r>
              <a:rPr lang="en-GB" dirty="0">
                <a:effectLst/>
                <a:ea typeface="Calibri" panose="020F0502020204030204" pitchFamily="34" charset="0"/>
                <a:cs typeface="Calibri" panose="020F0502020204030204" pitchFamily="34" charset="0"/>
              </a:rPr>
              <a:t>using medicines correctly and safely, and how they contribute to people’s health and wellbeing, both every day and in emergency situations. </a:t>
            </a:r>
            <a:r>
              <a:rPr lang="en-GB" dirty="0">
                <a:effectLst/>
                <a:ea typeface="Calibri" panose="020F0502020204030204" pitchFamily="34" charset="0"/>
                <a:cs typeface="Times New Roman" panose="02020603050405020304" pitchFamily="18" charset="0"/>
              </a:rPr>
              <a:t>Pupils also develop their knowledge and understanding of how vaccinations and immunisation can work to stop disease spreading and protect people from infection.</a:t>
            </a:r>
            <a:endParaRPr lang="en-GB" dirty="0">
              <a:solidFill>
                <a:srgbClr val="3B3838"/>
              </a:solidFill>
              <a:effectLst/>
              <a:ea typeface="Calibri" panose="020F0502020204030204" pitchFamily="34" charset="0"/>
              <a:cs typeface="Times New Roman" panose="02020603050405020304" pitchFamily="18" charset="0"/>
            </a:endParaRPr>
          </a:p>
          <a:p>
            <a:pPr>
              <a:lnSpc>
                <a:spcPts val="2800"/>
              </a:lnSpc>
              <a:spcAft>
                <a:spcPts val="700"/>
              </a:spcAft>
            </a:pPr>
            <a:endParaRPr lang="en-GB" dirty="0">
              <a:effectLst/>
              <a:ea typeface="Calibri" panose="020F0502020204030204" pitchFamily="34" charset="0"/>
              <a:cs typeface="Times New Roman" panose="02020603050405020304" pitchFamily="18" charset="0"/>
            </a:endParaRPr>
          </a:p>
          <a:p>
            <a:pPr>
              <a:lnSpc>
                <a:spcPts val="2800"/>
              </a:lnSpc>
              <a:spcAft>
                <a:spcPts val="700"/>
              </a:spcAft>
            </a:pPr>
            <a:endParaRPr lang="en-GB" dirty="0">
              <a:effectLst/>
              <a:ea typeface="Calibri" panose="020F0502020204030204" pitchFamily="34" charset="0"/>
              <a:cs typeface="Times New Roman" panose="02020603050405020304" pitchFamily="18" charset="0"/>
            </a:endParaRPr>
          </a:p>
          <a:p>
            <a:pPr>
              <a:lnSpc>
                <a:spcPts val="2800"/>
              </a:lnSpc>
            </a:pPr>
            <a:endParaRPr lang="en-US" dirty="0"/>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Context</a:t>
            </a:r>
            <a:endParaRPr lang="en-US" dirty="0"/>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20866" y="1286395"/>
            <a:ext cx="8002009" cy="4566366"/>
          </a:xfrm>
        </p:spPr>
        <p:txBody>
          <a:bodyPr/>
          <a:lstStyle/>
          <a:p>
            <a:pPr>
              <a:lnSpc>
                <a:spcPts val="2800"/>
              </a:lnSpc>
              <a:spcBef>
                <a:spcPts val="0"/>
              </a:spcBef>
              <a:spcAft>
                <a:spcPts val="1100"/>
              </a:spcAft>
            </a:pPr>
            <a:r>
              <a:rPr lang="en-GB" dirty="0">
                <a:ea typeface="Lato" panose="020B0604020202020204" charset="0"/>
                <a:cs typeface="Lato" panose="020B0604020202020204" charset="0"/>
              </a:rPr>
              <a:t>Key information on content related to these lessons can be found in the Year 5-6 Knowledge Organiser.</a:t>
            </a:r>
          </a:p>
          <a:p>
            <a:pPr>
              <a:lnSpc>
                <a:spcPts val="2800"/>
              </a:lnSpc>
              <a:spcBef>
                <a:spcPts val="0"/>
              </a:spcBef>
              <a:spcAft>
                <a:spcPts val="1100"/>
              </a:spcAft>
            </a:pPr>
            <a:r>
              <a:rPr lang="en-GB" dirty="0">
                <a:ea typeface="Lato" panose="020B0604020202020204" charset="0"/>
                <a:cs typeface="Lato" panose="020B0604020202020204" charset="0"/>
              </a:rPr>
              <a:t>Advice on safe practice, dispelling common misconceptions, visitors to the classroom and other important information can be found in Teacher Guidance: Drug and alcohol education</a:t>
            </a:r>
          </a:p>
          <a:p>
            <a:pPr>
              <a:lnSpc>
                <a:spcPts val="2800"/>
              </a:lnSpc>
              <a:spcBef>
                <a:spcPts val="0"/>
              </a:spcBef>
              <a:spcAft>
                <a:spcPts val="1100"/>
              </a:spcAft>
            </a:pPr>
            <a:r>
              <a:rPr lang="en-GB" dirty="0">
                <a:ea typeface="Lato" panose="020B0604020202020204" charset="0"/>
                <a:cs typeface="Lato" panose="020B0604020202020204" charset="0"/>
              </a:rPr>
              <a:t>Data sources to inform your planning can be found within our document that outlines the approach of these lessons Evidence Review: Effective drug and alcohol education, along with advice regarding how to talk to young people about addiction, dependency and problematic substance use.</a:t>
            </a:r>
          </a:p>
          <a:p>
            <a:pPr>
              <a:lnSpc>
                <a:spcPts val="2800"/>
              </a:lnSpc>
              <a:spcBef>
                <a:spcPts val="0"/>
              </a:spcBef>
              <a:spcAft>
                <a:spcPts val="1100"/>
              </a:spcAft>
            </a:pPr>
            <a:endParaRPr lang="en-GB" dirty="0">
              <a:solidFill>
                <a:schemeClr val="bg1"/>
              </a:solidFill>
              <a:ea typeface="Lato" panose="020B0604020202020204" charset="0"/>
              <a:cs typeface="Lato" panose="020B0604020202020204" charset="0"/>
            </a:endParaRPr>
          </a:p>
          <a:p>
            <a:pPr>
              <a:lnSpc>
                <a:spcPts val="2800"/>
              </a:lnSpc>
              <a:spcBef>
                <a:spcPts val="0"/>
              </a:spcBef>
              <a:spcAft>
                <a:spcPts val="1100"/>
              </a:spcAft>
            </a:pPr>
            <a:endParaRPr lang="en-GB" dirty="0">
              <a:ea typeface="Lato" panose="020B0604020202020204" charset="0"/>
              <a:cs typeface="Lato" panose="020B0604020202020204" charset="0"/>
            </a:endParaRP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a:xfrm>
            <a:off x="210707" y="593941"/>
            <a:ext cx="7498822" cy="694054"/>
          </a:xfrm>
        </p:spPr>
        <p:txBody>
          <a:bodyPr/>
          <a:lstStyle/>
          <a:p>
            <a:r>
              <a:rPr lang="en-GB" dirty="0"/>
              <a:t>Developing subject knowledge</a:t>
            </a:r>
            <a:endParaRPr lang="en-US" dirty="0"/>
          </a:p>
        </p:txBody>
      </p:sp>
    </p:spTree>
    <p:extLst>
      <p:ext uri="{BB962C8B-B14F-4D97-AF65-F5344CB8AC3E}">
        <p14:creationId xmlns:p14="http://schemas.microsoft.com/office/powerpoint/2010/main" val="393540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a:xfrm>
            <a:off x="241039" y="1293119"/>
            <a:ext cx="3495309" cy="4650224"/>
          </a:xfrm>
        </p:spPr>
        <p:txBody>
          <a:bodyPr/>
          <a:lstStyle/>
          <a:p>
            <a:pPr>
              <a:lnSpc>
                <a:spcPts val="2800"/>
              </a:lnSpc>
              <a:spcAft>
                <a:spcPts val="800"/>
              </a:spcAft>
            </a:pPr>
            <a:r>
              <a:rPr lang="en-GB" kern="100" dirty="0">
                <a:effectLst/>
                <a:ea typeface="Aptos" panose="020B0004020202020204" pitchFamily="34" charset="0"/>
                <a:cs typeface="Times New Roman" panose="02020603050405020304" pitchFamily="18" charset="0"/>
              </a:rPr>
              <a:t>To learn how the correct use of medicines, and vaccinations, can help to maintain health and wellbeing.</a:t>
            </a: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4" y="1333463"/>
            <a:ext cx="4451588" cy="4650224"/>
          </a:xfrm>
        </p:spPr>
        <p:txBody>
          <a:bodyPr/>
          <a:lstStyle/>
          <a:p>
            <a:pPr marL="198000" lvl="0" indent="-198000">
              <a:lnSpc>
                <a:spcPts val="2800"/>
              </a:lnSpc>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describe how medicines, when used responsibly, can support health and wellbeing</a:t>
            </a:r>
          </a:p>
          <a:p>
            <a:pPr marL="198000" lvl="0" indent="-198000">
              <a:lnSpc>
                <a:spcPts val="2800"/>
              </a:lnSpc>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explain how preventative medicines such as vaccinations can stop disease from spreading</a:t>
            </a:r>
          </a:p>
          <a:p>
            <a:pPr marL="198000" lvl="0" indent="-198000">
              <a:lnSpc>
                <a:spcPts val="2800"/>
              </a:lnSpc>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explain the safe use of medicines to help manage illness and allergies </a:t>
            </a:r>
          </a:p>
          <a:p>
            <a:pPr marL="198000" lvl="0" indent="-198000">
              <a:lnSpc>
                <a:spcPts val="2800"/>
              </a:lnSpc>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identify where to find further advice and guidance about the correct use of medicines</a:t>
            </a:r>
          </a:p>
          <a:p>
            <a:pPr>
              <a:spcAft>
                <a:spcPts val="0"/>
              </a:spcAft>
            </a:pPr>
            <a:endParaRPr lang="en-US" dirty="0"/>
          </a:p>
        </p:txBody>
      </p:sp>
    </p:spTree>
    <p:extLst>
      <p:ext uri="{BB962C8B-B14F-4D97-AF65-F5344CB8AC3E}">
        <p14:creationId xmlns:p14="http://schemas.microsoft.com/office/powerpoint/2010/main" val="402095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4" y="1215083"/>
            <a:ext cx="4190331" cy="5091932"/>
          </a:xfrm>
        </p:spPr>
        <p:txBody>
          <a:bodyPr>
            <a:normAutofit/>
          </a:bodyPr>
          <a:lstStyle/>
          <a:p>
            <a:pPr marL="126000" indent="-126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Box or envelope for questions </a:t>
            </a:r>
            <a:endParaRPr lang="en-GB" dirty="0">
              <a:ea typeface="Calibri" panose="020F0502020204030204" pitchFamily="34" charset="0"/>
              <a:cs typeface="Times New Roman" panose="02020603050405020304" pitchFamily="18" charset="0"/>
            </a:endParaRPr>
          </a:p>
          <a:p>
            <a:pPr marL="126000" indent="-126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Large pieces of paper and marker pens for group work</a:t>
            </a:r>
          </a:p>
          <a:p>
            <a:pPr marL="126000" indent="-126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Resource 1: Thinking bubbles </a:t>
            </a:r>
            <a:br>
              <a:rPr lang="en-GB"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[Pupils write in their books or complete the sheet – one copy per pupil]</a:t>
            </a:r>
          </a:p>
          <a:p>
            <a:pPr marL="126000" indent="-126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Resource 2: Vaccination cards </a:t>
            </a:r>
            <a:br>
              <a:rPr lang="en-GB"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[one sheet per group]</a:t>
            </a:r>
          </a:p>
          <a:p>
            <a:pPr marL="126000" indent="-126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Resource 3: Case studies </a:t>
            </a:r>
            <a:br>
              <a:rPr lang="en-GB"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[one set per group]</a:t>
            </a:r>
          </a:p>
          <a:p>
            <a:pPr marL="126000" indent="-126000"/>
            <a:endParaRPr lang="en-GB" dirty="0">
              <a:ea typeface="Calibri" panose="020F0502020204030204" pitchFamily="34" charset="0"/>
              <a:cs typeface="Times New Roman" panose="02020603050405020304" pitchFamily="18" charset="0"/>
            </a:endParaRPr>
          </a:p>
          <a:p>
            <a:pPr marL="126000" lvl="0" indent="-126000">
              <a:lnSpc>
                <a:spcPts val="1550"/>
              </a:lnSpc>
              <a:spcAft>
                <a:spcPts val="700"/>
              </a:spcAft>
              <a:tabLst>
                <a:tab pos="228600" algn="l"/>
                <a:tab pos="457200" algn="l"/>
              </a:tabLst>
            </a:pPr>
            <a:endParaRPr lang="en-GB" dirty="0">
              <a:effectLst/>
              <a:ea typeface="Calibri" panose="020F0502020204030204" pitchFamily="34" charset="0"/>
              <a:cs typeface="Times New Roman" panose="02020603050405020304" pitchFamily="18" charset="0"/>
            </a:endParaRPr>
          </a:p>
          <a:p>
            <a:pPr marL="126000" indent="-126000">
              <a:buFont typeface="Arial" panose="020B0604020202020204" pitchFamily="34" charset="0"/>
              <a:buChar char="•"/>
            </a:pPr>
            <a:endParaRPr lang="en-GB" dirty="0">
              <a:effectLst/>
              <a:ea typeface="Calibri" panose="020F0502020204030204" pitchFamily="34" charset="0"/>
              <a:cs typeface="Times New Roman" panose="02020603050405020304" pitchFamily="18" charset="0"/>
            </a:endParaRPr>
          </a:p>
          <a:p>
            <a:pPr marL="126000" indent="-126000"/>
            <a:endParaRPr lang="en-GB" dirty="0">
              <a:effectLst/>
              <a:ea typeface="Calibri" panose="020F0502020204030204" pitchFamily="34" charset="0"/>
              <a:cs typeface="Times New Roman" panose="02020603050405020304" pitchFamily="18" charset="0"/>
            </a:endParaRPr>
          </a:p>
          <a:p>
            <a:pPr marL="126000" indent="-126000"/>
            <a:endParaRPr lang="en-US" dirty="0"/>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9341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5987" y="592977"/>
            <a:ext cx="7498822" cy="694054"/>
          </a:xfrm>
        </p:spPr>
        <p:txBody>
          <a:bodyPr/>
          <a:lstStyle/>
          <a:p>
            <a:r>
              <a:rPr lang="en-GB" sz="4000"/>
              <a:t>Lesson summary</a:t>
            </a:r>
            <a:endParaRPr lang="en-US"/>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2835871046"/>
              </p:ext>
            </p:extLst>
          </p:nvPr>
        </p:nvGraphicFramePr>
        <p:xfrm>
          <a:off x="330200" y="1409699"/>
          <a:ext cx="9245600" cy="4634262"/>
        </p:xfrm>
        <a:graphic>
          <a:graphicData uri="http://schemas.openxmlformats.org/drawingml/2006/table">
            <a:tbl>
              <a:tblPr firstRow="1" bandRow="1">
                <a:tableStyleId>{F5AB1C69-6EDB-4FF4-983F-18BD219EF322}</a:tableStyleId>
              </a:tblPr>
              <a:tblGrid>
                <a:gridCol w="1821985">
                  <a:extLst>
                    <a:ext uri="{9D8B030D-6E8A-4147-A177-3AD203B41FA5}">
                      <a16:colId xmlns:a16="http://schemas.microsoft.com/office/drawing/2014/main" val="2495411842"/>
                    </a:ext>
                  </a:extLst>
                </a:gridCol>
                <a:gridCol w="6699479">
                  <a:extLst>
                    <a:ext uri="{9D8B030D-6E8A-4147-A177-3AD203B41FA5}">
                      <a16:colId xmlns:a16="http://schemas.microsoft.com/office/drawing/2014/main" val="3888252853"/>
                    </a:ext>
                  </a:extLst>
                </a:gridCol>
                <a:gridCol w="724136">
                  <a:extLst>
                    <a:ext uri="{9D8B030D-6E8A-4147-A177-3AD203B41FA5}">
                      <a16:colId xmlns:a16="http://schemas.microsoft.com/office/drawing/2014/main" val="1961446416"/>
                    </a:ext>
                  </a:extLst>
                </a:gridCol>
              </a:tblGrid>
              <a:tr h="598825">
                <a:tc>
                  <a:txBody>
                    <a:bodyPr/>
                    <a:lstStyle/>
                    <a:p>
                      <a:pPr marL="0" indent="0" algn="l">
                        <a:buFont typeface="Arial" panose="020B0604020202020204" pitchFamily="34" charset="0"/>
                        <a:buNone/>
                      </a:pPr>
                      <a:r>
                        <a:rPr lang="en-GB" sz="1400" dirty="0">
                          <a:solidFill>
                            <a:schemeClr val="accent2"/>
                          </a:solidFill>
                          <a:latin typeface="Century Gothic" panose="020B0502020202020204" pitchFamily="34" charset="0"/>
                        </a:rPr>
                        <a:t>Activity</a:t>
                      </a:r>
                    </a:p>
                  </a:txBody>
                  <a:tcPr marL="0" marR="72000" marT="72000" marB="72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solidFill>
                            <a:schemeClr val="accent2"/>
                          </a:solidFill>
                          <a:latin typeface="Century Gothic" panose="020B0502020202020204" pitchFamily="34" charset="0"/>
                        </a:rPr>
                        <a:t>Description</a:t>
                      </a:r>
                    </a:p>
                  </a:txBody>
                  <a:tcPr marL="0" marR="72000" marT="72000" marB="7200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a:solidFill>
                            <a:schemeClr val="accent2"/>
                          </a:solidFill>
                          <a:latin typeface="Century Gothic" panose="020B0502020202020204" pitchFamily="34" charset="0"/>
                        </a:rPr>
                        <a:t>Timing</a:t>
                      </a:r>
                    </a:p>
                  </a:txBody>
                  <a:tcPr marL="72000" marR="0" marT="72000" marB="72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667062">
                <a:tc>
                  <a:txBody>
                    <a:bodyPr/>
                    <a:lstStyle/>
                    <a:p>
                      <a:pPr marL="0" marR="0" lvl="0" indent="0" algn="l" defTabSz="990570" rtl="0" eaLnBrk="1" fontAlgn="auto" latinLnBrk="0" hangingPunct="1">
                        <a:lnSpc>
                          <a:spcPts val="1600"/>
                        </a:lnSpc>
                        <a:spcBef>
                          <a:spcPts val="700"/>
                        </a:spcBef>
                        <a:spcAft>
                          <a:spcPts val="0"/>
                        </a:spcAft>
                        <a:buClrTx/>
                        <a:buSzTx/>
                        <a:buFont typeface="Arial" panose="020B0604020202020204" pitchFamily="34" charset="0"/>
                        <a:buNone/>
                        <a:tabLst/>
                        <a:defRPr/>
                      </a:pPr>
                      <a:r>
                        <a:rPr lang="en-GB" sz="1200" b="0" dirty="0">
                          <a:solidFill>
                            <a:schemeClr val="tx1"/>
                          </a:solidFill>
                          <a:latin typeface="Century Gothic" panose="020B0502020202020204" pitchFamily="34" charset="0"/>
                        </a:rPr>
                        <a:t>Baseline assessment activity</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Remind pupils of ground rules. Individually, pupils write down what they already know about managing illness, allergies and disease.</a:t>
                      </a:r>
                      <a:endParaRPr lang="en-GB" sz="1200" b="0" i="0" kern="1200" dirty="0">
                        <a:solidFill>
                          <a:schemeClr val="tx1"/>
                        </a:solidFill>
                        <a:effectLst/>
                        <a:latin typeface="Century Gothic" panose="020B0502020202020204" pitchFamily="34" charset="0"/>
                        <a:ea typeface="Lato" panose="020B0604020202020204" charset="0"/>
                        <a:cs typeface="Lato" panose="020B0604020202020204" charset="0"/>
                      </a:endParaRPr>
                    </a:p>
                  </a:txBody>
                  <a:tcPr marL="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10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667062">
                <a:tc>
                  <a:txBody>
                    <a:bodyPr/>
                    <a:lstStyle/>
                    <a:p>
                      <a:pPr marL="0" marR="0" lvl="0" indent="0" algn="l" defTabSz="990570" rtl="0" eaLnBrk="1" fontAlgn="auto" latinLnBrk="0" hangingPunct="1">
                        <a:lnSpc>
                          <a:spcPts val="1600"/>
                        </a:lnSpc>
                        <a:spcBef>
                          <a:spcPts val="700"/>
                        </a:spcBef>
                        <a:spcAft>
                          <a:spcPts val="0"/>
                        </a:spcAft>
                        <a:buClrTx/>
                        <a:buSzTx/>
                        <a:buFont typeface="Arial" panose="020B0604020202020204" pitchFamily="34" charset="0"/>
                        <a:buNone/>
                        <a:tabLst/>
                        <a:defRPr/>
                      </a:pPr>
                      <a:r>
                        <a:rPr lang="en-GB" sz="1200" b="0" dirty="0">
                          <a:solidFill>
                            <a:schemeClr val="tx1"/>
                          </a:solidFill>
                          <a:latin typeface="Century Gothic" panose="020B0502020202020204" pitchFamily="34" charset="0"/>
                        </a:rPr>
                        <a:t>Introduction</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Introduce the learning objective and outcomes. Pupils are reminded of the </a:t>
                      </a:r>
                      <a:br>
                        <a:rPr lang="en-GB" sz="1200" kern="1200" dirty="0">
                          <a:solidFill>
                            <a:schemeClr val="tx1"/>
                          </a:solidFill>
                          <a:effectLst/>
                          <a:latin typeface="Century Gothic" panose="020B0502020202020204" pitchFamily="34" charset="0"/>
                          <a:ea typeface="+mn-ea"/>
                          <a:cs typeface="+mn-cs"/>
                        </a:rPr>
                      </a:br>
                      <a:r>
                        <a:rPr lang="en-GB" sz="1200" kern="1200" dirty="0">
                          <a:solidFill>
                            <a:schemeClr val="tx1"/>
                          </a:solidFill>
                          <a:effectLst/>
                          <a:latin typeface="Century Gothic" panose="020B0502020202020204" pitchFamily="34" charset="0"/>
                          <a:ea typeface="+mn-ea"/>
                          <a:cs typeface="+mn-cs"/>
                        </a:rPr>
                        <a:t>role of medicines.</a:t>
                      </a:r>
                    </a:p>
                  </a:txBody>
                  <a:tcPr marL="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5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0266619"/>
                  </a:ext>
                </a:extLst>
              </a:tr>
              <a:tr h="667062">
                <a:tc>
                  <a:txBody>
                    <a:bodyPr/>
                    <a:lstStyle/>
                    <a:p>
                      <a:pPr marL="0" indent="0">
                        <a:lnSpc>
                          <a:spcPts val="1600"/>
                        </a:lnSpc>
                        <a:spcBef>
                          <a:spcPts val="700"/>
                        </a:spcBef>
                        <a:buFont typeface="Arial" panose="020B0604020202020204" pitchFamily="34" charset="0"/>
                        <a:buNone/>
                      </a:pPr>
                      <a:r>
                        <a:rPr lang="en-GB" sz="1200" b="0" baseline="0" dirty="0">
                          <a:solidFill>
                            <a:schemeClr val="tx1"/>
                          </a:solidFill>
                          <a:latin typeface="Century Gothic" panose="020B0502020202020204" pitchFamily="34" charset="0"/>
                        </a:rPr>
                        <a:t>Vaccination card game</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In groups, pupils play a card game to develop their understanding of vaccination </a:t>
                      </a:r>
                      <a:br>
                        <a:rPr lang="en-GB" sz="1200" kern="1200" dirty="0">
                          <a:solidFill>
                            <a:schemeClr val="tx1"/>
                          </a:solidFill>
                          <a:effectLst/>
                          <a:latin typeface="Century Gothic" panose="020B0502020202020204" pitchFamily="34" charset="0"/>
                          <a:ea typeface="+mn-ea"/>
                          <a:cs typeface="+mn-cs"/>
                        </a:rPr>
                      </a:br>
                      <a:r>
                        <a:rPr lang="en-GB" sz="1200" kern="1200" dirty="0">
                          <a:solidFill>
                            <a:schemeClr val="tx1"/>
                          </a:solidFill>
                          <a:effectLst/>
                          <a:latin typeface="Century Gothic" panose="020B0502020202020204" pitchFamily="34" charset="0"/>
                          <a:ea typeface="+mn-ea"/>
                          <a:cs typeface="+mn-cs"/>
                        </a:rPr>
                        <a:t>and immunity.</a:t>
                      </a:r>
                      <a:endParaRPr lang="en-GB" sz="1200" b="0" i="0" kern="1200" dirty="0">
                        <a:solidFill>
                          <a:schemeClr val="tx1"/>
                        </a:solidFill>
                        <a:effectLst/>
                        <a:latin typeface="Century Gothic" panose="020B0502020202020204" pitchFamily="34" charset="0"/>
                        <a:ea typeface="Lato" panose="020B0604020202020204" charset="0"/>
                        <a:cs typeface="Lato" panose="020B0604020202020204" charset="0"/>
                      </a:endParaRPr>
                    </a:p>
                  </a:txBody>
                  <a:tcPr marL="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15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667062">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Rainbow groups</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Pairs of pupils read medicine case studies, then in groups they make a chart about what they have learnt.</a:t>
                      </a:r>
                      <a:endParaRPr lang="en-GB" sz="1200" b="0" i="0" kern="1200" dirty="0">
                        <a:solidFill>
                          <a:schemeClr val="tx1"/>
                        </a:solidFill>
                        <a:effectLst/>
                        <a:latin typeface="Century Gothic" panose="020B0502020202020204" pitchFamily="34" charset="0"/>
                        <a:ea typeface="Lato" panose="020B0604020202020204" charset="0"/>
                        <a:cs typeface="Lato" panose="020B0604020202020204" charset="0"/>
                      </a:endParaRPr>
                    </a:p>
                  </a:txBody>
                  <a:tcPr marL="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15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667062">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Signposting support</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Pupils reflect on how medicines are administered safely and are provided with guidance on where to get further information and advice.</a:t>
                      </a:r>
                      <a:endParaRPr lang="en-GB" sz="1200" b="0" i="0" dirty="0">
                        <a:effectLst/>
                        <a:latin typeface="Century Gothic" panose="020B0502020202020204" pitchFamily="34" charset="0"/>
                        <a:ea typeface="Lato" panose="020B0604020202020204" charset="0"/>
                        <a:cs typeface="Lato" panose="020B0604020202020204" charset="0"/>
                      </a:endParaRPr>
                    </a:p>
                  </a:txBody>
                  <a:tcPr marL="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ts val="1600"/>
                        </a:lnSpc>
                        <a:spcBef>
                          <a:spcPts val="700"/>
                        </a:spcBef>
                        <a:buNone/>
                      </a:pPr>
                      <a:r>
                        <a:rPr lang="en-GB" sz="1200" dirty="0">
                          <a:solidFill>
                            <a:schemeClr val="tx1"/>
                          </a:solidFill>
                          <a:latin typeface="Century Gothic" panose="020B0502020202020204" pitchFamily="34" charset="0"/>
                        </a:rPr>
                        <a:t>5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700127">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Reflection and endpoint assessment</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Pupils go back to their baseline assessments, add to or amend them to demonstrate their new learning.</a:t>
                      </a:r>
                    </a:p>
                  </a:txBody>
                  <a:tcPr marL="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10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46900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6FE77C-D364-F498-A032-11950F465FEF}"/>
              </a:ext>
            </a:extLst>
          </p:cNvPr>
          <p:cNvSpPr/>
          <p:nvPr/>
        </p:nvSpPr>
        <p:spPr>
          <a:xfrm>
            <a:off x="0" y="4710545"/>
            <a:ext cx="9906000" cy="2147455"/>
          </a:xfrm>
          <a:prstGeom prst="rect">
            <a:avLst/>
          </a:prstGeom>
          <a:solidFill>
            <a:srgbClr val="D65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dirty="0"/>
              <a:t>Lesson 1</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232081" y="1002201"/>
            <a:ext cx="7047949" cy="1325563"/>
          </a:xfrm>
        </p:spPr>
        <p:txBody>
          <a:bodyPr>
            <a:normAutofit/>
          </a:bodyPr>
          <a:lstStyle/>
          <a:p>
            <a:r>
              <a:rPr lang="en-US" dirty="0"/>
              <a:t>Medicines</a:t>
            </a: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a:extLst>
              <a:ext uri="{FF2B5EF4-FFF2-40B4-BE49-F238E27FC236}">
                <a16:creationId xmlns:a16="http://schemas.microsoft.com/office/drawing/2014/main" id="{67C6A94E-F1BE-0A44-1068-2706E60569A5}"/>
              </a:ext>
            </a:extLst>
          </p:cNvPr>
          <p:cNvPicPr>
            <a:picLocks noChangeAspect="1"/>
          </p:cNvPicPr>
          <p:nvPr/>
        </p:nvPicPr>
        <p:blipFill>
          <a:blip r:embed="rId3"/>
          <a:srcRect/>
          <a:stretch/>
        </p:blipFill>
        <p:spPr>
          <a:xfrm>
            <a:off x="5839154" y="2216727"/>
            <a:ext cx="3197864" cy="3784600"/>
          </a:xfrm>
          <a:prstGeom prst="rect">
            <a:avLst/>
          </a:prstGeom>
        </p:spPr>
      </p:pic>
    </p:spTree>
    <p:extLst>
      <p:ext uri="{BB962C8B-B14F-4D97-AF65-F5344CB8AC3E}">
        <p14:creationId xmlns:p14="http://schemas.microsoft.com/office/powerpoint/2010/main" val="2017157559"/>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C0E2A9-F3BF-405C-BD8F-B8D7E62A97F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8f9c89a-407a-49b7-9ca1-7578c3d06dfc"/>
    <ds:schemaRef ds:uri="6ded5182-507a-430e-922d-50a9575e5a4a"/>
    <ds:schemaRef ds:uri="http://www.w3.org/XML/1998/namespace"/>
  </ds:schemaRefs>
</ds:datastoreItem>
</file>

<file path=customXml/itemProps2.xml><?xml version="1.0" encoding="utf-8"?>
<ds:datastoreItem xmlns:ds="http://schemas.openxmlformats.org/officeDocument/2006/customXml" ds:itemID="{E85811E8-CD25-40FF-998B-36D4D2A71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2DD3E0-FF10-4F7A-B115-FBEC4D6275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3184</TotalTime>
  <Words>4145</Words>
  <Application>Microsoft Macintosh PowerPoint</Application>
  <PresentationFormat>A4 Paper (210x297 mm)</PresentationFormat>
  <Paragraphs>247</Paragraphs>
  <Slides>23</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Aptos</vt:lpstr>
      <vt:lpstr>Arial</vt:lpstr>
      <vt:lpstr>Calibri</vt:lpstr>
      <vt:lpstr>Century Gothic</vt:lpstr>
      <vt:lpstr>Helvetica</vt:lpstr>
      <vt:lpstr>Lato</vt:lpstr>
      <vt:lpstr>Symbol</vt:lpstr>
      <vt:lpstr>Teacher slides</vt:lpstr>
      <vt:lpstr>Pupil slides </vt:lpstr>
      <vt:lpstr>Drug education</vt:lpstr>
      <vt:lpstr>Using this PowerPoint</vt:lpstr>
      <vt:lpstr>Support and challenge</vt:lpstr>
      <vt:lpstr>Context</vt:lpstr>
      <vt:lpstr>Developing subject knowledge</vt:lpstr>
      <vt:lpstr>PowerPoint Presentation</vt:lpstr>
      <vt:lpstr>PowerPoint Presentation</vt:lpstr>
      <vt:lpstr>Lesson summary</vt:lpstr>
      <vt:lpstr>Medicines</vt:lpstr>
      <vt:lpstr>PowerPoint Presentation</vt:lpstr>
      <vt:lpstr>What’s our starting point?</vt:lpstr>
      <vt:lpstr>PowerPoint Presentation</vt:lpstr>
      <vt:lpstr>Introduction</vt:lpstr>
      <vt:lpstr>Vaccination card game</vt:lpstr>
      <vt:lpstr>Vaccination card game</vt:lpstr>
      <vt:lpstr>Vaccination card game</vt:lpstr>
      <vt:lpstr>Vaccination card game</vt:lpstr>
      <vt:lpstr>Vaccination card game</vt:lpstr>
      <vt:lpstr>Rainbow groups</vt:lpstr>
      <vt:lpstr>Rainbow groups</vt:lpstr>
      <vt:lpstr>Who can help?</vt:lpstr>
      <vt:lpstr>What have we learnt?</vt:lpstr>
      <vt:lpstr>Medicines in emergency situations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Cecily Crawford</cp:lastModifiedBy>
  <cp:revision>37</cp:revision>
  <dcterms:created xsi:type="dcterms:W3CDTF">2023-05-19T09:34:20Z</dcterms:created>
  <dcterms:modified xsi:type="dcterms:W3CDTF">2024-11-18T08:56:13Z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