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1" r:id="rId5"/>
  </p:sldMasterIdLst>
  <p:notesMasterIdLst>
    <p:notesMasterId r:id="rId26"/>
  </p:notesMasterIdLst>
  <p:handoutMasterIdLst>
    <p:handoutMasterId r:id="rId27"/>
  </p:handoutMasterIdLst>
  <p:sldIdLst>
    <p:sldId id="257" r:id="rId6"/>
    <p:sldId id="258" r:id="rId7"/>
    <p:sldId id="270" r:id="rId8"/>
    <p:sldId id="260" r:id="rId9"/>
    <p:sldId id="272" r:id="rId10"/>
    <p:sldId id="261" r:id="rId11"/>
    <p:sldId id="256" r:id="rId12"/>
    <p:sldId id="262" r:id="rId13"/>
    <p:sldId id="263" r:id="rId14"/>
    <p:sldId id="264" r:id="rId15"/>
    <p:sldId id="265" r:id="rId16"/>
    <p:sldId id="296" r:id="rId17"/>
    <p:sldId id="304" r:id="rId18"/>
    <p:sldId id="298" r:id="rId19"/>
    <p:sldId id="301" r:id="rId20"/>
    <p:sldId id="295" r:id="rId21"/>
    <p:sldId id="302" r:id="rId22"/>
    <p:sldId id="285" r:id="rId23"/>
    <p:sldId id="305" r:id="rId24"/>
    <p:sldId id="293" r:id="rId2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acher slides" id="{054E604B-5DE3-6240-A5CB-269D62CB8131}">
          <p14:sldIdLst>
            <p14:sldId id="257"/>
            <p14:sldId id="258"/>
            <p14:sldId id="270"/>
            <p14:sldId id="260"/>
            <p14:sldId id="272"/>
            <p14:sldId id="261"/>
            <p14:sldId id="256"/>
            <p14:sldId id="262"/>
          </p14:sldIdLst>
        </p14:section>
        <p14:section name="Pupil Slides" id="{938DD7AC-2297-1F48-B25E-0B0BFFE37CBE}">
          <p14:sldIdLst>
            <p14:sldId id="263"/>
            <p14:sldId id="264"/>
            <p14:sldId id="265"/>
            <p14:sldId id="296"/>
            <p14:sldId id="304"/>
            <p14:sldId id="298"/>
            <p14:sldId id="301"/>
            <p14:sldId id="295"/>
            <p14:sldId id="302"/>
            <p14:sldId id="285"/>
            <p14:sldId id="305"/>
            <p14:sldId id="293"/>
          </p14:sldIdLst>
        </p14:section>
      </p14:sectionLst>
    </p:ex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C12B08-0C65-70E1-06A9-EC6ECC22BC65}" name="Sarah Gabbett" initials="SG" userId="S::sarah.gabbett@pshe-association.org.uk::12008655-cbfd-44ed-a381-1f290a29d2b3" providerId="AD"/>
  <p188:author id="{F802640C-DFE8-DBF9-8CAA-1964855F0BD9}" name="Lydia Stober" initials="LS" userId="S::Lydia@pshe-association.org.uk::e687ff10-80d0-4eb3-ad71-69ad21d4f6ca" providerId="AD"/>
  <p188:author id="{A585043F-A66D-640D-13ED-CBB00BA6FCE7}" name="Florence Ackland" initials="FA" userId="S::florence@pshe-association.org.uk::4fb6b414-8ee9-4dd4-af5a-4d2d97910631" providerId="AD"/>
  <p188:author id="{ECE9A068-C919-A02A-25B8-2F5A9A3AA73E}" name="Jenny Barksfield" initials="JB" userId="S::jenny@pshe-association.org.uk::e146badb-6d45-41de-81bb-9480fcad5801" providerId="AD"/>
  <p188:author id="{A615D0C0-0528-1829-B6EF-3E91335F7BD5}" name="Elizabeth Laming" initials="EL" userId="S::Elizabeth@pshe-association.org.uk::9efb028c-33ba-4adf-b3e0-6fd4460b30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 Harvey" initials="SH" lastIdx="1" clrIdx="0">
    <p:extLst>
      <p:ext uri="{19B8F6BF-5375-455C-9EA6-DF929625EA0E}">
        <p15:presenceInfo xmlns:p15="http://schemas.microsoft.com/office/powerpoint/2012/main" userId="S-1-12-1-320596639-1112559647-2345866923-5509528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65841"/>
    <a:srgbClr val="23BCB4"/>
    <a:srgbClr val="1EA099"/>
    <a:srgbClr val="FF9933"/>
    <a:srgbClr val="ED69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A6A601-41B3-4607-BBB2-C3B3B5949B12}" v="1" dt="2024-11-07T15:12:38.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24"/>
    <p:restoredTop sz="67211" autoAdjust="0"/>
  </p:normalViewPr>
  <p:slideViewPr>
    <p:cSldViewPr snapToGrid="0">
      <p:cViewPr varScale="1">
        <p:scale>
          <a:sx n="84" d="100"/>
          <a:sy n="84" d="100"/>
        </p:scale>
        <p:origin x="3160" y="176"/>
      </p:cViewPr>
      <p:guideLst>
        <p:guide pos="3120"/>
        <p:guide orient="horz" pos="2160"/>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8B9088-BAF2-4383-A178-E575732CF66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79CB5D46-D5A2-46C7-8A1B-72ADDB29D2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C6A91F5-2AB9-47F7-A3B9-5DD75AEB376D}" type="datetimeFigureOut">
              <a:rPr lang="en-GB" smtClean="0"/>
              <a:t>15/11/2024</a:t>
            </a:fld>
            <a:endParaRPr lang="en-GB"/>
          </a:p>
        </p:txBody>
      </p:sp>
      <p:sp>
        <p:nvSpPr>
          <p:cNvPr id="4" name="Footer Placeholder 3">
            <a:extLst>
              <a:ext uri="{FF2B5EF4-FFF2-40B4-BE49-F238E27FC236}">
                <a16:creationId xmlns:a16="http://schemas.microsoft.com/office/drawing/2014/main" id="{E99CB244-1F0C-4A1A-961E-4D50507FBC2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AE8DF69-99F8-479C-84B9-BA1991B72E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E3773F4-4BFC-43A3-ABBC-3E050505F238}" type="slidenum">
              <a:rPr lang="en-GB" smtClean="0"/>
              <a:t>‹#›</a:t>
            </a:fld>
            <a:endParaRPr lang="en-GB"/>
          </a:p>
        </p:txBody>
      </p:sp>
    </p:spTree>
    <p:extLst>
      <p:ext uri="{BB962C8B-B14F-4D97-AF65-F5344CB8AC3E}">
        <p14:creationId xmlns:p14="http://schemas.microsoft.com/office/powerpoint/2010/main" val="2943030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72EAD3-7812-2E4F-B4D3-7C238458E569}" type="datetimeFigureOut">
              <a:rPr lang="en-US" smtClean="0"/>
              <a:t>11/15/24</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8E58B-C9BC-F047-AC61-EC49AB3E98B5}" type="slidenum">
              <a:rPr lang="en-US" smtClean="0"/>
              <a:t>‹#›</a:t>
            </a:fld>
            <a:endParaRPr lang="en-US"/>
          </a:p>
        </p:txBody>
      </p:sp>
    </p:spTree>
    <p:extLst>
      <p:ext uri="{BB962C8B-B14F-4D97-AF65-F5344CB8AC3E}">
        <p14:creationId xmlns:p14="http://schemas.microsoft.com/office/powerpoint/2010/main" val="4286727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childline.co.uk/"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www.drinkaware.co.uk/" TargetMode="External"/><Relationship Id="rId5" Type="http://schemas.openxmlformats.org/officeDocument/2006/relationships/hyperlink" Target="https://www.nhs.uk/better-health/quit-smoking/" TargetMode="External"/><Relationship Id="rId4" Type="http://schemas.openxmlformats.org/officeDocument/2006/relationships/hyperlink" Target="http://www.nhs.co.uk/"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nhs.uk/better-health/quit-smoking/"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B8E58B-C9BC-F047-AC61-EC49AB3E98B5}" type="slidenum">
              <a:rPr lang="en-US" smtClean="0"/>
              <a:t>3</a:t>
            </a:fld>
            <a:endParaRPr lang="en-US"/>
          </a:p>
        </p:txBody>
      </p:sp>
    </p:spTree>
    <p:extLst>
      <p:ext uri="{BB962C8B-B14F-4D97-AF65-F5344CB8AC3E}">
        <p14:creationId xmlns:p14="http://schemas.microsoft.com/office/powerpoint/2010/main" val="1895887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ts val="1550"/>
              </a:lnSpc>
              <a:spcBef>
                <a:spcPts val="0"/>
              </a:spcBef>
              <a:spcAft>
                <a:spcPts val="700"/>
              </a:spcAft>
              <a:buClrTx/>
              <a:buSzTx/>
              <a:buFontTx/>
              <a:buNone/>
              <a:tabLst/>
              <a:defRPr/>
            </a:pPr>
            <a:r>
              <a:rPr lang="en-US" sz="1800" b="1" i="0" dirty="0">
                <a:solidFill>
                  <a:srgbClr val="1D1C1D"/>
                </a:solidFill>
                <a:effectLst/>
                <a:latin typeface="Slack-Lato"/>
              </a:rPr>
              <a:t>Teacher notes – Fact checking (10 mins)</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Give the corresponding fact sheet (see </a:t>
            </a:r>
            <a:r>
              <a:rPr lang="en-GB" sz="1800" b="1" dirty="0">
                <a:solidFill>
                  <a:srgbClr val="3B3838"/>
                </a:solidFill>
                <a:effectLst/>
                <a:latin typeface="Outfit"/>
                <a:ea typeface="Calibri" panose="020F0502020204030204" pitchFamily="34" charset="0"/>
                <a:cs typeface="Times New Roman" panose="02020603050405020304" pitchFamily="18" charset="0"/>
              </a:rPr>
              <a:t>Resource 3: Drug fact sheets</a:t>
            </a:r>
            <a:r>
              <a:rPr lang="en-GB" sz="1800" dirty="0">
                <a:solidFill>
                  <a:srgbClr val="3B3838"/>
                </a:solidFill>
                <a:effectLst/>
                <a:latin typeface="Outfit"/>
                <a:ea typeface="Calibri" panose="020F0502020204030204" pitchFamily="34" charset="0"/>
                <a:cs typeface="Times New Roman" panose="02020603050405020304" pitchFamily="18" charset="0"/>
              </a:rPr>
              <a:t>) to the groups so they can check their answers. </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Then bring the class back together and discuss some of their findings, such as whether different drugs have similar risks or if they were surprised by any of the risks of drugs they found out about.</a:t>
            </a:r>
          </a:p>
          <a:p>
            <a:pPr algn="just">
              <a:lnSpc>
                <a:spcPts val="1550"/>
              </a:lnSpc>
              <a:spcAft>
                <a:spcPts val="700"/>
              </a:spcAft>
            </a:pPr>
            <a:r>
              <a:rPr lang="en-GB" sz="1800" i="1" dirty="0">
                <a:solidFill>
                  <a:srgbClr val="3B3838"/>
                </a:solidFill>
                <a:effectLst/>
                <a:latin typeface="Outfit"/>
                <a:ea typeface="Calibri" panose="020F0502020204030204" pitchFamily="34" charset="0"/>
                <a:cs typeface="Times New Roman" panose="02020603050405020304" pitchFamily="18" charset="0"/>
              </a:rPr>
              <a:t>Although not been included in each fact sheet, you may want to share the following learning points with the class:</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i="1" dirty="0">
                <a:solidFill>
                  <a:srgbClr val="3B3838"/>
                </a:solidFill>
                <a:effectLst/>
                <a:latin typeface="Outfit"/>
                <a:ea typeface="Calibri" panose="020F0502020204030204" pitchFamily="34" charset="0"/>
                <a:cs typeface="Times New Roman" panose="02020603050405020304" pitchFamily="18" charset="0"/>
              </a:rPr>
              <a:t>drug use can lead to loss of money or a decrease in control over personal finance.  </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i="1" dirty="0">
                <a:solidFill>
                  <a:srgbClr val="3B3838"/>
                </a:solidFill>
                <a:effectLst/>
                <a:latin typeface="Outfit"/>
                <a:ea typeface="Calibri" panose="020F0502020204030204" pitchFamily="34" charset="0"/>
                <a:cs typeface="Times New Roman" panose="02020603050405020304" pitchFamily="18" charset="0"/>
              </a:rPr>
              <a:t>used drugs can sometimes be left in the environment as litter </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i="1" dirty="0">
                <a:solidFill>
                  <a:srgbClr val="3B3838"/>
                </a:solidFill>
                <a:effectLst/>
                <a:latin typeface="Outfit"/>
                <a:ea typeface="Calibri" panose="020F0502020204030204" pitchFamily="34" charset="0"/>
                <a:cs typeface="Times New Roman" panose="02020603050405020304" pitchFamily="18" charset="0"/>
              </a:rPr>
              <a:t>to produce drugs, large areas of land might be cleared to grow the plants needed, which is contributing to deforestation and climate change. </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algn="just">
              <a:lnSpc>
                <a:spcPts val="1550"/>
              </a:lnSpc>
              <a:spcAft>
                <a:spcPts val="700"/>
              </a:spcAft>
            </a:pPr>
            <a:r>
              <a:rPr lang="en-GB" sz="1800" i="1" dirty="0">
                <a:solidFill>
                  <a:srgbClr val="3B3838"/>
                </a:solidFill>
                <a:effectLst/>
                <a:latin typeface="Outfit"/>
                <a:ea typeface="Calibri" panose="020F0502020204030204" pitchFamily="34" charset="0"/>
                <a:cs typeface="Times New Roman" panose="02020603050405020304" pitchFamily="18" charset="0"/>
              </a:rPr>
              <a:t>Pupils will learn more about this in secondary school.</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Support: </a:t>
            </a:r>
            <a:r>
              <a:rPr lang="en-GB" sz="1800" dirty="0">
                <a:solidFill>
                  <a:srgbClr val="3B3838"/>
                </a:solidFill>
                <a:effectLst/>
                <a:latin typeface="Outfit"/>
                <a:ea typeface="Calibri" panose="020F0502020204030204" pitchFamily="34" charset="0"/>
                <a:cs typeface="Times New Roman" panose="02020603050405020304" pitchFamily="18" charset="0"/>
              </a:rPr>
              <a:t>Pupils may need adult support to check their answers using Resource 3: </a:t>
            </a:r>
            <a:r>
              <a:rPr lang="en-GB" sz="1800" i="1" dirty="0">
                <a:solidFill>
                  <a:srgbClr val="3B3838"/>
                </a:solidFill>
                <a:effectLst/>
                <a:latin typeface="Outfit"/>
                <a:ea typeface="Calibri" panose="020F0502020204030204" pitchFamily="34" charset="0"/>
                <a:cs typeface="Times New Roman" panose="02020603050405020304" pitchFamily="18" charset="0"/>
              </a:rPr>
              <a:t>Drugs fact sheets.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Challenge: </a:t>
            </a:r>
            <a:r>
              <a:rPr lang="en-GB" sz="1800" dirty="0">
                <a:solidFill>
                  <a:srgbClr val="3B3838"/>
                </a:solidFill>
                <a:effectLst/>
                <a:latin typeface="Outfit"/>
                <a:ea typeface="Calibri" panose="020F0502020204030204" pitchFamily="34" charset="0"/>
                <a:cs typeface="Times New Roman" panose="02020603050405020304" pitchFamily="18" charset="0"/>
              </a:rPr>
              <a:t>Ask pupils, are there differences between immediate use and regular use over a longer period of time? How does the strength of the drug affect the effects and risks?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dirty="0">
                <a:solidFill>
                  <a:srgbClr val="3B3838"/>
                </a:solidFill>
                <a:effectLst/>
                <a:latin typeface="Outfit"/>
                <a:ea typeface="Calibri" panose="020F0502020204030204" pitchFamily="34" charset="0"/>
                <a:cs typeface="Times New Roman" panose="02020603050405020304" pitchFamily="18" charset="0"/>
              </a:rPr>
              <a:t>For example: Tobacco – one cigarette may make someone feel light-headed and cough. But, smoking many cigarettes over years can damage someone’s lungs and other main organs, putting them at risk of illness and disease.</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endParaRPr lang="en-GB" b="1" dirty="0"/>
          </a:p>
        </p:txBody>
      </p:sp>
      <p:sp>
        <p:nvSpPr>
          <p:cNvPr id="4" name="Slide Number Placeholder 3"/>
          <p:cNvSpPr>
            <a:spLocks noGrp="1"/>
          </p:cNvSpPr>
          <p:nvPr>
            <p:ph type="sldNum" sz="quarter" idx="5"/>
          </p:nvPr>
        </p:nvSpPr>
        <p:spPr/>
        <p:txBody>
          <a:bodyPr/>
          <a:lstStyle/>
          <a:p>
            <a:fld id="{4AB8E58B-C9BC-F047-AC61-EC49AB3E98B5}" type="slidenum">
              <a:rPr lang="en-US" smtClean="0"/>
              <a:t>15</a:t>
            </a:fld>
            <a:endParaRPr lang="en-US"/>
          </a:p>
        </p:txBody>
      </p:sp>
    </p:spTree>
    <p:extLst>
      <p:ext uri="{BB962C8B-B14F-4D97-AF65-F5344CB8AC3E}">
        <p14:creationId xmlns:p14="http://schemas.microsoft.com/office/powerpoint/2010/main" val="3686073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800" b="1" dirty="0">
                <a:solidFill>
                  <a:srgbClr val="FFFFFF"/>
                </a:solidFill>
                <a:effectLst/>
                <a:latin typeface="Helvetica" pitchFamily="2" charset="0"/>
              </a:rPr>
              <a:t>Teacher notes – Drug risks (slides 16-17, 15 mins)</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Explain that drugs may not affect every person in the same way. Risk depends on the drug (what it is, how strong it is); the person (their age, their mood, their general health); where they are and the situation they are in, and that we can think of this as the ‘risk’ triangle:</a:t>
            </a:r>
          </a:p>
          <a:p>
            <a:pPr marL="342900" lvl="0" indent="-342900" algn="just">
              <a:lnSpc>
                <a:spcPct val="107000"/>
              </a:lnSpc>
              <a:spcAft>
                <a:spcPts val="800"/>
              </a:spcAft>
              <a:buFont typeface="Symbol" panose="05050102010706020507" pitchFamily="18" charset="2"/>
              <a:buChar char=""/>
            </a:pPr>
            <a:r>
              <a:rPr lang="en-GB" sz="1800" dirty="0">
                <a:solidFill>
                  <a:srgbClr val="3B3838"/>
                </a:solidFill>
                <a:effectLst/>
                <a:latin typeface="Outfit"/>
                <a:ea typeface="Calibri" panose="020F0502020204030204" pitchFamily="34" charset="0"/>
                <a:cs typeface="Times New Roman" panose="02020603050405020304" pitchFamily="18" charset="0"/>
              </a:rPr>
              <a:t>What is the drug? What do we (and don’t we) know about the drug?</a:t>
            </a:r>
          </a:p>
          <a:p>
            <a:pPr marL="342900" lvl="0" indent="-342900" algn="just">
              <a:lnSpc>
                <a:spcPct val="107000"/>
              </a:lnSpc>
              <a:spcAft>
                <a:spcPts val="800"/>
              </a:spcAft>
              <a:buFont typeface="Symbol" panose="05050102010706020507" pitchFamily="18" charset="2"/>
              <a:buChar char=""/>
            </a:pPr>
            <a:r>
              <a:rPr lang="en-GB" sz="1800" dirty="0">
                <a:solidFill>
                  <a:srgbClr val="3B3838"/>
                </a:solidFill>
                <a:effectLst/>
                <a:latin typeface="Outfit"/>
                <a:ea typeface="Calibri" panose="020F0502020204030204" pitchFamily="34" charset="0"/>
                <a:cs typeface="Times New Roman" panose="02020603050405020304" pitchFamily="18" charset="0"/>
              </a:rPr>
              <a:t>Who is the person? What do we know about them?</a:t>
            </a:r>
          </a:p>
          <a:p>
            <a:pPr marL="342900" lvl="0" indent="-342900" algn="just">
              <a:lnSpc>
                <a:spcPct val="107000"/>
              </a:lnSpc>
              <a:spcAft>
                <a:spcPts val="800"/>
              </a:spcAft>
              <a:buFont typeface="Symbol" panose="05050102010706020507" pitchFamily="18" charset="2"/>
              <a:buChar char=""/>
            </a:pPr>
            <a:r>
              <a:rPr lang="en-GB" sz="1800" dirty="0">
                <a:solidFill>
                  <a:srgbClr val="3B3838"/>
                </a:solidFill>
                <a:effectLst/>
                <a:latin typeface="Outfit"/>
                <a:ea typeface="Calibri" panose="020F0502020204030204" pitchFamily="34" charset="0"/>
                <a:cs typeface="Times New Roman" panose="02020603050405020304" pitchFamily="18" charset="0"/>
              </a:rPr>
              <a:t>What is the situation they are in?  </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In pairs, ask pupils to read </a:t>
            </a:r>
            <a:r>
              <a:rPr lang="en-GB" sz="1800" b="1" dirty="0">
                <a:solidFill>
                  <a:srgbClr val="3B3838"/>
                </a:solidFill>
                <a:effectLst/>
                <a:latin typeface="Outfit"/>
                <a:ea typeface="Calibri" panose="020F0502020204030204" pitchFamily="34" charset="0"/>
                <a:cs typeface="Times New Roman" panose="02020603050405020304" pitchFamily="18" charset="0"/>
              </a:rPr>
              <a:t>Resource 4: Drugs and risk scenarios</a:t>
            </a:r>
            <a:r>
              <a:rPr lang="en-GB" sz="1800" dirty="0">
                <a:solidFill>
                  <a:srgbClr val="3B3838"/>
                </a:solidFill>
                <a:effectLst/>
                <a:latin typeface="Outfit"/>
                <a:ea typeface="Calibri" panose="020F0502020204030204" pitchFamily="34" charset="0"/>
                <a:cs typeface="Times New Roman" panose="02020603050405020304" pitchFamily="18" charset="0"/>
              </a:rPr>
              <a:t> and, using the information given, identify what is causing the risk, analyse how risky they think the scenario is (high, medium or low), and record their explanations on the sheet.  </a:t>
            </a:r>
          </a:p>
          <a:p>
            <a:pPr marL="0" marR="0" lvl="0" indent="0" algn="just" defTabSz="914400" rtl="0" eaLnBrk="1" fontAlgn="auto" latinLnBrk="0" hangingPunct="1">
              <a:lnSpc>
                <a:spcPts val="1550"/>
              </a:lnSpc>
              <a:spcBef>
                <a:spcPts val="0"/>
              </a:spcBef>
              <a:spcAft>
                <a:spcPts val="700"/>
              </a:spcAft>
              <a:buClrTx/>
              <a:buSzTx/>
              <a:buFontTx/>
              <a:buNone/>
              <a:tabLst/>
              <a:defRPr/>
            </a:pPr>
            <a:r>
              <a:rPr lang="en-US" sz="1800" b="1" i="0" dirty="0">
                <a:solidFill>
                  <a:srgbClr val="1D1C1D"/>
                </a:solidFill>
                <a:effectLst/>
                <a:latin typeface="Slack-Lato"/>
              </a:rPr>
              <a:t>Support: </a:t>
            </a:r>
            <a:r>
              <a:rPr lang="en-GB" sz="1800" dirty="0">
                <a:solidFill>
                  <a:srgbClr val="3B3838"/>
                </a:solidFill>
                <a:effectLst/>
                <a:latin typeface="Outfit"/>
                <a:ea typeface="Calibri" panose="020F0502020204030204" pitchFamily="34" charset="0"/>
                <a:cs typeface="Times New Roman" panose="02020603050405020304" pitchFamily="18" charset="0"/>
              </a:rPr>
              <a:t>Ask pupils to work in pairs or as a group to complete an adapted version of the activity using </a:t>
            </a:r>
            <a:r>
              <a:rPr lang="en-GB" sz="1800" b="1" dirty="0">
                <a:solidFill>
                  <a:srgbClr val="3B3838"/>
                </a:solidFill>
                <a:effectLst/>
                <a:latin typeface="Outfit"/>
                <a:ea typeface="Calibri" panose="020F0502020204030204" pitchFamily="34" charset="0"/>
                <a:cs typeface="Times New Roman" panose="02020603050405020304" pitchFamily="18" charset="0"/>
              </a:rPr>
              <a:t>Resource 4a: Drugs and risk scenarios – support</a:t>
            </a:r>
            <a:r>
              <a:rPr lang="en-GB" sz="1800" i="1" dirty="0">
                <a:solidFill>
                  <a:srgbClr val="3B3838"/>
                </a:solidFill>
                <a:effectLst/>
                <a:latin typeface="Outfit"/>
                <a:ea typeface="Calibri" panose="020F0502020204030204" pitchFamily="34" charset="0"/>
                <a:cs typeface="Times New Roman" panose="02020603050405020304" pitchFamily="18" charset="0"/>
              </a:rPr>
              <a:t> </a:t>
            </a:r>
            <a:r>
              <a:rPr lang="en-GB" sz="1800" dirty="0">
                <a:solidFill>
                  <a:srgbClr val="3B3838"/>
                </a:solidFill>
                <a:effectLst/>
                <a:latin typeface="Outfit"/>
                <a:ea typeface="Calibri" panose="020F0502020204030204" pitchFamily="34" charset="0"/>
                <a:cs typeface="Times New Roman" panose="02020603050405020304" pitchFamily="18" charset="0"/>
              </a:rPr>
              <a:t>with scaffolded responses. You may prefer to make these separate cards so there are fewer scenarios.</a:t>
            </a:r>
          </a:p>
          <a:p>
            <a:pPr marL="0" marR="0" lvl="0" indent="0" algn="just" defTabSz="914400" rtl="0" eaLnBrk="1" fontAlgn="auto" latinLnBrk="0" hangingPunct="1">
              <a:lnSpc>
                <a:spcPts val="1550"/>
              </a:lnSpc>
              <a:spcBef>
                <a:spcPts val="0"/>
              </a:spcBef>
              <a:spcAft>
                <a:spcPts val="700"/>
              </a:spcAft>
              <a:buClrTx/>
              <a:buSzTx/>
              <a:buFontTx/>
              <a:buNone/>
              <a:tabLst/>
              <a:defRPr/>
            </a:pPr>
            <a:r>
              <a:rPr lang="en-GB" sz="1800" b="1" i="0" dirty="0">
                <a:solidFill>
                  <a:srgbClr val="3B3838"/>
                </a:solidFill>
                <a:effectLst/>
                <a:latin typeface="Outfit"/>
                <a:ea typeface="Calibri" panose="020F0502020204030204" pitchFamily="34" charset="0"/>
                <a:cs typeface="Times New Roman" panose="02020603050405020304" pitchFamily="18" charset="0"/>
              </a:rPr>
              <a:t>Challenge: </a:t>
            </a:r>
            <a:r>
              <a:rPr lang="en-GB" sz="1800" dirty="0">
                <a:solidFill>
                  <a:srgbClr val="3B3838"/>
                </a:solidFill>
                <a:effectLst/>
                <a:latin typeface="Outfit"/>
                <a:ea typeface="Calibri" panose="020F0502020204030204" pitchFamily="34" charset="0"/>
                <a:cs typeface="Times New Roman" panose="02020603050405020304" pitchFamily="18" charset="0"/>
              </a:rPr>
              <a:t>After completing </a:t>
            </a:r>
            <a:r>
              <a:rPr lang="en-GB" sz="1800" b="1" dirty="0">
                <a:solidFill>
                  <a:srgbClr val="3B3838"/>
                </a:solidFill>
                <a:effectLst/>
                <a:latin typeface="Outfit"/>
                <a:ea typeface="Calibri" panose="020F0502020204030204" pitchFamily="34" charset="0"/>
                <a:cs typeface="Times New Roman" panose="02020603050405020304" pitchFamily="18" charset="0"/>
              </a:rPr>
              <a:t>Resource 4: Drugs and risk scenarios</a:t>
            </a:r>
            <a:r>
              <a:rPr lang="en-GB" sz="1800" dirty="0">
                <a:solidFill>
                  <a:srgbClr val="3B3838"/>
                </a:solidFill>
                <a:effectLst/>
                <a:latin typeface="Outfit"/>
                <a:ea typeface="Calibri" panose="020F0502020204030204" pitchFamily="34" charset="0"/>
                <a:cs typeface="Times New Roman" panose="02020603050405020304" pitchFamily="18" charset="0"/>
              </a:rPr>
              <a:t>, give pupils </a:t>
            </a:r>
            <a:r>
              <a:rPr lang="en-GB" sz="1800" b="1" dirty="0">
                <a:solidFill>
                  <a:srgbClr val="3B3838"/>
                </a:solidFill>
                <a:effectLst/>
                <a:latin typeface="Outfit"/>
                <a:ea typeface="Calibri" panose="020F0502020204030204" pitchFamily="34" charset="0"/>
                <a:cs typeface="Times New Roman" panose="02020603050405020304" pitchFamily="18" charset="0"/>
              </a:rPr>
              <a:t>Resource 4b: Drugs and risk scenarios – challenge</a:t>
            </a:r>
            <a:r>
              <a:rPr lang="en-GB" sz="1800" i="1" dirty="0">
                <a:solidFill>
                  <a:srgbClr val="3B3838"/>
                </a:solidFill>
                <a:effectLst/>
                <a:latin typeface="Outfit"/>
                <a:ea typeface="Calibri" panose="020F0502020204030204" pitchFamily="34" charset="0"/>
                <a:cs typeface="Times New Roman" panose="02020603050405020304" pitchFamily="18" charset="0"/>
              </a:rPr>
              <a:t>.</a:t>
            </a:r>
            <a:r>
              <a:rPr lang="en-GB" sz="1800" dirty="0">
                <a:solidFill>
                  <a:srgbClr val="3B3838"/>
                </a:solidFill>
                <a:effectLst/>
                <a:latin typeface="Outfit"/>
                <a:ea typeface="Calibri" panose="020F0502020204030204" pitchFamily="34" charset="0"/>
                <a:cs typeface="Times New Roman" panose="02020603050405020304" pitchFamily="18" charset="0"/>
              </a:rPr>
              <a:t> Ask them to discuss whether the change in the scenario would increase or decrease the risk and record their responses on the sheet.</a:t>
            </a:r>
            <a:endParaRPr lang="en-US" sz="1800" b="1" i="0" dirty="0">
              <a:solidFill>
                <a:srgbClr val="1D1C1D"/>
              </a:solidFill>
              <a:effectLst/>
              <a:latin typeface="Slack-Lato"/>
            </a:endParaRPr>
          </a:p>
        </p:txBody>
      </p:sp>
      <p:sp>
        <p:nvSpPr>
          <p:cNvPr id="4" name="Slide Number Placeholder 3"/>
          <p:cNvSpPr>
            <a:spLocks noGrp="1"/>
          </p:cNvSpPr>
          <p:nvPr>
            <p:ph type="sldNum" sz="quarter" idx="5"/>
          </p:nvPr>
        </p:nvSpPr>
        <p:spPr/>
        <p:txBody>
          <a:bodyPr/>
          <a:lstStyle/>
          <a:p>
            <a:fld id="{4AB8E58B-C9BC-F047-AC61-EC49AB3E98B5}" type="slidenum">
              <a:rPr lang="en-US" smtClean="0"/>
              <a:t>16</a:t>
            </a:fld>
            <a:endParaRPr lang="en-US"/>
          </a:p>
        </p:txBody>
      </p:sp>
    </p:spTree>
    <p:extLst>
      <p:ext uri="{BB962C8B-B14F-4D97-AF65-F5344CB8AC3E}">
        <p14:creationId xmlns:p14="http://schemas.microsoft.com/office/powerpoint/2010/main" val="592462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solidFill>
                  <a:srgbClr val="FFFFFF"/>
                </a:solidFill>
                <a:effectLst/>
                <a:latin typeface="Helvetica" pitchFamily="2" charset="0"/>
              </a:rPr>
              <a:t>Teacher notes – Drug risks (slides 16-17, 15 mins)</a:t>
            </a:r>
          </a:p>
          <a:p>
            <a:pPr algn="just">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Take feedback from the class asking pupils to explain and justify their ideas.  Are there any characters who are taking a risk with their own health or the health and wellbeing of those around them? </a:t>
            </a:r>
          </a:p>
          <a:p>
            <a:pPr algn="just">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Suggestions might include: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Times New Roman" panose="02020603050405020304" pitchFamily="18" charset="0"/>
              </a:rPr>
              <a:t>Jim – Higher risk because he is drinking over the recommended amount.</a:t>
            </a:r>
          </a:p>
          <a:p>
            <a:pPr marL="342900" lvl="0" indent="-342900" algn="just">
              <a:lnSpc>
                <a:spcPct val="107000"/>
              </a:lnSpc>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Times New Roman" panose="02020603050405020304" pitchFamily="18" charset="0"/>
              </a:rPr>
              <a:t>Jenny and Jay – Higher risk because cannabis is an illegal drug and by giving it to Jenny, Jay is supplying her with the drug, the strength of the drug is unknown, and they do not know how it will affect them.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Times New Roman" panose="02020603050405020304" pitchFamily="18" charset="0"/>
              </a:rPr>
              <a:t>Indie – Medium or lower risk because although alcohol is not recommended for people aged 15, she is with her family and only drinking a very small amount.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Times New Roman" panose="02020603050405020304" pitchFamily="18" charset="0"/>
              </a:rPr>
              <a:t>Dawn – Lower risk because vapes(e-cigarettes) are much less harmful than tobacco cigarettes when used by adults to help them stop smoking, as recommended by NHS and Public Health England. Vapes should not be used by children</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en-GB" sz="1200" i="1" dirty="0">
                <a:effectLst/>
                <a:latin typeface="Calibri" panose="020F0502020204030204" pitchFamily="34" charset="0"/>
                <a:ea typeface="Calibri" panose="020F0502020204030204" pitchFamily="34" charset="0"/>
                <a:cs typeface="Times New Roman" panose="02020603050405020304" pitchFamily="18" charset="0"/>
              </a:rPr>
              <a:t>, as they can cause harm.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Times New Roman" panose="02020603050405020304" pitchFamily="18" charset="0"/>
              </a:rPr>
              <a:t>Mo – Medium risk because although it is not an illegal drug, it sounds like it is affecting their balanced diet which is important to keep healthy and may affect their concentration and sleep.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1200" i="1" dirty="0">
                <a:effectLst/>
                <a:latin typeface="Calibri" panose="020F0502020204030204" pitchFamily="34" charset="0"/>
                <a:ea typeface="Calibri" panose="020F0502020204030204" pitchFamily="34" charset="0"/>
                <a:cs typeface="Times New Roman" panose="02020603050405020304" pitchFamily="18" charset="0"/>
              </a:rPr>
              <a:t>Alba – Higher risk because they cannot be sure what the drug is, how strong it is or how it will affect them, also it sounds like it is an illegal drug, which means they could face a criminal charge for having the drug.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200" i="1" dirty="0" err="1">
                <a:effectLst/>
                <a:latin typeface="Calibri" panose="020F0502020204030204" pitchFamily="34" charset="0"/>
                <a:ea typeface="Calibri" panose="020F0502020204030204" pitchFamily="34" charset="0"/>
                <a:cs typeface="Times New Roman" panose="02020603050405020304" pitchFamily="18" charset="0"/>
              </a:rPr>
              <a:t>Shanise</a:t>
            </a:r>
            <a:r>
              <a:rPr lang="en-GB" sz="1200" i="1" dirty="0">
                <a:effectLst/>
                <a:latin typeface="Calibri" panose="020F0502020204030204" pitchFamily="34" charset="0"/>
                <a:ea typeface="Calibri" panose="020F0502020204030204" pitchFamily="34" charset="0"/>
                <a:cs typeface="Times New Roman" panose="02020603050405020304" pitchFamily="18" charset="0"/>
              </a:rPr>
              <a:t> – Higher risk because she does not know what the drug is, inhaling anything from a canister is very dangerous and being near water is not a safe place when there is a higher likelihood of accidents from drug use.</a:t>
            </a:r>
            <a:endParaRPr lang="en-GB" dirty="0"/>
          </a:p>
          <a:p>
            <a:endParaRPr lang="en-GB" dirty="0"/>
          </a:p>
        </p:txBody>
      </p:sp>
      <p:sp>
        <p:nvSpPr>
          <p:cNvPr id="4" name="Slide Number Placeholder 3"/>
          <p:cNvSpPr>
            <a:spLocks noGrp="1"/>
          </p:cNvSpPr>
          <p:nvPr>
            <p:ph type="sldNum" sz="quarter" idx="5"/>
          </p:nvPr>
        </p:nvSpPr>
        <p:spPr/>
        <p:txBody>
          <a:bodyPr/>
          <a:lstStyle/>
          <a:p>
            <a:fld id="{4AB8E58B-C9BC-F047-AC61-EC49AB3E98B5}" type="slidenum">
              <a:rPr lang="en-US" smtClean="0"/>
              <a:t>17</a:t>
            </a:fld>
            <a:endParaRPr lang="en-US"/>
          </a:p>
        </p:txBody>
      </p:sp>
    </p:spTree>
    <p:extLst>
      <p:ext uri="{BB962C8B-B14F-4D97-AF65-F5344CB8AC3E}">
        <p14:creationId xmlns:p14="http://schemas.microsoft.com/office/powerpoint/2010/main" val="2143663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1D1C1D"/>
                </a:solidFill>
                <a:effectLst/>
                <a:latin typeface="Slack-Lato"/>
              </a:rPr>
              <a:t>Teacher notes – Signposting support (5 mins) </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As a whole class, ask whether any of the characters from Resource 4 might need help and support; how and where they could get this and what might happen if they do.  </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Tell pupils where to find information, advice and support about any concerns they have now or in the future for themselves or people they know. They could get support by asking an adult for help, such as </a:t>
            </a:r>
            <a:r>
              <a:rPr lang="en-GB" sz="1800">
                <a:solidFill>
                  <a:srgbClr val="3B3838"/>
                </a:solidFill>
                <a:effectLst/>
                <a:latin typeface="Outfit"/>
                <a:ea typeface="Calibri" panose="020F0502020204030204" pitchFamily="34" charset="0"/>
                <a:cs typeface="Times New Roman" panose="02020603050405020304" pitchFamily="18" charset="0"/>
              </a:rPr>
              <a:t>a parent/carer </a:t>
            </a:r>
            <a:r>
              <a:rPr lang="en-GB" sz="1800" dirty="0">
                <a:solidFill>
                  <a:srgbClr val="3B3838"/>
                </a:solidFill>
                <a:effectLst/>
                <a:latin typeface="Outfit"/>
                <a:ea typeface="Calibri" panose="020F0502020204030204" pitchFamily="34" charset="0"/>
                <a:cs typeface="Times New Roman" panose="02020603050405020304" pitchFamily="18" charset="0"/>
              </a:rPr>
              <a:t>or teacher.</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Provide some examples of organisations where people can get further advice such as: </a:t>
            </a:r>
            <a:r>
              <a:rPr lang="en-GB" sz="1800" u="sng" dirty="0">
                <a:solidFill>
                  <a:srgbClr val="3B3838"/>
                </a:solidFill>
                <a:effectLst/>
                <a:latin typeface="Outfit"/>
                <a:ea typeface="Calibri" panose="020F0502020204030204" pitchFamily="34" charset="0"/>
                <a:cs typeface="Times New Roman" panose="02020603050405020304" pitchFamily="18" charset="0"/>
                <a:hlinkClick r:id="rId3"/>
              </a:rPr>
              <a:t>www.childline.co.uk</a:t>
            </a:r>
            <a:r>
              <a:rPr lang="en-GB" sz="1800" dirty="0">
                <a:solidFill>
                  <a:srgbClr val="3B3838"/>
                </a:solidFill>
                <a:effectLst/>
                <a:latin typeface="Outfit"/>
                <a:ea typeface="Calibri" panose="020F0502020204030204" pitchFamily="34" charset="0"/>
                <a:cs typeface="Times New Roman" panose="02020603050405020304" pitchFamily="18" charset="0"/>
              </a:rPr>
              <a:t> – 0800 1111 (information and advice for young people about drugs, alcohol and smoking) and that if they need urgent help if someone is seriously ill, scared or unsafe they should call 999.</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Adults can contact: </a:t>
            </a:r>
          </a:p>
          <a:p>
            <a:pPr marL="342900" lvl="0" indent="-342900" algn="just">
              <a:lnSpc>
                <a:spcPct val="107000"/>
              </a:lnSpc>
              <a:spcAft>
                <a:spcPts val="800"/>
              </a:spcAft>
              <a:buFont typeface="Symbol" panose="05050102010706020507" pitchFamily="18" charset="2"/>
              <a:buChar char=""/>
            </a:pPr>
            <a:r>
              <a:rPr lang="en-GB" sz="1800" u="sng" dirty="0">
                <a:solidFill>
                  <a:srgbClr val="3B3838"/>
                </a:solidFill>
                <a:effectLst/>
                <a:latin typeface="Outfit"/>
                <a:ea typeface="Calibri" panose="020F0502020204030204" pitchFamily="34" charset="0"/>
                <a:cs typeface="Times New Roman" panose="02020603050405020304" pitchFamily="18" charset="0"/>
                <a:hlinkClick r:id="rId4"/>
              </a:rPr>
              <a:t>www.nhs.co.uk</a:t>
            </a:r>
            <a:r>
              <a:rPr lang="en-GB" sz="1800" dirty="0">
                <a:solidFill>
                  <a:srgbClr val="3B3838"/>
                </a:solidFill>
                <a:effectLst/>
                <a:latin typeface="Outfit"/>
                <a:ea typeface="Calibri" panose="020F0502020204030204" pitchFamily="34" charset="0"/>
                <a:cs typeface="Times New Roman" panose="02020603050405020304" pitchFamily="18" charset="0"/>
              </a:rPr>
              <a:t> – advice and support with drugs, alcohol and tobacco use</a:t>
            </a:r>
          </a:p>
          <a:p>
            <a:pPr marL="342900" lvl="0" indent="-342900" algn="just">
              <a:lnSpc>
                <a:spcPct val="107000"/>
              </a:lnSpc>
              <a:spcAft>
                <a:spcPts val="800"/>
              </a:spcAft>
              <a:buFont typeface="Symbol" panose="05050102010706020507" pitchFamily="18" charset="2"/>
              <a:buChar char=""/>
            </a:pPr>
            <a:r>
              <a:rPr lang="en-GB" sz="1800" u="sng" dirty="0">
                <a:solidFill>
                  <a:srgbClr val="3B3838"/>
                </a:solidFill>
                <a:effectLst/>
                <a:latin typeface="Outfit"/>
                <a:ea typeface="Calibri" panose="020F0502020204030204" pitchFamily="34" charset="0"/>
                <a:cs typeface="Times New Roman" panose="02020603050405020304" pitchFamily="18" charset="0"/>
                <a:hlinkClick r:id="rId5"/>
              </a:rPr>
              <a:t>NHS Better Health Quit Smoking</a:t>
            </a:r>
            <a:r>
              <a:rPr lang="en-GB" sz="1800" dirty="0">
                <a:solidFill>
                  <a:srgbClr val="3B3838"/>
                </a:solidFill>
                <a:effectLst/>
                <a:latin typeface="Outfit"/>
                <a:ea typeface="Calibri" panose="020F0502020204030204" pitchFamily="34" charset="0"/>
                <a:cs typeface="Times New Roman" panose="02020603050405020304" pitchFamily="18" charset="0"/>
              </a:rPr>
              <a:t>- support to quit smoking</a:t>
            </a:r>
          </a:p>
          <a:p>
            <a:pPr marL="342900" lvl="0" indent="-342900" algn="just">
              <a:lnSpc>
                <a:spcPct val="107000"/>
              </a:lnSpc>
              <a:spcAft>
                <a:spcPts val="800"/>
              </a:spcAft>
              <a:buFont typeface="Symbol" panose="05050102010706020507" pitchFamily="18" charset="2"/>
              <a:buChar char=""/>
            </a:pPr>
            <a:r>
              <a:rPr lang="en-GB" sz="1800" u="sng" dirty="0">
                <a:solidFill>
                  <a:srgbClr val="3B3838"/>
                </a:solidFill>
                <a:effectLst/>
                <a:latin typeface="Outfit"/>
                <a:ea typeface="Calibri" panose="020F0502020204030204" pitchFamily="34" charset="0"/>
                <a:cs typeface="Times New Roman" panose="02020603050405020304" pitchFamily="18" charset="0"/>
                <a:hlinkClick r:id="rId6"/>
              </a:rPr>
              <a:t>www.drinkaware.co.uk</a:t>
            </a:r>
            <a:r>
              <a:rPr lang="en-GB" sz="1800" dirty="0">
                <a:solidFill>
                  <a:srgbClr val="3B3838"/>
                </a:solidFill>
                <a:effectLst/>
                <a:latin typeface="Outfit"/>
                <a:ea typeface="Calibri" panose="020F0502020204030204" pitchFamily="34" charset="0"/>
                <a:cs typeface="Times New Roman" panose="02020603050405020304" pitchFamily="18" charset="0"/>
              </a:rPr>
              <a:t> – alcohol support services </a:t>
            </a:r>
          </a:p>
          <a:p>
            <a:endParaRPr lang="en-GB" dirty="0"/>
          </a:p>
        </p:txBody>
      </p:sp>
      <p:sp>
        <p:nvSpPr>
          <p:cNvPr id="4" name="Slide Number Placeholder 3"/>
          <p:cNvSpPr>
            <a:spLocks noGrp="1"/>
          </p:cNvSpPr>
          <p:nvPr>
            <p:ph type="sldNum" sz="quarter" idx="5"/>
          </p:nvPr>
        </p:nvSpPr>
        <p:spPr/>
        <p:txBody>
          <a:bodyPr/>
          <a:lstStyle/>
          <a:p>
            <a:fld id="{4AB8E58B-C9BC-F047-AC61-EC49AB3E98B5}" type="slidenum">
              <a:rPr lang="en-US" smtClean="0"/>
              <a:t>18</a:t>
            </a:fld>
            <a:endParaRPr lang="en-US"/>
          </a:p>
        </p:txBody>
      </p:sp>
    </p:spTree>
    <p:extLst>
      <p:ext uri="{BB962C8B-B14F-4D97-AF65-F5344CB8AC3E}">
        <p14:creationId xmlns:p14="http://schemas.microsoft.com/office/powerpoint/2010/main" val="520054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49D57-249C-8AD6-C04A-BCE722D0D0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ACF302-6A56-FD65-9845-69E9CEE574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7D1737-90A9-DAEC-3EBB-F1EB71F8DAC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1D1C1D"/>
                </a:solidFill>
                <a:effectLst/>
                <a:latin typeface="Slack-Lato"/>
              </a:rPr>
              <a:t>Teacher notes </a:t>
            </a:r>
            <a:r>
              <a:rPr lang="en-US" b="1" i="0">
                <a:solidFill>
                  <a:srgbClr val="1D1C1D"/>
                </a:solidFill>
                <a:effectLst/>
                <a:latin typeface="Slack-Lato"/>
              </a:rPr>
              <a:t>- Endpoint </a:t>
            </a:r>
            <a:r>
              <a:rPr lang="en-US" b="1" i="0" dirty="0">
                <a:solidFill>
                  <a:srgbClr val="1D1C1D"/>
                </a:solidFill>
                <a:effectLst/>
                <a:latin typeface="Slack-Lato"/>
              </a:rPr>
              <a:t>assessment (5 mins)</a:t>
            </a:r>
          </a:p>
          <a:p>
            <a:pPr algn="just">
              <a:lnSpc>
                <a:spcPts val="1550"/>
              </a:lnSpc>
              <a:spcAft>
                <a:spcPts val="700"/>
              </a:spcAft>
            </a:pPr>
            <a:r>
              <a:rPr lang="en-GB" sz="1800" b="1" dirty="0">
                <a:solidFill>
                  <a:srgbClr val="3B3838"/>
                </a:solidFill>
                <a:effectLst/>
                <a:latin typeface="Outfit"/>
                <a:ea typeface="Calibri" panose="020F0502020204030204" pitchFamily="34" charset="0"/>
                <a:cs typeface="Times New Roman" panose="02020603050405020304" pitchFamily="18" charset="0"/>
              </a:rPr>
              <a:t>This can be completed following the lesson if necessary</a:t>
            </a:r>
            <a:r>
              <a:rPr lang="en-GB" sz="1800" dirty="0">
                <a:solidFill>
                  <a:srgbClr val="3B3838"/>
                </a:solidFill>
                <a:effectLst/>
                <a:latin typeface="Outfit"/>
                <a:ea typeface="Calibri" panose="020F0502020204030204" pitchFamily="34" charset="0"/>
                <a:cs typeface="Times New Roman" panose="02020603050405020304" pitchFamily="18" charset="0"/>
              </a:rPr>
              <a:t>. Pupils return to their spider-gram baseline assessment and – in a different colour - add to or amend the information in light of their learning about the risks and effects of different drugs. This should be a general reflection of the different risks and effects of drug use and not specific to a particular drug.</a:t>
            </a:r>
          </a:p>
          <a:p>
            <a:pPr algn="just">
              <a:lnSpc>
                <a:spcPts val="1550"/>
              </a:lnSpc>
              <a:spcAft>
                <a:spcPts val="700"/>
              </a:spcAft>
            </a:pPr>
            <a:r>
              <a:rPr lang="en-GB" sz="1800" i="1" dirty="0">
                <a:solidFill>
                  <a:srgbClr val="3B3838"/>
                </a:solidFill>
                <a:effectLst/>
                <a:latin typeface="Outfit"/>
                <a:ea typeface="Calibri" panose="020F0502020204030204" pitchFamily="34" charset="0"/>
                <a:cs typeface="Times New Roman" panose="02020603050405020304" pitchFamily="18" charset="0"/>
              </a:rPr>
              <a:t>For example: Drugs can be different strengths – if it is an illegal drug people cannot always tell how strong it is. People can react differently to different drugs. Most drugs, including medicines, can cause harm and damage the body if they are not used correctly. All drugs come with risks. </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9AEBCCE0-6EED-0DB3-20FB-67D9A80B8C48}"/>
              </a:ext>
            </a:extLst>
          </p:cNvPr>
          <p:cNvSpPr>
            <a:spLocks noGrp="1"/>
          </p:cNvSpPr>
          <p:nvPr>
            <p:ph type="sldNum" sz="quarter" idx="5"/>
          </p:nvPr>
        </p:nvSpPr>
        <p:spPr/>
        <p:txBody>
          <a:bodyPr/>
          <a:lstStyle/>
          <a:p>
            <a:fld id="{4AB8E58B-C9BC-F047-AC61-EC49AB3E98B5}" type="slidenum">
              <a:rPr lang="en-US" smtClean="0"/>
              <a:t>19</a:t>
            </a:fld>
            <a:endParaRPr lang="en-US"/>
          </a:p>
        </p:txBody>
      </p:sp>
    </p:spTree>
    <p:extLst>
      <p:ext uri="{BB962C8B-B14F-4D97-AF65-F5344CB8AC3E}">
        <p14:creationId xmlns:p14="http://schemas.microsoft.com/office/powerpoint/2010/main" val="3980034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Teacher notes – Extension activity</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Ask pupils to choose one of the drugs from </a:t>
            </a:r>
            <a:r>
              <a:rPr lang="en-GB" sz="1800" b="1" dirty="0">
                <a:solidFill>
                  <a:srgbClr val="3B3838"/>
                </a:solidFill>
                <a:effectLst/>
                <a:latin typeface="Outfit"/>
                <a:ea typeface="Calibri" panose="020F0502020204030204" pitchFamily="34" charset="0"/>
                <a:cs typeface="Times New Roman" panose="02020603050405020304" pitchFamily="18" charset="0"/>
              </a:rPr>
              <a:t>Resource 1: Drugs cards</a:t>
            </a:r>
            <a:r>
              <a:rPr lang="en-GB" sz="1800" i="1" dirty="0">
                <a:solidFill>
                  <a:srgbClr val="3B3838"/>
                </a:solidFill>
                <a:effectLst/>
                <a:latin typeface="Outfit"/>
                <a:ea typeface="Calibri" panose="020F0502020204030204" pitchFamily="34" charset="0"/>
                <a:cs typeface="Times New Roman" panose="02020603050405020304" pitchFamily="18" charset="0"/>
              </a:rPr>
              <a:t> </a:t>
            </a:r>
            <a:r>
              <a:rPr lang="en-GB" sz="1800" dirty="0">
                <a:solidFill>
                  <a:srgbClr val="3B3838"/>
                </a:solidFill>
                <a:effectLst/>
                <a:latin typeface="Outfit"/>
                <a:ea typeface="Calibri" panose="020F0502020204030204" pitchFamily="34" charset="0"/>
                <a:cs typeface="Times New Roman" panose="02020603050405020304" pitchFamily="18" charset="0"/>
              </a:rPr>
              <a:t>(make sure that only the drugs discussed in the lesson are used)</a:t>
            </a:r>
            <a:r>
              <a:rPr lang="en-GB" sz="1800" i="1" dirty="0">
                <a:solidFill>
                  <a:srgbClr val="3B3838"/>
                </a:solidFill>
                <a:effectLst/>
                <a:latin typeface="Outfit"/>
                <a:ea typeface="Calibri" panose="020F0502020204030204" pitchFamily="34" charset="0"/>
                <a:cs typeface="Times New Roman" panose="02020603050405020304" pitchFamily="18" charset="0"/>
              </a:rPr>
              <a:t> </a:t>
            </a:r>
            <a:r>
              <a:rPr lang="en-GB" sz="1800" dirty="0">
                <a:solidFill>
                  <a:srgbClr val="3B3838"/>
                </a:solidFill>
                <a:effectLst/>
                <a:latin typeface="Outfit"/>
                <a:ea typeface="Calibri" panose="020F0502020204030204" pitchFamily="34" charset="0"/>
                <a:cs typeface="Times New Roman" panose="02020603050405020304" pitchFamily="18" charset="0"/>
              </a:rPr>
              <a:t>and discuss the following questions:</a:t>
            </a:r>
          </a:p>
          <a:p>
            <a:pPr marL="342900" lvl="0" indent="-342900" algn="just">
              <a:lnSpc>
                <a:spcPct val="107000"/>
              </a:lnSpc>
              <a:spcAft>
                <a:spcPts val="800"/>
              </a:spcAft>
              <a:buFont typeface="Symbol" panose="05050102010706020507" pitchFamily="18" charset="2"/>
              <a:buChar char=""/>
            </a:pPr>
            <a:r>
              <a:rPr lang="en-GB" sz="1800" dirty="0">
                <a:solidFill>
                  <a:srgbClr val="3B3838"/>
                </a:solidFill>
                <a:effectLst/>
                <a:latin typeface="Outfit"/>
                <a:ea typeface="Calibri" panose="020F0502020204030204" pitchFamily="34" charset="0"/>
                <a:cs typeface="Times New Roman" panose="02020603050405020304" pitchFamily="18" charset="0"/>
              </a:rPr>
              <a:t>What (if anything) would reduce the risk of using the drug? </a:t>
            </a:r>
            <a:r>
              <a:rPr lang="en-GB" sz="1800" i="1" dirty="0">
                <a:solidFill>
                  <a:srgbClr val="3B3838"/>
                </a:solidFill>
                <a:effectLst/>
                <a:latin typeface="Outfit"/>
                <a:ea typeface="Calibri" panose="020F0502020204030204" pitchFamily="34" charset="0"/>
                <a:cs typeface="Times New Roman" panose="02020603050405020304" pitchFamily="18" charset="0"/>
              </a:rPr>
              <a:t>For example - tobacco: cutting down on the number of cigarettes smoked, trying to quit, not using the drug in the first place</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dirty="0">
                <a:solidFill>
                  <a:srgbClr val="3B3838"/>
                </a:solidFill>
                <a:effectLst/>
                <a:latin typeface="Outfit"/>
                <a:ea typeface="Calibri" panose="020F0502020204030204" pitchFamily="34" charset="0"/>
                <a:cs typeface="Times New Roman" panose="02020603050405020304" pitchFamily="18" charset="0"/>
              </a:rPr>
              <a:t>What would increase the risk of using the drug? </a:t>
            </a:r>
            <a:r>
              <a:rPr lang="en-GB" sz="1800" i="1" dirty="0">
                <a:solidFill>
                  <a:srgbClr val="3B3838"/>
                </a:solidFill>
                <a:effectLst/>
                <a:latin typeface="Outfit"/>
                <a:ea typeface="Calibri" panose="020F0502020204030204" pitchFamily="34" charset="0"/>
                <a:cs typeface="Times New Roman" panose="02020603050405020304" pitchFamily="18" charset="0"/>
              </a:rPr>
              <a:t>For example - tobacco: smoking every day for a long time, smoking around others/in the car</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dirty="0">
                <a:solidFill>
                  <a:srgbClr val="3B3838"/>
                </a:solidFill>
                <a:effectLst/>
                <a:latin typeface="Outfit"/>
                <a:ea typeface="Calibri" panose="020F0502020204030204" pitchFamily="34" charset="0"/>
                <a:cs typeface="Times New Roman" panose="02020603050405020304" pitchFamily="18" charset="0"/>
              </a:rPr>
              <a:t>What could someone do if they were worried about the risk</a:t>
            </a:r>
            <a:r>
              <a:rPr lang="en-GB" sz="1800" i="1" dirty="0">
                <a:solidFill>
                  <a:srgbClr val="3B3838"/>
                </a:solidFill>
                <a:effectLst/>
                <a:latin typeface="Outfit"/>
                <a:ea typeface="Calibri" panose="020F0502020204030204" pitchFamily="34" charset="0"/>
                <a:cs typeface="Times New Roman" panose="02020603050405020304" pitchFamily="18" charset="0"/>
              </a:rPr>
              <a:t>? For example – tobacco:</a:t>
            </a:r>
            <a:r>
              <a:rPr lang="en-GB" sz="1800" dirty="0">
                <a:solidFill>
                  <a:srgbClr val="3B3838"/>
                </a:solidFill>
                <a:effectLst/>
                <a:latin typeface="Outfit"/>
                <a:ea typeface="Calibri" panose="020F0502020204030204" pitchFamily="34" charset="0"/>
                <a:cs typeface="Times New Roman" panose="02020603050405020304" pitchFamily="18" charset="0"/>
              </a:rPr>
              <a:t> </a:t>
            </a:r>
            <a:r>
              <a:rPr lang="en-GB" sz="1800" i="1" dirty="0">
                <a:solidFill>
                  <a:srgbClr val="3B3838"/>
                </a:solidFill>
                <a:effectLst/>
                <a:latin typeface="Outfit"/>
                <a:ea typeface="Calibri" panose="020F0502020204030204" pitchFamily="34" charset="0"/>
                <a:cs typeface="Times New Roman" panose="02020603050405020304" pitchFamily="18" charset="0"/>
              </a:rPr>
              <a:t>Get in touch with an organisation who can give advice and help such as </a:t>
            </a:r>
            <a:r>
              <a:rPr lang="en-GB" sz="1800" u="sng" dirty="0">
                <a:solidFill>
                  <a:srgbClr val="3B3838"/>
                </a:solidFill>
                <a:effectLst/>
                <a:latin typeface="Outfit"/>
                <a:ea typeface="Calibri" panose="020F0502020204030204" pitchFamily="34" charset="0"/>
                <a:cs typeface="Times New Roman" panose="02020603050405020304" pitchFamily="18" charset="0"/>
                <a:hlinkClick r:id="rId3"/>
              </a:rPr>
              <a:t>NHS Better Health Quit Smoking</a:t>
            </a:r>
            <a:endParaRPr lang="en-GB" sz="1800" dirty="0">
              <a:solidFill>
                <a:srgbClr val="3B3838"/>
              </a:solidFill>
              <a:effectLst/>
              <a:latin typeface="Outfi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AB8E58B-C9BC-F047-AC61-EC49AB3E98B5}" type="slidenum">
              <a:rPr lang="en-US" smtClean="0"/>
              <a:t>20</a:t>
            </a:fld>
            <a:endParaRPr lang="en-US"/>
          </a:p>
        </p:txBody>
      </p:sp>
    </p:spTree>
    <p:extLst>
      <p:ext uri="{BB962C8B-B14F-4D97-AF65-F5344CB8AC3E}">
        <p14:creationId xmlns:p14="http://schemas.microsoft.com/office/powerpoint/2010/main" val="330400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AB8E58B-C9BC-F047-AC61-EC49AB3E98B5}" type="slidenum">
              <a:rPr lang="en-US" smtClean="0"/>
              <a:t>4</a:t>
            </a:fld>
            <a:endParaRPr lang="en-US"/>
          </a:p>
        </p:txBody>
      </p:sp>
    </p:spTree>
    <p:extLst>
      <p:ext uri="{BB962C8B-B14F-4D97-AF65-F5344CB8AC3E}">
        <p14:creationId xmlns:p14="http://schemas.microsoft.com/office/powerpoint/2010/main" val="526945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3B3838"/>
                </a:solidFill>
                <a:effectLst/>
                <a:latin typeface="Outfit"/>
                <a:ea typeface="Calibri" panose="020F0502020204030204" pitchFamily="34" charset="0"/>
                <a:cs typeface="Calibri" panose="020F0502020204030204" pitchFamily="34" charset="0"/>
              </a:rPr>
              <a:t>It is important to</a:t>
            </a:r>
            <a:r>
              <a:rPr lang="en-GB" sz="1800" dirty="0">
                <a:solidFill>
                  <a:srgbClr val="3B3838"/>
                </a:solidFill>
                <a:effectLst/>
                <a:latin typeface="Outfit"/>
                <a:ea typeface="Calibri" panose="020F0502020204030204" pitchFamily="34" charset="0"/>
                <a:cs typeface="Times New Roman" panose="02020603050405020304" pitchFamily="18" charset="0"/>
              </a:rPr>
              <a:t> consider sensitivities and prior knowledge about specific pupils’ circumstances. Pupils in the class will have a range of experience and understanding of legal and illegal drugs, and some may have families that have been affected by drug use. If any safeguarding concerns arise during this lesson, these should be reported to the Designated Safeguarding Lead.</a:t>
            </a:r>
          </a:p>
          <a:p>
            <a:endParaRPr lang="en-GB" dirty="0"/>
          </a:p>
        </p:txBody>
      </p:sp>
      <p:sp>
        <p:nvSpPr>
          <p:cNvPr id="4" name="Slide Number Placeholder 3"/>
          <p:cNvSpPr>
            <a:spLocks noGrp="1"/>
          </p:cNvSpPr>
          <p:nvPr>
            <p:ph type="sldNum" sz="quarter" idx="5"/>
          </p:nvPr>
        </p:nvSpPr>
        <p:spPr/>
        <p:txBody>
          <a:bodyPr/>
          <a:lstStyle/>
          <a:p>
            <a:fld id="{4AB8E58B-C9BC-F047-AC61-EC49AB3E98B5}" type="slidenum">
              <a:rPr lang="en-US" smtClean="0"/>
              <a:t>7</a:t>
            </a:fld>
            <a:endParaRPr lang="en-US"/>
          </a:p>
        </p:txBody>
      </p:sp>
    </p:spTree>
    <p:extLst>
      <p:ext uri="{BB962C8B-B14F-4D97-AF65-F5344CB8AC3E}">
        <p14:creationId xmlns:p14="http://schemas.microsoft.com/office/powerpoint/2010/main" val="316260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AB8E58B-C9BC-F047-AC61-EC49AB3E98B5}" type="slidenum">
              <a:rPr lang="en-US" smtClean="0"/>
              <a:t>8</a:t>
            </a:fld>
            <a:endParaRPr lang="en-US"/>
          </a:p>
        </p:txBody>
      </p:sp>
    </p:spTree>
    <p:extLst>
      <p:ext uri="{BB962C8B-B14F-4D97-AF65-F5344CB8AC3E}">
        <p14:creationId xmlns:p14="http://schemas.microsoft.com/office/powerpoint/2010/main" val="1729397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ts val="1550"/>
              </a:lnSpc>
              <a:spcBef>
                <a:spcPts val="0"/>
              </a:spcBef>
              <a:spcAft>
                <a:spcPts val="700"/>
              </a:spcAft>
              <a:buClrTx/>
              <a:buSzTx/>
              <a:buFontTx/>
              <a:buNone/>
              <a:tabLst/>
              <a:defRPr/>
            </a:pPr>
            <a:r>
              <a:rPr lang="en-US" b="1" i="0" dirty="0">
                <a:solidFill>
                  <a:srgbClr val="1D1C1D"/>
                </a:solidFill>
                <a:effectLst/>
                <a:latin typeface="Slack-Lato"/>
              </a:rPr>
              <a:t>Teacher notes – Introduction (slides 10-12, 5 mins)</a:t>
            </a:r>
            <a:br>
              <a:rPr lang="en-US" b="1" i="0" dirty="0">
                <a:solidFill>
                  <a:srgbClr val="1D1C1D"/>
                </a:solidFill>
                <a:effectLst/>
                <a:latin typeface="Slack-Lato"/>
              </a:rPr>
            </a:br>
            <a:r>
              <a:rPr lang="en-GB" sz="1800" dirty="0">
                <a:solidFill>
                  <a:srgbClr val="3B3838"/>
                </a:solidFill>
                <a:effectLst/>
                <a:latin typeface="Outfit"/>
                <a:ea typeface="Calibri" panose="020F0502020204030204" pitchFamily="34" charset="0"/>
                <a:cs typeface="Times New Roman" panose="02020603050405020304" pitchFamily="18" charset="0"/>
              </a:rPr>
              <a:t>Remind pupils of the ground rules, reinforcing that questions are welcomed in the lesson but if they have any questions they do not want to ask in front of the class or concerns about anything discussed in the lesson, they can put a question or a note to you in the question box.  </a:t>
            </a:r>
          </a:p>
          <a:p>
            <a:pPr marL="0" marR="0" lvl="0" indent="0" algn="l" defTabSz="914400" rtl="0" eaLnBrk="1" fontAlgn="auto" latinLnBrk="0" hangingPunct="1">
              <a:lnSpc>
                <a:spcPts val="1550"/>
              </a:lnSpc>
              <a:spcBef>
                <a:spcPts val="0"/>
              </a:spcBef>
              <a:spcAft>
                <a:spcPts val="70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4AB8E58B-C9BC-F047-AC61-EC49AB3E98B5}" type="slidenum">
              <a:rPr lang="en-US" smtClean="0"/>
              <a:t>10</a:t>
            </a:fld>
            <a:endParaRPr lang="en-US"/>
          </a:p>
        </p:txBody>
      </p:sp>
    </p:spTree>
    <p:extLst>
      <p:ext uri="{BB962C8B-B14F-4D97-AF65-F5344CB8AC3E}">
        <p14:creationId xmlns:p14="http://schemas.microsoft.com/office/powerpoint/2010/main" val="1738531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1D1C1D"/>
                </a:solidFill>
                <a:effectLst/>
                <a:latin typeface="Slack-Lato"/>
              </a:rPr>
              <a:t>Teacher notes – Introduction (slides 10-12, 5 mins)</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Introduce the learning objective and outcomes.</a:t>
            </a:r>
            <a:endParaRPr lang="en-US" b="1" i="0" dirty="0">
              <a:solidFill>
                <a:srgbClr val="1D1C1D"/>
              </a:solidFill>
              <a:effectLst/>
              <a:latin typeface="Slack-Lato"/>
            </a:endParaRPr>
          </a:p>
        </p:txBody>
      </p:sp>
      <p:sp>
        <p:nvSpPr>
          <p:cNvPr id="4" name="Slide Number Placeholder 3"/>
          <p:cNvSpPr>
            <a:spLocks noGrp="1"/>
          </p:cNvSpPr>
          <p:nvPr>
            <p:ph type="sldNum" sz="quarter" idx="5"/>
          </p:nvPr>
        </p:nvSpPr>
        <p:spPr/>
        <p:txBody>
          <a:bodyPr/>
          <a:lstStyle/>
          <a:p>
            <a:fld id="{4AB8E58B-C9BC-F047-AC61-EC49AB3E98B5}" type="slidenum">
              <a:rPr lang="en-US" smtClean="0"/>
              <a:t>11</a:t>
            </a:fld>
            <a:endParaRPr lang="en-US"/>
          </a:p>
        </p:txBody>
      </p:sp>
    </p:spTree>
    <p:extLst>
      <p:ext uri="{BB962C8B-B14F-4D97-AF65-F5344CB8AC3E}">
        <p14:creationId xmlns:p14="http://schemas.microsoft.com/office/powerpoint/2010/main" val="3830850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1D1C1D"/>
                </a:solidFill>
                <a:effectLst/>
                <a:latin typeface="Slack-Lato"/>
              </a:rPr>
              <a:t>Teacher notes – Introduction (slides 10-12, 5 mins)</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Write the question, ‘What is a drug?’ on the board or flipchart. Allow time for pupils to discuss in pairs and feedback, before sharing the following, commonly accepted definition of ‘a drug’ from The United Nations Office on Drugs and Crime: </a:t>
            </a:r>
          </a:p>
          <a:p>
            <a:pPr algn="just">
              <a:lnSpc>
                <a:spcPts val="1550"/>
              </a:lnSpc>
              <a:spcAft>
                <a:spcPts val="700"/>
              </a:spcAft>
            </a:pPr>
            <a:r>
              <a:rPr lang="en-GB" sz="1800" i="1" dirty="0">
                <a:solidFill>
                  <a:srgbClr val="3B3838"/>
                </a:solidFill>
                <a:effectLst/>
                <a:latin typeface="Outfit"/>
                <a:ea typeface="Calibri" panose="020F0502020204030204" pitchFamily="34" charset="0"/>
                <a:cs typeface="Times New Roman" panose="02020603050405020304" pitchFamily="18" charset="0"/>
              </a:rPr>
              <a:t>A substance people take to change the way they feel, think or behave. </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algn="just"/>
            <a:r>
              <a:rPr lang="en-GB" sz="1800" i="1" dirty="0">
                <a:solidFill>
                  <a:srgbClr val="000000"/>
                </a:solidFill>
                <a:effectLst/>
                <a:latin typeface="Outfit"/>
                <a:ea typeface="Calibri" panose="020F0502020204030204" pitchFamily="34" charset="0"/>
                <a:cs typeface="Calibri" panose="020F0502020204030204" pitchFamily="34" charset="0"/>
              </a:rPr>
              <a:t>The term ‘drugs’ can, of course refer to all drugs: </a:t>
            </a:r>
            <a:endParaRPr lang="en-GB" sz="1800" dirty="0">
              <a:solidFill>
                <a:srgbClr val="000000"/>
              </a:solidFill>
              <a:effectLst/>
              <a:latin typeface="Arial" panose="020B0604020202020204" pitchFamily="34" charset="0"/>
              <a:ea typeface="Calibri" panose="020F0502020204030204" pitchFamily="34" charset="0"/>
            </a:endParaRPr>
          </a:p>
          <a:p>
            <a:pPr marL="342900" lvl="0" indent="-342900" algn="just">
              <a:buFont typeface="Outfit"/>
              <a:buChar char="•"/>
            </a:pPr>
            <a:r>
              <a:rPr lang="en-GB" sz="1800" i="1" dirty="0">
                <a:solidFill>
                  <a:srgbClr val="000000"/>
                </a:solidFill>
                <a:effectLst/>
                <a:latin typeface="Outfit"/>
                <a:ea typeface="Calibri" panose="020F0502020204030204" pitchFamily="34" charset="0"/>
                <a:cs typeface="Calibri" panose="020F0502020204030204" pitchFamily="34" charset="0"/>
              </a:rPr>
              <a:t>all illegal drugs </a:t>
            </a:r>
            <a:endParaRPr lang="en-GB" sz="18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p>
            <a:pPr marL="342900" lvl="0" indent="-342900" algn="just">
              <a:buFont typeface="Outfit"/>
              <a:buChar char="•"/>
            </a:pPr>
            <a:r>
              <a:rPr lang="en-GB" sz="1800" i="1" dirty="0">
                <a:solidFill>
                  <a:srgbClr val="000000"/>
                </a:solidFill>
                <a:effectLst/>
                <a:latin typeface="Outfit"/>
                <a:ea typeface="Calibri" panose="020F0502020204030204" pitchFamily="34" charset="0"/>
                <a:cs typeface="Calibri" panose="020F0502020204030204" pitchFamily="34" charset="0"/>
              </a:rPr>
              <a:t>all legal drugs, including alcohol, tobacco and volatile substances (those giving off a gas which can be inhaled), </a:t>
            </a:r>
            <a:endParaRPr lang="en-GB" sz="18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p>
            <a:pPr marL="342900" lvl="0" indent="-342900" algn="just">
              <a:buFont typeface="Outfit"/>
              <a:buChar char="•"/>
            </a:pPr>
            <a:r>
              <a:rPr lang="en-GB" sz="1800" i="1" dirty="0">
                <a:solidFill>
                  <a:srgbClr val="000000"/>
                </a:solidFill>
                <a:effectLst/>
                <a:latin typeface="Outfit"/>
                <a:ea typeface="Calibri" panose="020F0502020204030204" pitchFamily="34" charset="0"/>
                <a:cs typeface="Calibri" panose="020F0502020204030204" pitchFamily="34" charset="0"/>
              </a:rPr>
              <a:t>all over-the-counter and prescription medicines.</a:t>
            </a:r>
            <a:endParaRPr lang="en-GB" sz="1800" dirty="0">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4AB8E58B-C9BC-F047-AC61-EC49AB3E98B5}" type="slidenum">
              <a:rPr lang="en-US" smtClean="0"/>
              <a:t>12</a:t>
            </a:fld>
            <a:endParaRPr lang="en-US"/>
          </a:p>
        </p:txBody>
      </p:sp>
    </p:spTree>
    <p:extLst>
      <p:ext uri="{BB962C8B-B14F-4D97-AF65-F5344CB8AC3E}">
        <p14:creationId xmlns:p14="http://schemas.microsoft.com/office/powerpoint/2010/main" val="2620421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CB146-29DC-F303-4E7A-F6C76938B9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B0D416-4EFD-E5E9-A64F-872C73797C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F34F34-FBF6-DDEE-AC33-7F432DB2A342}"/>
              </a:ext>
            </a:extLst>
          </p:cNvPr>
          <p:cNvSpPr>
            <a:spLocks noGrp="1"/>
          </p:cNvSpPr>
          <p:nvPr>
            <p:ph type="body" idx="1"/>
          </p:nvPr>
        </p:nvSpPr>
        <p:spPr/>
        <p:txBody>
          <a:bodyPr/>
          <a:lstStyle/>
          <a:p>
            <a:pPr marL="0" marR="0" lvl="0" indent="0" algn="just" defTabSz="914400" rtl="0" eaLnBrk="1" fontAlgn="auto" latinLnBrk="0" hangingPunct="1">
              <a:lnSpc>
                <a:spcPts val="1550"/>
              </a:lnSpc>
              <a:spcBef>
                <a:spcPts val="0"/>
              </a:spcBef>
              <a:spcAft>
                <a:spcPts val="700"/>
              </a:spcAft>
              <a:buClrTx/>
              <a:buSzTx/>
              <a:buFontTx/>
              <a:buNone/>
              <a:tabLst/>
              <a:defRPr/>
            </a:pPr>
            <a:r>
              <a:rPr lang="en-US" sz="1200" b="1" i="0" dirty="0">
                <a:solidFill>
                  <a:srgbClr val="1D1C1D"/>
                </a:solidFill>
                <a:effectLst/>
                <a:latin typeface="Slack-Lato"/>
              </a:rPr>
              <a:t>Teacher notes – Baseline assessment (10 mins)</a:t>
            </a:r>
          </a:p>
          <a:p>
            <a:pPr algn="just">
              <a:lnSpc>
                <a:spcPts val="1550"/>
              </a:lnSpc>
              <a:spcAft>
                <a:spcPts val="700"/>
              </a:spcAft>
            </a:pPr>
            <a:r>
              <a:rPr lang="en-GB" sz="1200" dirty="0">
                <a:solidFill>
                  <a:srgbClr val="3B3838"/>
                </a:solidFill>
                <a:effectLst/>
                <a:latin typeface="Outfit"/>
                <a:ea typeface="Calibri" panose="020F0502020204030204" pitchFamily="34" charset="0"/>
                <a:cs typeface="Times New Roman" panose="02020603050405020304" pitchFamily="18" charset="0"/>
              </a:rPr>
              <a:t>Ask pupils to write the word ‘drug’ in the middle of a piece of paper and add some of the effects and risks associated with using a drug, on either side of the spider-gram - effects on one side and risks on the other. It might be helpful to phrase this as questions:</a:t>
            </a:r>
          </a:p>
          <a:p>
            <a:pPr marL="342900" lvl="0" indent="-342900">
              <a:lnSpc>
                <a:spcPct val="107000"/>
              </a:lnSpc>
              <a:spcAft>
                <a:spcPts val="800"/>
              </a:spcAft>
              <a:buFont typeface="Symbol" panose="05050102010706020507" pitchFamily="18" charset="2"/>
              <a:buChar char=""/>
            </a:pPr>
            <a:r>
              <a:rPr lang="en-GB" sz="1200" dirty="0">
                <a:solidFill>
                  <a:srgbClr val="3B3838"/>
                </a:solidFill>
                <a:effectLst/>
                <a:latin typeface="Outfit"/>
                <a:ea typeface="Calibri" panose="020F0502020204030204" pitchFamily="34" charset="0"/>
                <a:cs typeface="Times New Roman" panose="02020603050405020304" pitchFamily="18" charset="0"/>
              </a:rPr>
              <a:t>What might happen to the person using a drug? </a:t>
            </a:r>
            <a:r>
              <a:rPr lang="en-GB" sz="1200" i="1" dirty="0">
                <a:solidFill>
                  <a:srgbClr val="3B3838"/>
                </a:solidFill>
                <a:effectLst/>
                <a:latin typeface="Outfit"/>
                <a:ea typeface="Calibri" panose="020F0502020204030204" pitchFamily="34" charset="0"/>
                <a:cs typeface="Times New Roman" panose="02020603050405020304" pitchFamily="18" charset="0"/>
              </a:rPr>
              <a:t>(Pupil responses might include: ‘get high’, feel happier, feel relaxed, have more energy</a:t>
            </a:r>
            <a:r>
              <a:rPr lang="en-GB" sz="1200" dirty="0">
                <a:solidFill>
                  <a:srgbClr val="3B3838"/>
                </a:solidFill>
                <a:effectLst/>
                <a:latin typeface="Outfit"/>
                <a:ea typeface="Calibri" panose="020F0502020204030204" pitchFamily="34" charset="0"/>
                <a:cs typeface="Times New Roman" panose="02020603050405020304" pitchFamily="18" charset="0"/>
              </a:rPr>
              <a:t>, </a:t>
            </a:r>
            <a:r>
              <a:rPr lang="en-GB" sz="1200" i="1" dirty="0">
                <a:solidFill>
                  <a:srgbClr val="3B3838"/>
                </a:solidFill>
                <a:effectLst/>
                <a:latin typeface="Outfit"/>
                <a:ea typeface="Calibri" panose="020F0502020204030204" pitchFamily="34" charset="0"/>
                <a:cs typeface="Times New Roman" panose="02020603050405020304" pitchFamily="18" charset="0"/>
              </a:rPr>
              <a:t>recover from illness)</a:t>
            </a:r>
            <a:endParaRPr lang="en-GB" sz="1200" dirty="0">
              <a:solidFill>
                <a:srgbClr val="3B3838"/>
              </a:solidFill>
              <a:effectLst/>
              <a:latin typeface="Outfi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solidFill>
                  <a:srgbClr val="3B3838"/>
                </a:solidFill>
                <a:effectLst/>
                <a:latin typeface="Outfit"/>
                <a:ea typeface="Calibri" panose="020F0502020204030204" pitchFamily="34" charset="0"/>
                <a:cs typeface="Times New Roman" panose="02020603050405020304" pitchFamily="18" charset="0"/>
              </a:rPr>
              <a:t>Are there any risks of using a drug? </a:t>
            </a:r>
            <a:r>
              <a:rPr lang="en-GB" sz="1200" i="1" dirty="0">
                <a:solidFill>
                  <a:srgbClr val="3B3838"/>
                </a:solidFill>
                <a:effectLst/>
                <a:latin typeface="Outfit"/>
                <a:ea typeface="Calibri" panose="020F0502020204030204" pitchFamily="34" charset="0"/>
                <a:cs typeface="Times New Roman" panose="02020603050405020304" pitchFamily="18" charset="0"/>
              </a:rPr>
              <a:t>(Pupil responses might include: it could harm their body,</a:t>
            </a:r>
            <a:r>
              <a:rPr lang="en-GB" sz="1200" dirty="0">
                <a:solidFill>
                  <a:srgbClr val="3B3838"/>
                </a:solidFill>
                <a:effectLst/>
                <a:latin typeface="Outfit"/>
                <a:ea typeface="Calibri" panose="020F0502020204030204" pitchFamily="34" charset="0"/>
                <a:cs typeface="Times New Roman" panose="02020603050405020304" pitchFamily="18" charset="0"/>
              </a:rPr>
              <a:t> </a:t>
            </a:r>
            <a:r>
              <a:rPr lang="en-GB" sz="1200" i="1" dirty="0">
                <a:solidFill>
                  <a:srgbClr val="3B3838"/>
                </a:solidFill>
                <a:effectLst/>
                <a:latin typeface="Outfit"/>
                <a:ea typeface="Calibri" panose="020F0502020204030204" pitchFamily="34" charset="0"/>
                <a:cs typeface="Times New Roman" panose="02020603050405020304" pitchFamily="18" charset="0"/>
              </a:rPr>
              <a:t>it could become a habit or they get addicted, mental health problems, it might be illegal</a:t>
            </a:r>
            <a:endParaRPr lang="en-GB" sz="1200" dirty="0">
              <a:solidFill>
                <a:srgbClr val="3B3838"/>
              </a:solidFill>
              <a:effectLst/>
              <a:latin typeface="Outfit"/>
              <a:ea typeface="Calibri" panose="020F0502020204030204" pitchFamily="34" charset="0"/>
              <a:cs typeface="Times New Roman" panose="02020603050405020304" pitchFamily="18" charset="0"/>
            </a:endParaRPr>
          </a:p>
          <a:p>
            <a:pPr algn="just">
              <a:lnSpc>
                <a:spcPts val="1550"/>
              </a:lnSpc>
              <a:spcAft>
                <a:spcPts val="700"/>
              </a:spcAft>
            </a:pPr>
            <a:r>
              <a:rPr lang="en-GB" sz="1200" dirty="0">
                <a:solidFill>
                  <a:srgbClr val="3B3838"/>
                </a:solidFill>
                <a:effectLst/>
                <a:latin typeface="Outfit"/>
                <a:ea typeface="Calibri" panose="020F0502020204030204" pitchFamily="34" charset="0"/>
                <a:cs typeface="Times New Roman" panose="02020603050405020304" pitchFamily="18" charset="0"/>
              </a:rPr>
              <a:t>As this is a baseline assessment, pupils should first work on their own, without further prompting. Circulate whilst pupils complete the activity and take them in to look at briefly during the lesson to gauge what pupils already know, understand and believe about drugs, as well as any misconceptions or gaps in knowledge.</a:t>
            </a:r>
          </a:p>
          <a:p>
            <a:endParaRPr lang="en-GB" dirty="0"/>
          </a:p>
        </p:txBody>
      </p:sp>
      <p:sp>
        <p:nvSpPr>
          <p:cNvPr id="4" name="Slide Number Placeholder 3">
            <a:extLst>
              <a:ext uri="{FF2B5EF4-FFF2-40B4-BE49-F238E27FC236}">
                <a16:creationId xmlns:a16="http://schemas.microsoft.com/office/drawing/2014/main" id="{F00D6D25-04F9-B454-6129-20B652C45C01}"/>
              </a:ext>
            </a:extLst>
          </p:cNvPr>
          <p:cNvSpPr>
            <a:spLocks noGrp="1"/>
          </p:cNvSpPr>
          <p:nvPr>
            <p:ph type="sldNum" sz="quarter" idx="5"/>
          </p:nvPr>
        </p:nvSpPr>
        <p:spPr/>
        <p:txBody>
          <a:bodyPr/>
          <a:lstStyle/>
          <a:p>
            <a:fld id="{4AB8E58B-C9BC-F047-AC61-EC49AB3E98B5}" type="slidenum">
              <a:rPr lang="en-US" smtClean="0"/>
              <a:t>13</a:t>
            </a:fld>
            <a:endParaRPr lang="en-US"/>
          </a:p>
        </p:txBody>
      </p:sp>
    </p:spTree>
    <p:extLst>
      <p:ext uri="{BB962C8B-B14F-4D97-AF65-F5344CB8AC3E}">
        <p14:creationId xmlns:p14="http://schemas.microsoft.com/office/powerpoint/2010/main" val="64301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ts val="1550"/>
              </a:lnSpc>
              <a:spcBef>
                <a:spcPts val="0"/>
              </a:spcBef>
              <a:spcAft>
                <a:spcPts val="700"/>
              </a:spcAft>
              <a:buClrTx/>
              <a:buSzTx/>
              <a:buFontTx/>
              <a:buNone/>
              <a:tabLst/>
              <a:defRPr/>
            </a:pPr>
            <a:r>
              <a:rPr lang="en-US" sz="1800" b="1" i="0" dirty="0">
                <a:solidFill>
                  <a:srgbClr val="1D1C1D"/>
                </a:solidFill>
                <a:effectLst/>
                <a:latin typeface="Slack-Lato"/>
              </a:rPr>
              <a:t>Teacher notes – Effects and risks (10 mins)</a:t>
            </a:r>
          </a:p>
          <a:p>
            <a:pPr marL="0" marR="0" lvl="0" indent="0" algn="just" defTabSz="914400" rtl="0" eaLnBrk="1" fontAlgn="auto" latinLnBrk="0" hangingPunct="1">
              <a:lnSpc>
                <a:spcPts val="1550"/>
              </a:lnSpc>
              <a:spcBef>
                <a:spcPts val="0"/>
              </a:spcBef>
              <a:spcAft>
                <a:spcPts val="700"/>
              </a:spcAft>
              <a:buClrTx/>
              <a:buSzTx/>
              <a:buFontTx/>
              <a:buNone/>
              <a:tabLst/>
              <a:defRPr/>
            </a:pPr>
            <a:r>
              <a:rPr lang="en-GB" sz="1800" dirty="0">
                <a:solidFill>
                  <a:srgbClr val="3B3838"/>
                </a:solidFill>
                <a:effectLst/>
                <a:latin typeface="Outfit"/>
                <a:ea typeface="Calibri" panose="020F0502020204030204" pitchFamily="34" charset="0"/>
                <a:cs typeface="Times New Roman" panose="02020603050405020304" pitchFamily="18" charset="0"/>
              </a:rPr>
              <a:t>Remind pupils that all drugs affect (change) the brain or body in some way (some drugs relax the body, others make a person more awake or alert, some fight infection) but that all drug use comes with risk. Remind pupils of their previous learning in Year 3/4 about the misuse of medicines and explain that although medicines are a drug and if used incorrectly can be harmful, this lesson will mostly focus on other types of drugs.  Some risks will depend not only on what the drug is, but other factors too.  This activity will look at both some of the effects and risks of different drugs.  </a:t>
            </a: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Ask pupils to work in groups of three or four. Each group will need a dice, the name of one drug from </a:t>
            </a:r>
            <a:r>
              <a:rPr lang="en-GB" sz="1800" b="1" dirty="0">
                <a:solidFill>
                  <a:srgbClr val="3B3838"/>
                </a:solidFill>
                <a:effectLst/>
                <a:latin typeface="Outfit"/>
                <a:ea typeface="Calibri" panose="020F0502020204030204" pitchFamily="34" charset="0"/>
                <a:cs typeface="Times New Roman" panose="02020603050405020304" pitchFamily="18" charset="0"/>
              </a:rPr>
              <a:t>Resource 1: Drugs cards</a:t>
            </a:r>
            <a:r>
              <a:rPr lang="en-GB" sz="1800" dirty="0">
                <a:solidFill>
                  <a:srgbClr val="3B3838"/>
                </a:solidFill>
                <a:effectLst/>
                <a:latin typeface="Outfit"/>
                <a:ea typeface="Calibri" panose="020F0502020204030204" pitchFamily="34" charset="0"/>
                <a:cs typeface="Times New Roman" panose="02020603050405020304" pitchFamily="18" charset="0"/>
              </a:rPr>
              <a:t> and a set of </a:t>
            </a:r>
            <a:r>
              <a:rPr lang="en-GB" sz="1800" b="1" dirty="0">
                <a:solidFill>
                  <a:srgbClr val="3B3838"/>
                </a:solidFill>
                <a:effectLst/>
                <a:latin typeface="Outfit"/>
                <a:ea typeface="Calibri" panose="020F0502020204030204" pitchFamily="34" charset="0"/>
                <a:cs typeface="Times New Roman" panose="02020603050405020304" pitchFamily="18" charset="0"/>
              </a:rPr>
              <a:t>Resource 2: Effects and risk cards</a:t>
            </a:r>
            <a:r>
              <a:rPr lang="en-GB" sz="1800" dirty="0">
                <a:solidFill>
                  <a:srgbClr val="3B3838"/>
                </a:solidFill>
                <a:effectLst/>
                <a:latin typeface="Outfit"/>
                <a:ea typeface="Calibri" panose="020F0502020204030204" pitchFamily="34" charset="0"/>
                <a:cs typeface="Times New Roman" panose="02020603050405020304" pitchFamily="18" charset="0"/>
              </a:rPr>
              <a:t>.  </a:t>
            </a:r>
          </a:p>
          <a:p>
            <a:pPr algn="just">
              <a:lnSpc>
                <a:spcPts val="1550"/>
              </a:lnSpc>
              <a:spcAft>
                <a:spcPts val="700"/>
              </a:spcAft>
            </a:pPr>
            <a:r>
              <a:rPr lang="en-GB" sz="1800" b="1" dirty="0">
                <a:solidFill>
                  <a:srgbClr val="3B3838"/>
                </a:solidFill>
                <a:effectLst/>
                <a:latin typeface="Outfit"/>
                <a:ea typeface="Calibri" panose="020F0502020204030204" pitchFamily="34" charset="0"/>
                <a:cs typeface="Times New Roman" panose="02020603050405020304" pitchFamily="18" charset="0"/>
              </a:rPr>
              <a:t>Note:</a:t>
            </a:r>
            <a:r>
              <a:rPr lang="en-GB" sz="1800" i="1" dirty="0">
                <a:solidFill>
                  <a:srgbClr val="3B3838"/>
                </a:solidFill>
                <a:effectLst/>
                <a:latin typeface="Outfit"/>
                <a:ea typeface="Calibri" panose="020F0502020204030204" pitchFamily="34" charset="0"/>
                <a:cs typeface="Times New Roman" panose="02020603050405020304" pitchFamily="18" charset="0"/>
              </a:rPr>
              <a:t> The drugs you choose to focus on should be informed by the types of drugs that pupils suggested in the baseline assessment activity, health data from your local area, and chosen from the list. Include at least one example of an illegal drug. The drugs we have focused on for this lesson are tobacco (cigarettes, shisha); alcohol; cannabis; vapes/e-cigarettes; caffeine, nitrous oxide; cocaine; MDMA (ecstasy) and speed (amphetamines). </a:t>
            </a:r>
            <a:endParaRPr lang="en-GB" sz="1800" dirty="0">
              <a:solidFill>
                <a:srgbClr val="3B3838"/>
              </a:solidFill>
              <a:effectLst/>
              <a:latin typeface="Outfit"/>
              <a:ea typeface="Calibri" panose="020F0502020204030204" pitchFamily="34" charset="0"/>
              <a:cs typeface="Times New Roman" panose="02020603050405020304" pitchFamily="18" charset="0"/>
            </a:endParaRPr>
          </a:p>
          <a:p>
            <a:pPr algn="just">
              <a:lnSpc>
                <a:spcPts val="1550"/>
              </a:lnSpc>
              <a:spcAft>
                <a:spcPts val="700"/>
              </a:spcAft>
            </a:pPr>
            <a:r>
              <a:rPr lang="en-GB" sz="1800" dirty="0">
                <a:solidFill>
                  <a:srgbClr val="3B3838"/>
                </a:solidFill>
                <a:effectLst/>
                <a:latin typeface="Outfit"/>
                <a:ea typeface="Calibri" panose="020F0502020204030204" pitchFamily="34" charset="0"/>
                <a:cs typeface="Times New Roman" panose="02020603050405020304" pitchFamily="18" charset="0"/>
              </a:rPr>
              <a:t>Ask pupils to take it in turns to roll the dice. If they roll a number 1 or 2, they pick an ‘effect’ card, and if they roll a number between 3 and 6, they pick a ‘risk’ card.  They should read the card and, with the group, decide if it is a likely ‘effect’ or ‘risk’ of the drug they are focusing on. Those they think are a likely effect or risk, they should keep in a pile next to the drug; those they think are unlikely should form a discard pile.</a:t>
            </a:r>
          </a:p>
          <a:p>
            <a:pPr marL="0" marR="0" lvl="0" indent="0" algn="l" defTabSz="914400" rtl="0" eaLnBrk="1" fontAlgn="auto" latinLnBrk="0" hangingPunct="1">
              <a:lnSpc>
                <a:spcPts val="1550"/>
              </a:lnSpc>
              <a:spcBef>
                <a:spcPts val="0"/>
              </a:spcBef>
              <a:spcAft>
                <a:spcPts val="700"/>
              </a:spcAft>
              <a:buClrTx/>
              <a:buSzTx/>
              <a:buFontTx/>
              <a:buNone/>
              <a:tabLst/>
              <a:defRPr/>
            </a:pPr>
            <a:r>
              <a:rPr lang="en-US" sz="1800" b="1" i="0" dirty="0">
                <a:solidFill>
                  <a:srgbClr val="1D1C1D"/>
                </a:solidFill>
                <a:effectLst/>
                <a:latin typeface="Slack-Lato"/>
              </a:rPr>
              <a:t>Support: </a:t>
            </a:r>
            <a:r>
              <a:rPr lang="en-GB" sz="1800" dirty="0">
                <a:solidFill>
                  <a:srgbClr val="3B3838"/>
                </a:solidFill>
                <a:effectLst/>
                <a:latin typeface="Outfit"/>
                <a:ea typeface="Calibri" panose="020F0502020204030204" pitchFamily="34" charset="0"/>
                <a:cs typeface="Times New Roman" panose="02020603050405020304" pitchFamily="18" charset="0"/>
              </a:rPr>
              <a:t>Using </a:t>
            </a:r>
            <a:r>
              <a:rPr lang="en-GB" sz="1800" b="1" dirty="0">
                <a:solidFill>
                  <a:srgbClr val="3B3838"/>
                </a:solidFill>
                <a:effectLst/>
                <a:latin typeface="Outfit"/>
                <a:ea typeface="Calibri" panose="020F0502020204030204" pitchFamily="34" charset="0"/>
                <a:cs typeface="Times New Roman" panose="02020603050405020304" pitchFamily="18" charset="0"/>
              </a:rPr>
              <a:t>Resource 1: Drugs cards</a:t>
            </a:r>
            <a:r>
              <a:rPr lang="en-GB" sz="1800" dirty="0">
                <a:solidFill>
                  <a:srgbClr val="3B3838"/>
                </a:solidFill>
                <a:effectLst/>
                <a:latin typeface="Outfit"/>
                <a:ea typeface="Calibri" panose="020F0502020204030204" pitchFamily="34" charset="0"/>
                <a:cs typeface="Times New Roman" panose="02020603050405020304" pitchFamily="18" charset="0"/>
              </a:rPr>
              <a:t> and </a:t>
            </a:r>
            <a:r>
              <a:rPr lang="en-GB" sz="1800" b="1" dirty="0">
                <a:solidFill>
                  <a:srgbClr val="3B3838"/>
                </a:solidFill>
                <a:effectLst/>
                <a:latin typeface="Outfit"/>
                <a:ea typeface="Calibri" panose="020F0502020204030204" pitchFamily="34" charset="0"/>
                <a:cs typeface="Times New Roman" panose="02020603050405020304" pitchFamily="18" charset="0"/>
              </a:rPr>
              <a:t>Resource 2: Effects and risks cards</a:t>
            </a:r>
            <a:r>
              <a:rPr lang="en-GB" sz="1800" dirty="0">
                <a:solidFill>
                  <a:srgbClr val="3B3838"/>
                </a:solidFill>
                <a:effectLst/>
                <a:latin typeface="Outfit"/>
                <a:ea typeface="Calibri" panose="020F0502020204030204" pitchFamily="34" charset="0"/>
                <a:cs typeface="Times New Roman" panose="02020603050405020304" pitchFamily="18" charset="0"/>
              </a:rPr>
              <a:t>, ask pupils to play ‘pick-up pairs’ – they pick a drugs card and then an effect or risk card. Pupils say whether they think the effect or risk is true for the drug. </a:t>
            </a:r>
            <a:endParaRPr lang="en-US" sz="1800" b="1" i="0" dirty="0">
              <a:solidFill>
                <a:srgbClr val="1D1C1D"/>
              </a:solidFill>
              <a:effectLst/>
              <a:latin typeface="Slack-Lato"/>
            </a:endParaRPr>
          </a:p>
          <a:p>
            <a:pPr marL="0" marR="0" lvl="0" indent="0" algn="l" defTabSz="914400" rtl="0" eaLnBrk="1" fontAlgn="auto" latinLnBrk="0" hangingPunct="1">
              <a:lnSpc>
                <a:spcPts val="1550"/>
              </a:lnSpc>
              <a:spcBef>
                <a:spcPts val="0"/>
              </a:spcBef>
              <a:spcAft>
                <a:spcPts val="700"/>
              </a:spcAft>
              <a:buClrTx/>
              <a:buSzTx/>
              <a:buFontTx/>
              <a:buNone/>
              <a:tabLst/>
              <a:defRPr/>
            </a:pPr>
            <a:r>
              <a:rPr lang="en-US" sz="1800" b="1" i="0" dirty="0">
                <a:solidFill>
                  <a:srgbClr val="1D1C1D"/>
                </a:solidFill>
                <a:effectLst/>
                <a:latin typeface="Slack-Lato"/>
              </a:rPr>
              <a:t>Challenge: </a:t>
            </a:r>
            <a:r>
              <a:rPr lang="en-GB" sz="1800" dirty="0">
                <a:solidFill>
                  <a:srgbClr val="3B3838"/>
                </a:solidFill>
                <a:effectLst/>
                <a:latin typeface="Outfit"/>
                <a:ea typeface="Calibri" panose="020F0502020204030204" pitchFamily="34" charset="0"/>
                <a:cs typeface="Times New Roman" panose="02020603050405020304" pitchFamily="18" charset="0"/>
              </a:rPr>
              <a:t>As they choose the cards, ask pupils to identify what might be an immediate effect or risk of using the drug and what is likely to be a longer-term effect (if the drug is used often, over a long period of time). </a:t>
            </a:r>
            <a:endParaRPr lang="en-US" sz="1800" b="1" i="0" dirty="0">
              <a:solidFill>
                <a:srgbClr val="1D1C1D"/>
              </a:solidFill>
              <a:effectLst/>
              <a:latin typeface="Slack-Lato"/>
            </a:endParaRPr>
          </a:p>
        </p:txBody>
      </p:sp>
      <p:sp>
        <p:nvSpPr>
          <p:cNvPr id="4" name="Slide Number Placeholder 3"/>
          <p:cNvSpPr>
            <a:spLocks noGrp="1"/>
          </p:cNvSpPr>
          <p:nvPr>
            <p:ph type="sldNum" sz="quarter" idx="5"/>
          </p:nvPr>
        </p:nvSpPr>
        <p:spPr/>
        <p:txBody>
          <a:bodyPr/>
          <a:lstStyle/>
          <a:p>
            <a:fld id="{4AB8E58B-C9BC-F047-AC61-EC49AB3E98B5}" type="slidenum">
              <a:rPr lang="en-US" smtClean="0"/>
              <a:t>14</a:t>
            </a:fld>
            <a:endParaRPr lang="en-US"/>
          </a:p>
        </p:txBody>
      </p:sp>
    </p:spTree>
    <p:extLst>
      <p:ext uri="{BB962C8B-B14F-4D97-AF65-F5344CB8AC3E}">
        <p14:creationId xmlns:p14="http://schemas.microsoft.com/office/powerpoint/2010/main" val="238036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she-association.org.uk/"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www.pshe-association.org.uk/"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she-association.org.uk/"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F - Title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0719" y="1059578"/>
            <a:ext cx="5151120" cy="1325563"/>
          </a:xfrm>
        </p:spPr>
        <p:txBody>
          <a:bodyPr>
            <a:normAutofit/>
          </a:bodyPr>
          <a:lstStyle>
            <a:lvl1pPr>
              <a:defRPr sz="5200"/>
            </a:lvl1pPr>
          </a:lstStyle>
          <a:p>
            <a:r>
              <a:rPr lang="en-GB" dirty="0"/>
              <a:t>Slide Title </a:t>
            </a:r>
            <a:endParaRPr lang="en-US" dirty="0"/>
          </a:p>
        </p:txBody>
      </p:sp>
      <p:sp>
        <p:nvSpPr>
          <p:cNvPr id="6" name="Subtitle 2">
            <a:extLst>
              <a:ext uri="{FF2B5EF4-FFF2-40B4-BE49-F238E27FC236}">
                <a16:creationId xmlns:a16="http://schemas.microsoft.com/office/drawing/2014/main" id="{66181232-5898-06A3-F90E-AB82BC063773}"/>
              </a:ext>
            </a:extLst>
          </p:cNvPr>
          <p:cNvSpPr>
            <a:spLocks noGrp="1"/>
          </p:cNvSpPr>
          <p:nvPr>
            <p:ph type="subTitle" idx="1" hasCustomPrompt="1"/>
          </p:nvPr>
        </p:nvSpPr>
        <p:spPr>
          <a:xfrm>
            <a:off x="228318" y="3497342"/>
            <a:ext cx="5071113" cy="582035"/>
          </a:xfrm>
        </p:spPr>
        <p:txBody>
          <a:bodyPr>
            <a:noAutofit/>
          </a:bodyPr>
          <a:lstStyle>
            <a:lvl1pPr marL="0" indent="0" algn="l">
              <a:lnSpc>
                <a:spcPts val="3200"/>
              </a:lnSpc>
              <a:spcBef>
                <a:spcPts val="0"/>
              </a:spcBef>
              <a:buNone/>
              <a:defRPr sz="2400">
                <a:solidFill>
                  <a:schemeClr val="accent2"/>
                </a:solidFill>
                <a:latin typeface="Century Gothic" panose="020B0502020202020204" pitchFamily="34" charset="0"/>
              </a:defRPr>
            </a:lvl1pPr>
            <a:lvl2pPr marL="495285" indent="0" algn="ctr">
              <a:buNone/>
              <a:defRPr sz="2167"/>
            </a:lvl2pPr>
            <a:lvl3pPr marL="990570" indent="0" algn="ctr">
              <a:buNone/>
              <a:defRPr sz="1950"/>
            </a:lvl3pPr>
            <a:lvl4pPr marL="1485854" indent="0" algn="ctr">
              <a:buNone/>
              <a:defRPr sz="1733"/>
            </a:lvl4pPr>
            <a:lvl5pPr marL="1981139" indent="0" algn="ctr">
              <a:buNone/>
              <a:defRPr sz="1733"/>
            </a:lvl5pPr>
            <a:lvl6pPr marL="2476424" indent="0" algn="ctr">
              <a:buNone/>
              <a:defRPr sz="1733"/>
            </a:lvl6pPr>
            <a:lvl7pPr marL="2971709" indent="0" algn="ctr">
              <a:buNone/>
              <a:defRPr sz="1733"/>
            </a:lvl7pPr>
            <a:lvl8pPr marL="3466993" indent="0" algn="ctr">
              <a:buNone/>
              <a:defRPr sz="1733"/>
            </a:lvl8pPr>
            <a:lvl9pPr marL="3962278" indent="0" algn="ctr">
              <a:buNone/>
              <a:defRPr sz="1733"/>
            </a:lvl9pPr>
          </a:lstStyle>
          <a:p>
            <a:r>
              <a:rPr lang="en-US" dirty="0"/>
              <a:t>Lower line subtitle – same line length as above</a:t>
            </a:r>
            <a:endParaRPr lang="en-GB" dirty="0"/>
          </a:p>
        </p:txBody>
      </p:sp>
      <p:cxnSp>
        <p:nvCxnSpPr>
          <p:cNvPr id="7" name="Straight Connector 6">
            <a:extLst>
              <a:ext uri="{FF2B5EF4-FFF2-40B4-BE49-F238E27FC236}">
                <a16:creationId xmlns:a16="http://schemas.microsoft.com/office/drawing/2014/main" id="{EB5E4C66-939E-CEF4-6653-710ED4836EDF}"/>
              </a:ext>
            </a:extLst>
          </p:cNvPr>
          <p:cNvCxnSpPr>
            <a:cxnSpLocks/>
          </p:cNvCxnSpPr>
          <p:nvPr userDrawn="1"/>
        </p:nvCxnSpPr>
        <p:spPr>
          <a:xfrm>
            <a:off x="337349" y="3429000"/>
            <a:ext cx="81478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0C55472E-498F-C7CE-F296-3CBEC8267D06}"/>
              </a:ext>
            </a:extLst>
          </p:cNvPr>
          <p:cNvPicPr>
            <a:picLocks noChangeAspect="1"/>
          </p:cNvPicPr>
          <p:nvPr userDrawn="1"/>
        </p:nvPicPr>
        <p:blipFill>
          <a:blip r:embed="rId2">
            <a:biLevel thresh="25000"/>
            <a:alphaModFix amt="20000"/>
          </a:blip>
          <a:srcRect/>
          <a:stretch/>
        </p:blipFill>
        <p:spPr>
          <a:xfrm>
            <a:off x="6441065" y="358385"/>
            <a:ext cx="3116442" cy="5803030"/>
          </a:xfrm>
          <a:prstGeom prst="rect">
            <a:avLst/>
          </a:prstGeom>
        </p:spPr>
      </p:pic>
      <p:sp>
        <p:nvSpPr>
          <p:cNvPr id="12" name="Picture Placeholder 12">
            <a:extLst>
              <a:ext uri="{FF2B5EF4-FFF2-40B4-BE49-F238E27FC236}">
                <a16:creationId xmlns:a16="http://schemas.microsoft.com/office/drawing/2014/main" id="{705C4EAE-994C-521D-5273-D5152B07171D}"/>
              </a:ext>
            </a:extLst>
          </p:cNvPr>
          <p:cNvSpPr>
            <a:spLocks noGrp="1"/>
          </p:cNvSpPr>
          <p:nvPr>
            <p:ph type="pic" sz="quarter" idx="10" hasCustomPrompt="1"/>
          </p:nvPr>
        </p:nvSpPr>
        <p:spPr>
          <a:xfrm>
            <a:off x="6748780" y="1412875"/>
            <a:ext cx="2452375" cy="3382670"/>
          </a:xfrm>
        </p:spPr>
        <p:txBody>
          <a:bodyPr/>
          <a:lstStyle>
            <a:lvl1pPr marL="0" indent="0">
              <a:buNone/>
              <a:defRPr>
                <a:solidFill>
                  <a:schemeClr val="bg1"/>
                </a:solidFill>
              </a:defRPr>
            </a:lvl1pPr>
          </a:lstStyle>
          <a:p>
            <a:r>
              <a:rPr lang="en-US"/>
              <a:t>Teaching resource</a:t>
            </a:r>
          </a:p>
        </p:txBody>
      </p:sp>
      <p:sp>
        <p:nvSpPr>
          <p:cNvPr id="5" name="Slide Number Placeholder 5">
            <a:extLst>
              <a:ext uri="{FF2B5EF4-FFF2-40B4-BE49-F238E27FC236}">
                <a16:creationId xmlns:a16="http://schemas.microsoft.com/office/drawing/2014/main" id="{9C20B273-416A-06DD-4C65-3914F8FA6F19}"/>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9" name="Picture 8">
            <a:extLst>
              <a:ext uri="{FF2B5EF4-FFF2-40B4-BE49-F238E27FC236}">
                <a16:creationId xmlns:a16="http://schemas.microsoft.com/office/drawing/2014/main" id="{29043529-49E4-697C-49EF-83C1C5283615}"/>
              </a:ext>
            </a:extLst>
          </p:cNvPr>
          <p:cNvPicPr>
            <a:picLocks noChangeAspect="1"/>
          </p:cNvPicPr>
          <p:nvPr userDrawn="1"/>
        </p:nvPicPr>
        <p:blipFill>
          <a:blip r:embed="rId3"/>
          <a:stretch>
            <a:fillRect/>
          </a:stretch>
        </p:blipFill>
        <p:spPr>
          <a:xfrm>
            <a:off x="310726" y="333603"/>
            <a:ext cx="1948181" cy="397493"/>
          </a:xfrm>
          <a:prstGeom prst="rect">
            <a:avLst/>
          </a:prstGeom>
        </p:spPr>
      </p:pic>
      <p:sp>
        <p:nvSpPr>
          <p:cNvPr id="10" name="TextBox 9">
            <a:extLst>
              <a:ext uri="{FF2B5EF4-FFF2-40B4-BE49-F238E27FC236}">
                <a16:creationId xmlns:a16="http://schemas.microsoft.com/office/drawing/2014/main" id="{E537EE96-68DC-7DCB-BE97-F42076F8849B}"/>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 *Ensure you have read the teacher guidance before teaching the lesson </a:t>
            </a:r>
          </a:p>
        </p:txBody>
      </p:sp>
    </p:spTree>
    <p:extLst>
      <p:ext uri="{BB962C8B-B14F-4D97-AF65-F5344CB8AC3E}">
        <p14:creationId xmlns:p14="http://schemas.microsoft.com/office/powerpoint/2010/main" val="384249829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SF - Lesson title_2">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C31F58-A7AD-D2D2-B25C-33A91C6F344D}"/>
              </a:ext>
            </a:extLst>
          </p:cNvPr>
          <p:cNvSpPr txBox="1"/>
          <p:nvPr userDrawn="1"/>
        </p:nvSpPr>
        <p:spPr>
          <a:xfrm>
            <a:off x="7239000" y="6408420"/>
            <a:ext cx="184731" cy="369332"/>
          </a:xfrm>
          <a:prstGeom prst="rect">
            <a:avLst/>
          </a:prstGeom>
          <a:noFill/>
        </p:spPr>
        <p:txBody>
          <a:bodyPr wrap="none" rtlCol="0">
            <a:spAutoFit/>
          </a:bodyPr>
          <a:lstStyle/>
          <a:p>
            <a:endParaRPr lang="en-US"/>
          </a:p>
        </p:txBody>
      </p:sp>
      <p:sp>
        <p:nvSpPr>
          <p:cNvPr id="8" name="Title 1">
            <a:extLst>
              <a:ext uri="{FF2B5EF4-FFF2-40B4-BE49-F238E27FC236}">
                <a16:creationId xmlns:a16="http://schemas.microsoft.com/office/drawing/2014/main" id="{217A6F38-A5F3-27CD-4D23-50A3880CDB1B}"/>
              </a:ext>
            </a:extLst>
          </p:cNvPr>
          <p:cNvSpPr>
            <a:spLocks noGrp="1"/>
          </p:cNvSpPr>
          <p:nvPr>
            <p:ph type="title" hasCustomPrompt="1"/>
          </p:nvPr>
        </p:nvSpPr>
        <p:spPr>
          <a:xfrm>
            <a:off x="232082" y="1271142"/>
            <a:ext cx="5151120" cy="1325563"/>
          </a:xfrm>
        </p:spPr>
        <p:txBody>
          <a:bodyPr>
            <a:normAutofit/>
          </a:bodyPr>
          <a:lstStyle>
            <a:lvl1pPr>
              <a:lnSpc>
                <a:spcPts val="5900"/>
              </a:lnSpc>
              <a:spcBef>
                <a:spcPts val="4200"/>
              </a:spcBef>
              <a:defRPr sz="5200">
                <a:solidFill>
                  <a:schemeClr val="bg1"/>
                </a:solidFill>
              </a:defRPr>
            </a:lvl1pPr>
          </a:lstStyle>
          <a:p>
            <a:r>
              <a:rPr lang="en-GB" dirty="0"/>
              <a:t>Slide Title </a:t>
            </a:r>
            <a:endParaRPr lang="en-US" dirty="0"/>
          </a:p>
        </p:txBody>
      </p:sp>
      <p:sp>
        <p:nvSpPr>
          <p:cNvPr id="2" name="Slide Number Placeholder 5">
            <a:extLst>
              <a:ext uri="{FF2B5EF4-FFF2-40B4-BE49-F238E27FC236}">
                <a16:creationId xmlns:a16="http://schemas.microsoft.com/office/drawing/2014/main" id="{BEF3B30C-E22F-4063-F7BF-073F75C3A3AC}"/>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3" name="Picture 2" descr="A close-up of a logo&#10;&#10;Description automatically generated">
            <a:extLst>
              <a:ext uri="{FF2B5EF4-FFF2-40B4-BE49-F238E27FC236}">
                <a16:creationId xmlns:a16="http://schemas.microsoft.com/office/drawing/2014/main" id="{3BB20A47-2D05-9E94-3F2C-C7C018E6CF1D}"/>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5" name="Text Placeholder 5">
            <a:extLst>
              <a:ext uri="{FF2B5EF4-FFF2-40B4-BE49-F238E27FC236}">
                <a16:creationId xmlns:a16="http://schemas.microsoft.com/office/drawing/2014/main" id="{9B7BF923-9AAE-F089-67B0-51A0A0D10AC6}"/>
              </a:ext>
            </a:extLst>
          </p:cNvPr>
          <p:cNvSpPr>
            <a:spLocks noGrp="1"/>
          </p:cNvSpPr>
          <p:nvPr>
            <p:ph type="body" sz="quarter" idx="15" hasCustomPrompt="1"/>
          </p:nvPr>
        </p:nvSpPr>
        <p:spPr>
          <a:xfrm>
            <a:off x="0" y="197801"/>
            <a:ext cx="1859280" cy="498475"/>
          </a:xfrm>
          <a:solidFill>
            <a:schemeClr val="bg2"/>
          </a:solidFill>
        </p:spPr>
        <p:txBody>
          <a:bodyPr anchor="ctr">
            <a:normAutofit/>
          </a:bodyPr>
          <a:lstStyle>
            <a:lvl1pPr marL="216000" indent="0">
              <a:buNone/>
              <a:defRPr sz="2400">
                <a:solidFill>
                  <a:schemeClr val="tx1"/>
                </a:solidFill>
                <a:latin typeface="Century Gothic" panose="020B0502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Lesson X</a:t>
            </a:r>
            <a:endParaRPr lang="en-GB" dirty="0"/>
          </a:p>
        </p:txBody>
      </p:sp>
    </p:spTree>
    <p:extLst>
      <p:ext uri="{BB962C8B-B14F-4D97-AF65-F5344CB8AC3E}">
        <p14:creationId xmlns:p14="http://schemas.microsoft.com/office/powerpoint/2010/main" val="2589763340"/>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SF - Lesson title_3">
    <p:bg>
      <p:bgPr>
        <a:solidFill>
          <a:schemeClr val="accent4"/>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C31F58-A7AD-D2D2-B25C-33A91C6F344D}"/>
              </a:ext>
            </a:extLst>
          </p:cNvPr>
          <p:cNvSpPr txBox="1"/>
          <p:nvPr userDrawn="1"/>
        </p:nvSpPr>
        <p:spPr>
          <a:xfrm>
            <a:off x="7239000" y="6408420"/>
            <a:ext cx="184731" cy="369332"/>
          </a:xfrm>
          <a:prstGeom prst="rect">
            <a:avLst/>
          </a:prstGeom>
          <a:noFill/>
        </p:spPr>
        <p:txBody>
          <a:bodyPr wrap="none" rtlCol="0">
            <a:spAutoFit/>
          </a:bodyPr>
          <a:lstStyle/>
          <a:p>
            <a:endParaRPr lang="en-US"/>
          </a:p>
        </p:txBody>
      </p:sp>
      <p:sp>
        <p:nvSpPr>
          <p:cNvPr id="10" name="Title 1">
            <a:extLst>
              <a:ext uri="{FF2B5EF4-FFF2-40B4-BE49-F238E27FC236}">
                <a16:creationId xmlns:a16="http://schemas.microsoft.com/office/drawing/2014/main" id="{1B46D4F5-3B18-8123-47EA-6CA344E6A765}"/>
              </a:ext>
            </a:extLst>
          </p:cNvPr>
          <p:cNvSpPr>
            <a:spLocks noGrp="1"/>
          </p:cNvSpPr>
          <p:nvPr>
            <p:ph type="title" hasCustomPrompt="1"/>
          </p:nvPr>
        </p:nvSpPr>
        <p:spPr>
          <a:xfrm>
            <a:off x="232082" y="1271142"/>
            <a:ext cx="5151120" cy="1325563"/>
          </a:xfrm>
        </p:spPr>
        <p:txBody>
          <a:bodyPr>
            <a:normAutofit/>
          </a:bodyPr>
          <a:lstStyle>
            <a:lvl1pPr>
              <a:lnSpc>
                <a:spcPts val="5900"/>
              </a:lnSpc>
              <a:spcBef>
                <a:spcPts val="4200"/>
              </a:spcBef>
              <a:defRPr sz="5200">
                <a:solidFill>
                  <a:schemeClr val="tx1"/>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10063F2E-1376-1F9C-49B7-D6C52C65DC3B}"/>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3" name="Picture 2" descr="A close-up of a logo&#10;&#10;Description automatically generated">
            <a:extLst>
              <a:ext uri="{FF2B5EF4-FFF2-40B4-BE49-F238E27FC236}">
                <a16:creationId xmlns:a16="http://schemas.microsoft.com/office/drawing/2014/main" id="{B0BEE3D7-DA76-9A93-D552-8DE27E9CFD0D}"/>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5" name="Text Placeholder 5">
            <a:extLst>
              <a:ext uri="{FF2B5EF4-FFF2-40B4-BE49-F238E27FC236}">
                <a16:creationId xmlns:a16="http://schemas.microsoft.com/office/drawing/2014/main" id="{ACFF54B5-12DF-D7EE-3C73-F4CCE641505E}"/>
              </a:ext>
            </a:extLst>
          </p:cNvPr>
          <p:cNvSpPr>
            <a:spLocks noGrp="1"/>
          </p:cNvSpPr>
          <p:nvPr>
            <p:ph type="body" sz="quarter" idx="15" hasCustomPrompt="1"/>
          </p:nvPr>
        </p:nvSpPr>
        <p:spPr>
          <a:xfrm>
            <a:off x="0" y="197801"/>
            <a:ext cx="1859280" cy="498475"/>
          </a:xfrm>
          <a:solidFill>
            <a:schemeClr val="bg2"/>
          </a:solidFill>
        </p:spPr>
        <p:txBody>
          <a:bodyPr anchor="ctr">
            <a:normAutofit/>
          </a:bodyPr>
          <a:lstStyle>
            <a:lvl1pPr marL="216000" indent="0">
              <a:buNone/>
              <a:defRPr sz="2400">
                <a:solidFill>
                  <a:schemeClr val="tx1"/>
                </a:solidFill>
                <a:latin typeface="Century Gothic" panose="020B0502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Lesson X</a:t>
            </a:r>
            <a:endParaRPr lang="en-GB" dirty="0"/>
          </a:p>
        </p:txBody>
      </p:sp>
    </p:spTree>
    <p:extLst>
      <p:ext uri="{BB962C8B-B14F-4D97-AF65-F5344CB8AC3E}">
        <p14:creationId xmlns:p14="http://schemas.microsoft.com/office/powerpoint/2010/main" val="2117504487"/>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SF - Lesson title_4">
    <p:bg>
      <p:bgPr>
        <a:solidFill>
          <a:schemeClr val="accent3"/>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C31F58-A7AD-D2D2-B25C-33A91C6F344D}"/>
              </a:ext>
            </a:extLst>
          </p:cNvPr>
          <p:cNvSpPr txBox="1"/>
          <p:nvPr userDrawn="1"/>
        </p:nvSpPr>
        <p:spPr>
          <a:xfrm>
            <a:off x="7239000" y="6408420"/>
            <a:ext cx="184731" cy="369332"/>
          </a:xfrm>
          <a:prstGeom prst="rect">
            <a:avLst/>
          </a:prstGeom>
          <a:noFill/>
        </p:spPr>
        <p:txBody>
          <a:bodyPr wrap="none" rtlCol="0">
            <a:spAutoFit/>
          </a:bodyPr>
          <a:lstStyle/>
          <a:p>
            <a:endParaRPr lang="en-US"/>
          </a:p>
        </p:txBody>
      </p:sp>
      <p:sp>
        <p:nvSpPr>
          <p:cNvPr id="7" name="Title 1">
            <a:extLst>
              <a:ext uri="{FF2B5EF4-FFF2-40B4-BE49-F238E27FC236}">
                <a16:creationId xmlns:a16="http://schemas.microsoft.com/office/drawing/2014/main" id="{BC5F16BD-A0A4-11D0-762C-96F997BA2698}"/>
              </a:ext>
            </a:extLst>
          </p:cNvPr>
          <p:cNvSpPr>
            <a:spLocks noGrp="1"/>
          </p:cNvSpPr>
          <p:nvPr>
            <p:ph type="title" hasCustomPrompt="1"/>
          </p:nvPr>
        </p:nvSpPr>
        <p:spPr>
          <a:xfrm>
            <a:off x="232082" y="1271142"/>
            <a:ext cx="5151120" cy="1325563"/>
          </a:xfrm>
        </p:spPr>
        <p:txBody>
          <a:bodyPr>
            <a:normAutofit/>
          </a:bodyPr>
          <a:lstStyle>
            <a:lvl1pPr>
              <a:lnSpc>
                <a:spcPts val="5900"/>
              </a:lnSpc>
              <a:spcBef>
                <a:spcPts val="4200"/>
              </a:spcBef>
              <a:defRPr sz="5200">
                <a:solidFill>
                  <a:schemeClr val="tx1"/>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194053E0-8A8C-E37C-E690-BFB97F3A70FF}"/>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3" name="Picture 2" descr="A close-up of a logo&#10;&#10;Description automatically generated">
            <a:extLst>
              <a:ext uri="{FF2B5EF4-FFF2-40B4-BE49-F238E27FC236}">
                <a16:creationId xmlns:a16="http://schemas.microsoft.com/office/drawing/2014/main" id="{F0140D33-7B6E-F04C-D902-220737508632}"/>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5" name="Text Placeholder 5">
            <a:extLst>
              <a:ext uri="{FF2B5EF4-FFF2-40B4-BE49-F238E27FC236}">
                <a16:creationId xmlns:a16="http://schemas.microsoft.com/office/drawing/2014/main" id="{EC79DEB7-EAC6-3A7A-F835-B91CA84147FE}"/>
              </a:ext>
            </a:extLst>
          </p:cNvPr>
          <p:cNvSpPr>
            <a:spLocks noGrp="1"/>
          </p:cNvSpPr>
          <p:nvPr>
            <p:ph type="body" sz="quarter" idx="15" hasCustomPrompt="1"/>
          </p:nvPr>
        </p:nvSpPr>
        <p:spPr>
          <a:xfrm>
            <a:off x="0" y="197801"/>
            <a:ext cx="1859280" cy="498475"/>
          </a:xfrm>
          <a:solidFill>
            <a:schemeClr val="bg2"/>
          </a:solidFill>
        </p:spPr>
        <p:txBody>
          <a:bodyPr anchor="ctr">
            <a:normAutofit/>
          </a:bodyPr>
          <a:lstStyle>
            <a:lvl1pPr marL="216000" indent="0">
              <a:buNone/>
              <a:defRPr sz="2400">
                <a:solidFill>
                  <a:schemeClr val="tx1"/>
                </a:solidFill>
                <a:latin typeface="Century Gothic" panose="020B0502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Lesson X</a:t>
            </a:r>
            <a:endParaRPr lang="en-GB" dirty="0"/>
          </a:p>
        </p:txBody>
      </p:sp>
    </p:spTree>
    <p:extLst>
      <p:ext uri="{BB962C8B-B14F-4D97-AF65-F5344CB8AC3E}">
        <p14:creationId xmlns:p14="http://schemas.microsoft.com/office/powerpoint/2010/main" val="365393509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SF - Ground rules ">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EF5027-69B8-3CE7-BF04-1328760B92BB}"/>
              </a:ext>
            </a:extLst>
          </p:cNvPr>
          <p:cNvSpPr txBox="1"/>
          <p:nvPr userDrawn="1"/>
        </p:nvSpPr>
        <p:spPr>
          <a:xfrm>
            <a:off x="323850" y="1031895"/>
            <a:ext cx="9256713" cy="4414263"/>
          </a:xfrm>
          <a:prstGeom prst="roundRect">
            <a:avLst>
              <a:gd name="adj" fmla="val 3270"/>
            </a:avLst>
          </a:prstGeom>
          <a:noFill/>
          <a:ln w="28575">
            <a:solidFill>
              <a:srgbClr val="0BC6F0"/>
            </a:solidFill>
          </a:ln>
        </p:spPr>
        <p:txBody>
          <a:bodyPr wrap="square" rtlCol="0">
            <a:spAutoFit/>
          </a:bodyPr>
          <a:lstStyle/>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US" sz="1463"/>
          </a:p>
          <a:p>
            <a:endParaRPr lang="en-GB" sz="1463"/>
          </a:p>
          <a:p>
            <a:r>
              <a:rPr lang="en-GB" sz="1463"/>
              <a:t> </a:t>
            </a:r>
          </a:p>
        </p:txBody>
      </p:sp>
      <p:sp>
        <p:nvSpPr>
          <p:cNvPr id="3" name="Title 2">
            <a:extLst>
              <a:ext uri="{FF2B5EF4-FFF2-40B4-BE49-F238E27FC236}">
                <a16:creationId xmlns:a16="http://schemas.microsoft.com/office/drawing/2014/main" id="{3CFC9EAF-664B-F433-22EF-6FC41729B9E5}"/>
              </a:ext>
            </a:extLst>
          </p:cNvPr>
          <p:cNvSpPr txBox="1">
            <a:spLocks/>
          </p:cNvSpPr>
          <p:nvPr userDrawn="1"/>
        </p:nvSpPr>
        <p:spPr>
          <a:xfrm>
            <a:off x="247684" y="579959"/>
            <a:ext cx="2581203" cy="564394"/>
          </a:xfrm>
          <a:prstGeom prst="rect">
            <a:avLst/>
          </a:prstGeom>
          <a:solidFill>
            <a:schemeClr val="bg1"/>
          </a:solidFill>
        </p:spPr>
        <p:txBody>
          <a:bodyPr vert="horz" lIns="74295" tIns="37148" rIns="74295" bIns="37148" rtlCol="0" anchor="b" anchorCtr="0">
            <a:noAutofit/>
          </a:bodyPr>
          <a:lstStyle>
            <a:lvl1pPr algn="l" defTabSz="914400" rtl="0" eaLnBrk="1" latinLnBrk="0" hangingPunct="1">
              <a:lnSpc>
                <a:spcPct val="90000"/>
              </a:lnSpc>
              <a:spcBef>
                <a:spcPct val="0"/>
              </a:spcBef>
              <a:buNone/>
              <a:defRPr sz="4400" kern="1200">
                <a:solidFill>
                  <a:schemeClr val="tx1"/>
                </a:solidFill>
                <a:latin typeface="Nunito" panose="00000500000000000000" pitchFamily="2" charset="0"/>
                <a:ea typeface="+mj-ea"/>
                <a:cs typeface="+mj-cs"/>
              </a:defRPr>
            </a:lvl1pPr>
          </a:lstStyle>
          <a:p>
            <a:r>
              <a:rPr lang="en-GB" sz="2400" b="1" dirty="0">
                <a:solidFill>
                  <a:srgbClr val="95519E"/>
                </a:solidFill>
                <a:latin typeface="Century Gothic" panose="020B0502020202020204" pitchFamily="34" charset="0"/>
              </a:rPr>
              <a:t>Ground rules    </a:t>
            </a:r>
          </a:p>
        </p:txBody>
      </p:sp>
      <p:pic>
        <p:nvPicPr>
          <p:cNvPr id="12" name="Picture 11">
            <a:extLst>
              <a:ext uri="{FF2B5EF4-FFF2-40B4-BE49-F238E27FC236}">
                <a16:creationId xmlns:a16="http://schemas.microsoft.com/office/drawing/2014/main" id="{BFCEE68F-D421-CB69-BAD6-D495071701EB}"/>
              </a:ext>
            </a:extLst>
          </p:cNvPr>
          <p:cNvPicPr>
            <a:picLocks noChangeAspect="1"/>
          </p:cNvPicPr>
          <p:nvPr userDrawn="1"/>
        </p:nvPicPr>
        <p:blipFill>
          <a:blip r:embed="rId2"/>
          <a:stretch>
            <a:fillRect/>
          </a:stretch>
        </p:blipFill>
        <p:spPr>
          <a:xfrm>
            <a:off x="2418120" y="519507"/>
            <a:ext cx="410767" cy="523038"/>
          </a:xfrm>
          <a:prstGeom prst="rect">
            <a:avLst/>
          </a:prstGeom>
        </p:spPr>
      </p:pic>
      <p:sp>
        <p:nvSpPr>
          <p:cNvPr id="13" name="Content Placeholder 2">
            <a:extLst>
              <a:ext uri="{FF2B5EF4-FFF2-40B4-BE49-F238E27FC236}">
                <a16:creationId xmlns:a16="http://schemas.microsoft.com/office/drawing/2014/main" id="{1282AA1E-25B3-703D-CB9A-A04C0F91FF60}"/>
              </a:ext>
            </a:extLst>
          </p:cNvPr>
          <p:cNvSpPr>
            <a:spLocks noGrp="1"/>
          </p:cNvSpPr>
          <p:nvPr>
            <p:ph idx="1" hasCustomPrompt="1"/>
          </p:nvPr>
        </p:nvSpPr>
        <p:spPr>
          <a:xfrm>
            <a:off x="575290" y="1286953"/>
            <a:ext cx="8706362" cy="3904480"/>
          </a:xfrm>
        </p:spPr>
        <p:txBody>
          <a:bodyPr>
            <a:noAutofit/>
          </a:bodyPr>
          <a:lstStyle>
            <a:lvl1pPr marL="0" indent="0">
              <a:lnSpc>
                <a:spcPts val="2600"/>
              </a:lnSpc>
              <a:spcBef>
                <a:spcPts val="900"/>
              </a:spcBef>
              <a:spcAft>
                <a:spcPts val="0"/>
              </a:spcAft>
              <a:buFont typeface="Arial" panose="020B0604020202020204" pitchFamily="34" charset="0"/>
              <a:buChar char="•"/>
              <a:defRPr sz="1800">
                <a:solidFill>
                  <a:srgbClr val="551C59"/>
                </a:solidFill>
                <a:latin typeface="Century Gothic" panose="020B0502020202020204" pitchFamily="34" charset="0"/>
              </a:defRPr>
            </a:lvl1pPr>
            <a:lvl2pPr marL="292500" indent="-184448">
              <a:lnSpc>
                <a:spcPts val="2113"/>
              </a:lnSpc>
              <a:spcBef>
                <a:spcPts val="325"/>
              </a:spcBef>
              <a:spcAft>
                <a:spcPts val="163"/>
              </a:spcAft>
              <a:tabLst/>
              <a:defRPr sz="1625">
                <a:solidFill>
                  <a:srgbClr val="551C59"/>
                </a:solidFill>
                <a:latin typeface="Century Gothic" panose="020B0502020202020204" pitchFamily="34" charset="0"/>
              </a:defRPr>
            </a:lvl2pPr>
            <a:lvl3pPr>
              <a:defRPr>
                <a:solidFill>
                  <a:schemeClr val="bg1"/>
                </a:solidFill>
                <a:latin typeface="Century Gothic" panose="020B0502020202020204" pitchFamily="34" charset="0"/>
              </a:defRPr>
            </a:lvl3pPr>
            <a:lvl4pPr>
              <a:defRPr>
                <a:solidFill>
                  <a:schemeClr val="bg1"/>
                </a:solidFill>
                <a:latin typeface="Century Gothic" panose="020B0502020202020204" pitchFamily="34" charset="0"/>
              </a:defRPr>
            </a:lvl4pPr>
            <a:lvl5pPr>
              <a:defRPr>
                <a:solidFill>
                  <a:schemeClr val="bg1"/>
                </a:solidFill>
                <a:latin typeface="Century Gothic" panose="020B0502020202020204" pitchFamily="34" charset="0"/>
              </a:defRPr>
            </a:lvl5pPr>
          </a:lstStyle>
          <a:p>
            <a:pPr marL="285750" indent="-285750">
              <a:buFont typeface="Arial" panose="020B0604020202020204" pitchFamily="34" charset="0"/>
              <a:buChar char="•"/>
            </a:pPr>
            <a:r>
              <a:rPr lang="en-GB"/>
              <a:t>[Add your class rules here]</a:t>
            </a:r>
          </a:p>
        </p:txBody>
      </p:sp>
      <p:sp>
        <p:nvSpPr>
          <p:cNvPr id="5" name="Slide Number Placeholder 5">
            <a:extLst>
              <a:ext uri="{FF2B5EF4-FFF2-40B4-BE49-F238E27FC236}">
                <a16:creationId xmlns:a16="http://schemas.microsoft.com/office/drawing/2014/main" id="{B6BB1D26-D3AF-7491-8D13-B9AD64745A12}"/>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lumMod val="50000"/>
                    <a:lumOff val="50000"/>
                  </a:schemeClr>
                </a:solidFill>
                <a:latin typeface="Century Gothic" panose="020B0502020202020204" pitchFamily="34" charset="0"/>
              </a:defRPr>
            </a:lvl1pPr>
          </a:lstStyle>
          <a:p>
            <a:r>
              <a:rPr lang="en-GB" dirty="0"/>
              <a:t>© PSHE Association 2025</a:t>
            </a:r>
          </a:p>
        </p:txBody>
      </p:sp>
      <p:pic>
        <p:nvPicPr>
          <p:cNvPr id="6" name="Google Shape;109;p36">
            <a:extLst>
              <a:ext uri="{FF2B5EF4-FFF2-40B4-BE49-F238E27FC236}">
                <a16:creationId xmlns:a16="http://schemas.microsoft.com/office/drawing/2014/main" id="{D76B4B07-66EB-7308-1331-A8B06BC2B327}"/>
              </a:ext>
            </a:extLst>
          </p:cNvPr>
          <p:cNvPicPr preferRelativeResize="0"/>
          <p:nvPr userDrawn="1"/>
        </p:nvPicPr>
        <p:blipFill rotWithShape="1">
          <a:blip r:embed="rId3">
            <a:alphaModFix/>
          </a:blip>
          <a:srcRect/>
          <a:stretch/>
        </p:blipFill>
        <p:spPr>
          <a:xfrm>
            <a:off x="8091329" y="336172"/>
            <a:ext cx="1479391" cy="301845"/>
          </a:xfrm>
          <a:prstGeom prst="rect">
            <a:avLst/>
          </a:prstGeom>
          <a:noFill/>
          <a:ln>
            <a:noFill/>
          </a:ln>
        </p:spPr>
      </p:pic>
    </p:spTree>
    <p:extLst>
      <p:ext uri="{BB962C8B-B14F-4D97-AF65-F5344CB8AC3E}">
        <p14:creationId xmlns:p14="http://schemas.microsoft.com/office/powerpoint/2010/main" val="102708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SF - Objectives and outcomes ">
    <p:bg>
      <p:bgRef idx="1001">
        <a:schemeClr val="bg2"/>
      </p:bgRef>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841373D1-67E0-7E09-6110-518E660E22D5}"/>
              </a:ext>
            </a:extLst>
          </p:cNvPr>
          <p:cNvPicPr>
            <a:picLocks noChangeAspect="1"/>
          </p:cNvPicPr>
          <p:nvPr userDrawn="1"/>
        </p:nvPicPr>
        <p:blipFill rotWithShape="1">
          <a:blip r:embed="rId2"/>
          <a:srcRect l="17442" t="13602" r="6854"/>
          <a:stretch/>
        </p:blipFill>
        <p:spPr>
          <a:xfrm rot="10800000">
            <a:off x="3878580" y="0"/>
            <a:ext cx="6027420" cy="6858000"/>
          </a:xfrm>
          <a:prstGeom prst="rect">
            <a:avLst/>
          </a:prstGeom>
        </p:spPr>
      </p:pic>
      <p:sp>
        <p:nvSpPr>
          <p:cNvPr id="14" name="Slide Number Placeholder 5">
            <a:extLst>
              <a:ext uri="{FF2B5EF4-FFF2-40B4-BE49-F238E27FC236}">
                <a16:creationId xmlns:a16="http://schemas.microsoft.com/office/drawing/2014/main" id="{978A8162-CAE9-6B16-425D-89B6E47EF32D}"/>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15" name="Picture 14" descr="A close-up of a logo&#10;&#10;Description automatically generated">
            <a:extLst>
              <a:ext uri="{FF2B5EF4-FFF2-40B4-BE49-F238E27FC236}">
                <a16:creationId xmlns:a16="http://schemas.microsoft.com/office/drawing/2014/main" id="{2CAEF1E6-2A7E-14DC-6CC9-F651A3B8AB0A}"/>
              </a:ext>
            </a:extLst>
          </p:cNvPr>
          <p:cNvPicPr>
            <a:picLocks noChangeAspect="1"/>
          </p:cNvPicPr>
          <p:nvPr userDrawn="1"/>
        </p:nvPicPr>
        <p:blipFill>
          <a:blip r:embed="rId3"/>
          <a:stretch>
            <a:fillRect/>
          </a:stretch>
        </p:blipFill>
        <p:spPr>
          <a:xfrm>
            <a:off x="8091328" y="349230"/>
            <a:ext cx="1479392" cy="301845"/>
          </a:xfrm>
          <a:prstGeom prst="rect">
            <a:avLst/>
          </a:prstGeom>
        </p:spPr>
      </p:pic>
      <p:sp>
        <p:nvSpPr>
          <p:cNvPr id="2" name="Title 1">
            <a:extLst>
              <a:ext uri="{FF2B5EF4-FFF2-40B4-BE49-F238E27FC236}">
                <a16:creationId xmlns:a16="http://schemas.microsoft.com/office/drawing/2014/main" id="{F472AB25-35D9-5A8A-2B0E-717E942F186E}"/>
              </a:ext>
            </a:extLst>
          </p:cNvPr>
          <p:cNvSpPr txBox="1">
            <a:spLocks/>
          </p:cNvSpPr>
          <p:nvPr userDrawn="1"/>
        </p:nvSpPr>
        <p:spPr>
          <a:xfrm>
            <a:off x="4059555" y="640634"/>
            <a:ext cx="3748405" cy="694054"/>
          </a:xfrm>
          <a:prstGeom prst="rect">
            <a:avLst/>
          </a:prstGeom>
        </p:spPr>
        <p:txBody>
          <a:bodyPr vert="horz" lIns="91440" tIns="45720" rIns="91440" bIns="45720" rtlCol="0" anchor="ctr">
            <a:noAutofit/>
          </a:bodyPr>
          <a:lstStyle>
            <a:lvl1pPr algn="l" defTabSz="990570" rtl="0" eaLnBrk="1" latinLnBrk="0" hangingPunct="1">
              <a:lnSpc>
                <a:spcPct val="90000"/>
              </a:lnSpc>
              <a:spcBef>
                <a:spcPct val="0"/>
              </a:spcBef>
              <a:buNone/>
              <a:defRPr sz="4000" b="1" kern="1200">
                <a:solidFill>
                  <a:schemeClr val="accent2"/>
                </a:solidFill>
                <a:latin typeface="Century Gothic" panose="020B0502020202020204" pitchFamily="34" charset="0"/>
                <a:ea typeface="+mj-ea"/>
                <a:cs typeface="+mj-cs"/>
              </a:defRPr>
            </a:lvl1pPr>
          </a:lstStyle>
          <a:p>
            <a:r>
              <a:rPr lang="en-GB" sz="2400" dirty="0">
                <a:solidFill>
                  <a:schemeClr val="tx1"/>
                </a:solidFill>
              </a:rPr>
              <a:t>Learning outcomes  </a:t>
            </a:r>
            <a:endParaRPr lang="en-US" sz="2400" dirty="0">
              <a:solidFill>
                <a:schemeClr val="tx1"/>
              </a:solidFill>
            </a:endParaRPr>
          </a:p>
        </p:txBody>
      </p:sp>
      <p:sp>
        <p:nvSpPr>
          <p:cNvPr id="5" name="Title 1">
            <a:extLst>
              <a:ext uri="{FF2B5EF4-FFF2-40B4-BE49-F238E27FC236}">
                <a16:creationId xmlns:a16="http://schemas.microsoft.com/office/drawing/2014/main" id="{B9BA6DD5-D4D4-914D-A34D-9484E49EE4E7}"/>
              </a:ext>
            </a:extLst>
          </p:cNvPr>
          <p:cNvSpPr txBox="1">
            <a:spLocks/>
          </p:cNvSpPr>
          <p:nvPr userDrawn="1"/>
        </p:nvSpPr>
        <p:spPr>
          <a:xfrm>
            <a:off x="226695" y="640634"/>
            <a:ext cx="3748405" cy="694054"/>
          </a:xfrm>
          <a:prstGeom prst="rect">
            <a:avLst/>
          </a:prstGeom>
        </p:spPr>
        <p:txBody>
          <a:bodyPr vert="horz" lIns="91440" tIns="45720" rIns="91440" bIns="45720" rtlCol="0" anchor="ctr">
            <a:noAutofit/>
          </a:bodyPr>
          <a:lstStyle>
            <a:lvl1pPr algn="l" defTabSz="990570" rtl="0" eaLnBrk="1" latinLnBrk="0" hangingPunct="1">
              <a:lnSpc>
                <a:spcPct val="90000"/>
              </a:lnSpc>
              <a:spcBef>
                <a:spcPct val="0"/>
              </a:spcBef>
              <a:buNone/>
              <a:defRPr sz="4000" b="1" kern="1200">
                <a:solidFill>
                  <a:schemeClr val="accent2"/>
                </a:solidFill>
                <a:latin typeface="Century Gothic" panose="020B0502020202020204" pitchFamily="34" charset="0"/>
                <a:ea typeface="+mj-ea"/>
                <a:cs typeface="+mj-cs"/>
              </a:defRPr>
            </a:lvl1pPr>
          </a:lstStyle>
          <a:p>
            <a:r>
              <a:rPr lang="en-GB" sz="2400" dirty="0">
                <a:solidFill>
                  <a:schemeClr val="tx1"/>
                </a:solidFill>
              </a:rPr>
              <a:t>Learning objective  </a:t>
            </a:r>
            <a:endParaRPr lang="en-US" sz="2400" dirty="0">
              <a:solidFill>
                <a:schemeClr val="tx1"/>
              </a:solidFill>
            </a:endParaRPr>
          </a:p>
        </p:txBody>
      </p:sp>
      <p:sp>
        <p:nvSpPr>
          <p:cNvPr id="12" name="Content Placeholder 2">
            <a:extLst>
              <a:ext uri="{FF2B5EF4-FFF2-40B4-BE49-F238E27FC236}">
                <a16:creationId xmlns:a16="http://schemas.microsoft.com/office/drawing/2014/main" id="{E0ECD032-0172-1D9C-F7F4-5CAF061252B3}"/>
              </a:ext>
            </a:extLst>
          </p:cNvPr>
          <p:cNvSpPr>
            <a:spLocks noGrp="1"/>
          </p:cNvSpPr>
          <p:nvPr>
            <p:ph sz="half" idx="12"/>
          </p:nvPr>
        </p:nvSpPr>
        <p:spPr>
          <a:xfrm>
            <a:off x="234315" y="1333463"/>
            <a:ext cx="3495309" cy="4650224"/>
          </a:xfrm>
        </p:spPr>
        <p:txBody>
          <a:bodyPr>
            <a:noAutofit/>
          </a:bodyPr>
          <a:lstStyle>
            <a:lvl1pPr marL="0" indent="0">
              <a:lnSpc>
                <a:spcPts val="2500"/>
              </a:lnSpc>
              <a:spcBef>
                <a:spcPts val="1000"/>
              </a:spcBef>
              <a:spcAft>
                <a:spcPts val="1600"/>
              </a:spcAft>
              <a:buNone/>
              <a:defRPr sz="2000"/>
            </a:lvl1pPr>
          </a:lstStyle>
          <a:p>
            <a:pPr lvl="0"/>
            <a:endParaRPr lang="en-US" dirty="0"/>
          </a:p>
        </p:txBody>
      </p:sp>
      <p:sp>
        <p:nvSpPr>
          <p:cNvPr id="13" name="Content Placeholder 2">
            <a:extLst>
              <a:ext uri="{FF2B5EF4-FFF2-40B4-BE49-F238E27FC236}">
                <a16:creationId xmlns:a16="http://schemas.microsoft.com/office/drawing/2014/main" id="{280098A2-7D2D-EBD2-5734-A3C3E72C09F8}"/>
              </a:ext>
            </a:extLst>
          </p:cNvPr>
          <p:cNvSpPr>
            <a:spLocks noGrp="1"/>
          </p:cNvSpPr>
          <p:nvPr>
            <p:ph sz="half" idx="13"/>
          </p:nvPr>
        </p:nvSpPr>
        <p:spPr>
          <a:xfrm>
            <a:off x="4067944" y="1333463"/>
            <a:ext cx="3603625" cy="4650224"/>
          </a:xfrm>
        </p:spPr>
        <p:txBody>
          <a:bodyPr>
            <a:noAutofit/>
          </a:bodyPr>
          <a:lstStyle>
            <a:lvl1pPr marL="0" indent="0">
              <a:lnSpc>
                <a:spcPts val="2500"/>
              </a:lnSpc>
              <a:spcBef>
                <a:spcPts val="1000"/>
              </a:spcBef>
              <a:spcAft>
                <a:spcPts val="1600"/>
              </a:spcAft>
              <a:buNone/>
              <a:defRPr sz="2000"/>
            </a:lvl1pPr>
          </a:lstStyle>
          <a:p>
            <a:pPr lvl="0"/>
            <a:endParaRPr lang="en-US" dirty="0"/>
          </a:p>
        </p:txBody>
      </p:sp>
    </p:spTree>
    <p:extLst>
      <p:ext uri="{BB962C8B-B14F-4D97-AF65-F5344CB8AC3E}">
        <p14:creationId xmlns:p14="http://schemas.microsoft.com/office/powerpoint/2010/main" val="144175147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SF - large image_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2C2317-573D-25CD-108E-299DFBA59107}"/>
              </a:ext>
            </a:extLst>
          </p:cNvPr>
          <p:cNvSpPr/>
          <p:nvPr userDrawn="1"/>
        </p:nvSpPr>
        <p:spPr>
          <a:xfrm>
            <a:off x="4251366" y="0"/>
            <a:ext cx="5654634" cy="6858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603E9132-87C2-F358-AE39-5813EA738D1C}"/>
              </a:ext>
            </a:extLst>
          </p:cNvPr>
          <p:cNvSpPr>
            <a:spLocks noGrp="1"/>
          </p:cNvSpPr>
          <p:nvPr>
            <p:ph sz="half" idx="10"/>
          </p:nvPr>
        </p:nvSpPr>
        <p:spPr>
          <a:xfrm>
            <a:off x="232915" y="1303304"/>
            <a:ext cx="3667652" cy="4368246"/>
          </a:xfrm>
        </p:spPr>
        <p:txBody>
          <a:bodyPr>
            <a:normAutofit/>
          </a:bodyPr>
          <a:lstStyle>
            <a:lvl1pPr marL="0" indent="0">
              <a:lnSpc>
                <a:spcPts val="2800"/>
              </a:lnSpc>
              <a:spcBef>
                <a:spcPts val="1100"/>
              </a:spcBef>
              <a:spcAft>
                <a:spcPts val="0"/>
              </a:spcAft>
              <a:buNone/>
              <a:defRPr sz="2000"/>
            </a:lvl1pPr>
          </a:lstStyle>
          <a:p>
            <a:pPr lvl="0"/>
            <a:endParaRPr lang="en-US" dirty="0"/>
          </a:p>
        </p:txBody>
      </p:sp>
      <p:sp>
        <p:nvSpPr>
          <p:cNvPr id="11" name="Title 1">
            <a:extLst>
              <a:ext uri="{FF2B5EF4-FFF2-40B4-BE49-F238E27FC236}">
                <a16:creationId xmlns:a16="http://schemas.microsoft.com/office/drawing/2014/main" id="{C02627F3-4E2A-05E0-BA32-326D042612F7}"/>
              </a:ext>
            </a:extLst>
          </p:cNvPr>
          <p:cNvSpPr>
            <a:spLocks noGrp="1"/>
          </p:cNvSpPr>
          <p:nvPr>
            <p:ph type="title" hasCustomPrompt="1"/>
          </p:nvPr>
        </p:nvSpPr>
        <p:spPr>
          <a:xfrm>
            <a:off x="233593" y="543878"/>
            <a:ext cx="3667652" cy="694054"/>
          </a:xfrm>
        </p:spPr>
        <p:txBody>
          <a:bodyPr anchor="b">
            <a:noAutofit/>
          </a:bodyPr>
          <a:lstStyle>
            <a:lvl1pPr>
              <a:lnSpc>
                <a:spcPts val="4300"/>
              </a:lnSpc>
              <a:spcBef>
                <a:spcPts val="2600"/>
              </a:spcBef>
              <a:defRPr sz="3600">
                <a:solidFill>
                  <a:schemeClr val="tx2"/>
                </a:solidFill>
              </a:defRPr>
            </a:lvl1pPr>
          </a:lstStyle>
          <a:p>
            <a:r>
              <a:rPr lang="en-GB" dirty="0"/>
              <a:t>Slide Title </a:t>
            </a:r>
            <a:endParaRPr lang="en-US" dirty="0"/>
          </a:p>
        </p:txBody>
      </p:sp>
      <p:sp>
        <p:nvSpPr>
          <p:cNvPr id="2" name="Slide Number Placeholder 5">
            <a:extLst>
              <a:ext uri="{FF2B5EF4-FFF2-40B4-BE49-F238E27FC236}">
                <a16:creationId xmlns:a16="http://schemas.microsoft.com/office/drawing/2014/main" id="{DE9F3651-BC40-E162-5BD5-97E387A358B1}"/>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5" name="Picture 4" descr="A close-up of a logo&#10;&#10;Description automatically generated">
            <a:extLst>
              <a:ext uri="{FF2B5EF4-FFF2-40B4-BE49-F238E27FC236}">
                <a16:creationId xmlns:a16="http://schemas.microsoft.com/office/drawing/2014/main" id="{7E469B3B-4E93-775F-08D9-E46DFE2186A2}"/>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4028027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SF - large imag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2C2317-573D-25CD-108E-299DFBA59107}"/>
              </a:ext>
            </a:extLst>
          </p:cNvPr>
          <p:cNvSpPr/>
          <p:nvPr userDrawn="1"/>
        </p:nvSpPr>
        <p:spPr>
          <a:xfrm>
            <a:off x="4251366" y="0"/>
            <a:ext cx="5654634"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19E38187-F988-B257-0790-60AD2F251879}"/>
              </a:ext>
            </a:extLst>
          </p:cNvPr>
          <p:cNvSpPr>
            <a:spLocks noGrp="1"/>
          </p:cNvSpPr>
          <p:nvPr>
            <p:ph sz="half" idx="10"/>
          </p:nvPr>
        </p:nvSpPr>
        <p:spPr>
          <a:xfrm>
            <a:off x="232915" y="1303304"/>
            <a:ext cx="3667652" cy="4368246"/>
          </a:xfrm>
        </p:spPr>
        <p:txBody>
          <a:bodyPr>
            <a:normAutofit/>
          </a:bodyPr>
          <a:lstStyle>
            <a:lvl1pPr marL="0" indent="0">
              <a:lnSpc>
                <a:spcPts val="2800"/>
              </a:lnSpc>
              <a:spcBef>
                <a:spcPts val="1100"/>
              </a:spcBef>
              <a:spcAft>
                <a:spcPts val="0"/>
              </a:spcAft>
              <a:buNone/>
              <a:defRPr sz="2000"/>
            </a:lvl1pPr>
          </a:lstStyle>
          <a:p>
            <a:pPr lvl="0"/>
            <a:endParaRPr lang="en-US"/>
          </a:p>
        </p:txBody>
      </p:sp>
      <p:sp>
        <p:nvSpPr>
          <p:cNvPr id="11" name="Title 1">
            <a:extLst>
              <a:ext uri="{FF2B5EF4-FFF2-40B4-BE49-F238E27FC236}">
                <a16:creationId xmlns:a16="http://schemas.microsoft.com/office/drawing/2014/main" id="{D0354F72-16C4-DCB2-BB18-9AF5DDB9FEC5}"/>
              </a:ext>
            </a:extLst>
          </p:cNvPr>
          <p:cNvSpPr>
            <a:spLocks noGrp="1"/>
          </p:cNvSpPr>
          <p:nvPr>
            <p:ph type="title" hasCustomPrompt="1"/>
          </p:nvPr>
        </p:nvSpPr>
        <p:spPr>
          <a:xfrm>
            <a:off x="233593" y="543878"/>
            <a:ext cx="3667652" cy="694054"/>
          </a:xfrm>
        </p:spPr>
        <p:txBody>
          <a:bodyPr anchor="b">
            <a:noAutofit/>
          </a:bodyPr>
          <a:lstStyle>
            <a:lvl1pPr>
              <a:lnSpc>
                <a:spcPts val="4300"/>
              </a:lnSpc>
              <a:spcBef>
                <a:spcPts val="2600"/>
              </a:spcBef>
              <a:defRPr sz="3600">
                <a:solidFill>
                  <a:schemeClr val="tx2"/>
                </a:solidFill>
              </a:defRPr>
            </a:lvl1pPr>
          </a:lstStyle>
          <a:p>
            <a:r>
              <a:rPr lang="en-GB"/>
              <a:t>Slide Title </a:t>
            </a:r>
            <a:endParaRPr lang="en-US"/>
          </a:p>
        </p:txBody>
      </p:sp>
      <p:sp>
        <p:nvSpPr>
          <p:cNvPr id="12" name="Slide Number Placeholder 5">
            <a:extLst>
              <a:ext uri="{FF2B5EF4-FFF2-40B4-BE49-F238E27FC236}">
                <a16:creationId xmlns:a16="http://schemas.microsoft.com/office/drawing/2014/main" id="{FA9CC9BC-3705-2843-A066-3187D7FEBEB7}"/>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13" name="Picture 12" descr="A close-up of a logo&#10;&#10;Description automatically generated">
            <a:extLst>
              <a:ext uri="{FF2B5EF4-FFF2-40B4-BE49-F238E27FC236}">
                <a16:creationId xmlns:a16="http://schemas.microsoft.com/office/drawing/2014/main" id="{632A2CD2-468F-B415-3A42-1BE0D5CE0B91}"/>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140673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SF - large image_3">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7700BF2E-963B-F3EE-9204-3C8873186F64}"/>
              </a:ext>
            </a:extLst>
          </p:cNvPr>
          <p:cNvSpPr>
            <a:spLocks noGrp="1"/>
          </p:cNvSpPr>
          <p:nvPr>
            <p:ph sz="half" idx="10"/>
          </p:nvPr>
        </p:nvSpPr>
        <p:spPr>
          <a:xfrm>
            <a:off x="232915" y="1303304"/>
            <a:ext cx="3667652" cy="4368246"/>
          </a:xfrm>
        </p:spPr>
        <p:txBody>
          <a:bodyPr>
            <a:normAutofit/>
          </a:bodyPr>
          <a:lstStyle>
            <a:lvl1pPr marL="0" indent="0">
              <a:lnSpc>
                <a:spcPts val="2800"/>
              </a:lnSpc>
              <a:spcBef>
                <a:spcPts val="1100"/>
              </a:spcBef>
              <a:spcAft>
                <a:spcPts val="0"/>
              </a:spcAft>
              <a:buNone/>
              <a:defRPr sz="2000"/>
            </a:lvl1pPr>
          </a:lstStyle>
          <a:p>
            <a:pPr lvl="0"/>
            <a:endParaRPr lang="en-US"/>
          </a:p>
        </p:txBody>
      </p:sp>
      <p:sp>
        <p:nvSpPr>
          <p:cNvPr id="3" name="Rectangle 2">
            <a:extLst>
              <a:ext uri="{FF2B5EF4-FFF2-40B4-BE49-F238E27FC236}">
                <a16:creationId xmlns:a16="http://schemas.microsoft.com/office/drawing/2014/main" id="{F52C2317-573D-25CD-108E-299DFBA59107}"/>
              </a:ext>
            </a:extLst>
          </p:cNvPr>
          <p:cNvSpPr/>
          <p:nvPr userDrawn="1"/>
        </p:nvSpPr>
        <p:spPr>
          <a:xfrm>
            <a:off x="4251366" y="0"/>
            <a:ext cx="5654634"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42A07717-61DE-6F15-36BC-615CA852FE06}"/>
              </a:ext>
            </a:extLst>
          </p:cNvPr>
          <p:cNvSpPr>
            <a:spLocks noGrp="1"/>
          </p:cNvSpPr>
          <p:nvPr>
            <p:ph type="title" hasCustomPrompt="1"/>
          </p:nvPr>
        </p:nvSpPr>
        <p:spPr>
          <a:xfrm>
            <a:off x="233593" y="543878"/>
            <a:ext cx="3667652" cy="694054"/>
          </a:xfrm>
        </p:spPr>
        <p:txBody>
          <a:bodyPr anchor="b">
            <a:noAutofit/>
          </a:bodyPr>
          <a:lstStyle>
            <a:lvl1pPr>
              <a:lnSpc>
                <a:spcPts val="4300"/>
              </a:lnSpc>
              <a:spcBef>
                <a:spcPts val="2600"/>
              </a:spcBef>
              <a:defRPr sz="3600">
                <a:solidFill>
                  <a:schemeClr val="tx2"/>
                </a:solidFill>
              </a:defRPr>
            </a:lvl1pPr>
          </a:lstStyle>
          <a:p>
            <a:r>
              <a:rPr lang="en-GB"/>
              <a:t>Slide Title </a:t>
            </a:r>
            <a:endParaRPr lang="en-US"/>
          </a:p>
        </p:txBody>
      </p:sp>
      <p:sp>
        <p:nvSpPr>
          <p:cNvPr id="11" name="Slide Number Placeholder 5">
            <a:extLst>
              <a:ext uri="{FF2B5EF4-FFF2-40B4-BE49-F238E27FC236}">
                <a16:creationId xmlns:a16="http://schemas.microsoft.com/office/drawing/2014/main" id="{D2492A16-FC63-E25F-885F-06D4DFA19B48}"/>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12" name="Picture 11" descr="A close-up of a logo&#10;&#10;Description automatically generated">
            <a:extLst>
              <a:ext uri="{FF2B5EF4-FFF2-40B4-BE49-F238E27FC236}">
                <a16:creationId xmlns:a16="http://schemas.microsoft.com/office/drawing/2014/main" id="{4E79E2A7-4A1D-851D-B035-7FEC0A3209CF}"/>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10232895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SF - large image_4">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2C2317-573D-25CD-108E-299DFBA59107}"/>
              </a:ext>
            </a:extLst>
          </p:cNvPr>
          <p:cNvSpPr/>
          <p:nvPr userDrawn="1"/>
        </p:nvSpPr>
        <p:spPr>
          <a:xfrm>
            <a:off x="4251366" y="0"/>
            <a:ext cx="5654634" cy="685800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27556696-F17A-D6D9-C557-41C5D10153D8}"/>
              </a:ext>
            </a:extLst>
          </p:cNvPr>
          <p:cNvSpPr>
            <a:spLocks noGrp="1"/>
          </p:cNvSpPr>
          <p:nvPr>
            <p:ph sz="half" idx="10"/>
          </p:nvPr>
        </p:nvSpPr>
        <p:spPr>
          <a:xfrm>
            <a:off x="232915" y="1303304"/>
            <a:ext cx="3667652" cy="4368246"/>
          </a:xfrm>
        </p:spPr>
        <p:txBody>
          <a:bodyPr>
            <a:normAutofit/>
          </a:bodyPr>
          <a:lstStyle>
            <a:lvl1pPr marL="0" indent="0">
              <a:lnSpc>
                <a:spcPts val="2800"/>
              </a:lnSpc>
              <a:spcBef>
                <a:spcPts val="1100"/>
              </a:spcBef>
              <a:spcAft>
                <a:spcPts val="0"/>
              </a:spcAft>
              <a:buNone/>
              <a:defRPr sz="2000"/>
            </a:lvl1pPr>
          </a:lstStyle>
          <a:p>
            <a:pPr lvl="0"/>
            <a:endParaRPr lang="en-US"/>
          </a:p>
        </p:txBody>
      </p:sp>
      <p:sp>
        <p:nvSpPr>
          <p:cNvPr id="13" name="Title 1">
            <a:extLst>
              <a:ext uri="{FF2B5EF4-FFF2-40B4-BE49-F238E27FC236}">
                <a16:creationId xmlns:a16="http://schemas.microsoft.com/office/drawing/2014/main" id="{804383EF-9BD4-9548-677E-0957F43E774A}"/>
              </a:ext>
            </a:extLst>
          </p:cNvPr>
          <p:cNvSpPr>
            <a:spLocks noGrp="1"/>
          </p:cNvSpPr>
          <p:nvPr>
            <p:ph type="title" hasCustomPrompt="1"/>
          </p:nvPr>
        </p:nvSpPr>
        <p:spPr>
          <a:xfrm>
            <a:off x="233593" y="543878"/>
            <a:ext cx="3667652" cy="694054"/>
          </a:xfrm>
        </p:spPr>
        <p:txBody>
          <a:bodyPr anchor="b">
            <a:noAutofit/>
          </a:bodyPr>
          <a:lstStyle>
            <a:lvl1pPr>
              <a:lnSpc>
                <a:spcPts val="4300"/>
              </a:lnSpc>
              <a:spcBef>
                <a:spcPts val="2600"/>
              </a:spcBef>
              <a:defRPr sz="3600">
                <a:solidFill>
                  <a:schemeClr val="tx2"/>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B0893429-94AF-8377-A7F1-64FB8B8C1B59}"/>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5" name="Picture 4" descr="A close-up of a logo&#10;&#10;Description automatically generated">
            <a:extLst>
              <a:ext uri="{FF2B5EF4-FFF2-40B4-BE49-F238E27FC236}">
                <a16:creationId xmlns:a16="http://schemas.microsoft.com/office/drawing/2014/main" id="{F2CD5144-78F2-0A4E-3197-5AAE9B75BF5E}"/>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27511648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SF - Small image_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2C2317-573D-25CD-108E-299DFBA59107}"/>
              </a:ext>
            </a:extLst>
          </p:cNvPr>
          <p:cNvSpPr/>
          <p:nvPr userDrawn="1"/>
        </p:nvSpPr>
        <p:spPr>
          <a:xfrm>
            <a:off x="5539740" y="0"/>
            <a:ext cx="4366260" cy="6858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DE58AFF2-8EF3-2315-275C-9C8A5EE39BDC}"/>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lvl1pPr>
          </a:lstStyle>
          <a:p>
            <a:pPr lvl="0"/>
            <a:endParaRPr lang="en-US"/>
          </a:p>
        </p:txBody>
      </p:sp>
      <p:sp>
        <p:nvSpPr>
          <p:cNvPr id="12" name="Title 1">
            <a:extLst>
              <a:ext uri="{FF2B5EF4-FFF2-40B4-BE49-F238E27FC236}">
                <a16:creationId xmlns:a16="http://schemas.microsoft.com/office/drawing/2014/main" id="{337E3D66-CECE-C8A9-A053-2BDF639253C5}"/>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tx2"/>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9112B95F-5377-873D-6033-4DC8E5E05E37}"/>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4" name="Picture 3" descr="A close-up of a logo&#10;&#10;Description automatically generated">
            <a:extLst>
              <a:ext uri="{FF2B5EF4-FFF2-40B4-BE49-F238E27FC236}">
                <a16:creationId xmlns:a16="http://schemas.microsoft.com/office/drawing/2014/main" id="{4B6F21CC-B7BC-D951-7D70-9BD198057AF4}"/>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65994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F - One Content">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2A07717-61DE-6F15-36BC-615CA852FE06}"/>
              </a:ext>
            </a:extLst>
          </p:cNvPr>
          <p:cNvSpPr>
            <a:spLocks noGrp="1"/>
          </p:cNvSpPr>
          <p:nvPr>
            <p:ph type="title" hasCustomPrompt="1"/>
          </p:nvPr>
        </p:nvSpPr>
        <p:spPr>
          <a:xfrm>
            <a:off x="224155" y="587217"/>
            <a:ext cx="7498822" cy="694054"/>
          </a:xfrm>
        </p:spPr>
        <p:txBody>
          <a:bodyPr>
            <a:noAutofit/>
          </a:bodyPr>
          <a:lstStyle>
            <a:lvl1pPr>
              <a:defRPr sz="3600">
                <a:solidFill>
                  <a:schemeClr val="accent2"/>
                </a:solidFill>
              </a:defRPr>
            </a:lvl1pPr>
          </a:lstStyle>
          <a:p>
            <a:r>
              <a:rPr lang="en-GB" dirty="0"/>
              <a:t>Slide Title </a:t>
            </a:r>
            <a:endParaRPr lang="en-US" dirty="0"/>
          </a:p>
        </p:txBody>
      </p:sp>
      <p:sp>
        <p:nvSpPr>
          <p:cNvPr id="10" name="Content Placeholder 2">
            <a:extLst>
              <a:ext uri="{FF2B5EF4-FFF2-40B4-BE49-F238E27FC236}">
                <a16:creationId xmlns:a16="http://schemas.microsoft.com/office/drawing/2014/main" id="{7700BF2E-963B-F3EE-9204-3C8873186F64}"/>
              </a:ext>
            </a:extLst>
          </p:cNvPr>
          <p:cNvSpPr>
            <a:spLocks noGrp="1"/>
          </p:cNvSpPr>
          <p:nvPr>
            <p:ph sz="half" idx="10"/>
          </p:nvPr>
        </p:nvSpPr>
        <p:spPr>
          <a:xfrm>
            <a:off x="234315" y="1333463"/>
            <a:ext cx="7498822" cy="4566366"/>
          </a:xfrm>
        </p:spPr>
        <p:txBody>
          <a:bodyPr>
            <a:noAutofit/>
          </a:bodyPr>
          <a:lstStyle>
            <a:lvl1pPr marL="0" indent="0">
              <a:lnSpc>
                <a:spcPts val="2500"/>
              </a:lnSpc>
              <a:spcBef>
                <a:spcPts val="1000"/>
              </a:spcBef>
              <a:spcAft>
                <a:spcPts val="1600"/>
              </a:spcAft>
              <a:buNone/>
              <a:defRPr sz="2000"/>
            </a:lvl1pPr>
          </a:lstStyle>
          <a:p>
            <a:pPr lvl="0"/>
            <a:endParaRPr lang="en-US" dirty="0"/>
          </a:p>
        </p:txBody>
      </p:sp>
      <p:sp>
        <p:nvSpPr>
          <p:cNvPr id="4" name="Slide Number Placeholder 5">
            <a:extLst>
              <a:ext uri="{FF2B5EF4-FFF2-40B4-BE49-F238E27FC236}">
                <a16:creationId xmlns:a16="http://schemas.microsoft.com/office/drawing/2014/main" id="{99A55454-B8C9-7D9C-48B5-DA62B1D29280}"/>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5" name="Picture 4" descr="A close-up of a logo&#10;&#10;Description automatically generated">
            <a:extLst>
              <a:ext uri="{FF2B5EF4-FFF2-40B4-BE49-F238E27FC236}">
                <a16:creationId xmlns:a16="http://schemas.microsoft.com/office/drawing/2014/main" id="{2EB9AC0A-5AE9-EEAF-AD9D-A39200D460D7}"/>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7" name="TextBox 6">
            <a:extLst>
              <a:ext uri="{FF2B5EF4-FFF2-40B4-BE49-F238E27FC236}">
                <a16:creationId xmlns:a16="http://schemas.microsoft.com/office/drawing/2014/main" id="{608E3D86-F1AB-6460-29AD-2C5308F31193}"/>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a:t>
            </a:r>
          </a:p>
        </p:txBody>
      </p:sp>
    </p:spTree>
    <p:extLst>
      <p:ext uri="{BB962C8B-B14F-4D97-AF65-F5344CB8AC3E}">
        <p14:creationId xmlns:p14="http://schemas.microsoft.com/office/powerpoint/2010/main" val="145439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SF - Small imag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2C2317-573D-25CD-108E-299DFBA59107}"/>
              </a:ext>
            </a:extLst>
          </p:cNvPr>
          <p:cNvSpPr/>
          <p:nvPr userDrawn="1"/>
        </p:nvSpPr>
        <p:spPr>
          <a:xfrm>
            <a:off x="5539740" y="0"/>
            <a:ext cx="4366260"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61C3CA8D-D1D6-830C-D217-1BA8153E797C}"/>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lvl1pPr>
          </a:lstStyle>
          <a:p>
            <a:pPr lvl="0"/>
            <a:endParaRPr lang="en-US"/>
          </a:p>
        </p:txBody>
      </p:sp>
      <p:sp>
        <p:nvSpPr>
          <p:cNvPr id="11" name="Title 1">
            <a:extLst>
              <a:ext uri="{FF2B5EF4-FFF2-40B4-BE49-F238E27FC236}">
                <a16:creationId xmlns:a16="http://schemas.microsoft.com/office/drawing/2014/main" id="{484E4F93-0363-D3C1-9553-957BAC524411}"/>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tx2"/>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6CDAF316-358C-E609-D4AF-1CF2DC76D8ED}"/>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5" name="Picture 4" descr="A close-up of a logo&#10;&#10;Description automatically generated">
            <a:extLst>
              <a:ext uri="{FF2B5EF4-FFF2-40B4-BE49-F238E27FC236}">
                <a16:creationId xmlns:a16="http://schemas.microsoft.com/office/drawing/2014/main" id="{F81FFC03-C698-02B0-DB90-322D38C09218}"/>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3588681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SF - Small image_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2C2317-573D-25CD-108E-299DFBA59107}"/>
              </a:ext>
            </a:extLst>
          </p:cNvPr>
          <p:cNvSpPr/>
          <p:nvPr userDrawn="1"/>
        </p:nvSpPr>
        <p:spPr>
          <a:xfrm>
            <a:off x="5539740" y="0"/>
            <a:ext cx="4366260"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A5F36CA1-5DB8-5192-E833-842D777B2B41}"/>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lvl1pPr>
          </a:lstStyle>
          <a:p>
            <a:pPr lvl="0"/>
            <a:endParaRPr lang="en-US"/>
          </a:p>
        </p:txBody>
      </p:sp>
      <p:sp>
        <p:nvSpPr>
          <p:cNvPr id="11" name="Title 1">
            <a:extLst>
              <a:ext uri="{FF2B5EF4-FFF2-40B4-BE49-F238E27FC236}">
                <a16:creationId xmlns:a16="http://schemas.microsoft.com/office/drawing/2014/main" id="{391F98AD-3FB4-FDB7-1191-47D8D3CE3AFA}"/>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tx2"/>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A312133B-76F0-F95D-37C6-DB08CFE2ED58}"/>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5" name="Picture 4" descr="A close-up of a logo&#10;&#10;Description automatically generated">
            <a:extLst>
              <a:ext uri="{FF2B5EF4-FFF2-40B4-BE49-F238E27FC236}">
                <a16:creationId xmlns:a16="http://schemas.microsoft.com/office/drawing/2014/main" id="{38FF35D3-2910-63F3-1C7F-2E0934561B99}"/>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3592511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SF - Small image_4">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2C2317-573D-25CD-108E-299DFBA59107}"/>
              </a:ext>
            </a:extLst>
          </p:cNvPr>
          <p:cNvSpPr/>
          <p:nvPr userDrawn="1"/>
        </p:nvSpPr>
        <p:spPr>
          <a:xfrm>
            <a:off x="5539740" y="0"/>
            <a:ext cx="4366260" cy="685800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B40DFD04-0846-6310-4677-2B47BA63E7D4}"/>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lvl1pPr>
          </a:lstStyle>
          <a:p>
            <a:pPr lvl="0"/>
            <a:endParaRPr lang="en-US"/>
          </a:p>
        </p:txBody>
      </p:sp>
      <p:sp>
        <p:nvSpPr>
          <p:cNvPr id="11" name="Title 1">
            <a:extLst>
              <a:ext uri="{FF2B5EF4-FFF2-40B4-BE49-F238E27FC236}">
                <a16:creationId xmlns:a16="http://schemas.microsoft.com/office/drawing/2014/main" id="{CB84146D-AE50-94EE-3961-9BE701B15893}"/>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tx2"/>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44A80987-8B8F-26FA-4EF0-3AD4D47B953B}"/>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5" name="Picture 4" descr="A close-up of a logo&#10;&#10;Description automatically generated">
            <a:extLst>
              <a:ext uri="{FF2B5EF4-FFF2-40B4-BE49-F238E27FC236}">
                <a16:creationId xmlns:a16="http://schemas.microsoft.com/office/drawing/2014/main" id="{ABCE6084-F1AD-8B7A-B19F-E721B818B241}"/>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35643226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SF - full colour_1">
    <p:bg>
      <p:bgPr>
        <a:solidFill>
          <a:schemeClr val="accent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3228F97-7E30-304E-B8DE-DCC8945502FF}"/>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tx1"/>
                </a:solidFill>
              </a:defRPr>
            </a:lvl1pPr>
          </a:lstStyle>
          <a:p>
            <a:r>
              <a:rPr lang="en-GB" dirty="0"/>
              <a:t>Slide Title </a:t>
            </a:r>
            <a:endParaRPr lang="en-US" dirty="0"/>
          </a:p>
        </p:txBody>
      </p:sp>
      <p:sp>
        <p:nvSpPr>
          <p:cNvPr id="11" name="Content Placeholder 2">
            <a:extLst>
              <a:ext uri="{FF2B5EF4-FFF2-40B4-BE49-F238E27FC236}">
                <a16:creationId xmlns:a16="http://schemas.microsoft.com/office/drawing/2014/main" id="{9D93470B-D612-FC0F-ED66-E111F28D9AC9}"/>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solidFill>
                  <a:schemeClr val="tx1"/>
                </a:solidFill>
              </a:defRPr>
            </a:lvl1pPr>
          </a:lstStyle>
          <a:p>
            <a:pPr lvl="0"/>
            <a:endParaRPr lang="en-US" dirty="0"/>
          </a:p>
        </p:txBody>
      </p:sp>
      <p:sp>
        <p:nvSpPr>
          <p:cNvPr id="2" name="Slide Number Placeholder 5">
            <a:extLst>
              <a:ext uri="{FF2B5EF4-FFF2-40B4-BE49-F238E27FC236}">
                <a16:creationId xmlns:a16="http://schemas.microsoft.com/office/drawing/2014/main" id="{74E02EE9-ED3B-F43A-BDBA-734B1C223BC3}"/>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3" name="Picture 2" descr="A close-up of a logo&#10;&#10;Description automatically generated">
            <a:extLst>
              <a:ext uri="{FF2B5EF4-FFF2-40B4-BE49-F238E27FC236}">
                <a16:creationId xmlns:a16="http://schemas.microsoft.com/office/drawing/2014/main" id="{80756DD1-9CFB-9D15-EF16-670CF0015795}"/>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25400935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SF - full colour_2">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1EB195-DBFD-2F97-04E9-860404B9BAEB}"/>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solidFill>
                  <a:schemeClr val="tx1"/>
                </a:solidFill>
              </a:defRPr>
            </a:lvl1pPr>
          </a:lstStyle>
          <a:p>
            <a:pPr lvl="0"/>
            <a:endParaRPr lang="en-US" dirty="0"/>
          </a:p>
        </p:txBody>
      </p:sp>
      <p:sp>
        <p:nvSpPr>
          <p:cNvPr id="10" name="Title 1">
            <a:extLst>
              <a:ext uri="{FF2B5EF4-FFF2-40B4-BE49-F238E27FC236}">
                <a16:creationId xmlns:a16="http://schemas.microsoft.com/office/drawing/2014/main" id="{D1384F7F-1A1B-613B-9E69-FBE28ADF19F4}"/>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tx1"/>
                </a:solidFill>
              </a:defRPr>
            </a:lvl1pPr>
          </a:lstStyle>
          <a:p>
            <a:r>
              <a:rPr lang="en-GB" dirty="0"/>
              <a:t>Slide Title </a:t>
            </a:r>
            <a:endParaRPr lang="en-US" dirty="0"/>
          </a:p>
        </p:txBody>
      </p:sp>
      <p:sp>
        <p:nvSpPr>
          <p:cNvPr id="2" name="Slide Number Placeholder 5">
            <a:extLst>
              <a:ext uri="{FF2B5EF4-FFF2-40B4-BE49-F238E27FC236}">
                <a16:creationId xmlns:a16="http://schemas.microsoft.com/office/drawing/2014/main" id="{A1528D44-40B4-9833-4D76-920741A078C7}"/>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4" name="Picture 3" descr="A close-up of a logo&#10;&#10;Description automatically generated">
            <a:extLst>
              <a:ext uri="{FF2B5EF4-FFF2-40B4-BE49-F238E27FC236}">
                <a16:creationId xmlns:a16="http://schemas.microsoft.com/office/drawing/2014/main" id="{E591D9C2-75E5-3352-5241-FD528E6B3679}"/>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16960327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SF - full colour_3">
    <p:bg>
      <p:bgPr>
        <a:solidFill>
          <a:schemeClr val="accent4"/>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51B39B-DE01-9F78-CC71-E41807E8D49C}"/>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solidFill>
                  <a:schemeClr val="bg1"/>
                </a:solidFill>
              </a:defRPr>
            </a:lvl1pPr>
          </a:lstStyle>
          <a:p>
            <a:pPr lvl="0"/>
            <a:endParaRPr lang="en-US"/>
          </a:p>
        </p:txBody>
      </p:sp>
      <p:sp>
        <p:nvSpPr>
          <p:cNvPr id="10" name="Title 1">
            <a:extLst>
              <a:ext uri="{FF2B5EF4-FFF2-40B4-BE49-F238E27FC236}">
                <a16:creationId xmlns:a16="http://schemas.microsoft.com/office/drawing/2014/main" id="{E8717BBB-D13C-90F0-4C98-31953F3A980D}"/>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bg1"/>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D195353F-CADC-CF40-73D4-BD7966940691}"/>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4" name="Picture 3" descr="A close-up of a logo&#10;&#10;Description automatically generated">
            <a:extLst>
              <a:ext uri="{FF2B5EF4-FFF2-40B4-BE49-F238E27FC236}">
                <a16:creationId xmlns:a16="http://schemas.microsoft.com/office/drawing/2014/main" id="{BCD8EF13-9D5E-8139-122F-BBFF1C875922}"/>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27774967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SF - full colour_4">
    <p:bg>
      <p:bgPr>
        <a:solidFill>
          <a:schemeClr val="accent3"/>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EA7040-942A-80AB-88E8-55F2BA5DAA95}"/>
              </a:ext>
            </a:extLst>
          </p:cNvPr>
          <p:cNvSpPr>
            <a:spLocks noGrp="1"/>
          </p:cNvSpPr>
          <p:nvPr>
            <p:ph sz="half" idx="10"/>
          </p:nvPr>
        </p:nvSpPr>
        <p:spPr>
          <a:xfrm>
            <a:off x="232915" y="1303304"/>
            <a:ext cx="4882010" cy="4368246"/>
          </a:xfrm>
        </p:spPr>
        <p:txBody>
          <a:bodyPr>
            <a:normAutofit/>
          </a:bodyPr>
          <a:lstStyle>
            <a:lvl1pPr marL="0" indent="0">
              <a:lnSpc>
                <a:spcPts val="2800"/>
              </a:lnSpc>
              <a:spcBef>
                <a:spcPts val="1100"/>
              </a:spcBef>
              <a:spcAft>
                <a:spcPts val="0"/>
              </a:spcAft>
              <a:buNone/>
              <a:defRPr sz="2000">
                <a:solidFill>
                  <a:schemeClr val="bg1"/>
                </a:solidFill>
              </a:defRPr>
            </a:lvl1pPr>
          </a:lstStyle>
          <a:p>
            <a:pPr lvl="0"/>
            <a:endParaRPr lang="en-US"/>
          </a:p>
        </p:txBody>
      </p:sp>
      <p:sp>
        <p:nvSpPr>
          <p:cNvPr id="10" name="Title 1">
            <a:extLst>
              <a:ext uri="{FF2B5EF4-FFF2-40B4-BE49-F238E27FC236}">
                <a16:creationId xmlns:a16="http://schemas.microsoft.com/office/drawing/2014/main" id="{B5450C8C-1608-E58A-A1BC-4FC4D6E7EA2C}"/>
              </a:ext>
            </a:extLst>
          </p:cNvPr>
          <p:cNvSpPr>
            <a:spLocks noGrp="1"/>
          </p:cNvSpPr>
          <p:nvPr>
            <p:ph type="title" hasCustomPrompt="1"/>
          </p:nvPr>
        </p:nvSpPr>
        <p:spPr>
          <a:xfrm>
            <a:off x="233593" y="543878"/>
            <a:ext cx="4881332" cy="694054"/>
          </a:xfrm>
        </p:spPr>
        <p:txBody>
          <a:bodyPr anchor="b">
            <a:noAutofit/>
          </a:bodyPr>
          <a:lstStyle>
            <a:lvl1pPr>
              <a:lnSpc>
                <a:spcPts val="4300"/>
              </a:lnSpc>
              <a:spcBef>
                <a:spcPts val="2600"/>
              </a:spcBef>
              <a:defRPr sz="3600">
                <a:solidFill>
                  <a:schemeClr val="bg1"/>
                </a:solidFill>
              </a:defRPr>
            </a:lvl1pPr>
          </a:lstStyle>
          <a:p>
            <a:r>
              <a:rPr lang="en-GB"/>
              <a:t>Slide Title </a:t>
            </a:r>
            <a:endParaRPr lang="en-US"/>
          </a:p>
        </p:txBody>
      </p:sp>
      <p:sp>
        <p:nvSpPr>
          <p:cNvPr id="2" name="Slide Number Placeholder 5">
            <a:extLst>
              <a:ext uri="{FF2B5EF4-FFF2-40B4-BE49-F238E27FC236}">
                <a16:creationId xmlns:a16="http://schemas.microsoft.com/office/drawing/2014/main" id="{077F33D3-5CA6-818E-0A86-33AB9753A629}"/>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4" name="Picture 3" descr="A close-up of a logo&#10;&#10;Description automatically generated">
            <a:extLst>
              <a:ext uri="{FF2B5EF4-FFF2-40B4-BE49-F238E27FC236}">
                <a16:creationId xmlns:a16="http://schemas.microsoft.com/office/drawing/2014/main" id="{0E0E0E95-35E5-12F9-827A-2C4421996880}"/>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35070301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SF - Split colour_1">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CEEA4C-7B80-A173-7D86-342250889FF2}"/>
              </a:ext>
            </a:extLst>
          </p:cNvPr>
          <p:cNvSpPr/>
          <p:nvPr userDrawn="1"/>
        </p:nvSpPr>
        <p:spPr>
          <a:xfrm>
            <a:off x="4953000" y="0"/>
            <a:ext cx="4953000"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6CA1BF-517C-C88D-2B38-99CCD97DD49D}"/>
              </a:ext>
            </a:extLst>
          </p:cNvPr>
          <p:cNvSpPr>
            <a:spLocks noGrp="1"/>
          </p:cNvSpPr>
          <p:nvPr>
            <p:ph sz="half" idx="10"/>
          </p:nvPr>
        </p:nvSpPr>
        <p:spPr>
          <a:xfrm>
            <a:off x="232915" y="1303304"/>
            <a:ext cx="4556573" cy="4368246"/>
          </a:xfrm>
        </p:spPr>
        <p:txBody>
          <a:bodyPr>
            <a:normAutofit/>
          </a:bodyPr>
          <a:lstStyle>
            <a:lvl1pPr marL="0" indent="0">
              <a:lnSpc>
                <a:spcPts val="2600"/>
              </a:lnSpc>
              <a:spcBef>
                <a:spcPts val="1000"/>
              </a:spcBef>
              <a:spcAft>
                <a:spcPts val="1600"/>
              </a:spcAft>
              <a:buNone/>
              <a:defRPr sz="2000">
                <a:solidFill>
                  <a:schemeClr val="tx1"/>
                </a:solidFill>
              </a:defRPr>
            </a:lvl1pPr>
          </a:lstStyle>
          <a:p>
            <a:pPr lvl="0"/>
            <a:endParaRPr lang="en-US" dirty="0"/>
          </a:p>
        </p:txBody>
      </p:sp>
      <p:sp>
        <p:nvSpPr>
          <p:cNvPr id="11" name="Title 1">
            <a:extLst>
              <a:ext uri="{FF2B5EF4-FFF2-40B4-BE49-F238E27FC236}">
                <a16:creationId xmlns:a16="http://schemas.microsoft.com/office/drawing/2014/main" id="{66808BD4-868A-01E5-9854-911DA2F64AC9}"/>
              </a:ext>
            </a:extLst>
          </p:cNvPr>
          <p:cNvSpPr>
            <a:spLocks noGrp="1"/>
          </p:cNvSpPr>
          <p:nvPr>
            <p:ph type="title" hasCustomPrompt="1"/>
          </p:nvPr>
        </p:nvSpPr>
        <p:spPr>
          <a:xfrm>
            <a:off x="233593" y="543878"/>
            <a:ext cx="4555940" cy="694054"/>
          </a:xfrm>
        </p:spPr>
        <p:txBody>
          <a:bodyPr anchor="b">
            <a:noAutofit/>
          </a:bodyPr>
          <a:lstStyle>
            <a:lvl1pPr>
              <a:lnSpc>
                <a:spcPts val="4300"/>
              </a:lnSpc>
              <a:spcBef>
                <a:spcPts val="2600"/>
              </a:spcBef>
              <a:defRPr sz="3600">
                <a:solidFill>
                  <a:schemeClr val="tx1"/>
                </a:solidFill>
              </a:defRPr>
            </a:lvl1pPr>
          </a:lstStyle>
          <a:p>
            <a:r>
              <a:rPr lang="en-GB" dirty="0"/>
              <a:t>Slide Title </a:t>
            </a:r>
            <a:endParaRPr lang="en-US" dirty="0"/>
          </a:p>
        </p:txBody>
      </p:sp>
      <p:sp>
        <p:nvSpPr>
          <p:cNvPr id="4" name="Slide Number Placeholder 5">
            <a:extLst>
              <a:ext uri="{FF2B5EF4-FFF2-40B4-BE49-F238E27FC236}">
                <a16:creationId xmlns:a16="http://schemas.microsoft.com/office/drawing/2014/main" id="{204D9B99-16A1-1439-229D-65551CC0B7E3}"/>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6" name="Picture 5" descr="A close-up of a logo&#10;&#10;Description automatically generated">
            <a:extLst>
              <a:ext uri="{FF2B5EF4-FFF2-40B4-BE49-F238E27FC236}">
                <a16:creationId xmlns:a16="http://schemas.microsoft.com/office/drawing/2014/main" id="{7ACA3B22-4942-ACF7-0619-C7AEE199A7EB}"/>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25228674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SF - Split colour_2">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CEEA4C-7B80-A173-7D86-342250889FF2}"/>
              </a:ext>
            </a:extLst>
          </p:cNvPr>
          <p:cNvSpPr/>
          <p:nvPr userDrawn="1"/>
        </p:nvSpPr>
        <p:spPr>
          <a:xfrm>
            <a:off x="4953000" y="0"/>
            <a:ext cx="4953000"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6CA1BF-517C-C88D-2B38-99CCD97DD49D}"/>
              </a:ext>
            </a:extLst>
          </p:cNvPr>
          <p:cNvSpPr>
            <a:spLocks noGrp="1"/>
          </p:cNvSpPr>
          <p:nvPr>
            <p:ph sz="half" idx="10"/>
          </p:nvPr>
        </p:nvSpPr>
        <p:spPr>
          <a:xfrm>
            <a:off x="232915" y="1303304"/>
            <a:ext cx="4556573" cy="4368246"/>
          </a:xfrm>
        </p:spPr>
        <p:txBody>
          <a:bodyPr>
            <a:normAutofit/>
          </a:bodyPr>
          <a:lstStyle>
            <a:lvl1pPr marL="0" indent="0">
              <a:lnSpc>
                <a:spcPts val="2600"/>
              </a:lnSpc>
              <a:spcBef>
                <a:spcPts val="1000"/>
              </a:spcBef>
              <a:spcAft>
                <a:spcPts val="1600"/>
              </a:spcAft>
              <a:buNone/>
              <a:defRPr sz="2000">
                <a:solidFill>
                  <a:schemeClr val="tx1"/>
                </a:solidFill>
              </a:defRPr>
            </a:lvl1pPr>
          </a:lstStyle>
          <a:p>
            <a:pPr lvl="0"/>
            <a:endParaRPr lang="en-US" dirty="0"/>
          </a:p>
        </p:txBody>
      </p:sp>
      <p:sp>
        <p:nvSpPr>
          <p:cNvPr id="11" name="Title 1">
            <a:extLst>
              <a:ext uri="{FF2B5EF4-FFF2-40B4-BE49-F238E27FC236}">
                <a16:creationId xmlns:a16="http://schemas.microsoft.com/office/drawing/2014/main" id="{66808BD4-868A-01E5-9854-911DA2F64AC9}"/>
              </a:ext>
            </a:extLst>
          </p:cNvPr>
          <p:cNvSpPr>
            <a:spLocks noGrp="1"/>
          </p:cNvSpPr>
          <p:nvPr>
            <p:ph type="title" hasCustomPrompt="1"/>
          </p:nvPr>
        </p:nvSpPr>
        <p:spPr>
          <a:xfrm>
            <a:off x="233593" y="543878"/>
            <a:ext cx="4555940" cy="694054"/>
          </a:xfrm>
        </p:spPr>
        <p:txBody>
          <a:bodyPr anchor="b">
            <a:noAutofit/>
          </a:bodyPr>
          <a:lstStyle>
            <a:lvl1pPr>
              <a:lnSpc>
                <a:spcPts val="4300"/>
              </a:lnSpc>
              <a:spcBef>
                <a:spcPts val="2600"/>
              </a:spcBef>
              <a:defRPr sz="3600">
                <a:solidFill>
                  <a:schemeClr val="tx1"/>
                </a:solidFill>
              </a:defRPr>
            </a:lvl1pPr>
          </a:lstStyle>
          <a:p>
            <a:r>
              <a:rPr lang="en-GB" dirty="0"/>
              <a:t>Slide Title </a:t>
            </a:r>
            <a:endParaRPr lang="en-US" dirty="0"/>
          </a:p>
        </p:txBody>
      </p:sp>
      <p:sp>
        <p:nvSpPr>
          <p:cNvPr id="4" name="Slide Number Placeholder 5">
            <a:extLst>
              <a:ext uri="{FF2B5EF4-FFF2-40B4-BE49-F238E27FC236}">
                <a16:creationId xmlns:a16="http://schemas.microsoft.com/office/drawing/2014/main" id="{5812DDA2-600D-39EF-8908-5F862280EB9A}"/>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6" name="Picture 5" descr="A close-up of a logo&#10;&#10;Description automatically generated">
            <a:extLst>
              <a:ext uri="{FF2B5EF4-FFF2-40B4-BE49-F238E27FC236}">
                <a16:creationId xmlns:a16="http://schemas.microsoft.com/office/drawing/2014/main" id="{175C2B04-A6F0-20FB-6395-8F3F5F392CD7}"/>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31625350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SF - Split colour_3">
    <p:bg>
      <p:bgPr>
        <a:solidFill>
          <a:schemeClr val="accent4"/>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CEEA4C-7B80-A173-7D86-342250889FF2}"/>
              </a:ext>
            </a:extLst>
          </p:cNvPr>
          <p:cNvSpPr/>
          <p:nvPr userDrawn="1"/>
        </p:nvSpPr>
        <p:spPr>
          <a:xfrm>
            <a:off x="4953000" y="0"/>
            <a:ext cx="4953000"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6CA1BF-517C-C88D-2B38-99CCD97DD49D}"/>
              </a:ext>
            </a:extLst>
          </p:cNvPr>
          <p:cNvSpPr>
            <a:spLocks noGrp="1"/>
          </p:cNvSpPr>
          <p:nvPr>
            <p:ph sz="half" idx="10"/>
          </p:nvPr>
        </p:nvSpPr>
        <p:spPr>
          <a:xfrm>
            <a:off x="232915" y="1303304"/>
            <a:ext cx="4556573" cy="4368246"/>
          </a:xfrm>
        </p:spPr>
        <p:txBody>
          <a:bodyPr>
            <a:normAutofit/>
          </a:bodyPr>
          <a:lstStyle>
            <a:lvl1pPr marL="0" indent="0">
              <a:lnSpc>
                <a:spcPts val="2600"/>
              </a:lnSpc>
              <a:spcBef>
                <a:spcPts val="1000"/>
              </a:spcBef>
              <a:spcAft>
                <a:spcPts val="1600"/>
              </a:spcAft>
              <a:buNone/>
              <a:defRPr sz="2000">
                <a:solidFill>
                  <a:schemeClr val="bg1"/>
                </a:solidFill>
              </a:defRPr>
            </a:lvl1pPr>
          </a:lstStyle>
          <a:p>
            <a:pPr lvl="0"/>
            <a:endParaRPr lang="en-US"/>
          </a:p>
        </p:txBody>
      </p:sp>
      <p:sp>
        <p:nvSpPr>
          <p:cNvPr id="11" name="Title 1">
            <a:extLst>
              <a:ext uri="{FF2B5EF4-FFF2-40B4-BE49-F238E27FC236}">
                <a16:creationId xmlns:a16="http://schemas.microsoft.com/office/drawing/2014/main" id="{66808BD4-868A-01E5-9854-911DA2F64AC9}"/>
              </a:ext>
            </a:extLst>
          </p:cNvPr>
          <p:cNvSpPr>
            <a:spLocks noGrp="1"/>
          </p:cNvSpPr>
          <p:nvPr>
            <p:ph type="title" hasCustomPrompt="1"/>
          </p:nvPr>
        </p:nvSpPr>
        <p:spPr>
          <a:xfrm>
            <a:off x="233593" y="543878"/>
            <a:ext cx="4555940" cy="694054"/>
          </a:xfrm>
        </p:spPr>
        <p:txBody>
          <a:bodyPr anchor="b">
            <a:noAutofit/>
          </a:bodyPr>
          <a:lstStyle>
            <a:lvl1pPr>
              <a:lnSpc>
                <a:spcPts val="4300"/>
              </a:lnSpc>
              <a:spcBef>
                <a:spcPts val="2600"/>
              </a:spcBef>
              <a:defRPr sz="3600">
                <a:solidFill>
                  <a:schemeClr val="bg1"/>
                </a:solidFill>
              </a:defRPr>
            </a:lvl1pPr>
          </a:lstStyle>
          <a:p>
            <a:r>
              <a:rPr lang="en-GB" dirty="0"/>
              <a:t>Slide Title </a:t>
            </a:r>
            <a:endParaRPr lang="en-US" dirty="0"/>
          </a:p>
        </p:txBody>
      </p:sp>
      <p:sp>
        <p:nvSpPr>
          <p:cNvPr id="4" name="Slide Number Placeholder 5">
            <a:extLst>
              <a:ext uri="{FF2B5EF4-FFF2-40B4-BE49-F238E27FC236}">
                <a16:creationId xmlns:a16="http://schemas.microsoft.com/office/drawing/2014/main" id="{5DB4AB5C-EF20-8850-EB82-8781670242CB}"/>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6" name="Picture 5" descr="A close-up of a logo&#10;&#10;Description automatically generated">
            <a:extLst>
              <a:ext uri="{FF2B5EF4-FFF2-40B4-BE49-F238E27FC236}">
                <a16:creationId xmlns:a16="http://schemas.microsoft.com/office/drawing/2014/main" id="{B17B6D2A-E18E-5FBE-7417-6D4066704001}"/>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422265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F - Two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4A921C7-92B9-0BC1-711C-79266BA87B97}"/>
              </a:ext>
            </a:extLst>
          </p:cNvPr>
          <p:cNvSpPr>
            <a:spLocks noGrp="1"/>
          </p:cNvSpPr>
          <p:nvPr>
            <p:ph type="title" hasCustomPrompt="1"/>
          </p:nvPr>
        </p:nvSpPr>
        <p:spPr>
          <a:xfrm>
            <a:off x="224154" y="587217"/>
            <a:ext cx="7764145" cy="694054"/>
          </a:xfrm>
        </p:spPr>
        <p:txBody>
          <a:bodyPr>
            <a:noAutofit/>
          </a:bodyPr>
          <a:lstStyle>
            <a:lvl1pPr>
              <a:defRPr sz="3600">
                <a:solidFill>
                  <a:schemeClr val="accent2"/>
                </a:solidFill>
              </a:defRPr>
            </a:lvl1pPr>
          </a:lstStyle>
          <a:p>
            <a:r>
              <a:rPr lang="en-GB" dirty="0"/>
              <a:t>Slide Title </a:t>
            </a:r>
            <a:endParaRPr lang="en-US" dirty="0"/>
          </a:p>
        </p:txBody>
      </p:sp>
      <p:sp>
        <p:nvSpPr>
          <p:cNvPr id="5" name="Slide Number Placeholder 5">
            <a:extLst>
              <a:ext uri="{FF2B5EF4-FFF2-40B4-BE49-F238E27FC236}">
                <a16:creationId xmlns:a16="http://schemas.microsoft.com/office/drawing/2014/main" id="{11E814DC-1E0D-B3C4-E921-FD6C48AD1CA4}"/>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6" name="Picture 5" descr="A close-up of a logo&#10;&#10;Description automatically generated">
            <a:extLst>
              <a:ext uri="{FF2B5EF4-FFF2-40B4-BE49-F238E27FC236}">
                <a16:creationId xmlns:a16="http://schemas.microsoft.com/office/drawing/2014/main" id="{B3417A30-B4D9-92DB-F5A3-C9925D8271AA}"/>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8" name="TextBox 7">
            <a:extLst>
              <a:ext uri="{FF2B5EF4-FFF2-40B4-BE49-F238E27FC236}">
                <a16:creationId xmlns:a16="http://schemas.microsoft.com/office/drawing/2014/main" id="{CA21E51A-7D15-AE01-90B6-B6735F141750}"/>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a:t>
            </a:r>
          </a:p>
        </p:txBody>
      </p:sp>
      <p:sp>
        <p:nvSpPr>
          <p:cNvPr id="7" name="Content Placeholder 2">
            <a:extLst>
              <a:ext uri="{FF2B5EF4-FFF2-40B4-BE49-F238E27FC236}">
                <a16:creationId xmlns:a16="http://schemas.microsoft.com/office/drawing/2014/main" id="{7661C6D7-480C-736D-C569-E580895EDC0A}"/>
              </a:ext>
            </a:extLst>
          </p:cNvPr>
          <p:cNvSpPr>
            <a:spLocks noGrp="1"/>
          </p:cNvSpPr>
          <p:nvPr>
            <p:ph sz="half" idx="12"/>
          </p:nvPr>
        </p:nvSpPr>
        <p:spPr>
          <a:xfrm>
            <a:off x="234315" y="1333462"/>
            <a:ext cx="3748405" cy="4937321"/>
          </a:xfrm>
        </p:spPr>
        <p:txBody>
          <a:bodyPr>
            <a:noAutofit/>
          </a:bodyPr>
          <a:lstStyle>
            <a:lvl1pPr marL="0" indent="0">
              <a:lnSpc>
                <a:spcPts val="2500"/>
              </a:lnSpc>
              <a:spcBef>
                <a:spcPts val="1000"/>
              </a:spcBef>
              <a:spcAft>
                <a:spcPts val="1600"/>
              </a:spcAft>
              <a:buNone/>
              <a:defRPr sz="2000"/>
            </a:lvl1pPr>
          </a:lstStyle>
          <a:p>
            <a:pPr lvl="0"/>
            <a:endParaRPr lang="en-US" dirty="0"/>
          </a:p>
        </p:txBody>
      </p:sp>
      <p:sp>
        <p:nvSpPr>
          <p:cNvPr id="11" name="Content Placeholder 2">
            <a:extLst>
              <a:ext uri="{FF2B5EF4-FFF2-40B4-BE49-F238E27FC236}">
                <a16:creationId xmlns:a16="http://schemas.microsoft.com/office/drawing/2014/main" id="{E2B39478-AF5F-125E-D828-29CBB65F0DEB}"/>
              </a:ext>
            </a:extLst>
          </p:cNvPr>
          <p:cNvSpPr>
            <a:spLocks noGrp="1"/>
          </p:cNvSpPr>
          <p:nvPr>
            <p:ph sz="half" idx="13"/>
          </p:nvPr>
        </p:nvSpPr>
        <p:spPr>
          <a:xfrm>
            <a:off x="4239895" y="1333462"/>
            <a:ext cx="3748405" cy="4937321"/>
          </a:xfrm>
        </p:spPr>
        <p:txBody>
          <a:bodyPr>
            <a:noAutofit/>
          </a:bodyPr>
          <a:lstStyle>
            <a:lvl1pPr marL="0" indent="0">
              <a:lnSpc>
                <a:spcPts val="2500"/>
              </a:lnSpc>
              <a:spcBef>
                <a:spcPts val="1000"/>
              </a:spcBef>
              <a:spcAft>
                <a:spcPts val="1600"/>
              </a:spcAft>
              <a:buNone/>
              <a:defRPr sz="2000"/>
            </a:lvl1pPr>
          </a:lstStyle>
          <a:p>
            <a:pPr lvl="0"/>
            <a:endParaRPr lang="en-US" dirty="0"/>
          </a:p>
        </p:txBody>
      </p:sp>
    </p:spTree>
    <p:extLst>
      <p:ext uri="{BB962C8B-B14F-4D97-AF65-F5344CB8AC3E}">
        <p14:creationId xmlns:p14="http://schemas.microsoft.com/office/powerpoint/2010/main" val="10048671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SF - Split colour_4">
    <p:bg>
      <p:bgPr>
        <a:solidFill>
          <a:schemeClr val="accent4"/>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CEEA4C-7B80-A173-7D86-342250889FF2}"/>
              </a:ext>
            </a:extLst>
          </p:cNvPr>
          <p:cNvSpPr/>
          <p:nvPr userDrawn="1"/>
        </p:nvSpPr>
        <p:spPr>
          <a:xfrm>
            <a:off x="4953000" y="0"/>
            <a:ext cx="4953000" cy="685800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6CA1BF-517C-C88D-2B38-99CCD97DD49D}"/>
              </a:ext>
            </a:extLst>
          </p:cNvPr>
          <p:cNvSpPr>
            <a:spLocks noGrp="1"/>
          </p:cNvSpPr>
          <p:nvPr>
            <p:ph sz="half" idx="10"/>
          </p:nvPr>
        </p:nvSpPr>
        <p:spPr>
          <a:xfrm>
            <a:off x="232915" y="1303304"/>
            <a:ext cx="4556573" cy="4368246"/>
          </a:xfrm>
        </p:spPr>
        <p:txBody>
          <a:bodyPr>
            <a:normAutofit/>
          </a:bodyPr>
          <a:lstStyle>
            <a:lvl1pPr marL="0" indent="0">
              <a:lnSpc>
                <a:spcPts val="2600"/>
              </a:lnSpc>
              <a:spcBef>
                <a:spcPts val="1000"/>
              </a:spcBef>
              <a:spcAft>
                <a:spcPts val="1600"/>
              </a:spcAft>
              <a:buNone/>
              <a:defRPr sz="2000">
                <a:solidFill>
                  <a:schemeClr val="bg1"/>
                </a:solidFill>
              </a:defRPr>
            </a:lvl1pPr>
          </a:lstStyle>
          <a:p>
            <a:pPr lvl="0"/>
            <a:endParaRPr lang="en-US"/>
          </a:p>
        </p:txBody>
      </p:sp>
      <p:sp>
        <p:nvSpPr>
          <p:cNvPr id="11" name="Title 1">
            <a:extLst>
              <a:ext uri="{FF2B5EF4-FFF2-40B4-BE49-F238E27FC236}">
                <a16:creationId xmlns:a16="http://schemas.microsoft.com/office/drawing/2014/main" id="{66808BD4-868A-01E5-9854-911DA2F64AC9}"/>
              </a:ext>
            </a:extLst>
          </p:cNvPr>
          <p:cNvSpPr>
            <a:spLocks noGrp="1"/>
          </p:cNvSpPr>
          <p:nvPr>
            <p:ph type="title" hasCustomPrompt="1"/>
          </p:nvPr>
        </p:nvSpPr>
        <p:spPr>
          <a:xfrm>
            <a:off x="233593" y="543878"/>
            <a:ext cx="4555940" cy="694054"/>
          </a:xfrm>
        </p:spPr>
        <p:txBody>
          <a:bodyPr anchor="b">
            <a:noAutofit/>
          </a:bodyPr>
          <a:lstStyle>
            <a:lvl1pPr>
              <a:lnSpc>
                <a:spcPts val="4300"/>
              </a:lnSpc>
              <a:spcBef>
                <a:spcPts val="2600"/>
              </a:spcBef>
              <a:defRPr sz="3600">
                <a:solidFill>
                  <a:schemeClr val="bg1"/>
                </a:solidFill>
              </a:defRPr>
            </a:lvl1pPr>
          </a:lstStyle>
          <a:p>
            <a:r>
              <a:rPr lang="en-GB"/>
              <a:t>Slide Title </a:t>
            </a:r>
            <a:endParaRPr lang="en-US"/>
          </a:p>
        </p:txBody>
      </p:sp>
      <p:sp>
        <p:nvSpPr>
          <p:cNvPr id="4" name="Slide Number Placeholder 5">
            <a:extLst>
              <a:ext uri="{FF2B5EF4-FFF2-40B4-BE49-F238E27FC236}">
                <a16:creationId xmlns:a16="http://schemas.microsoft.com/office/drawing/2014/main" id="{9AAF77CA-0003-CF44-BA5C-74BD95180D41}"/>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6" name="Picture 5" descr="A close-up of a logo&#10;&#10;Description automatically generated">
            <a:extLst>
              <a:ext uri="{FF2B5EF4-FFF2-40B4-BE49-F238E27FC236}">
                <a16:creationId xmlns:a16="http://schemas.microsoft.com/office/drawing/2014/main" id="{F5EB55A8-4926-E157-7375-23FDF913A4C5}"/>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30440621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SF - Signposting-support">
    <p:bg>
      <p:bgPr>
        <a:solidFill>
          <a:schemeClr val="accent3"/>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CEEA4C-7B80-A173-7D86-342250889FF2}"/>
              </a:ext>
            </a:extLst>
          </p:cNvPr>
          <p:cNvSpPr/>
          <p:nvPr userDrawn="1"/>
        </p:nvSpPr>
        <p:spPr>
          <a:xfrm>
            <a:off x="4953000" y="0"/>
            <a:ext cx="4953000"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6CA1BF-517C-C88D-2B38-99CCD97DD49D}"/>
              </a:ext>
            </a:extLst>
          </p:cNvPr>
          <p:cNvSpPr>
            <a:spLocks noGrp="1"/>
          </p:cNvSpPr>
          <p:nvPr>
            <p:ph sz="half" idx="10"/>
          </p:nvPr>
        </p:nvSpPr>
        <p:spPr>
          <a:xfrm>
            <a:off x="232915" y="1303304"/>
            <a:ext cx="4556573" cy="4368246"/>
          </a:xfrm>
        </p:spPr>
        <p:txBody>
          <a:bodyPr>
            <a:normAutofit/>
          </a:bodyPr>
          <a:lstStyle>
            <a:lvl1pPr marL="0" indent="0">
              <a:lnSpc>
                <a:spcPts val="2600"/>
              </a:lnSpc>
              <a:spcBef>
                <a:spcPts val="1000"/>
              </a:spcBef>
              <a:spcAft>
                <a:spcPts val="1600"/>
              </a:spcAft>
              <a:buNone/>
              <a:defRPr sz="2000">
                <a:solidFill>
                  <a:schemeClr val="bg1"/>
                </a:solidFill>
              </a:defRPr>
            </a:lvl1pPr>
          </a:lstStyle>
          <a:p>
            <a:pPr lvl="0"/>
            <a:endParaRPr lang="en-US"/>
          </a:p>
        </p:txBody>
      </p:sp>
      <p:sp>
        <p:nvSpPr>
          <p:cNvPr id="11" name="Title 1">
            <a:extLst>
              <a:ext uri="{FF2B5EF4-FFF2-40B4-BE49-F238E27FC236}">
                <a16:creationId xmlns:a16="http://schemas.microsoft.com/office/drawing/2014/main" id="{66808BD4-868A-01E5-9854-911DA2F64AC9}"/>
              </a:ext>
            </a:extLst>
          </p:cNvPr>
          <p:cNvSpPr>
            <a:spLocks noGrp="1"/>
          </p:cNvSpPr>
          <p:nvPr>
            <p:ph type="title" hasCustomPrompt="1"/>
          </p:nvPr>
        </p:nvSpPr>
        <p:spPr>
          <a:xfrm>
            <a:off x="233593" y="543878"/>
            <a:ext cx="4555940" cy="694054"/>
          </a:xfrm>
        </p:spPr>
        <p:txBody>
          <a:bodyPr anchor="b">
            <a:noAutofit/>
          </a:bodyPr>
          <a:lstStyle>
            <a:lvl1pPr>
              <a:lnSpc>
                <a:spcPts val="4300"/>
              </a:lnSpc>
              <a:spcBef>
                <a:spcPts val="2600"/>
              </a:spcBef>
              <a:defRPr sz="3600">
                <a:solidFill>
                  <a:schemeClr val="bg1"/>
                </a:solidFill>
              </a:defRPr>
            </a:lvl1pPr>
          </a:lstStyle>
          <a:p>
            <a:r>
              <a:rPr lang="en-GB"/>
              <a:t>Slide Title </a:t>
            </a:r>
            <a:endParaRPr lang="en-US"/>
          </a:p>
        </p:txBody>
      </p:sp>
      <p:sp>
        <p:nvSpPr>
          <p:cNvPr id="4" name="Slide Number Placeholder 5">
            <a:extLst>
              <a:ext uri="{FF2B5EF4-FFF2-40B4-BE49-F238E27FC236}">
                <a16:creationId xmlns:a16="http://schemas.microsoft.com/office/drawing/2014/main" id="{DBC81B4D-ABA1-715B-52EE-40D32F09B96B}"/>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bg1"/>
                </a:solidFill>
                <a:latin typeface="Century Gothic" panose="020B0502020202020204" pitchFamily="34" charset="0"/>
              </a:defRPr>
            </a:lvl1pPr>
          </a:lstStyle>
          <a:p>
            <a:r>
              <a:rPr lang="en-GB" dirty="0"/>
              <a:t>© PSHE Association 2025</a:t>
            </a:r>
          </a:p>
        </p:txBody>
      </p:sp>
      <p:pic>
        <p:nvPicPr>
          <p:cNvPr id="6" name="Picture 5" descr="A close-up of a logo&#10;&#10;Description automatically generated">
            <a:extLst>
              <a:ext uri="{FF2B5EF4-FFF2-40B4-BE49-F238E27FC236}">
                <a16:creationId xmlns:a16="http://schemas.microsoft.com/office/drawing/2014/main" id="{4A65BD89-9C36-683A-1339-04B2639CB305}"/>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5136399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SF - plain whit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8D52-B310-B426-CA75-DA7EB0182F1B}"/>
              </a:ext>
            </a:extLst>
          </p:cNvPr>
          <p:cNvSpPr>
            <a:spLocks noGrp="1"/>
          </p:cNvSpPr>
          <p:nvPr>
            <p:ph type="title" hasCustomPrompt="1"/>
          </p:nvPr>
        </p:nvSpPr>
        <p:spPr>
          <a:xfrm>
            <a:off x="233592" y="543878"/>
            <a:ext cx="7749945" cy="694054"/>
          </a:xfrm>
        </p:spPr>
        <p:txBody>
          <a:bodyPr anchor="b">
            <a:noAutofit/>
          </a:bodyPr>
          <a:lstStyle>
            <a:lvl1pPr>
              <a:lnSpc>
                <a:spcPts val="4300"/>
              </a:lnSpc>
              <a:spcBef>
                <a:spcPts val="2600"/>
              </a:spcBef>
              <a:defRPr sz="3600">
                <a:solidFill>
                  <a:schemeClr val="tx2"/>
                </a:solidFill>
              </a:defRPr>
            </a:lvl1pPr>
          </a:lstStyle>
          <a:p>
            <a:r>
              <a:rPr lang="en-GB" dirty="0"/>
              <a:t>Slide Title </a:t>
            </a:r>
            <a:endParaRPr lang="en-US" dirty="0"/>
          </a:p>
        </p:txBody>
      </p:sp>
      <p:sp>
        <p:nvSpPr>
          <p:cNvPr id="5" name="Slide Number Placeholder 5">
            <a:extLst>
              <a:ext uri="{FF2B5EF4-FFF2-40B4-BE49-F238E27FC236}">
                <a16:creationId xmlns:a16="http://schemas.microsoft.com/office/drawing/2014/main" id="{958A4896-A8F8-0D7A-AE31-BEA33E1F14B1}"/>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lumMod val="50000"/>
                    <a:lumOff val="50000"/>
                  </a:schemeClr>
                </a:solidFill>
                <a:latin typeface="Century Gothic" panose="020B0502020202020204" pitchFamily="34" charset="0"/>
              </a:defRPr>
            </a:lvl1pPr>
          </a:lstStyle>
          <a:p>
            <a:r>
              <a:rPr lang="en-GB" dirty="0"/>
              <a:t>© PSHE Association 2025</a:t>
            </a:r>
          </a:p>
        </p:txBody>
      </p:sp>
      <p:pic>
        <p:nvPicPr>
          <p:cNvPr id="6" name="Google Shape;109;p36">
            <a:extLst>
              <a:ext uri="{FF2B5EF4-FFF2-40B4-BE49-F238E27FC236}">
                <a16:creationId xmlns:a16="http://schemas.microsoft.com/office/drawing/2014/main" id="{E401EC68-85B4-3C77-2F17-799936FA93CA}"/>
              </a:ext>
            </a:extLst>
          </p:cNvPr>
          <p:cNvPicPr preferRelativeResize="0"/>
          <p:nvPr userDrawn="1"/>
        </p:nvPicPr>
        <p:blipFill rotWithShape="1">
          <a:blip r:embed="rId2">
            <a:alphaModFix/>
          </a:blip>
          <a:srcRect/>
          <a:stretch/>
        </p:blipFill>
        <p:spPr>
          <a:xfrm>
            <a:off x="8091329" y="336172"/>
            <a:ext cx="1479391" cy="301845"/>
          </a:xfrm>
          <a:prstGeom prst="rect">
            <a:avLst/>
          </a:prstGeom>
          <a:noFill/>
          <a:ln>
            <a:noFill/>
          </a:ln>
        </p:spPr>
      </p:pic>
    </p:spTree>
    <p:extLst>
      <p:ext uri="{BB962C8B-B14F-4D97-AF65-F5344CB8AC3E}">
        <p14:creationId xmlns:p14="http://schemas.microsoft.com/office/powerpoint/2010/main" val="118554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F - Objectives and outcomes ">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820D2D3-8DD0-D76F-BFCE-2417C10F4D87}"/>
              </a:ext>
            </a:extLst>
          </p:cNvPr>
          <p:cNvSpPr txBox="1">
            <a:spLocks/>
          </p:cNvSpPr>
          <p:nvPr userDrawn="1"/>
        </p:nvSpPr>
        <p:spPr>
          <a:xfrm>
            <a:off x="4059555" y="640634"/>
            <a:ext cx="3748405" cy="694054"/>
          </a:xfrm>
          <a:prstGeom prst="rect">
            <a:avLst/>
          </a:prstGeom>
        </p:spPr>
        <p:txBody>
          <a:bodyPr vert="horz" lIns="91440" tIns="45720" rIns="91440" bIns="45720" rtlCol="0" anchor="ctr">
            <a:noAutofit/>
          </a:bodyPr>
          <a:lstStyle>
            <a:lvl1pPr algn="l" defTabSz="990570" rtl="0" eaLnBrk="1" latinLnBrk="0" hangingPunct="1">
              <a:lnSpc>
                <a:spcPct val="90000"/>
              </a:lnSpc>
              <a:spcBef>
                <a:spcPct val="0"/>
              </a:spcBef>
              <a:buNone/>
              <a:defRPr sz="4000" b="1" kern="1200">
                <a:solidFill>
                  <a:schemeClr val="accent2"/>
                </a:solidFill>
                <a:latin typeface="Century Gothic" panose="020B0502020202020204" pitchFamily="34" charset="0"/>
                <a:ea typeface="+mj-ea"/>
                <a:cs typeface="+mj-cs"/>
              </a:defRPr>
            </a:lvl1pPr>
          </a:lstStyle>
          <a:p>
            <a:r>
              <a:rPr lang="en-GB" sz="2400" dirty="0">
                <a:solidFill>
                  <a:schemeClr val="accent2"/>
                </a:solidFill>
              </a:rPr>
              <a:t>Learning outcomes  </a:t>
            </a:r>
            <a:endParaRPr lang="en-US" sz="2400" dirty="0">
              <a:solidFill>
                <a:schemeClr val="accent2"/>
              </a:solidFill>
            </a:endParaRPr>
          </a:p>
        </p:txBody>
      </p:sp>
      <p:sp>
        <p:nvSpPr>
          <p:cNvPr id="4" name="Title 1">
            <a:extLst>
              <a:ext uri="{FF2B5EF4-FFF2-40B4-BE49-F238E27FC236}">
                <a16:creationId xmlns:a16="http://schemas.microsoft.com/office/drawing/2014/main" id="{A51FCE47-53E5-07EF-4FA1-81F7FF144F70}"/>
              </a:ext>
            </a:extLst>
          </p:cNvPr>
          <p:cNvSpPr txBox="1">
            <a:spLocks/>
          </p:cNvSpPr>
          <p:nvPr userDrawn="1"/>
        </p:nvSpPr>
        <p:spPr>
          <a:xfrm>
            <a:off x="226695" y="640634"/>
            <a:ext cx="3748405" cy="694054"/>
          </a:xfrm>
          <a:prstGeom prst="rect">
            <a:avLst/>
          </a:prstGeom>
        </p:spPr>
        <p:txBody>
          <a:bodyPr vert="horz" lIns="91440" tIns="45720" rIns="91440" bIns="45720" rtlCol="0" anchor="ctr">
            <a:noAutofit/>
          </a:bodyPr>
          <a:lstStyle>
            <a:lvl1pPr algn="l" defTabSz="990570" rtl="0" eaLnBrk="1" latinLnBrk="0" hangingPunct="1">
              <a:lnSpc>
                <a:spcPct val="90000"/>
              </a:lnSpc>
              <a:spcBef>
                <a:spcPct val="0"/>
              </a:spcBef>
              <a:buNone/>
              <a:defRPr sz="4000" b="1" kern="1200">
                <a:solidFill>
                  <a:schemeClr val="accent2"/>
                </a:solidFill>
                <a:latin typeface="Century Gothic" panose="020B0502020202020204" pitchFamily="34" charset="0"/>
                <a:ea typeface="+mj-ea"/>
                <a:cs typeface="+mj-cs"/>
              </a:defRPr>
            </a:lvl1pPr>
          </a:lstStyle>
          <a:p>
            <a:r>
              <a:rPr lang="en-GB" sz="2400" dirty="0">
                <a:solidFill>
                  <a:schemeClr val="accent2"/>
                </a:solidFill>
              </a:rPr>
              <a:t>Learning objective  </a:t>
            </a:r>
            <a:endParaRPr lang="en-US" sz="2400" dirty="0">
              <a:solidFill>
                <a:schemeClr val="accent2"/>
              </a:solidFill>
            </a:endParaRPr>
          </a:p>
        </p:txBody>
      </p:sp>
      <p:cxnSp>
        <p:nvCxnSpPr>
          <p:cNvPr id="12" name="Straight Connector 11">
            <a:extLst>
              <a:ext uri="{FF2B5EF4-FFF2-40B4-BE49-F238E27FC236}">
                <a16:creationId xmlns:a16="http://schemas.microsoft.com/office/drawing/2014/main" id="{56F37032-E1C3-E0DE-071E-9FCF250FC0E6}"/>
              </a:ext>
            </a:extLst>
          </p:cNvPr>
          <p:cNvCxnSpPr>
            <a:cxnSpLocks/>
          </p:cNvCxnSpPr>
          <p:nvPr userDrawn="1"/>
        </p:nvCxnSpPr>
        <p:spPr>
          <a:xfrm>
            <a:off x="3878580" y="833120"/>
            <a:ext cx="15240" cy="51505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Slide Number Placeholder 5">
            <a:extLst>
              <a:ext uri="{FF2B5EF4-FFF2-40B4-BE49-F238E27FC236}">
                <a16:creationId xmlns:a16="http://schemas.microsoft.com/office/drawing/2014/main" id="{4E170FC3-5D8D-2B8A-AF24-4AE2FCA38D89}"/>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5" name="Picture 4" descr="A close-up of a logo&#10;&#10;Description automatically generated">
            <a:extLst>
              <a:ext uri="{FF2B5EF4-FFF2-40B4-BE49-F238E27FC236}">
                <a16:creationId xmlns:a16="http://schemas.microsoft.com/office/drawing/2014/main" id="{E89A8514-0B3D-0DC7-CDC1-808BBA75285B}"/>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7" name="TextBox 6">
            <a:extLst>
              <a:ext uri="{FF2B5EF4-FFF2-40B4-BE49-F238E27FC236}">
                <a16:creationId xmlns:a16="http://schemas.microsoft.com/office/drawing/2014/main" id="{5B05C901-90D1-FED7-EA87-46C6A27A6E9A}"/>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a:t>
            </a:r>
          </a:p>
        </p:txBody>
      </p:sp>
      <p:sp>
        <p:nvSpPr>
          <p:cNvPr id="11" name="Content Placeholder 2">
            <a:extLst>
              <a:ext uri="{FF2B5EF4-FFF2-40B4-BE49-F238E27FC236}">
                <a16:creationId xmlns:a16="http://schemas.microsoft.com/office/drawing/2014/main" id="{80F89E4D-8605-8B87-FBD0-B8AC80F2EE36}"/>
              </a:ext>
            </a:extLst>
          </p:cNvPr>
          <p:cNvSpPr>
            <a:spLocks noGrp="1"/>
          </p:cNvSpPr>
          <p:nvPr>
            <p:ph sz="half" idx="12"/>
          </p:nvPr>
        </p:nvSpPr>
        <p:spPr>
          <a:xfrm>
            <a:off x="234315" y="1333463"/>
            <a:ext cx="3495309" cy="4650224"/>
          </a:xfrm>
        </p:spPr>
        <p:txBody>
          <a:bodyPr>
            <a:noAutofit/>
          </a:bodyPr>
          <a:lstStyle>
            <a:lvl1pPr marL="0" indent="0">
              <a:lnSpc>
                <a:spcPts val="2500"/>
              </a:lnSpc>
              <a:spcBef>
                <a:spcPts val="1000"/>
              </a:spcBef>
              <a:spcAft>
                <a:spcPts val="1600"/>
              </a:spcAft>
              <a:buNone/>
              <a:defRPr sz="2000"/>
            </a:lvl1pPr>
          </a:lstStyle>
          <a:p>
            <a:pPr lvl="0"/>
            <a:endParaRPr lang="en-US" dirty="0"/>
          </a:p>
        </p:txBody>
      </p:sp>
      <p:sp>
        <p:nvSpPr>
          <p:cNvPr id="13" name="Content Placeholder 2">
            <a:extLst>
              <a:ext uri="{FF2B5EF4-FFF2-40B4-BE49-F238E27FC236}">
                <a16:creationId xmlns:a16="http://schemas.microsoft.com/office/drawing/2014/main" id="{53C17DA9-0604-BD71-1867-C143F529086C}"/>
              </a:ext>
            </a:extLst>
          </p:cNvPr>
          <p:cNvSpPr>
            <a:spLocks noGrp="1"/>
          </p:cNvSpPr>
          <p:nvPr>
            <p:ph sz="half" idx="13"/>
          </p:nvPr>
        </p:nvSpPr>
        <p:spPr>
          <a:xfrm>
            <a:off x="4067944" y="1333463"/>
            <a:ext cx="3603625" cy="4650224"/>
          </a:xfrm>
        </p:spPr>
        <p:txBody>
          <a:bodyPr>
            <a:noAutofit/>
          </a:bodyPr>
          <a:lstStyle>
            <a:lvl1pPr marL="0" indent="0">
              <a:lnSpc>
                <a:spcPts val="2500"/>
              </a:lnSpc>
              <a:spcBef>
                <a:spcPts val="1000"/>
              </a:spcBef>
              <a:spcAft>
                <a:spcPts val="1600"/>
              </a:spcAft>
              <a:buNone/>
              <a:defRPr sz="2000"/>
            </a:lvl1pPr>
          </a:lstStyle>
          <a:p>
            <a:pPr lvl="0"/>
            <a:endParaRPr lang="en-US" dirty="0"/>
          </a:p>
        </p:txBody>
      </p:sp>
    </p:spTree>
    <p:extLst>
      <p:ext uri="{BB962C8B-B14F-4D97-AF65-F5344CB8AC3E}">
        <p14:creationId xmlns:p14="http://schemas.microsoft.com/office/powerpoint/2010/main" val="2286736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F - Climate for learning + see notes ">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D2F432C-A1AE-937D-DD11-EE61E68DAD63}"/>
              </a:ext>
            </a:extLst>
          </p:cNvPr>
          <p:cNvSpPr txBox="1"/>
          <p:nvPr userDrawn="1"/>
        </p:nvSpPr>
        <p:spPr>
          <a:xfrm>
            <a:off x="222307" y="742917"/>
            <a:ext cx="4518025" cy="5639172"/>
          </a:xfrm>
          <a:prstGeom prst="rect">
            <a:avLst/>
          </a:prstGeom>
          <a:noFill/>
        </p:spPr>
        <p:txBody>
          <a:bodyPr wrap="square" rtlCol="0">
            <a:spAutoFit/>
          </a:bodyPr>
          <a:lstStyle/>
          <a:p>
            <a:pPr>
              <a:lnSpc>
                <a:spcPts val="3200"/>
              </a:lnSpc>
              <a:spcBef>
                <a:spcPts val="1500"/>
              </a:spcBef>
              <a:spcAft>
                <a:spcPts val="0"/>
              </a:spcAft>
            </a:pPr>
            <a:r>
              <a:rPr lang="en-US" sz="2400" b="1" dirty="0">
                <a:solidFill>
                  <a:schemeClr val="accent2"/>
                </a:solidFill>
                <a:latin typeface="Century Gothic" panose="020B0502020202020204" pitchFamily="34" charset="0"/>
              </a:rPr>
              <a:t>Climate for learning</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b="0" kern="1200" dirty="0">
                <a:solidFill>
                  <a:schemeClr val="tx1"/>
                </a:solidFill>
                <a:latin typeface="Century Gothic" panose="020B0502020202020204" pitchFamily="34" charset="0"/>
                <a:ea typeface="+mn-ea"/>
                <a:cs typeface="+mn-cs"/>
              </a:rPr>
              <a:t>Make sure you have read the accompanying teacher guidance notes before teaching this lesson. These include relevant subject knowledge for this topic, guidance on creating a safe learning environment, and curriculum links</a:t>
            </a:r>
            <a:br>
              <a:rPr lang="en-US" sz="1600" dirty="0">
                <a:solidFill>
                  <a:schemeClr val="tx1"/>
                </a:solidFill>
                <a:latin typeface="Century Gothic" panose="020B0502020202020204" pitchFamily="34" charset="0"/>
              </a:rPr>
            </a:br>
            <a:r>
              <a:rPr lang="en-US" sz="1600" b="1" dirty="0">
                <a:solidFill>
                  <a:schemeClr val="tx1"/>
                </a:solidFill>
                <a:latin typeface="Century Gothic" panose="020B0502020202020204" pitchFamily="34" charset="0"/>
              </a:rPr>
              <a:t>(See notes below)</a:t>
            </a:r>
          </a:p>
          <a:p>
            <a:pPr marL="0" marR="0" lvl="0" indent="0" algn="l" defTabSz="457200" rtl="0" eaLnBrk="1" fontAlgn="auto" latinLnBrk="0" hangingPunct="1">
              <a:lnSpc>
                <a:spcPts val="3200"/>
              </a:lnSpc>
              <a:spcBef>
                <a:spcPts val="1500"/>
              </a:spcBef>
              <a:spcAft>
                <a:spcPts val="0"/>
              </a:spcAft>
              <a:buClrTx/>
              <a:buSzTx/>
              <a:buFontTx/>
              <a:buNone/>
              <a:tabLst/>
              <a:defRPr/>
            </a:pPr>
            <a:r>
              <a:rPr lang="en-US" sz="2400" b="1" dirty="0">
                <a:solidFill>
                  <a:schemeClr val="accent2"/>
                </a:solidFill>
                <a:latin typeface="Century Gothic" panose="020B0502020202020204" pitchFamily="34" charset="0"/>
              </a:rPr>
              <a:t>Further guidance</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b="0" dirty="0">
                <a:solidFill>
                  <a:schemeClr val="tx1"/>
                </a:solidFill>
                <a:latin typeface="Century Gothic" panose="020B0502020202020204" pitchFamily="34" charset="0"/>
              </a:rPr>
              <a:t>Members of the PSHE Association can access our website for further guidance </a:t>
            </a:r>
            <a:br>
              <a:rPr lang="en-US" sz="1600" b="0" dirty="0">
                <a:solidFill>
                  <a:schemeClr val="tx1"/>
                </a:solidFill>
                <a:latin typeface="Century Gothic" panose="020B0502020202020204" pitchFamily="34" charset="0"/>
              </a:rPr>
            </a:br>
            <a:r>
              <a:rPr lang="en-US" sz="1600" b="0" dirty="0">
                <a:solidFill>
                  <a:schemeClr val="tx1"/>
                </a:solidFill>
                <a:latin typeface="Century Gothic" panose="020B0502020202020204" pitchFamily="34" charset="0"/>
                <a:hlinkClick r:id="rId2"/>
              </a:rPr>
              <a:t>www.pshe-association.org.uk/</a:t>
            </a:r>
            <a:endParaRPr lang="en-US" sz="1600" b="0" dirty="0">
              <a:solidFill>
                <a:schemeClr val="tx1"/>
              </a:solidFill>
              <a:latin typeface="Century Gothic" panose="020B0502020202020204" pitchFamily="34" charset="0"/>
            </a:endParaRPr>
          </a:p>
          <a:p>
            <a:pPr marL="0" marR="0" lvl="0" indent="0" algn="l" defTabSz="457200" rtl="0" eaLnBrk="1" fontAlgn="auto" latinLnBrk="0" hangingPunct="1">
              <a:lnSpc>
                <a:spcPts val="3200"/>
              </a:lnSpc>
              <a:spcBef>
                <a:spcPts val="1500"/>
              </a:spcBef>
              <a:spcAft>
                <a:spcPts val="0"/>
              </a:spcAft>
              <a:buClrTx/>
              <a:buSzTx/>
              <a:buFontTx/>
              <a:buNone/>
              <a:tabLst/>
              <a:defRPr/>
            </a:pPr>
            <a:r>
              <a:rPr lang="en-US" sz="2400" b="1" dirty="0">
                <a:solidFill>
                  <a:schemeClr val="accent2"/>
                </a:solidFill>
                <a:latin typeface="Century Gothic" panose="020B0502020202020204" pitchFamily="34" charset="0"/>
              </a:rPr>
              <a:t>Duration </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b="0" dirty="0">
                <a:solidFill>
                  <a:schemeClr val="tx1"/>
                </a:solidFill>
                <a:latin typeface="Century Gothic" panose="020B0502020202020204" pitchFamily="34" charset="0"/>
              </a:rPr>
              <a:t>This has been designed to be taught as a </a:t>
            </a:r>
            <a:br>
              <a:rPr lang="en-US" sz="1600" b="0" dirty="0">
                <a:solidFill>
                  <a:schemeClr val="tx1"/>
                </a:solidFill>
                <a:latin typeface="Century Gothic" panose="020B0502020202020204" pitchFamily="34" charset="0"/>
              </a:rPr>
            </a:br>
            <a:r>
              <a:rPr lang="en-US" sz="1600" b="1" dirty="0">
                <a:solidFill>
                  <a:schemeClr val="tx1"/>
                </a:solidFill>
                <a:latin typeface="Century Gothic" panose="020B0502020202020204" pitchFamily="34" charset="0"/>
              </a:rPr>
              <a:t>60 minute </a:t>
            </a:r>
            <a:r>
              <a:rPr lang="en-US" sz="1600" b="0" dirty="0">
                <a:solidFill>
                  <a:schemeClr val="tx1"/>
                </a:solidFill>
                <a:latin typeface="Century Gothic" panose="020B0502020202020204" pitchFamily="34" charset="0"/>
              </a:rPr>
              <a:t>PSHE education lesson.</a:t>
            </a:r>
          </a:p>
        </p:txBody>
      </p:sp>
      <p:sp>
        <p:nvSpPr>
          <p:cNvPr id="11" name="Content Placeholder 2">
            <a:extLst>
              <a:ext uri="{FF2B5EF4-FFF2-40B4-BE49-F238E27FC236}">
                <a16:creationId xmlns:a16="http://schemas.microsoft.com/office/drawing/2014/main" id="{AFBFE3F0-AF15-64D4-9972-B459CF0CF8B0}"/>
              </a:ext>
            </a:extLst>
          </p:cNvPr>
          <p:cNvSpPr>
            <a:spLocks noGrp="1"/>
          </p:cNvSpPr>
          <p:nvPr>
            <p:ph sz="half" idx="12"/>
          </p:nvPr>
        </p:nvSpPr>
        <p:spPr>
          <a:xfrm>
            <a:off x="5018405" y="1215083"/>
            <a:ext cx="4562158" cy="4573593"/>
          </a:xfrm>
        </p:spPr>
        <p:txBody>
          <a:bodyPr>
            <a:normAutofit/>
          </a:bodyPr>
          <a:lstStyle>
            <a:lvl1pPr marL="0" indent="0">
              <a:lnSpc>
                <a:spcPts val="2400"/>
              </a:lnSpc>
              <a:spcBef>
                <a:spcPts val="700"/>
              </a:spcBef>
              <a:spcAft>
                <a:spcPts val="0"/>
              </a:spcAft>
              <a:buNone/>
              <a:defRPr sz="1600"/>
            </a:lvl1pPr>
          </a:lstStyle>
          <a:p>
            <a:pPr lvl="0"/>
            <a:endParaRPr lang="en-US"/>
          </a:p>
        </p:txBody>
      </p:sp>
      <p:sp>
        <p:nvSpPr>
          <p:cNvPr id="4" name="TextBox 3">
            <a:extLst>
              <a:ext uri="{FF2B5EF4-FFF2-40B4-BE49-F238E27FC236}">
                <a16:creationId xmlns:a16="http://schemas.microsoft.com/office/drawing/2014/main" id="{3CD0CA89-1742-42B4-825B-1D7BCA80F06C}"/>
              </a:ext>
            </a:extLst>
          </p:cNvPr>
          <p:cNvSpPr txBox="1"/>
          <p:nvPr userDrawn="1"/>
        </p:nvSpPr>
        <p:spPr>
          <a:xfrm>
            <a:off x="5003800" y="742917"/>
            <a:ext cx="4953000" cy="461665"/>
          </a:xfrm>
          <a:prstGeom prst="rect">
            <a:avLst/>
          </a:prstGeom>
          <a:noFill/>
        </p:spPr>
        <p:txBody>
          <a:bodyPr wrap="square">
            <a:spAutoFit/>
          </a:bodyPr>
          <a:lstStyle/>
          <a:p>
            <a:pPr>
              <a:spcAft>
                <a:spcPts val="800"/>
              </a:spcAft>
            </a:pPr>
            <a:r>
              <a:rPr lang="en-US" sz="2400" b="1" dirty="0">
                <a:solidFill>
                  <a:schemeClr val="accent2"/>
                </a:solidFill>
                <a:latin typeface="Century Gothic" panose="020B0502020202020204" pitchFamily="34" charset="0"/>
              </a:rPr>
              <a:t>Resources required  </a:t>
            </a:r>
          </a:p>
        </p:txBody>
      </p:sp>
      <p:sp>
        <p:nvSpPr>
          <p:cNvPr id="2" name="Slide Number Placeholder 5">
            <a:extLst>
              <a:ext uri="{FF2B5EF4-FFF2-40B4-BE49-F238E27FC236}">
                <a16:creationId xmlns:a16="http://schemas.microsoft.com/office/drawing/2014/main" id="{ABD669F8-39F9-206C-9BFE-CC90DDBCD803}"/>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3" name="Picture 2" descr="A close-up of a logo&#10;&#10;Description automatically generated">
            <a:extLst>
              <a:ext uri="{FF2B5EF4-FFF2-40B4-BE49-F238E27FC236}">
                <a16:creationId xmlns:a16="http://schemas.microsoft.com/office/drawing/2014/main" id="{24C3B23D-8584-0BE9-6A03-02F9C5C12404}"/>
              </a:ext>
            </a:extLst>
          </p:cNvPr>
          <p:cNvPicPr>
            <a:picLocks noChangeAspect="1"/>
          </p:cNvPicPr>
          <p:nvPr userDrawn="1"/>
        </p:nvPicPr>
        <p:blipFill>
          <a:blip r:embed="rId3"/>
          <a:stretch>
            <a:fillRect/>
          </a:stretch>
        </p:blipFill>
        <p:spPr>
          <a:xfrm>
            <a:off x="8091328" y="349230"/>
            <a:ext cx="1479392" cy="301845"/>
          </a:xfrm>
          <a:prstGeom prst="rect">
            <a:avLst/>
          </a:prstGeom>
        </p:spPr>
      </p:pic>
      <p:sp>
        <p:nvSpPr>
          <p:cNvPr id="5" name="TextBox 4">
            <a:extLst>
              <a:ext uri="{FF2B5EF4-FFF2-40B4-BE49-F238E27FC236}">
                <a16:creationId xmlns:a16="http://schemas.microsoft.com/office/drawing/2014/main" id="{D0C19F99-03CC-F20A-7E2F-B98AAC20156B}"/>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a:t>
            </a:r>
          </a:p>
        </p:txBody>
      </p:sp>
    </p:spTree>
    <p:extLst>
      <p:ext uri="{BB962C8B-B14F-4D97-AF65-F5344CB8AC3E}">
        <p14:creationId xmlns:p14="http://schemas.microsoft.com/office/powerpoint/2010/main" val="2406793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F - Climate for learning NO see notes ">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C296A01-0566-BA45-97D1-F56C64466DC7}"/>
              </a:ext>
            </a:extLst>
          </p:cNvPr>
          <p:cNvSpPr>
            <a:spLocks noGrp="1"/>
          </p:cNvSpPr>
          <p:nvPr>
            <p:ph sz="half" idx="12"/>
          </p:nvPr>
        </p:nvSpPr>
        <p:spPr>
          <a:xfrm>
            <a:off x="5025821" y="2496123"/>
            <a:ext cx="4554742" cy="3904677"/>
          </a:xfrm>
        </p:spPr>
        <p:txBody>
          <a:bodyPr>
            <a:normAutofit/>
          </a:bodyPr>
          <a:lstStyle>
            <a:lvl1pPr marL="0" indent="0">
              <a:lnSpc>
                <a:spcPts val="2400"/>
              </a:lnSpc>
              <a:spcBef>
                <a:spcPts val="700"/>
              </a:spcBef>
              <a:spcAft>
                <a:spcPts val="0"/>
              </a:spcAft>
              <a:buNone/>
              <a:defRPr sz="1600"/>
            </a:lvl1pPr>
          </a:lstStyle>
          <a:p>
            <a:pPr lvl="0"/>
            <a:endParaRPr lang="en-US" dirty="0"/>
          </a:p>
        </p:txBody>
      </p:sp>
      <p:sp>
        <p:nvSpPr>
          <p:cNvPr id="8" name="TextBox 7">
            <a:extLst>
              <a:ext uri="{FF2B5EF4-FFF2-40B4-BE49-F238E27FC236}">
                <a16:creationId xmlns:a16="http://schemas.microsoft.com/office/drawing/2014/main" id="{CC531C46-C32B-8326-245D-74305762D335}"/>
              </a:ext>
            </a:extLst>
          </p:cNvPr>
          <p:cNvSpPr txBox="1"/>
          <p:nvPr userDrawn="1"/>
        </p:nvSpPr>
        <p:spPr>
          <a:xfrm>
            <a:off x="5008889" y="1993407"/>
            <a:ext cx="4959626" cy="461665"/>
          </a:xfrm>
          <a:prstGeom prst="rect">
            <a:avLst/>
          </a:prstGeom>
          <a:noFill/>
        </p:spPr>
        <p:txBody>
          <a:bodyPr wrap="square">
            <a:spAutoFit/>
          </a:bodyPr>
          <a:lstStyle/>
          <a:p>
            <a:pPr>
              <a:spcAft>
                <a:spcPts val="800"/>
              </a:spcAft>
            </a:pPr>
            <a:r>
              <a:rPr lang="en-US" sz="2400" b="1" dirty="0">
                <a:solidFill>
                  <a:srgbClr val="EC694A"/>
                </a:solidFill>
                <a:latin typeface="Century Gothic" panose="020B0502020202020204" pitchFamily="34" charset="0"/>
              </a:rPr>
              <a:t>Resources required </a:t>
            </a:r>
          </a:p>
        </p:txBody>
      </p:sp>
      <p:sp>
        <p:nvSpPr>
          <p:cNvPr id="10" name="TextBox 9">
            <a:extLst>
              <a:ext uri="{FF2B5EF4-FFF2-40B4-BE49-F238E27FC236}">
                <a16:creationId xmlns:a16="http://schemas.microsoft.com/office/drawing/2014/main" id="{B60255D6-F7D5-BE51-319F-3AF82F0820EF}"/>
              </a:ext>
            </a:extLst>
          </p:cNvPr>
          <p:cNvSpPr txBox="1"/>
          <p:nvPr userDrawn="1"/>
        </p:nvSpPr>
        <p:spPr>
          <a:xfrm>
            <a:off x="5008889" y="744975"/>
            <a:ext cx="4518025" cy="1176476"/>
          </a:xfrm>
          <a:prstGeom prst="rect">
            <a:avLst/>
          </a:prstGeom>
          <a:noFill/>
        </p:spPr>
        <p:txBody>
          <a:bodyPr wrap="square" rtlCol="0">
            <a:spAutoFit/>
          </a:bodyPr>
          <a:lstStyle/>
          <a:p>
            <a:pPr marL="0" marR="0" lvl="0" indent="0" algn="l" defTabSz="457200" rtl="0" eaLnBrk="1" fontAlgn="auto" latinLnBrk="0" hangingPunct="1">
              <a:lnSpc>
                <a:spcPts val="3200"/>
              </a:lnSpc>
              <a:spcBef>
                <a:spcPts val="1500"/>
              </a:spcBef>
              <a:spcAft>
                <a:spcPts val="0"/>
              </a:spcAft>
              <a:buClrTx/>
              <a:buSzTx/>
              <a:buFontTx/>
              <a:buNone/>
              <a:tabLst/>
              <a:defRPr/>
            </a:pPr>
            <a:r>
              <a:rPr lang="en-US" sz="2400" b="1" dirty="0">
                <a:solidFill>
                  <a:srgbClr val="EC694A"/>
                </a:solidFill>
                <a:latin typeface="Century Gothic" panose="020B0502020202020204" pitchFamily="34" charset="0"/>
              </a:rPr>
              <a:t>Duration </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b="0" dirty="0">
                <a:solidFill>
                  <a:schemeClr val="tx1"/>
                </a:solidFill>
                <a:latin typeface="Century Gothic" panose="020B0502020202020204" pitchFamily="34" charset="0"/>
              </a:rPr>
              <a:t>This has been designed to be taught as a </a:t>
            </a:r>
            <a:br>
              <a:rPr lang="en-US" sz="1600" b="0" dirty="0">
                <a:solidFill>
                  <a:schemeClr val="tx1"/>
                </a:solidFill>
                <a:latin typeface="Century Gothic" panose="020B0502020202020204" pitchFamily="34" charset="0"/>
              </a:rPr>
            </a:br>
            <a:r>
              <a:rPr lang="en-US" sz="1600" b="1" dirty="0">
                <a:solidFill>
                  <a:schemeClr val="tx1"/>
                </a:solidFill>
                <a:latin typeface="Century Gothic" panose="020B0502020202020204" pitchFamily="34" charset="0"/>
              </a:rPr>
              <a:t>60 minute </a:t>
            </a:r>
            <a:r>
              <a:rPr lang="en-US" sz="1600" b="0" dirty="0">
                <a:solidFill>
                  <a:schemeClr val="tx1"/>
                </a:solidFill>
                <a:latin typeface="Century Gothic" panose="020B0502020202020204" pitchFamily="34" charset="0"/>
              </a:rPr>
              <a:t>PSHE education lesson.</a:t>
            </a:r>
          </a:p>
        </p:txBody>
      </p:sp>
      <p:sp>
        <p:nvSpPr>
          <p:cNvPr id="2" name="Slide Number Placeholder 5">
            <a:extLst>
              <a:ext uri="{FF2B5EF4-FFF2-40B4-BE49-F238E27FC236}">
                <a16:creationId xmlns:a16="http://schemas.microsoft.com/office/drawing/2014/main" id="{4DB59F04-F5AA-0801-0B13-214D0E130543}"/>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4" name="Picture 3" descr="A close-up of a logo&#10;&#10;Description automatically generated">
            <a:extLst>
              <a:ext uri="{FF2B5EF4-FFF2-40B4-BE49-F238E27FC236}">
                <a16:creationId xmlns:a16="http://schemas.microsoft.com/office/drawing/2014/main" id="{976FB27C-E708-05AF-A072-0521FC5BEB55}"/>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6" name="TextBox 5">
            <a:extLst>
              <a:ext uri="{FF2B5EF4-FFF2-40B4-BE49-F238E27FC236}">
                <a16:creationId xmlns:a16="http://schemas.microsoft.com/office/drawing/2014/main" id="{CA738623-8B52-321A-67FF-8DF5CB2FE394}"/>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a:t>
            </a:r>
          </a:p>
        </p:txBody>
      </p:sp>
      <p:sp>
        <p:nvSpPr>
          <p:cNvPr id="9" name="TextBox 8">
            <a:extLst>
              <a:ext uri="{FF2B5EF4-FFF2-40B4-BE49-F238E27FC236}">
                <a16:creationId xmlns:a16="http://schemas.microsoft.com/office/drawing/2014/main" id="{D7E42CF0-927F-365D-7773-76DA83AB4CFC}"/>
              </a:ext>
            </a:extLst>
          </p:cNvPr>
          <p:cNvSpPr txBox="1"/>
          <p:nvPr userDrawn="1"/>
        </p:nvSpPr>
        <p:spPr>
          <a:xfrm>
            <a:off x="222307" y="742917"/>
            <a:ext cx="4518025" cy="5241756"/>
          </a:xfrm>
          <a:prstGeom prst="rect">
            <a:avLst/>
          </a:prstGeom>
          <a:noFill/>
        </p:spPr>
        <p:txBody>
          <a:bodyPr wrap="square" rtlCol="0">
            <a:spAutoFit/>
          </a:bodyPr>
          <a:lstStyle/>
          <a:p>
            <a:pPr>
              <a:lnSpc>
                <a:spcPts val="3200"/>
              </a:lnSpc>
              <a:spcBef>
                <a:spcPts val="1500"/>
              </a:spcBef>
              <a:spcAft>
                <a:spcPts val="0"/>
              </a:spcAft>
            </a:pPr>
            <a:r>
              <a:rPr lang="en-US" sz="2400" b="1" dirty="0">
                <a:solidFill>
                  <a:schemeClr val="accent2"/>
                </a:solidFill>
                <a:latin typeface="Century Gothic" panose="020B0502020202020204" pitchFamily="34" charset="0"/>
              </a:rPr>
              <a:t>Climate for learning</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dirty="0">
                <a:solidFill>
                  <a:schemeClr val="tx1"/>
                </a:solidFill>
                <a:latin typeface="Century Gothic" panose="020B0502020202020204" pitchFamily="34" charset="0"/>
              </a:rPr>
              <a:t>Make sure you have read the accompanying teacher guidance notes before teaching this lesson. These include relevant subject knowledge and guidance on establishing a safe classroom environment, including sharing ground rules, the limits of confidentiality, approaching the topic sensitively and handling questions effectively. </a:t>
            </a:r>
          </a:p>
          <a:p>
            <a:pPr marL="0" marR="0" lvl="0" indent="0" algn="l" defTabSz="457200" rtl="0" eaLnBrk="1" fontAlgn="auto" latinLnBrk="0" hangingPunct="1">
              <a:lnSpc>
                <a:spcPts val="2400"/>
              </a:lnSpc>
              <a:spcBef>
                <a:spcPts val="1500"/>
              </a:spcBef>
              <a:spcAft>
                <a:spcPts val="0"/>
              </a:spcAft>
              <a:buClrTx/>
              <a:buSzTx/>
              <a:buFontTx/>
              <a:buNone/>
              <a:tabLst/>
              <a:defRPr/>
            </a:pPr>
            <a:r>
              <a:rPr lang="en-US" sz="2400" b="1" dirty="0">
                <a:solidFill>
                  <a:srgbClr val="EC694A"/>
                </a:solidFill>
                <a:latin typeface="Century Gothic" panose="020B0502020202020204" pitchFamily="34" charset="0"/>
              </a:rPr>
              <a:t>Further guidance</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b="0" dirty="0">
                <a:solidFill>
                  <a:schemeClr val="tx1"/>
                </a:solidFill>
                <a:latin typeface="Century Gothic" panose="020B0502020202020204" pitchFamily="34" charset="0"/>
              </a:rPr>
              <a:t>Members of the PSHE Association can access our website for further guidance </a:t>
            </a:r>
            <a:br>
              <a:rPr lang="en-US" sz="1600" b="0" dirty="0">
                <a:solidFill>
                  <a:schemeClr val="tx1"/>
                </a:solidFill>
                <a:latin typeface="Century Gothic" panose="020B0502020202020204" pitchFamily="34" charset="0"/>
              </a:rPr>
            </a:br>
            <a:r>
              <a:rPr lang="en-US" sz="1600" b="0" dirty="0">
                <a:solidFill>
                  <a:schemeClr val="tx1"/>
                </a:solidFill>
                <a:latin typeface="Century Gothic" panose="020B0502020202020204" pitchFamily="34" charset="0"/>
                <a:hlinkClick r:id="rId3"/>
              </a:rPr>
              <a:t>www.pshe-association.org.uk/</a:t>
            </a:r>
            <a:endParaRPr lang="en-US" sz="1600" b="0" dirty="0">
              <a:solidFill>
                <a:schemeClr val="tx1"/>
              </a:solidFill>
              <a:latin typeface="Century Gothic" panose="020B0502020202020204" pitchFamily="34" charset="0"/>
            </a:endParaRPr>
          </a:p>
          <a:p>
            <a:pPr marL="0" marR="0" lvl="0" indent="0" algn="l" defTabSz="457200" rtl="0" eaLnBrk="1" fontAlgn="auto" latinLnBrk="0" hangingPunct="1">
              <a:lnSpc>
                <a:spcPts val="2400"/>
              </a:lnSpc>
              <a:spcBef>
                <a:spcPts val="700"/>
              </a:spcBef>
              <a:spcAft>
                <a:spcPts val="0"/>
              </a:spcAft>
              <a:buClrTx/>
              <a:buSzTx/>
              <a:buFontTx/>
              <a:buNone/>
              <a:tabLst/>
              <a:defRPr/>
            </a:pPr>
            <a:endParaRPr lang="en-US" sz="16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16038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F - Climate for learning NO see notes-V2">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D2F432C-A1AE-937D-DD11-EE61E68DAD63}"/>
              </a:ext>
            </a:extLst>
          </p:cNvPr>
          <p:cNvSpPr txBox="1"/>
          <p:nvPr userDrawn="1"/>
        </p:nvSpPr>
        <p:spPr>
          <a:xfrm>
            <a:off x="222307" y="742917"/>
            <a:ext cx="4518025" cy="5254452"/>
          </a:xfrm>
          <a:prstGeom prst="rect">
            <a:avLst/>
          </a:prstGeom>
          <a:noFill/>
        </p:spPr>
        <p:txBody>
          <a:bodyPr wrap="square" rtlCol="0">
            <a:spAutoFit/>
          </a:bodyPr>
          <a:lstStyle/>
          <a:p>
            <a:pPr>
              <a:lnSpc>
                <a:spcPts val="3200"/>
              </a:lnSpc>
              <a:spcBef>
                <a:spcPts val="1500"/>
              </a:spcBef>
              <a:spcAft>
                <a:spcPts val="0"/>
              </a:spcAft>
            </a:pPr>
            <a:r>
              <a:rPr lang="en-US" sz="2400" b="1" dirty="0">
                <a:solidFill>
                  <a:schemeClr val="accent2"/>
                </a:solidFill>
                <a:latin typeface="Century Gothic" panose="020B0502020202020204" pitchFamily="34" charset="0"/>
              </a:rPr>
              <a:t>Climate for learning</a:t>
            </a:r>
          </a:p>
          <a:p>
            <a:pPr>
              <a:lnSpc>
                <a:spcPts val="2300"/>
              </a:lnSpc>
              <a:spcBef>
                <a:spcPts val="700"/>
              </a:spcBef>
            </a:pPr>
            <a:r>
              <a:rPr lang="en-GB" sz="1600" b="0" kern="1200" dirty="0">
                <a:solidFill>
                  <a:schemeClr val="tx1"/>
                </a:solidFill>
                <a:latin typeface="Century Gothic" panose="020B0502020202020204" pitchFamily="34" charset="0"/>
                <a:ea typeface="+mn-ea"/>
                <a:cs typeface="+mn-cs"/>
              </a:rPr>
              <a:t>Make sure you have read the accompanying teacher guidance notes before teaching this lesson. These include relevant subject knowledge for this topic, guidance on creating a safe learning environment, and curriculum links.</a:t>
            </a:r>
          </a:p>
          <a:p>
            <a:pPr marL="0" marR="0" lvl="0" indent="0" algn="l" defTabSz="457200" rtl="0" eaLnBrk="1" fontAlgn="auto" latinLnBrk="0" hangingPunct="1">
              <a:lnSpc>
                <a:spcPts val="3200"/>
              </a:lnSpc>
              <a:spcBef>
                <a:spcPts val="1500"/>
              </a:spcBef>
              <a:spcAft>
                <a:spcPts val="0"/>
              </a:spcAft>
              <a:buClrTx/>
              <a:buSzTx/>
              <a:buFontTx/>
              <a:buNone/>
              <a:tabLst/>
              <a:defRPr/>
            </a:pPr>
            <a:r>
              <a:rPr lang="en-US" sz="2400" b="1" dirty="0">
                <a:solidFill>
                  <a:schemeClr val="accent2"/>
                </a:solidFill>
                <a:latin typeface="Century Gothic" panose="020B0502020202020204" pitchFamily="34" charset="0"/>
              </a:rPr>
              <a:t>Further guidance</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b="0" dirty="0">
                <a:solidFill>
                  <a:schemeClr val="tx1"/>
                </a:solidFill>
                <a:latin typeface="Century Gothic" panose="020B0502020202020204" pitchFamily="34" charset="0"/>
              </a:rPr>
              <a:t>Members of the PSHE Association can access our website for further guidance </a:t>
            </a:r>
            <a:br>
              <a:rPr lang="en-US" sz="1600" b="0" dirty="0">
                <a:solidFill>
                  <a:schemeClr val="tx1"/>
                </a:solidFill>
                <a:latin typeface="Century Gothic" panose="020B0502020202020204" pitchFamily="34" charset="0"/>
              </a:rPr>
            </a:br>
            <a:r>
              <a:rPr lang="en-US" sz="1600" b="0" dirty="0">
                <a:solidFill>
                  <a:schemeClr val="tx1"/>
                </a:solidFill>
                <a:latin typeface="Century Gothic" panose="020B0502020202020204" pitchFamily="34" charset="0"/>
                <a:hlinkClick r:id="rId2"/>
              </a:rPr>
              <a:t>www.pshe-association.org.uk/</a:t>
            </a:r>
            <a:endParaRPr lang="en-US" sz="1600" b="0" dirty="0">
              <a:solidFill>
                <a:schemeClr val="tx1"/>
              </a:solidFill>
              <a:latin typeface="Century Gothic" panose="020B0502020202020204" pitchFamily="34" charset="0"/>
            </a:endParaRPr>
          </a:p>
          <a:p>
            <a:pPr marL="0" marR="0" lvl="0" indent="0" algn="l" defTabSz="457200" rtl="0" eaLnBrk="1" fontAlgn="auto" latinLnBrk="0" hangingPunct="1">
              <a:lnSpc>
                <a:spcPts val="3200"/>
              </a:lnSpc>
              <a:spcBef>
                <a:spcPts val="1500"/>
              </a:spcBef>
              <a:spcAft>
                <a:spcPts val="0"/>
              </a:spcAft>
              <a:buClrTx/>
              <a:buSzTx/>
              <a:buFontTx/>
              <a:buNone/>
              <a:tabLst/>
              <a:defRPr/>
            </a:pPr>
            <a:r>
              <a:rPr lang="en-US" sz="2400" b="1" dirty="0">
                <a:solidFill>
                  <a:schemeClr val="accent2"/>
                </a:solidFill>
                <a:latin typeface="Century Gothic" panose="020B0502020202020204" pitchFamily="34" charset="0"/>
              </a:rPr>
              <a:t>Duration </a:t>
            </a:r>
          </a:p>
          <a:p>
            <a:pPr marL="0" marR="0" lvl="0" indent="0" algn="l" defTabSz="457200" rtl="0" eaLnBrk="1" fontAlgn="auto" latinLnBrk="0" hangingPunct="1">
              <a:lnSpc>
                <a:spcPts val="2400"/>
              </a:lnSpc>
              <a:spcBef>
                <a:spcPts val="700"/>
              </a:spcBef>
              <a:spcAft>
                <a:spcPts val="0"/>
              </a:spcAft>
              <a:buClrTx/>
              <a:buSzTx/>
              <a:buFontTx/>
              <a:buNone/>
              <a:tabLst/>
              <a:defRPr/>
            </a:pPr>
            <a:r>
              <a:rPr lang="en-US" sz="1600" b="0" dirty="0">
                <a:solidFill>
                  <a:schemeClr val="tx1"/>
                </a:solidFill>
                <a:latin typeface="Century Gothic" panose="020B0502020202020204" pitchFamily="34" charset="0"/>
              </a:rPr>
              <a:t>This has been designed to be taught as a </a:t>
            </a:r>
            <a:br>
              <a:rPr lang="en-US" sz="1600" b="0" dirty="0">
                <a:solidFill>
                  <a:schemeClr val="tx1"/>
                </a:solidFill>
                <a:latin typeface="Century Gothic" panose="020B0502020202020204" pitchFamily="34" charset="0"/>
              </a:rPr>
            </a:br>
            <a:r>
              <a:rPr lang="en-US" sz="1600" b="1" dirty="0">
                <a:solidFill>
                  <a:schemeClr val="tx1"/>
                </a:solidFill>
                <a:latin typeface="Century Gothic" panose="020B0502020202020204" pitchFamily="34" charset="0"/>
              </a:rPr>
              <a:t>60 minute </a:t>
            </a:r>
            <a:r>
              <a:rPr lang="en-US" sz="1600" b="0" dirty="0">
                <a:solidFill>
                  <a:schemeClr val="tx1"/>
                </a:solidFill>
                <a:latin typeface="Century Gothic" panose="020B0502020202020204" pitchFamily="34" charset="0"/>
              </a:rPr>
              <a:t>PSHE education lesson.</a:t>
            </a:r>
          </a:p>
        </p:txBody>
      </p:sp>
      <p:sp>
        <p:nvSpPr>
          <p:cNvPr id="11" name="Content Placeholder 2">
            <a:extLst>
              <a:ext uri="{FF2B5EF4-FFF2-40B4-BE49-F238E27FC236}">
                <a16:creationId xmlns:a16="http://schemas.microsoft.com/office/drawing/2014/main" id="{AFBFE3F0-AF15-64D4-9972-B459CF0CF8B0}"/>
              </a:ext>
            </a:extLst>
          </p:cNvPr>
          <p:cNvSpPr>
            <a:spLocks noGrp="1"/>
          </p:cNvSpPr>
          <p:nvPr>
            <p:ph sz="half" idx="12"/>
          </p:nvPr>
        </p:nvSpPr>
        <p:spPr>
          <a:xfrm>
            <a:off x="5018405" y="1215083"/>
            <a:ext cx="4562158" cy="4573593"/>
          </a:xfrm>
        </p:spPr>
        <p:txBody>
          <a:bodyPr>
            <a:normAutofit/>
          </a:bodyPr>
          <a:lstStyle>
            <a:lvl1pPr marL="0" indent="0">
              <a:lnSpc>
                <a:spcPts val="2400"/>
              </a:lnSpc>
              <a:spcBef>
                <a:spcPts val="700"/>
              </a:spcBef>
              <a:spcAft>
                <a:spcPts val="0"/>
              </a:spcAft>
              <a:buNone/>
              <a:defRPr sz="1600"/>
            </a:lvl1pPr>
          </a:lstStyle>
          <a:p>
            <a:pPr lvl="0"/>
            <a:endParaRPr lang="en-US"/>
          </a:p>
        </p:txBody>
      </p:sp>
      <p:sp>
        <p:nvSpPr>
          <p:cNvPr id="4" name="TextBox 3">
            <a:extLst>
              <a:ext uri="{FF2B5EF4-FFF2-40B4-BE49-F238E27FC236}">
                <a16:creationId xmlns:a16="http://schemas.microsoft.com/office/drawing/2014/main" id="{3CD0CA89-1742-42B4-825B-1D7BCA80F06C}"/>
              </a:ext>
            </a:extLst>
          </p:cNvPr>
          <p:cNvSpPr txBox="1"/>
          <p:nvPr userDrawn="1"/>
        </p:nvSpPr>
        <p:spPr>
          <a:xfrm>
            <a:off x="5003800" y="742917"/>
            <a:ext cx="4953000" cy="461665"/>
          </a:xfrm>
          <a:prstGeom prst="rect">
            <a:avLst/>
          </a:prstGeom>
          <a:noFill/>
        </p:spPr>
        <p:txBody>
          <a:bodyPr wrap="square">
            <a:spAutoFit/>
          </a:bodyPr>
          <a:lstStyle/>
          <a:p>
            <a:pPr>
              <a:spcAft>
                <a:spcPts val="800"/>
              </a:spcAft>
            </a:pPr>
            <a:r>
              <a:rPr lang="en-US" sz="2400" b="1" dirty="0">
                <a:solidFill>
                  <a:schemeClr val="accent2"/>
                </a:solidFill>
                <a:latin typeface="Century Gothic" panose="020B0502020202020204" pitchFamily="34" charset="0"/>
              </a:rPr>
              <a:t>Resources required  </a:t>
            </a:r>
          </a:p>
        </p:txBody>
      </p:sp>
      <p:sp>
        <p:nvSpPr>
          <p:cNvPr id="2" name="Slide Number Placeholder 5">
            <a:extLst>
              <a:ext uri="{FF2B5EF4-FFF2-40B4-BE49-F238E27FC236}">
                <a16:creationId xmlns:a16="http://schemas.microsoft.com/office/drawing/2014/main" id="{5EA43B49-578E-7273-9BED-0859E6813803}"/>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3" name="Picture 2" descr="A close-up of a logo&#10;&#10;Description automatically generated">
            <a:extLst>
              <a:ext uri="{FF2B5EF4-FFF2-40B4-BE49-F238E27FC236}">
                <a16:creationId xmlns:a16="http://schemas.microsoft.com/office/drawing/2014/main" id="{890094DA-0C3A-95C9-412D-7EF35C99FA16}"/>
              </a:ext>
            </a:extLst>
          </p:cNvPr>
          <p:cNvPicPr>
            <a:picLocks noChangeAspect="1"/>
          </p:cNvPicPr>
          <p:nvPr userDrawn="1"/>
        </p:nvPicPr>
        <p:blipFill>
          <a:blip r:embed="rId3"/>
          <a:stretch>
            <a:fillRect/>
          </a:stretch>
        </p:blipFill>
        <p:spPr>
          <a:xfrm>
            <a:off x="8091328" y="349230"/>
            <a:ext cx="1479392" cy="301845"/>
          </a:xfrm>
          <a:prstGeom prst="rect">
            <a:avLst/>
          </a:prstGeom>
        </p:spPr>
      </p:pic>
      <p:sp>
        <p:nvSpPr>
          <p:cNvPr id="5" name="TextBox 4">
            <a:extLst>
              <a:ext uri="{FF2B5EF4-FFF2-40B4-BE49-F238E27FC236}">
                <a16:creationId xmlns:a16="http://schemas.microsoft.com/office/drawing/2014/main" id="{54846773-2F9B-03A7-B8D3-0C81B4CCFDD5}"/>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a:t>
            </a:r>
          </a:p>
        </p:txBody>
      </p:sp>
    </p:spTree>
    <p:extLst>
      <p:ext uri="{BB962C8B-B14F-4D97-AF65-F5344CB8AC3E}">
        <p14:creationId xmlns:p14="http://schemas.microsoft.com/office/powerpoint/2010/main" val="2249031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F - blank ">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2A07717-61DE-6F15-36BC-615CA852FE06}"/>
              </a:ext>
            </a:extLst>
          </p:cNvPr>
          <p:cNvSpPr>
            <a:spLocks noGrp="1"/>
          </p:cNvSpPr>
          <p:nvPr>
            <p:ph type="title" hasCustomPrompt="1"/>
          </p:nvPr>
        </p:nvSpPr>
        <p:spPr>
          <a:xfrm>
            <a:off x="224155" y="582276"/>
            <a:ext cx="7498822" cy="694054"/>
          </a:xfrm>
        </p:spPr>
        <p:txBody>
          <a:bodyPr>
            <a:noAutofit/>
          </a:bodyPr>
          <a:lstStyle>
            <a:lvl1pPr>
              <a:defRPr sz="3600">
                <a:solidFill>
                  <a:schemeClr val="accent2"/>
                </a:solidFill>
              </a:defRPr>
            </a:lvl1pPr>
          </a:lstStyle>
          <a:p>
            <a:r>
              <a:rPr lang="en-GB" dirty="0"/>
              <a:t>Slide Title </a:t>
            </a:r>
            <a:endParaRPr lang="en-US" dirty="0"/>
          </a:p>
        </p:txBody>
      </p:sp>
      <p:sp>
        <p:nvSpPr>
          <p:cNvPr id="6" name="Slide Number Placeholder 5">
            <a:extLst>
              <a:ext uri="{FF2B5EF4-FFF2-40B4-BE49-F238E27FC236}">
                <a16:creationId xmlns:a16="http://schemas.microsoft.com/office/drawing/2014/main" id="{094BB503-8807-82A5-14DF-4F12CC984B5E}"/>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7" name="Picture 6" descr="A close-up of a logo&#10;&#10;Description automatically generated">
            <a:extLst>
              <a:ext uri="{FF2B5EF4-FFF2-40B4-BE49-F238E27FC236}">
                <a16:creationId xmlns:a16="http://schemas.microsoft.com/office/drawing/2014/main" id="{8B3FB9FE-20B6-D2A7-0CA0-B53FFE1AD36F}"/>
              </a:ext>
            </a:extLst>
          </p:cNvPr>
          <p:cNvPicPr>
            <a:picLocks noChangeAspect="1"/>
          </p:cNvPicPr>
          <p:nvPr userDrawn="1"/>
        </p:nvPicPr>
        <p:blipFill>
          <a:blip r:embed="rId2"/>
          <a:stretch>
            <a:fillRect/>
          </a:stretch>
        </p:blipFill>
        <p:spPr>
          <a:xfrm>
            <a:off x="8091328" y="349230"/>
            <a:ext cx="1479392" cy="301845"/>
          </a:xfrm>
          <a:prstGeom prst="rect">
            <a:avLst/>
          </a:prstGeom>
        </p:spPr>
      </p:pic>
      <p:sp>
        <p:nvSpPr>
          <p:cNvPr id="8" name="TextBox 7">
            <a:extLst>
              <a:ext uri="{FF2B5EF4-FFF2-40B4-BE49-F238E27FC236}">
                <a16:creationId xmlns:a16="http://schemas.microsoft.com/office/drawing/2014/main" id="{F98F271E-351A-C0DA-5ED1-7A9B87676B6A}"/>
              </a:ext>
            </a:extLst>
          </p:cNvPr>
          <p:cNvSpPr txBox="1"/>
          <p:nvPr userDrawn="1"/>
        </p:nvSpPr>
        <p:spPr>
          <a:xfrm>
            <a:off x="239605" y="6450755"/>
            <a:ext cx="6195917" cy="261610"/>
          </a:xfrm>
          <a:prstGeom prst="rect">
            <a:avLst/>
          </a:prstGeom>
          <a:noFill/>
        </p:spPr>
        <p:txBody>
          <a:bodyPr wrap="square" rtlCol="0">
            <a:spAutoFit/>
          </a:bodyPr>
          <a:lstStyle/>
          <a:p>
            <a:r>
              <a:rPr lang="en-US" sz="1050" dirty="0">
                <a:solidFill>
                  <a:schemeClr val="tx1"/>
                </a:solidFill>
                <a:latin typeface="Century Gothic" panose="020B0502020202020204" pitchFamily="34" charset="0"/>
              </a:rPr>
              <a:t>Teacher slide</a:t>
            </a:r>
          </a:p>
        </p:txBody>
      </p:sp>
    </p:spTree>
    <p:extLst>
      <p:ext uri="{BB962C8B-B14F-4D97-AF65-F5344CB8AC3E}">
        <p14:creationId xmlns:p14="http://schemas.microsoft.com/office/powerpoint/2010/main" val="1027259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SF - Lesson title_1">
    <p:bg>
      <p:bgPr>
        <a:solidFill>
          <a:schemeClr val="accent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C31F58-A7AD-D2D2-B25C-33A91C6F344D}"/>
              </a:ext>
            </a:extLst>
          </p:cNvPr>
          <p:cNvSpPr txBox="1"/>
          <p:nvPr userDrawn="1"/>
        </p:nvSpPr>
        <p:spPr>
          <a:xfrm>
            <a:off x="7239000" y="6408420"/>
            <a:ext cx="184731" cy="369332"/>
          </a:xfrm>
          <a:prstGeom prst="rect">
            <a:avLst/>
          </a:prstGeom>
          <a:noFill/>
        </p:spPr>
        <p:txBody>
          <a:bodyPr wrap="none" rtlCol="0">
            <a:spAutoFit/>
          </a:bodyPr>
          <a:lstStyle/>
          <a:p>
            <a:endParaRPr lang="en-US"/>
          </a:p>
        </p:txBody>
      </p:sp>
      <p:sp>
        <p:nvSpPr>
          <p:cNvPr id="15" name="Text Placeholder 5">
            <a:extLst>
              <a:ext uri="{FF2B5EF4-FFF2-40B4-BE49-F238E27FC236}">
                <a16:creationId xmlns:a16="http://schemas.microsoft.com/office/drawing/2014/main" id="{84F77F2C-B8A7-2180-E207-341DA2C9E1FC}"/>
              </a:ext>
            </a:extLst>
          </p:cNvPr>
          <p:cNvSpPr>
            <a:spLocks noGrp="1"/>
          </p:cNvSpPr>
          <p:nvPr>
            <p:ph type="body" sz="quarter" idx="15" hasCustomPrompt="1"/>
          </p:nvPr>
        </p:nvSpPr>
        <p:spPr>
          <a:xfrm>
            <a:off x="0" y="197801"/>
            <a:ext cx="1859280" cy="498475"/>
          </a:xfrm>
          <a:solidFill>
            <a:schemeClr val="bg2"/>
          </a:solidFill>
        </p:spPr>
        <p:txBody>
          <a:bodyPr anchor="ctr">
            <a:normAutofit/>
          </a:bodyPr>
          <a:lstStyle>
            <a:lvl1pPr marL="216000" indent="0">
              <a:buNone/>
              <a:defRPr sz="2400">
                <a:solidFill>
                  <a:schemeClr val="tx1"/>
                </a:solidFill>
                <a:latin typeface="Century Gothic" panose="020B0502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Lesson X</a:t>
            </a:r>
            <a:endParaRPr lang="en-GB" dirty="0"/>
          </a:p>
        </p:txBody>
      </p:sp>
      <p:sp>
        <p:nvSpPr>
          <p:cNvPr id="3" name="Title 1">
            <a:extLst>
              <a:ext uri="{FF2B5EF4-FFF2-40B4-BE49-F238E27FC236}">
                <a16:creationId xmlns:a16="http://schemas.microsoft.com/office/drawing/2014/main" id="{A9C42C64-A2AE-AE48-5B4D-DDEC501BADCC}"/>
              </a:ext>
            </a:extLst>
          </p:cNvPr>
          <p:cNvSpPr>
            <a:spLocks noGrp="1"/>
          </p:cNvSpPr>
          <p:nvPr>
            <p:ph type="title" hasCustomPrompt="1"/>
          </p:nvPr>
        </p:nvSpPr>
        <p:spPr>
          <a:xfrm>
            <a:off x="232082" y="1271142"/>
            <a:ext cx="5151120" cy="1325563"/>
          </a:xfrm>
        </p:spPr>
        <p:txBody>
          <a:bodyPr>
            <a:normAutofit/>
          </a:bodyPr>
          <a:lstStyle>
            <a:lvl1pPr>
              <a:lnSpc>
                <a:spcPts val="5900"/>
              </a:lnSpc>
              <a:spcBef>
                <a:spcPts val="4200"/>
              </a:spcBef>
              <a:defRPr sz="5200">
                <a:solidFill>
                  <a:schemeClr val="bg1"/>
                </a:solidFill>
              </a:defRPr>
            </a:lvl1pPr>
          </a:lstStyle>
          <a:p>
            <a:r>
              <a:rPr lang="en-GB" dirty="0"/>
              <a:t>Slide Title </a:t>
            </a:r>
            <a:endParaRPr lang="en-US" dirty="0"/>
          </a:p>
        </p:txBody>
      </p:sp>
      <p:sp>
        <p:nvSpPr>
          <p:cNvPr id="6" name="Slide Number Placeholder 5">
            <a:extLst>
              <a:ext uri="{FF2B5EF4-FFF2-40B4-BE49-F238E27FC236}">
                <a16:creationId xmlns:a16="http://schemas.microsoft.com/office/drawing/2014/main" id="{1751FA22-7FFF-D15C-9949-B592D645673D}"/>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9" name="Picture 8" descr="A close-up of a logo&#10;&#10;Description automatically generated">
            <a:extLst>
              <a:ext uri="{FF2B5EF4-FFF2-40B4-BE49-F238E27FC236}">
                <a16:creationId xmlns:a16="http://schemas.microsoft.com/office/drawing/2014/main" id="{1A57D409-EC48-0997-B0C8-838FC922D3B8}"/>
              </a:ext>
            </a:extLst>
          </p:cNvPr>
          <p:cNvPicPr>
            <a:picLocks noChangeAspect="1"/>
          </p:cNvPicPr>
          <p:nvPr userDrawn="1"/>
        </p:nvPicPr>
        <p:blipFill>
          <a:blip r:embed="rId2"/>
          <a:stretch>
            <a:fillRect/>
          </a:stretch>
        </p:blipFill>
        <p:spPr>
          <a:xfrm>
            <a:off x="8091328" y="349230"/>
            <a:ext cx="1479392" cy="301845"/>
          </a:xfrm>
          <a:prstGeom prst="rect">
            <a:avLst/>
          </a:prstGeom>
        </p:spPr>
      </p:pic>
    </p:spTree>
    <p:extLst>
      <p:ext uri="{BB962C8B-B14F-4D97-AF65-F5344CB8AC3E}">
        <p14:creationId xmlns:p14="http://schemas.microsoft.com/office/powerpoint/2010/main" val="410207369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slideLayout" Target="../slideLayouts/slideLayout26.xml"/><Relationship Id="rId3" Type="http://schemas.openxmlformats.org/officeDocument/2006/relationships/slideLayout" Target="../slideLayouts/slideLayout11.xml"/><Relationship Id="rId21" Type="http://schemas.openxmlformats.org/officeDocument/2006/relationships/slideLayout" Target="../slideLayouts/slideLayout29.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5"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slideLayout" Target="../slideLayouts/slideLayout28.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24" Type="http://schemas.openxmlformats.org/officeDocument/2006/relationships/slideLayout" Target="../slideLayouts/slideLayout32.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23" Type="http://schemas.openxmlformats.org/officeDocument/2006/relationships/slideLayout" Target="../slideLayouts/slideLayout31.xml"/><Relationship Id="rId10" Type="http://schemas.openxmlformats.org/officeDocument/2006/relationships/slideLayout" Target="../slideLayouts/slideLayout18.xml"/><Relationship Id="rId19" Type="http://schemas.openxmlformats.org/officeDocument/2006/relationships/slideLayout" Target="../slideLayouts/slideLayout27.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 Id="rId22"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1207" y="365127"/>
            <a:ext cx="9135533"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341207" y="1825625"/>
            <a:ext cx="9135533"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341207" y="6356352"/>
            <a:ext cx="2228850" cy="365125"/>
          </a:xfrm>
          <a:prstGeom prst="rect">
            <a:avLst/>
          </a:prstGeom>
        </p:spPr>
        <p:txBody>
          <a:bodyPr vert="horz" lIns="91440" tIns="45720" rIns="91440" bIns="45720" rtlCol="0" anchor="ctr"/>
          <a:lstStyle>
            <a:lvl1pPr algn="l">
              <a:defRPr sz="1083">
                <a:solidFill>
                  <a:schemeClr val="tx1"/>
                </a:solidFill>
                <a:latin typeface="Century Gothic" panose="020B0502020202020204" pitchFamily="34" charset="0"/>
              </a:defRPr>
            </a:lvl1pPr>
          </a:lstStyle>
          <a:p>
            <a:r>
              <a:rPr lang="en-GB" b="1"/>
              <a:t>‹#›</a:t>
            </a:r>
            <a:endParaRPr lang="en-US"/>
          </a:p>
        </p:txBody>
      </p:sp>
      <p:sp>
        <p:nvSpPr>
          <p:cNvPr id="5" name="Slide Number Placeholder 5">
            <a:extLst>
              <a:ext uri="{FF2B5EF4-FFF2-40B4-BE49-F238E27FC236}">
                <a16:creationId xmlns:a16="http://schemas.microsoft.com/office/drawing/2014/main" id="{D734BCF7-9077-EC02-0FF2-D789ECF9339B}"/>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Tree>
    <p:extLst>
      <p:ext uri="{BB962C8B-B14F-4D97-AF65-F5344CB8AC3E}">
        <p14:creationId xmlns:p14="http://schemas.microsoft.com/office/powerpoint/2010/main" val="100273752"/>
      </p:ext>
    </p:extLst>
  </p:cSld>
  <p:clrMap bg1="dk1" tx1="lt1" bg2="dk2" tx2="lt2" accent1="accent1" accent2="accent2" accent3="accent3" accent4="accent4" accent5="accent5" accent6="accent6" hlink="hlink" folHlink="folHlink"/>
  <p:sldLayoutIdLst>
    <p:sldLayoutId id="2147483666" r:id="rId1"/>
    <p:sldLayoutId id="2147483664" r:id="rId2"/>
    <p:sldLayoutId id="2147483667" r:id="rId3"/>
    <p:sldLayoutId id="2147483668" r:id="rId4"/>
    <p:sldLayoutId id="2147483669" r:id="rId5"/>
    <p:sldLayoutId id="2147483703" r:id="rId6"/>
    <p:sldLayoutId id="2147483702" r:id="rId7"/>
    <p:sldLayoutId id="2147483670" r:id="rId8"/>
  </p:sldLayoutIdLst>
  <p:hf hdr="0" ftr="0" dt="0"/>
  <p:txStyles>
    <p:titleStyle>
      <a:lvl1pPr algn="l" defTabSz="990570" rtl="0" eaLnBrk="1" latinLnBrk="0" hangingPunct="1">
        <a:lnSpc>
          <a:spcPct val="90000"/>
        </a:lnSpc>
        <a:spcBef>
          <a:spcPct val="0"/>
        </a:spcBef>
        <a:buNone/>
        <a:defRPr sz="3900" b="1" kern="1200">
          <a:solidFill>
            <a:schemeClr val="tx1"/>
          </a:solidFill>
          <a:latin typeface="Century Gothic" panose="020B0502020202020204" pitchFamily="34" charset="0"/>
          <a:ea typeface="+mj-ea"/>
          <a:cs typeface="+mj-cs"/>
        </a:defRPr>
      </a:lvl1pPr>
    </p:titleStyle>
    <p:bodyStyle>
      <a:lvl1pPr marL="247642" indent="-247642" algn="l" defTabSz="990570" rtl="0" eaLnBrk="1" latinLnBrk="0" hangingPunct="1">
        <a:lnSpc>
          <a:spcPct val="90000"/>
        </a:lnSpc>
        <a:spcBef>
          <a:spcPts val="1083"/>
        </a:spcBef>
        <a:buFont typeface="Arial" panose="020B0604020202020204" pitchFamily="34" charset="0"/>
        <a:buChar char="•"/>
        <a:defRPr sz="3033" kern="1200">
          <a:solidFill>
            <a:schemeClr val="tx1"/>
          </a:solidFill>
          <a:latin typeface="Century Gothic" panose="020B0502020202020204" pitchFamily="34" charset="0"/>
          <a:ea typeface="+mn-ea"/>
          <a:cs typeface="+mn-cs"/>
        </a:defRPr>
      </a:lvl1pPr>
      <a:lvl2pPr marL="742927" indent="-247642" algn="l" defTabSz="990570" rtl="0" eaLnBrk="1" latinLnBrk="0" hangingPunct="1">
        <a:lnSpc>
          <a:spcPct val="90000"/>
        </a:lnSpc>
        <a:spcBef>
          <a:spcPts val="542"/>
        </a:spcBef>
        <a:buFont typeface="Arial" panose="020B0604020202020204" pitchFamily="34" charset="0"/>
        <a:buChar char="•"/>
        <a:defRPr sz="2600" kern="1200">
          <a:solidFill>
            <a:schemeClr val="tx1"/>
          </a:solidFill>
          <a:latin typeface="Century Gothic" panose="020B0502020202020204" pitchFamily="34" charset="0"/>
          <a:ea typeface="+mn-ea"/>
          <a:cs typeface="+mn-cs"/>
        </a:defRPr>
      </a:lvl2pPr>
      <a:lvl3pPr marL="1238212" indent="-247642" algn="l" defTabSz="990570" rtl="0" eaLnBrk="1" latinLnBrk="0" hangingPunct="1">
        <a:lnSpc>
          <a:spcPct val="90000"/>
        </a:lnSpc>
        <a:spcBef>
          <a:spcPts val="542"/>
        </a:spcBef>
        <a:buFont typeface="Arial" panose="020B0604020202020204" pitchFamily="34" charset="0"/>
        <a:buChar char="•"/>
        <a:defRPr sz="2167" kern="1200">
          <a:solidFill>
            <a:schemeClr val="tx1"/>
          </a:solidFill>
          <a:latin typeface="Century Gothic" panose="020B0502020202020204" pitchFamily="34" charset="0"/>
          <a:ea typeface="+mn-ea"/>
          <a:cs typeface="+mn-cs"/>
        </a:defRPr>
      </a:lvl3pPr>
      <a:lvl4pPr marL="1733497"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Century Gothic" panose="020B0502020202020204" pitchFamily="34" charset="0"/>
          <a:ea typeface="+mn-ea"/>
          <a:cs typeface="+mn-cs"/>
        </a:defRPr>
      </a:lvl4pPr>
      <a:lvl5pPr marL="2228781"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Century Gothic" panose="020B0502020202020204" pitchFamily="34" charset="0"/>
          <a:ea typeface="+mn-ea"/>
          <a:cs typeface="+mn-cs"/>
        </a:defRPr>
      </a:lvl5pPr>
      <a:lvl6pPr marL="2724066"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6pPr>
      <a:lvl7pPr marL="3219351"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7pPr>
      <a:lvl8pPr marL="3714636"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8pPr>
      <a:lvl9pPr marL="4209920"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9pPr>
    </p:bodyStyle>
    <p:otherStyle>
      <a:defPPr>
        <a:defRPr lang="en-US"/>
      </a:defPPr>
      <a:lvl1pPr marL="0" algn="l" defTabSz="990570" rtl="0" eaLnBrk="1" latinLnBrk="0" hangingPunct="1">
        <a:defRPr sz="1950" kern="1200">
          <a:solidFill>
            <a:schemeClr val="tx1"/>
          </a:solidFill>
          <a:latin typeface="+mn-lt"/>
          <a:ea typeface="+mn-ea"/>
          <a:cs typeface="+mn-cs"/>
        </a:defRPr>
      </a:lvl1pPr>
      <a:lvl2pPr marL="495285" algn="l" defTabSz="990570" rtl="0" eaLnBrk="1" latinLnBrk="0" hangingPunct="1">
        <a:defRPr sz="1950" kern="1200">
          <a:solidFill>
            <a:schemeClr val="tx1"/>
          </a:solidFill>
          <a:latin typeface="+mn-lt"/>
          <a:ea typeface="+mn-ea"/>
          <a:cs typeface="+mn-cs"/>
        </a:defRPr>
      </a:lvl2pPr>
      <a:lvl3pPr marL="990570" algn="l" defTabSz="990570" rtl="0" eaLnBrk="1" latinLnBrk="0" hangingPunct="1">
        <a:defRPr sz="1950" kern="1200">
          <a:solidFill>
            <a:schemeClr val="tx1"/>
          </a:solidFill>
          <a:latin typeface="+mn-lt"/>
          <a:ea typeface="+mn-ea"/>
          <a:cs typeface="+mn-cs"/>
        </a:defRPr>
      </a:lvl3pPr>
      <a:lvl4pPr marL="1485854" algn="l" defTabSz="990570" rtl="0" eaLnBrk="1" latinLnBrk="0" hangingPunct="1">
        <a:defRPr sz="1950" kern="1200">
          <a:solidFill>
            <a:schemeClr val="tx1"/>
          </a:solidFill>
          <a:latin typeface="+mn-lt"/>
          <a:ea typeface="+mn-ea"/>
          <a:cs typeface="+mn-cs"/>
        </a:defRPr>
      </a:lvl4pPr>
      <a:lvl5pPr marL="1981139" algn="l" defTabSz="990570" rtl="0" eaLnBrk="1" latinLnBrk="0" hangingPunct="1">
        <a:defRPr sz="1950" kern="1200">
          <a:solidFill>
            <a:schemeClr val="tx1"/>
          </a:solidFill>
          <a:latin typeface="+mn-lt"/>
          <a:ea typeface="+mn-ea"/>
          <a:cs typeface="+mn-cs"/>
        </a:defRPr>
      </a:lvl5pPr>
      <a:lvl6pPr marL="2476424" algn="l" defTabSz="990570" rtl="0" eaLnBrk="1" latinLnBrk="0" hangingPunct="1">
        <a:defRPr sz="1950" kern="1200">
          <a:solidFill>
            <a:schemeClr val="tx1"/>
          </a:solidFill>
          <a:latin typeface="+mn-lt"/>
          <a:ea typeface="+mn-ea"/>
          <a:cs typeface="+mn-cs"/>
        </a:defRPr>
      </a:lvl6pPr>
      <a:lvl7pPr marL="2971709" algn="l" defTabSz="990570" rtl="0" eaLnBrk="1" latinLnBrk="0" hangingPunct="1">
        <a:defRPr sz="1950" kern="1200">
          <a:solidFill>
            <a:schemeClr val="tx1"/>
          </a:solidFill>
          <a:latin typeface="+mn-lt"/>
          <a:ea typeface="+mn-ea"/>
          <a:cs typeface="+mn-cs"/>
        </a:defRPr>
      </a:lvl7pPr>
      <a:lvl8pPr marL="3466993" algn="l" defTabSz="990570" rtl="0" eaLnBrk="1" latinLnBrk="0" hangingPunct="1">
        <a:defRPr sz="1950" kern="1200">
          <a:solidFill>
            <a:schemeClr val="tx1"/>
          </a:solidFill>
          <a:latin typeface="+mn-lt"/>
          <a:ea typeface="+mn-ea"/>
          <a:cs typeface="+mn-cs"/>
        </a:defRPr>
      </a:lvl8pPr>
      <a:lvl9pPr marL="3962278" algn="l" defTabSz="990570" rtl="0" eaLnBrk="1" latinLnBrk="0" hangingPunct="1">
        <a:defRPr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userDrawn="1">
          <p15:clr>
            <a:srgbClr val="F26B43"/>
          </p15:clr>
        </p15:guide>
        <p15:guide id="2" pos="6240" userDrawn="1">
          <p15:clr>
            <a:srgbClr val="F26B43"/>
          </p15:clr>
        </p15:guide>
        <p15:guide id="3" pos="208" userDrawn="1">
          <p15:clr>
            <a:srgbClr val="F26B43"/>
          </p15:clr>
        </p15:guide>
        <p15:guide id="4" pos="1008" userDrawn="1">
          <p15:clr>
            <a:srgbClr val="F26B43"/>
          </p15:clr>
        </p15:guide>
        <p15:guide id="5" pos="1208" userDrawn="1">
          <p15:clr>
            <a:srgbClr val="F26B43"/>
          </p15:clr>
        </p15:guide>
        <p15:guide id="6" pos="2008" userDrawn="1">
          <p15:clr>
            <a:srgbClr val="F26B43"/>
          </p15:clr>
        </p15:guide>
        <p15:guide id="7" pos="2216" userDrawn="1">
          <p15:clr>
            <a:srgbClr val="F26B43"/>
          </p15:clr>
        </p15:guide>
        <p15:guide id="8" pos="3016" userDrawn="1">
          <p15:clr>
            <a:srgbClr val="F26B43"/>
          </p15:clr>
        </p15:guide>
        <p15:guide id="9" pos="3224" userDrawn="1">
          <p15:clr>
            <a:srgbClr val="F26B43"/>
          </p15:clr>
        </p15:guide>
        <p15:guide id="10" pos="4024" userDrawn="1">
          <p15:clr>
            <a:srgbClr val="F26B43"/>
          </p15:clr>
        </p15:guide>
        <p15:guide id="11" pos="4232" userDrawn="1">
          <p15:clr>
            <a:srgbClr val="F26B43"/>
          </p15:clr>
        </p15:guide>
        <p15:guide id="12" pos="5032" userDrawn="1">
          <p15:clr>
            <a:srgbClr val="F26B43"/>
          </p15:clr>
        </p15:guide>
        <p15:guide id="13" pos="5232" userDrawn="1">
          <p15:clr>
            <a:srgbClr val="F26B43"/>
          </p15:clr>
        </p15:guide>
        <p15:guide id="14" pos="6032" userDrawn="1">
          <p15:clr>
            <a:srgbClr val="F26B43"/>
          </p15:clr>
        </p15:guide>
        <p15:guide id="15" orient="horz" userDrawn="1">
          <p15:clr>
            <a:srgbClr val="F26B43"/>
          </p15:clr>
        </p15:guide>
        <p15:guide id="16" orient="horz" pos="4320" userDrawn="1">
          <p15:clr>
            <a:srgbClr val="F26B43"/>
          </p15:clr>
        </p15:guide>
        <p15:guide id="17" orient="horz" pos="208" userDrawn="1">
          <p15:clr>
            <a:srgbClr val="F26B43"/>
          </p15:clr>
        </p15:guide>
        <p15:guide id="18" orient="horz" pos="688" userDrawn="1">
          <p15:clr>
            <a:srgbClr val="F26B43"/>
          </p15:clr>
        </p15:guide>
        <p15:guide id="19" orient="horz" pos="888" userDrawn="1">
          <p15:clr>
            <a:srgbClr val="F26B43"/>
          </p15:clr>
        </p15:guide>
        <p15:guide id="20" orient="horz" pos="1368" userDrawn="1">
          <p15:clr>
            <a:srgbClr val="F26B43"/>
          </p15:clr>
        </p15:guide>
        <p15:guide id="21" orient="horz" pos="1576" userDrawn="1">
          <p15:clr>
            <a:srgbClr val="F26B43"/>
          </p15:clr>
        </p15:guide>
        <p15:guide id="22" orient="horz" pos="2056" userDrawn="1">
          <p15:clr>
            <a:srgbClr val="F26B43"/>
          </p15:clr>
        </p15:guide>
        <p15:guide id="23" orient="horz" pos="2264" userDrawn="1">
          <p15:clr>
            <a:srgbClr val="F26B43"/>
          </p15:clr>
        </p15:guide>
        <p15:guide id="24" orient="horz" pos="2744" userDrawn="1">
          <p15:clr>
            <a:srgbClr val="F26B43"/>
          </p15:clr>
        </p15:guide>
        <p15:guide id="25" orient="horz" pos="2952" userDrawn="1">
          <p15:clr>
            <a:srgbClr val="F26B43"/>
          </p15:clr>
        </p15:guide>
        <p15:guide id="26" orient="horz" pos="3432" userDrawn="1">
          <p15:clr>
            <a:srgbClr val="F26B43"/>
          </p15:clr>
        </p15:guide>
        <p15:guide id="27" orient="horz" pos="3632" userDrawn="1">
          <p15:clr>
            <a:srgbClr val="F26B43"/>
          </p15:clr>
        </p15:guide>
        <p15:guide id="28" orient="horz" pos="41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1207" y="365127"/>
            <a:ext cx="9135533"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341207" y="1825625"/>
            <a:ext cx="9135533"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341207" y="6356352"/>
            <a:ext cx="2228850" cy="365125"/>
          </a:xfrm>
          <a:prstGeom prst="rect">
            <a:avLst/>
          </a:prstGeom>
        </p:spPr>
        <p:txBody>
          <a:bodyPr vert="horz" lIns="91440" tIns="45720" rIns="91440" bIns="45720" rtlCol="0" anchor="ctr"/>
          <a:lstStyle>
            <a:lvl1pPr algn="l">
              <a:defRPr sz="1083">
                <a:solidFill>
                  <a:schemeClr val="tx1"/>
                </a:solidFill>
                <a:latin typeface="Century Gothic" panose="020B0502020202020204" pitchFamily="34" charset="0"/>
              </a:defRPr>
            </a:lvl1pPr>
          </a:lstStyle>
          <a:p>
            <a:r>
              <a:rPr lang="en-GB" b="1"/>
              <a:t>‹#›</a:t>
            </a:r>
            <a:endParaRPr lang="en-US"/>
          </a:p>
        </p:txBody>
      </p:sp>
      <p:sp>
        <p:nvSpPr>
          <p:cNvPr id="6" name="Slide Number Placeholder 5"/>
          <p:cNvSpPr>
            <a:spLocks noGrp="1"/>
          </p:cNvSpPr>
          <p:nvPr>
            <p:ph type="sldNum" sz="quarter" idx="4"/>
          </p:nvPr>
        </p:nvSpPr>
        <p:spPr>
          <a:xfrm>
            <a:off x="7247890" y="6356352"/>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Tree>
    <p:extLst>
      <p:ext uri="{BB962C8B-B14F-4D97-AF65-F5344CB8AC3E}">
        <p14:creationId xmlns:p14="http://schemas.microsoft.com/office/powerpoint/2010/main" val="3162068689"/>
      </p:ext>
    </p:extLst>
  </p:cSld>
  <p:clrMap bg1="lt1" tx1="dk1" bg2="lt2" tx2="dk2" accent1="accent1" accent2="accent2" accent3="accent3" accent4="accent4" accent5="accent5" accent6="accent6" hlink="hlink" folHlink="folHlink"/>
  <p:sldLayoutIdLst>
    <p:sldLayoutId id="2147483672" r:id="rId1"/>
    <p:sldLayoutId id="2147483700" r:id="rId2"/>
    <p:sldLayoutId id="2147483699" r:id="rId3"/>
    <p:sldLayoutId id="2147483698" r:id="rId4"/>
    <p:sldLayoutId id="2147483678" r:id="rId5"/>
    <p:sldLayoutId id="2147483685" r:id="rId6"/>
    <p:sldLayoutId id="2147483687" r:id="rId7"/>
    <p:sldLayoutId id="2147483688" r:id="rId8"/>
    <p:sldLayoutId id="2147483680" r:id="rId9"/>
    <p:sldLayoutId id="2147483686" r:id="rId10"/>
    <p:sldLayoutId id="2147483694" r:id="rId11"/>
    <p:sldLayoutId id="2147483696" r:id="rId12"/>
    <p:sldLayoutId id="2147483693" r:id="rId13"/>
    <p:sldLayoutId id="2147483695" r:id="rId14"/>
    <p:sldLayoutId id="2147483691" r:id="rId15"/>
    <p:sldLayoutId id="2147483682" r:id="rId16"/>
    <p:sldLayoutId id="2147483689" r:id="rId17"/>
    <p:sldLayoutId id="2147483690" r:id="rId18"/>
    <p:sldLayoutId id="2147483704" r:id="rId19"/>
    <p:sldLayoutId id="2147483706" r:id="rId20"/>
    <p:sldLayoutId id="2147483705" r:id="rId21"/>
    <p:sldLayoutId id="2147483708" r:id="rId22"/>
    <p:sldLayoutId id="2147483701" r:id="rId23"/>
    <p:sldLayoutId id="2147483677" r:id="rId24"/>
  </p:sldLayoutIdLst>
  <p:hf hdr="0" ftr="0" dt="0"/>
  <p:txStyles>
    <p:titleStyle>
      <a:lvl1pPr algn="l" defTabSz="990570" rtl="0" eaLnBrk="1" latinLnBrk="0" hangingPunct="1">
        <a:lnSpc>
          <a:spcPct val="90000"/>
        </a:lnSpc>
        <a:spcBef>
          <a:spcPct val="0"/>
        </a:spcBef>
        <a:buNone/>
        <a:defRPr sz="3900" b="1" kern="1200">
          <a:solidFill>
            <a:schemeClr val="tx1"/>
          </a:solidFill>
          <a:latin typeface="Century Gothic" panose="020B0502020202020204" pitchFamily="34" charset="0"/>
          <a:ea typeface="+mj-ea"/>
          <a:cs typeface="+mj-cs"/>
        </a:defRPr>
      </a:lvl1pPr>
    </p:titleStyle>
    <p:bodyStyle>
      <a:lvl1pPr marL="247642" indent="-247642" algn="l" defTabSz="990570" rtl="0" eaLnBrk="1" latinLnBrk="0" hangingPunct="1">
        <a:lnSpc>
          <a:spcPct val="90000"/>
        </a:lnSpc>
        <a:spcBef>
          <a:spcPts val="1083"/>
        </a:spcBef>
        <a:buFont typeface="Arial" panose="020B0604020202020204" pitchFamily="34" charset="0"/>
        <a:buChar char="•"/>
        <a:defRPr sz="3033" kern="1200">
          <a:solidFill>
            <a:schemeClr val="tx1"/>
          </a:solidFill>
          <a:latin typeface="Century Gothic" panose="020B0502020202020204" pitchFamily="34" charset="0"/>
          <a:ea typeface="+mn-ea"/>
          <a:cs typeface="+mn-cs"/>
        </a:defRPr>
      </a:lvl1pPr>
      <a:lvl2pPr marL="742927" indent="-247642" algn="l" defTabSz="990570" rtl="0" eaLnBrk="1" latinLnBrk="0" hangingPunct="1">
        <a:lnSpc>
          <a:spcPct val="90000"/>
        </a:lnSpc>
        <a:spcBef>
          <a:spcPts val="542"/>
        </a:spcBef>
        <a:buFont typeface="Arial" panose="020B0604020202020204" pitchFamily="34" charset="0"/>
        <a:buChar char="•"/>
        <a:defRPr sz="2600" kern="1200">
          <a:solidFill>
            <a:schemeClr val="tx1"/>
          </a:solidFill>
          <a:latin typeface="Century Gothic" panose="020B0502020202020204" pitchFamily="34" charset="0"/>
          <a:ea typeface="+mn-ea"/>
          <a:cs typeface="+mn-cs"/>
        </a:defRPr>
      </a:lvl2pPr>
      <a:lvl3pPr marL="1238212" indent="-247642" algn="l" defTabSz="990570" rtl="0" eaLnBrk="1" latinLnBrk="0" hangingPunct="1">
        <a:lnSpc>
          <a:spcPct val="90000"/>
        </a:lnSpc>
        <a:spcBef>
          <a:spcPts val="542"/>
        </a:spcBef>
        <a:buFont typeface="Arial" panose="020B0604020202020204" pitchFamily="34" charset="0"/>
        <a:buChar char="•"/>
        <a:defRPr sz="2167" kern="1200">
          <a:solidFill>
            <a:schemeClr val="tx1"/>
          </a:solidFill>
          <a:latin typeface="Century Gothic" panose="020B0502020202020204" pitchFamily="34" charset="0"/>
          <a:ea typeface="+mn-ea"/>
          <a:cs typeface="+mn-cs"/>
        </a:defRPr>
      </a:lvl3pPr>
      <a:lvl4pPr marL="1733497"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Century Gothic" panose="020B0502020202020204" pitchFamily="34" charset="0"/>
          <a:ea typeface="+mn-ea"/>
          <a:cs typeface="+mn-cs"/>
        </a:defRPr>
      </a:lvl4pPr>
      <a:lvl5pPr marL="2228781"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Century Gothic" panose="020B0502020202020204" pitchFamily="34" charset="0"/>
          <a:ea typeface="+mn-ea"/>
          <a:cs typeface="+mn-cs"/>
        </a:defRPr>
      </a:lvl5pPr>
      <a:lvl6pPr marL="2724066"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6pPr>
      <a:lvl7pPr marL="3219351"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7pPr>
      <a:lvl8pPr marL="3714636"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8pPr>
      <a:lvl9pPr marL="4209920"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9pPr>
    </p:bodyStyle>
    <p:otherStyle>
      <a:defPPr>
        <a:defRPr lang="en-US"/>
      </a:defPPr>
      <a:lvl1pPr marL="0" algn="l" defTabSz="990570" rtl="0" eaLnBrk="1" latinLnBrk="0" hangingPunct="1">
        <a:defRPr sz="1950" kern="1200">
          <a:solidFill>
            <a:schemeClr val="tx1"/>
          </a:solidFill>
          <a:latin typeface="+mn-lt"/>
          <a:ea typeface="+mn-ea"/>
          <a:cs typeface="+mn-cs"/>
        </a:defRPr>
      </a:lvl1pPr>
      <a:lvl2pPr marL="495285" algn="l" defTabSz="990570" rtl="0" eaLnBrk="1" latinLnBrk="0" hangingPunct="1">
        <a:defRPr sz="1950" kern="1200">
          <a:solidFill>
            <a:schemeClr val="tx1"/>
          </a:solidFill>
          <a:latin typeface="+mn-lt"/>
          <a:ea typeface="+mn-ea"/>
          <a:cs typeface="+mn-cs"/>
        </a:defRPr>
      </a:lvl2pPr>
      <a:lvl3pPr marL="990570" algn="l" defTabSz="990570" rtl="0" eaLnBrk="1" latinLnBrk="0" hangingPunct="1">
        <a:defRPr sz="1950" kern="1200">
          <a:solidFill>
            <a:schemeClr val="tx1"/>
          </a:solidFill>
          <a:latin typeface="+mn-lt"/>
          <a:ea typeface="+mn-ea"/>
          <a:cs typeface="+mn-cs"/>
        </a:defRPr>
      </a:lvl3pPr>
      <a:lvl4pPr marL="1485854" algn="l" defTabSz="990570" rtl="0" eaLnBrk="1" latinLnBrk="0" hangingPunct="1">
        <a:defRPr sz="1950" kern="1200">
          <a:solidFill>
            <a:schemeClr val="tx1"/>
          </a:solidFill>
          <a:latin typeface="+mn-lt"/>
          <a:ea typeface="+mn-ea"/>
          <a:cs typeface="+mn-cs"/>
        </a:defRPr>
      </a:lvl4pPr>
      <a:lvl5pPr marL="1981139" algn="l" defTabSz="990570" rtl="0" eaLnBrk="1" latinLnBrk="0" hangingPunct="1">
        <a:defRPr sz="1950" kern="1200">
          <a:solidFill>
            <a:schemeClr val="tx1"/>
          </a:solidFill>
          <a:latin typeface="+mn-lt"/>
          <a:ea typeface="+mn-ea"/>
          <a:cs typeface="+mn-cs"/>
        </a:defRPr>
      </a:lvl5pPr>
      <a:lvl6pPr marL="2476424" algn="l" defTabSz="990570" rtl="0" eaLnBrk="1" latinLnBrk="0" hangingPunct="1">
        <a:defRPr sz="1950" kern="1200">
          <a:solidFill>
            <a:schemeClr val="tx1"/>
          </a:solidFill>
          <a:latin typeface="+mn-lt"/>
          <a:ea typeface="+mn-ea"/>
          <a:cs typeface="+mn-cs"/>
        </a:defRPr>
      </a:lvl6pPr>
      <a:lvl7pPr marL="2971709" algn="l" defTabSz="990570" rtl="0" eaLnBrk="1" latinLnBrk="0" hangingPunct="1">
        <a:defRPr sz="1950" kern="1200">
          <a:solidFill>
            <a:schemeClr val="tx1"/>
          </a:solidFill>
          <a:latin typeface="+mn-lt"/>
          <a:ea typeface="+mn-ea"/>
          <a:cs typeface="+mn-cs"/>
        </a:defRPr>
      </a:lvl7pPr>
      <a:lvl8pPr marL="3466993" algn="l" defTabSz="990570" rtl="0" eaLnBrk="1" latinLnBrk="0" hangingPunct="1">
        <a:defRPr sz="1950" kern="1200">
          <a:solidFill>
            <a:schemeClr val="tx1"/>
          </a:solidFill>
          <a:latin typeface="+mn-lt"/>
          <a:ea typeface="+mn-ea"/>
          <a:cs typeface="+mn-cs"/>
        </a:defRPr>
      </a:lvl8pPr>
      <a:lvl9pPr marL="3962278" algn="l" defTabSz="990570" rtl="0" eaLnBrk="1" latinLnBrk="0" hangingPunct="1">
        <a:defRPr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userDrawn="1">
          <p15:clr>
            <a:srgbClr val="F26B43"/>
          </p15:clr>
        </p15:guide>
        <p15:guide id="2" pos="6240" userDrawn="1">
          <p15:clr>
            <a:srgbClr val="F26B43"/>
          </p15:clr>
        </p15:guide>
        <p15:guide id="3" pos="204" userDrawn="1">
          <p15:clr>
            <a:srgbClr val="F26B43"/>
          </p15:clr>
        </p15:guide>
        <p15:guide id="4" pos="1005" userDrawn="1">
          <p15:clr>
            <a:srgbClr val="F26B43"/>
          </p15:clr>
        </p15:guide>
        <p15:guide id="5" pos="1210" userDrawn="1">
          <p15:clr>
            <a:srgbClr val="F26B43"/>
          </p15:clr>
        </p15:guide>
        <p15:guide id="6" pos="2011" userDrawn="1">
          <p15:clr>
            <a:srgbClr val="F26B43"/>
          </p15:clr>
        </p15:guide>
        <p15:guide id="7" pos="2216" userDrawn="1">
          <p15:clr>
            <a:srgbClr val="F26B43"/>
          </p15:clr>
        </p15:guide>
        <p15:guide id="8" pos="3017" userDrawn="1">
          <p15:clr>
            <a:srgbClr val="F26B43"/>
          </p15:clr>
        </p15:guide>
        <p15:guide id="9" pos="3222" userDrawn="1">
          <p15:clr>
            <a:srgbClr val="F26B43"/>
          </p15:clr>
        </p15:guide>
        <p15:guide id="10" pos="4023" userDrawn="1">
          <p15:clr>
            <a:srgbClr val="F26B43"/>
          </p15:clr>
        </p15:guide>
        <p15:guide id="11" pos="4228" userDrawn="1">
          <p15:clr>
            <a:srgbClr val="F26B43"/>
          </p15:clr>
        </p15:guide>
        <p15:guide id="12" pos="5029" userDrawn="1">
          <p15:clr>
            <a:srgbClr val="F26B43"/>
          </p15:clr>
        </p15:guide>
        <p15:guide id="13" pos="5234" userDrawn="1">
          <p15:clr>
            <a:srgbClr val="F26B43"/>
          </p15:clr>
        </p15:guide>
        <p15:guide id="14" pos="6035" userDrawn="1">
          <p15:clr>
            <a:srgbClr val="F26B43"/>
          </p15:clr>
        </p15:guide>
        <p15:guide id="15" orient="horz" userDrawn="1">
          <p15:clr>
            <a:srgbClr val="F26B43"/>
          </p15:clr>
        </p15:guide>
        <p15:guide id="16" orient="horz" pos="4320" userDrawn="1">
          <p15:clr>
            <a:srgbClr val="F26B43"/>
          </p15:clr>
        </p15:guide>
        <p15:guide id="17" orient="horz" pos="204" userDrawn="1">
          <p15:clr>
            <a:srgbClr val="F26B43"/>
          </p15:clr>
        </p15:guide>
        <p15:guide id="18" orient="horz" pos="685" userDrawn="1">
          <p15:clr>
            <a:srgbClr val="F26B43"/>
          </p15:clr>
        </p15:guide>
        <p15:guide id="19" orient="horz" pos="890" userDrawn="1">
          <p15:clr>
            <a:srgbClr val="F26B43"/>
          </p15:clr>
        </p15:guide>
        <p15:guide id="20" orient="horz" pos="1371" userDrawn="1">
          <p15:clr>
            <a:srgbClr val="F26B43"/>
          </p15:clr>
        </p15:guide>
        <p15:guide id="21" orient="horz" pos="1576" userDrawn="1">
          <p15:clr>
            <a:srgbClr val="F26B43"/>
          </p15:clr>
        </p15:guide>
        <p15:guide id="22" orient="horz" pos="2057" userDrawn="1">
          <p15:clr>
            <a:srgbClr val="F26B43"/>
          </p15:clr>
        </p15:guide>
        <p15:guide id="23" orient="horz" pos="2262" userDrawn="1">
          <p15:clr>
            <a:srgbClr val="F26B43"/>
          </p15:clr>
        </p15:guide>
        <p15:guide id="24" orient="horz" pos="2743" userDrawn="1">
          <p15:clr>
            <a:srgbClr val="F26B43"/>
          </p15:clr>
        </p15:guide>
        <p15:guide id="25" orient="horz" pos="2948" userDrawn="1">
          <p15:clr>
            <a:srgbClr val="F26B43"/>
          </p15:clr>
        </p15:guide>
        <p15:guide id="26" orient="horz" pos="3429" userDrawn="1">
          <p15:clr>
            <a:srgbClr val="F26B43"/>
          </p15:clr>
        </p15:guide>
        <p15:guide id="27" orient="horz" pos="3634" userDrawn="1">
          <p15:clr>
            <a:srgbClr val="F26B43"/>
          </p15:clr>
        </p15:guide>
        <p15:guide id="28" orient="horz" pos="411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7" Type="http://schemas.microsoft.com/office/2007/relationships/hdphoto" Target="../media/hdphoto2.wdp"/><Relationship Id="rId2" Type="http://schemas.openxmlformats.org/officeDocument/2006/relationships/notesSlide" Target="../notesSlides/notesSlide9.xml"/><Relationship Id="rId1" Type="http://schemas.openxmlformats.org/officeDocument/2006/relationships/slideLayout" Target="../slideLayouts/slideLayout23.xml"/><Relationship Id="rId6" Type="http://schemas.openxmlformats.org/officeDocument/2006/relationships/image" Target="../media/image17.png"/><Relationship Id="rId5" Type="http://schemas.microsoft.com/office/2007/relationships/hdphoto" Target="../media/hdphoto1.wdp"/><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5.xml"/><Relationship Id="rId6" Type="http://schemas.microsoft.com/office/2007/relationships/hdphoto" Target="../media/hdphoto2.wdp"/><Relationship Id="rId5" Type="http://schemas.openxmlformats.org/officeDocument/2006/relationships/image" Target="../media/image19.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5.xml"/><Relationship Id="rId6" Type="http://schemas.microsoft.com/office/2007/relationships/hdphoto" Target="../media/hdphoto2.wdp"/><Relationship Id="rId5" Type="http://schemas.openxmlformats.org/officeDocument/2006/relationships/image" Target="../media/image19.pn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hyperlink" Target="http://www.childline.co.uk/" TargetMode="External"/><Relationship Id="rId2" Type="http://schemas.openxmlformats.org/officeDocument/2006/relationships/notesSlide" Target="../notesSlides/notesSlide13.xml"/><Relationship Id="rId1" Type="http://schemas.openxmlformats.org/officeDocument/2006/relationships/slideLayout" Target="../slideLayouts/slideLayout31.xml"/><Relationship Id="rId5" Type="http://schemas.openxmlformats.org/officeDocument/2006/relationships/image" Target="../media/image22.png"/><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8800C-B306-18E7-D605-B2295BCDC299}"/>
              </a:ext>
            </a:extLst>
          </p:cNvPr>
          <p:cNvSpPr>
            <a:spLocks noGrp="1"/>
          </p:cNvSpPr>
          <p:nvPr>
            <p:ph type="title"/>
          </p:nvPr>
        </p:nvSpPr>
        <p:spPr/>
        <p:txBody>
          <a:bodyPr>
            <a:normAutofit fontScale="90000"/>
          </a:bodyPr>
          <a:lstStyle/>
          <a:p>
            <a:r>
              <a:rPr lang="en-US" dirty="0"/>
              <a:t>Drug education</a:t>
            </a:r>
          </a:p>
        </p:txBody>
      </p:sp>
      <p:sp>
        <p:nvSpPr>
          <p:cNvPr id="3" name="Subtitle 2">
            <a:extLst>
              <a:ext uri="{FF2B5EF4-FFF2-40B4-BE49-F238E27FC236}">
                <a16:creationId xmlns:a16="http://schemas.microsoft.com/office/drawing/2014/main" id="{F1231D9D-8A18-B483-FE64-1B1B1B96683A}"/>
              </a:ext>
            </a:extLst>
          </p:cNvPr>
          <p:cNvSpPr>
            <a:spLocks noGrp="1"/>
          </p:cNvSpPr>
          <p:nvPr>
            <p:ph type="subTitle" idx="1"/>
          </p:nvPr>
        </p:nvSpPr>
        <p:spPr>
          <a:xfrm>
            <a:off x="239606" y="3483582"/>
            <a:ext cx="5598486" cy="582035"/>
          </a:xfrm>
        </p:spPr>
        <p:txBody>
          <a:bodyPr/>
          <a:lstStyle/>
          <a:p>
            <a:pPr>
              <a:lnSpc>
                <a:spcPts val="3200"/>
              </a:lnSpc>
              <a:spcBef>
                <a:spcPts val="0"/>
              </a:spcBef>
            </a:pPr>
            <a:r>
              <a:rPr lang="en-US" dirty="0"/>
              <a:t>Legal and illegal drugs</a:t>
            </a:r>
          </a:p>
          <a:p>
            <a:pPr>
              <a:lnSpc>
                <a:spcPts val="3200"/>
              </a:lnSpc>
              <a:spcBef>
                <a:spcPts val="0"/>
              </a:spcBef>
            </a:pPr>
            <a:r>
              <a:rPr lang="en-US" dirty="0"/>
              <a:t>Year 5-6: Lesson 2</a:t>
            </a:r>
            <a:endParaRPr lang="en-US" sz="2400" dirty="0"/>
          </a:p>
        </p:txBody>
      </p:sp>
      <p:sp>
        <p:nvSpPr>
          <p:cNvPr id="5" name="Slide Number Placeholder 5">
            <a:extLst>
              <a:ext uri="{FF2B5EF4-FFF2-40B4-BE49-F238E27FC236}">
                <a16:creationId xmlns:a16="http://schemas.microsoft.com/office/drawing/2014/main" id="{B3DDE530-D9CF-7586-D2F5-BC12A61F3771}"/>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6" name="Picture Placeholder 11">
            <a:extLst>
              <a:ext uri="{FF2B5EF4-FFF2-40B4-BE49-F238E27FC236}">
                <a16:creationId xmlns:a16="http://schemas.microsoft.com/office/drawing/2014/main" id="{EB6406BA-6396-CF15-016A-7886A85CD157}"/>
              </a:ext>
            </a:extLst>
          </p:cNvPr>
          <p:cNvPicPr>
            <a:picLocks noChangeAspect="1"/>
          </p:cNvPicPr>
          <p:nvPr/>
        </p:nvPicPr>
        <p:blipFill>
          <a:blip r:embed="rId2"/>
          <a:srcRect t="1207" b="1207"/>
          <a:stretch/>
        </p:blipFill>
        <p:spPr>
          <a:xfrm>
            <a:off x="6750838" y="1412875"/>
            <a:ext cx="2449299" cy="3382670"/>
          </a:xfrm>
          <a:prstGeom prst="rect">
            <a:avLst/>
          </a:prstGeom>
          <a:ln>
            <a:noFill/>
          </a:ln>
          <a:effectLst>
            <a:outerShdw blurRad="292100" dist="232131" dir="5400000" algn="tl" rotWithShape="0">
              <a:srgbClr val="333333">
                <a:alpha val="71669"/>
              </a:srgbClr>
            </a:outerShdw>
          </a:effectLst>
        </p:spPr>
      </p:pic>
    </p:spTree>
    <p:extLst>
      <p:ext uri="{BB962C8B-B14F-4D97-AF65-F5344CB8AC3E}">
        <p14:creationId xmlns:p14="http://schemas.microsoft.com/office/powerpoint/2010/main" val="2260120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B866AD-FBEF-AB0F-1F13-3998817CD676}"/>
              </a:ext>
            </a:extLst>
          </p:cNvPr>
          <p:cNvSpPr>
            <a:spLocks noGrp="1"/>
          </p:cNvSpPr>
          <p:nvPr>
            <p:ph idx="1"/>
          </p:nvPr>
        </p:nvSpPr>
        <p:spPr/>
        <p:txBody>
          <a:bodyPr/>
          <a:lstStyle/>
          <a:p>
            <a:endParaRPr lang="en-US"/>
          </a:p>
        </p:txBody>
      </p:sp>
      <p:sp>
        <p:nvSpPr>
          <p:cNvPr id="3" name="Slide Number Placeholder 5">
            <a:extLst>
              <a:ext uri="{FF2B5EF4-FFF2-40B4-BE49-F238E27FC236}">
                <a16:creationId xmlns:a16="http://schemas.microsoft.com/office/drawing/2014/main" id="{3D634B50-2908-D19A-31D1-14B55BBA010A}"/>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solidFill>
                  <a:schemeClr val="tx1">
                    <a:lumMod val="50000"/>
                    <a:lumOff val="50000"/>
                  </a:schemeClr>
                </a:solidFill>
              </a:rPr>
              <a:t>© PSHE Association 2025</a:t>
            </a:r>
          </a:p>
        </p:txBody>
      </p:sp>
    </p:spTree>
    <p:extLst>
      <p:ext uri="{BB962C8B-B14F-4D97-AF65-F5344CB8AC3E}">
        <p14:creationId xmlns:p14="http://schemas.microsoft.com/office/powerpoint/2010/main" val="2552904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80745C9D-E4FC-ED65-A944-0DB4FAEFB885}"/>
              </a:ext>
            </a:extLst>
          </p:cNvPr>
          <p:cNvSpPr>
            <a:spLocks noGrp="1"/>
          </p:cNvSpPr>
          <p:nvPr>
            <p:ph type="sldNum" sz="quarter" idx="4"/>
          </p:nvPr>
        </p:nvSpPr>
        <p:spPr>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
        <p:nvSpPr>
          <p:cNvPr id="5" name="Content Placeholder 4">
            <a:extLst>
              <a:ext uri="{FF2B5EF4-FFF2-40B4-BE49-F238E27FC236}">
                <a16:creationId xmlns:a16="http://schemas.microsoft.com/office/drawing/2014/main" id="{D1B41380-CE5F-737D-911C-2826BEA3C027}"/>
              </a:ext>
            </a:extLst>
          </p:cNvPr>
          <p:cNvSpPr>
            <a:spLocks noGrp="1"/>
          </p:cNvSpPr>
          <p:nvPr>
            <p:ph sz="half" idx="12"/>
          </p:nvPr>
        </p:nvSpPr>
        <p:spPr>
          <a:xfrm>
            <a:off x="243024" y="1289918"/>
            <a:ext cx="3495309" cy="4650224"/>
          </a:xfrm>
        </p:spPr>
        <p:txBody>
          <a:bodyPr/>
          <a:lstStyle/>
          <a:p>
            <a:pPr>
              <a:lnSpc>
                <a:spcPts val="2800"/>
              </a:lnSpc>
              <a:spcBef>
                <a:spcPts val="1100"/>
              </a:spcBef>
              <a:spcAft>
                <a:spcPts val="0"/>
              </a:spcAft>
            </a:pPr>
            <a:r>
              <a:rPr lang="en-GB" dirty="0">
                <a:solidFill>
                  <a:srgbClr val="FFFFFF"/>
                </a:solidFill>
                <a:effectLst/>
              </a:rPr>
              <a:t>To learn about some of the risks and effects of legal and illegal drug use.</a:t>
            </a:r>
          </a:p>
          <a:p>
            <a:endParaRPr lang="en-US" dirty="0"/>
          </a:p>
        </p:txBody>
      </p:sp>
      <p:sp>
        <p:nvSpPr>
          <p:cNvPr id="6" name="Content Placeholder 5">
            <a:extLst>
              <a:ext uri="{FF2B5EF4-FFF2-40B4-BE49-F238E27FC236}">
                <a16:creationId xmlns:a16="http://schemas.microsoft.com/office/drawing/2014/main" id="{E476D276-A037-8F3F-2293-303A10A6A3C8}"/>
              </a:ext>
            </a:extLst>
          </p:cNvPr>
          <p:cNvSpPr>
            <a:spLocks noGrp="1"/>
          </p:cNvSpPr>
          <p:nvPr>
            <p:ph sz="half" idx="13"/>
          </p:nvPr>
        </p:nvSpPr>
        <p:spPr>
          <a:xfrm>
            <a:off x="4067944" y="1333463"/>
            <a:ext cx="5092532" cy="4650224"/>
          </a:xfrm>
        </p:spPr>
        <p:txBody>
          <a:bodyPr/>
          <a:lstStyle/>
          <a:p>
            <a:pPr marL="198000" marR="0" lvl="0" indent="-198000" algn="l" defTabSz="990570" rtl="0" eaLnBrk="1" fontAlgn="auto" latinLnBrk="0" hangingPunct="1">
              <a:lnSpc>
                <a:spcPts val="2400"/>
              </a:lnSpc>
              <a:spcBef>
                <a:spcPts val="900"/>
              </a:spcBef>
              <a:spcAft>
                <a:spcPts val="0"/>
              </a:spcAft>
              <a:buClrTx/>
              <a:buSzTx/>
              <a:buFont typeface="Arial" panose="020B0604020202020204" pitchFamily="34" charset="0"/>
              <a:buChar char="•"/>
              <a:tabLst>
                <a:tab pos="457200" algn="l"/>
              </a:tabLst>
              <a:defRPr/>
            </a:pPr>
            <a:r>
              <a:rPr kumimoji="0" lang="en-GB" sz="1800" b="0" i="0" u="none" strike="noStrike" kern="100" cap="none" spc="0" normalizeH="0" baseline="0" noProof="0" dirty="0">
                <a:ln>
                  <a:noFill/>
                </a:ln>
                <a:solidFill>
                  <a:srgbClr val="FFFFFF"/>
                </a:solidFill>
                <a:effectLst/>
                <a:uLnTx/>
                <a:uFillTx/>
                <a:latin typeface="Century Gothic" panose="020B0502020202020204" pitchFamily="34" charset="0"/>
                <a:ea typeface="Aptos" panose="020B0004020202020204" pitchFamily="34" charset="0"/>
                <a:cs typeface="Times New Roman" panose="02020603050405020304" pitchFamily="18" charset="0"/>
              </a:rPr>
              <a:t>explain that there are risks associated with using any type of drug and identify some of the risks and effects of drug use </a:t>
            </a:r>
          </a:p>
          <a:p>
            <a:pPr marL="198000" marR="0" lvl="0" indent="-198000" algn="l" defTabSz="990570" rtl="0" eaLnBrk="1" fontAlgn="auto" latinLnBrk="0" hangingPunct="1">
              <a:lnSpc>
                <a:spcPts val="2400"/>
              </a:lnSpc>
              <a:spcBef>
                <a:spcPts val="900"/>
              </a:spcBef>
              <a:spcAft>
                <a:spcPts val="0"/>
              </a:spcAft>
              <a:buClrTx/>
              <a:buSzTx/>
              <a:buFont typeface="Arial" panose="020B0604020202020204" pitchFamily="34" charset="0"/>
              <a:buChar char="•"/>
              <a:tabLst>
                <a:tab pos="457200" algn="l"/>
              </a:tabLst>
              <a:defRPr/>
            </a:pPr>
            <a:r>
              <a:rPr kumimoji="0" lang="en-GB" sz="1800" b="0" i="0" u="none" strike="noStrike" kern="100" cap="none" spc="0" normalizeH="0" baseline="0" noProof="0" dirty="0">
                <a:ln>
                  <a:noFill/>
                </a:ln>
                <a:solidFill>
                  <a:srgbClr val="FFFFFF"/>
                </a:solidFill>
                <a:effectLst/>
                <a:uLnTx/>
                <a:uFillTx/>
                <a:latin typeface="Century Gothic" panose="020B0502020202020204" pitchFamily="34" charset="0"/>
                <a:ea typeface="Aptos" panose="020B0004020202020204" pitchFamily="34" charset="0"/>
                <a:cs typeface="Times New Roman" panose="02020603050405020304" pitchFamily="18" charset="0"/>
              </a:rPr>
              <a:t>recognise that drugs have laws related to them and that some drugs are illegal to own, use, intend to give, or give, to others </a:t>
            </a:r>
          </a:p>
          <a:p>
            <a:pPr marL="198000" marR="0" lvl="0" indent="-198000" algn="l" defTabSz="990570" rtl="0" eaLnBrk="1" fontAlgn="auto" latinLnBrk="0" hangingPunct="1">
              <a:lnSpc>
                <a:spcPts val="2400"/>
              </a:lnSpc>
              <a:spcBef>
                <a:spcPts val="900"/>
              </a:spcBef>
              <a:spcAft>
                <a:spcPts val="0"/>
              </a:spcAft>
              <a:buClrTx/>
              <a:buSzTx/>
              <a:buFont typeface="Arial" panose="020B0604020202020204" pitchFamily="34" charset="0"/>
              <a:buChar char="•"/>
              <a:tabLst>
                <a:tab pos="457200" algn="l"/>
              </a:tabLst>
              <a:defRPr/>
            </a:pPr>
            <a:r>
              <a:rPr kumimoji="0" lang="en-GB" sz="1800" b="0" i="0" u="none" strike="noStrike" kern="100" cap="none" spc="0" normalizeH="0" baseline="0" noProof="0" dirty="0">
                <a:ln>
                  <a:noFill/>
                </a:ln>
                <a:solidFill>
                  <a:srgbClr val="FFFFFF"/>
                </a:solidFill>
                <a:effectLst/>
                <a:uLnTx/>
                <a:uFillTx/>
                <a:latin typeface="Century Gothic" panose="020B0502020202020204" pitchFamily="34" charset="0"/>
                <a:ea typeface="Aptos" panose="020B0004020202020204" pitchFamily="34" charset="0"/>
                <a:cs typeface="Times New Roman" panose="02020603050405020304" pitchFamily="18" charset="0"/>
              </a:rPr>
              <a:t>analyse the level of risk in different situations, identifying that drugs can affect people in different ways</a:t>
            </a:r>
          </a:p>
          <a:p>
            <a:pPr marL="198000" marR="0" lvl="0" indent="-198000" algn="l" defTabSz="990570" rtl="0" eaLnBrk="1" fontAlgn="auto" latinLnBrk="0" hangingPunct="1">
              <a:lnSpc>
                <a:spcPts val="2400"/>
              </a:lnSpc>
              <a:spcBef>
                <a:spcPts val="900"/>
              </a:spcBef>
              <a:spcAft>
                <a:spcPts val="0"/>
              </a:spcAft>
              <a:buClrTx/>
              <a:buSzTx/>
              <a:buFont typeface="Arial" panose="020B0604020202020204" pitchFamily="34" charset="0"/>
              <a:buChar char="•"/>
              <a:tabLst>
                <a:tab pos="457200" algn="l"/>
              </a:tabLst>
              <a:defRPr/>
            </a:pPr>
            <a:r>
              <a:rPr kumimoji="0" lang="en-GB" sz="1800" b="0" i="0" u="none" strike="noStrike" kern="100" cap="none" spc="0" normalizeH="0" baseline="0" noProof="0" dirty="0">
                <a:ln>
                  <a:noFill/>
                </a:ln>
                <a:solidFill>
                  <a:srgbClr val="FFFFFF"/>
                </a:solidFill>
                <a:effectLst/>
                <a:uLnTx/>
                <a:uFillTx/>
                <a:latin typeface="Century Gothic" panose="020B0502020202020204" pitchFamily="34" charset="0"/>
                <a:ea typeface="Aptos" panose="020B0004020202020204" pitchFamily="34" charset="0"/>
                <a:cs typeface="Times New Roman" panose="02020603050405020304" pitchFamily="18" charset="0"/>
              </a:rPr>
              <a:t>explain that for some people drug use can become an unhealthy habit that can be difficult to break but there is support available to help people; and where to report any concerns they have</a:t>
            </a:r>
          </a:p>
          <a:p>
            <a:endParaRPr lang="en-US" dirty="0"/>
          </a:p>
        </p:txBody>
      </p:sp>
    </p:spTree>
    <p:extLst>
      <p:ext uri="{BB962C8B-B14F-4D97-AF65-F5344CB8AC3E}">
        <p14:creationId xmlns:p14="http://schemas.microsoft.com/office/powerpoint/2010/main" val="3757565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F6779-34A5-155A-D60B-BEE14CC6BCDE}"/>
              </a:ext>
            </a:extLst>
          </p:cNvPr>
          <p:cNvSpPr>
            <a:spLocks noGrp="1"/>
          </p:cNvSpPr>
          <p:nvPr>
            <p:ph type="title"/>
          </p:nvPr>
        </p:nvSpPr>
        <p:spPr/>
        <p:txBody>
          <a:bodyPr/>
          <a:lstStyle/>
          <a:p>
            <a:r>
              <a:rPr lang="en-GB" dirty="0"/>
              <a:t>Introduction</a:t>
            </a:r>
          </a:p>
        </p:txBody>
      </p:sp>
      <p:sp>
        <p:nvSpPr>
          <p:cNvPr id="3" name="Slide Number Placeholder 2">
            <a:extLst>
              <a:ext uri="{FF2B5EF4-FFF2-40B4-BE49-F238E27FC236}">
                <a16:creationId xmlns:a16="http://schemas.microsoft.com/office/drawing/2014/main" id="{07129113-D17A-0690-95A6-F9F1C9563235}"/>
              </a:ext>
            </a:extLst>
          </p:cNvPr>
          <p:cNvSpPr>
            <a:spLocks noGrp="1"/>
          </p:cNvSpPr>
          <p:nvPr>
            <p:ph type="sldNum" sz="quarter" idx="4"/>
          </p:nvPr>
        </p:nvSpPr>
        <p:spPr/>
        <p:txBody>
          <a:bodyPr/>
          <a:lstStyle/>
          <a:p>
            <a:r>
              <a:rPr lang="en-GB"/>
              <a:t>© PSHE Association 2025</a:t>
            </a:r>
            <a:endParaRPr lang="en-GB" dirty="0"/>
          </a:p>
        </p:txBody>
      </p:sp>
      <p:sp>
        <p:nvSpPr>
          <p:cNvPr id="14" name="TextBox 13">
            <a:extLst>
              <a:ext uri="{FF2B5EF4-FFF2-40B4-BE49-F238E27FC236}">
                <a16:creationId xmlns:a16="http://schemas.microsoft.com/office/drawing/2014/main" id="{E9A3B569-CDA0-3A48-CC9D-8830CF954B84}"/>
              </a:ext>
            </a:extLst>
          </p:cNvPr>
          <p:cNvSpPr txBox="1"/>
          <p:nvPr/>
        </p:nvSpPr>
        <p:spPr>
          <a:xfrm>
            <a:off x="233591" y="1301474"/>
            <a:ext cx="9346972" cy="1418786"/>
          </a:xfrm>
          <a:prstGeom prst="rect">
            <a:avLst/>
          </a:prstGeom>
          <a:noFill/>
        </p:spPr>
        <p:txBody>
          <a:bodyPr wrap="square">
            <a:spAutoFit/>
          </a:bodyPr>
          <a:lstStyle/>
          <a:p>
            <a:pPr>
              <a:lnSpc>
                <a:spcPts val="2800"/>
              </a:lnSpc>
              <a:spcBef>
                <a:spcPts val="1100"/>
              </a:spcBef>
            </a:pPr>
            <a:r>
              <a:rPr lang="en-GB" sz="2400" b="1" dirty="0">
                <a:solidFill>
                  <a:schemeClr val="bg2"/>
                </a:solidFill>
                <a:latin typeface="Century Gothic" panose="020B0502020202020204" pitchFamily="34" charset="0"/>
                <a:ea typeface="Lato" panose="020B0604020202020204" charset="0"/>
                <a:cs typeface="Lato" panose="020B0604020202020204" charset="0"/>
              </a:rPr>
              <a:t>What is a drug?</a:t>
            </a:r>
          </a:p>
          <a:p>
            <a:pPr lvl="0">
              <a:lnSpc>
                <a:spcPts val="2800"/>
              </a:lnSpc>
              <a:spcBef>
                <a:spcPts val="1100"/>
              </a:spcBef>
            </a:pPr>
            <a:r>
              <a:rPr lang="en-GB" sz="2000" kern="100" dirty="0">
                <a:solidFill>
                  <a:schemeClr val="bg2"/>
                </a:solidFill>
                <a:latin typeface="Century Gothic" panose="020B0502020202020204" pitchFamily="34" charset="0"/>
                <a:ea typeface="Aptos" panose="020B0004020202020204" pitchFamily="34" charset="0"/>
                <a:cs typeface="Times New Roman" panose="02020603050405020304" pitchFamily="18" charset="0"/>
              </a:rPr>
              <a:t>A substance people take to change the way they feel, think or behave.</a:t>
            </a:r>
          </a:p>
          <a:p>
            <a:pPr>
              <a:lnSpc>
                <a:spcPts val="2800"/>
              </a:lnSpc>
              <a:spcBef>
                <a:spcPts val="1100"/>
              </a:spcBef>
            </a:pPr>
            <a:r>
              <a:rPr lang="en-GB" sz="2000" kern="100" dirty="0">
                <a:solidFill>
                  <a:schemeClr val="bg2"/>
                </a:solidFill>
                <a:latin typeface="Century Gothic" panose="020B0502020202020204" pitchFamily="34" charset="0"/>
                <a:ea typeface="Aptos" panose="020B0004020202020204" pitchFamily="34" charset="0"/>
                <a:cs typeface="Times New Roman" panose="02020603050405020304" pitchFamily="18" charset="0"/>
              </a:rPr>
              <a:t>The term ‘drugs’ can refer to:</a:t>
            </a:r>
          </a:p>
        </p:txBody>
      </p:sp>
      <p:grpSp>
        <p:nvGrpSpPr>
          <p:cNvPr id="23" name="Group 22">
            <a:extLst>
              <a:ext uri="{FF2B5EF4-FFF2-40B4-BE49-F238E27FC236}">
                <a16:creationId xmlns:a16="http://schemas.microsoft.com/office/drawing/2014/main" id="{73318728-6F30-EDA5-CD41-55B4F36F745B}"/>
              </a:ext>
            </a:extLst>
          </p:cNvPr>
          <p:cNvGrpSpPr/>
          <p:nvPr/>
        </p:nvGrpSpPr>
        <p:grpSpPr>
          <a:xfrm>
            <a:off x="6711949" y="3076724"/>
            <a:ext cx="2868614" cy="3334586"/>
            <a:chOff x="6711949" y="3001616"/>
            <a:chExt cx="2868614" cy="3334586"/>
          </a:xfrm>
        </p:grpSpPr>
        <p:sp>
          <p:nvSpPr>
            <p:cNvPr id="16" name="Rounded Rectangle 15">
              <a:extLst>
                <a:ext uri="{FF2B5EF4-FFF2-40B4-BE49-F238E27FC236}">
                  <a16:creationId xmlns:a16="http://schemas.microsoft.com/office/drawing/2014/main" id="{0C275604-94E1-AF4C-AEA3-B054550D2E59}"/>
                </a:ext>
              </a:extLst>
            </p:cNvPr>
            <p:cNvSpPr/>
            <p:nvPr/>
          </p:nvSpPr>
          <p:spPr>
            <a:xfrm>
              <a:off x="6711950" y="3023698"/>
              <a:ext cx="2868613" cy="3312504"/>
            </a:xfrm>
            <a:prstGeom prst="roundRect">
              <a:avLst>
                <a:gd name="adj" fmla="val 5036"/>
              </a:avLst>
            </a:prstGeom>
            <a:solidFill>
              <a:schemeClr val="accent3">
                <a:lumMod val="20000"/>
                <a:lumOff val="80000"/>
                <a:alpha val="73084"/>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1188000" rIns="108000" rtlCol="0" anchor="t" anchorCtr="0"/>
            <a:lstStyle/>
            <a:p>
              <a:pPr lvl="0" algn="ctr">
                <a:lnSpc>
                  <a:spcPct val="115000"/>
                </a:lnSpc>
                <a:spcAft>
                  <a:spcPts val="800"/>
                </a:spcAft>
                <a:tabLst>
                  <a:tab pos="457200" algn="l"/>
                </a:tabLst>
              </a:pPr>
              <a:r>
                <a:rPr lang="en-GB" sz="18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all over-the-counter and prescription medicines</a:t>
              </a:r>
            </a:p>
            <a:p>
              <a:pPr algn="ctr"/>
              <a:endParaRPr lang="en-US" dirty="0"/>
            </a:p>
          </p:txBody>
        </p:sp>
        <p:sp>
          <p:nvSpPr>
            <p:cNvPr id="6" name="Round Same-side Corner of Rectangle 5">
              <a:extLst>
                <a:ext uri="{FF2B5EF4-FFF2-40B4-BE49-F238E27FC236}">
                  <a16:creationId xmlns:a16="http://schemas.microsoft.com/office/drawing/2014/main" id="{16FDE6A7-52B0-B8FC-2689-1864BEC12564}"/>
                </a:ext>
              </a:extLst>
            </p:cNvPr>
            <p:cNvSpPr/>
            <p:nvPr/>
          </p:nvSpPr>
          <p:spPr>
            <a:xfrm>
              <a:off x="6711949" y="3001616"/>
              <a:ext cx="2868613" cy="1143664"/>
            </a:xfrm>
            <a:prstGeom prst="round2SameRect">
              <a:avLst>
                <a:gd name="adj1" fmla="val 13508"/>
                <a:gd name="adj2" fmla="val 0"/>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152000" rtlCol="0" anchor="t" anchorCtr="0"/>
            <a:lstStyle/>
            <a:p>
              <a:pPr algn="ctr"/>
              <a:endParaRPr lang="en-US" dirty="0"/>
            </a:p>
          </p:txBody>
        </p:sp>
        <p:pic>
          <p:nvPicPr>
            <p:cNvPr id="10" name="Picture 9" descr="A close-up of a bottle&#10;&#10;Description automatically generated">
              <a:extLst>
                <a:ext uri="{FF2B5EF4-FFF2-40B4-BE49-F238E27FC236}">
                  <a16:creationId xmlns:a16="http://schemas.microsoft.com/office/drawing/2014/main" id="{FC350248-6724-CF3D-6016-00180E6BAE32}"/>
                </a:ext>
              </a:extLst>
            </p:cNvPr>
            <p:cNvPicPr>
              <a:picLocks noChangeAspect="1"/>
            </p:cNvPicPr>
            <p:nvPr/>
          </p:nvPicPr>
          <p:blipFill>
            <a:blip r:embed="rId3"/>
            <a:stretch>
              <a:fillRect/>
            </a:stretch>
          </p:blipFill>
          <p:spPr>
            <a:xfrm>
              <a:off x="7802880" y="3199187"/>
              <a:ext cx="671120" cy="859997"/>
            </a:xfrm>
            <a:prstGeom prst="rect">
              <a:avLst/>
            </a:prstGeom>
          </p:spPr>
        </p:pic>
      </p:grpSp>
      <p:grpSp>
        <p:nvGrpSpPr>
          <p:cNvPr id="21" name="Group 20">
            <a:extLst>
              <a:ext uri="{FF2B5EF4-FFF2-40B4-BE49-F238E27FC236}">
                <a16:creationId xmlns:a16="http://schemas.microsoft.com/office/drawing/2014/main" id="{AAE87042-A239-AA83-6CC0-2C7C24752AD1}"/>
              </a:ext>
            </a:extLst>
          </p:cNvPr>
          <p:cNvGrpSpPr/>
          <p:nvPr/>
        </p:nvGrpSpPr>
        <p:grpSpPr>
          <a:xfrm>
            <a:off x="323849" y="3076725"/>
            <a:ext cx="2868614" cy="3312505"/>
            <a:chOff x="323849" y="3001617"/>
            <a:chExt cx="2868614" cy="3312505"/>
          </a:xfrm>
        </p:grpSpPr>
        <p:sp>
          <p:nvSpPr>
            <p:cNvPr id="8" name="Rounded Rectangle 7">
              <a:extLst>
                <a:ext uri="{FF2B5EF4-FFF2-40B4-BE49-F238E27FC236}">
                  <a16:creationId xmlns:a16="http://schemas.microsoft.com/office/drawing/2014/main" id="{077C89E2-2A77-A570-A172-DB9264BBB1B8}"/>
                </a:ext>
              </a:extLst>
            </p:cNvPr>
            <p:cNvSpPr/>
            <p:nvPr/>
          </p:nvSpPr>
          <p:spPr>
            <a:xfrm>
              <a:off x="323850" y="3001618"/>
              <a:ext cx="2868613" cy="3312504"/>
            </a:xfrm>
            <a:prstGeom prst="roundRect">
              <a:avLst>
                <a:gd name="adj" fmla="val 5036"/>
              </a:avLst>
            </a:prstGeom>
            <a:solidFill>
              <a:schemeClr val="accent3">
                <a:lumMod val="20000"/>
                <a:lumOff val="80000"/>
                <a:alpha val="73084"/>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1188000" rIns="108000" rtlCol="0" anchor="t" anchorCtr="0"/>
            <a:lstStyle/>
            <a:p>
              <a:pPr marR="0" lvl="0" algn="ctr" defTabSz="457200" rtl="0" eaLnBrk="1" fontAlgn="auto" latinLnBrk="0" hangingPunct="1">
                <a:lnSpc>
                  <a:spcPct val="115000"/>
                </a:lnSpc>
                <a:spcBef>
                  <a:spcPts val="0"/>
                </a:spcBef>
                <a:spcAft>
                  <a:spcPts val="800"/>
                </a:spcAft>
                <a:buClrTx/>
                <a:buSzTx/>
                <a:tabLst>
                  <a:tab pos="457200" algn="l"/>
                </a:tabLst>
                <a:defRPr/>
              </a:pPr>
              <a:r>
                <a:rPr kumimoji="0" lang="en-GB" u="none" strike="noStrike" kern="100" cap="none" spc="0" normalizeH="0" baseline="0" noProof="0" dirty="0">
                  <a:ln>
                    <a:noFill/>
                  </a:ln>
                  <a:solidFill>
                    <a:schemeClr val="tx1"/>
                  </a:solidFill>
                  <a:effectLst/>
                  <a:uLnTx/>
                  <a:uFillTx/>
                  <a:latin typeface="Century Gothic" panose="020B0502020202020204" pitchFamily="34" charset="0"/>
                  <a:ea typeface="Aptos" panose="020B0004020202020204" pitchFamily="34" charset="0"/>
                  <a:cs typeface="Times New Roman" panose="02020603050405020304" pitchFamily="18" charset="0"/>
                </a:rPr>
                <a:t>all illegal drugs </a:t>
              </a:r>
            </a:p>
            <a:p>
              <a:pPr algn="ctr"/>
              <a:endParaRPr lang="en-US" dirty="0"/>
            </a:p>
          </p:txBody>
        </p:sp>
        <p:sp>
          <p:nvSpPr>
            <p:cNvPr id="4" name="Round Same-side Corner of Rectangle 3">
              <a:extLst>
                <a:ext uri="{FF2B5EF4-FFF2-40B4-BE49-F238E27FC236}">
                  <a16:creationId xmlns:a16="http://schemas.microsoft.com/office/drawing/2014/main" id="{DFEB9405-719C-F359-0F5F-3B0E6CA28D15}"/>
                </a:ext>
              </a:extLst>
            </p:cNvPr>
            <p:cNvSpPr/>
            <p:nvPr/>
          </p:nvSpPr>
          <p:spPr>
            <a:xfrm>
              <a:off x="323849" y="3001617"/>
              <a:ext cx="2868613" cy="1143664"/>
            </a:xfrm>
            <a:prstGeom prst="round2SameRect">
              <a:avLst>
                <a:gd name="adj1" fmla="val 13508"/>
                <a:gd name="adj2" fmla="val 0"/>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152000" rtlCol="0" anchor="t" anchorCtr="0"/>
            <a:lstStyle/>
            <a:p>
              <a:pPr algn="ctr"/>
              <a:endParaRPr lang="en-US" dirty="0"/>
            </a:p>
          </p:txBody>
        </p:sp>
        <p:pic>
          <p:nvPicPr>
            <p:cNvPr id="17" name="Picture 16" descr="A blue circle with a cross&#10;&#10;Description automatically generated">
              <a:extLst>
                <a:ext uri="{FF2B5EF4-FFF2-40B4-BE49-F238E27FC236}">
                  <a16:creationId xmlns:a16="http://schemas.microsoft.com/office/drawing/2014/main" id="{87EC77B6-77F4-87FB-7007-933E661BF515}"/>
                </a:ext>
              </a:extLst>
            </p:cNvPr>
            <p:cNvPicPr>
              <a:picLocks noChangeAspect="1"/>
            </p:cNvPicPr>
            <p:nvPr/>
          </p:nvPicPr>
          <p:blipFill>
            <a:blip r:embed="rId4"/>
            <a:stretch>
              <a:fillRect/>
            </a:stretch>
          </p:blipFill>
          <p:spPr>
            <a:xfrm>
              <a:off x="1302813" y="3199187"/>
              <a:ext cx="850296" cy="850296"/>
            </a:xfrm>
            <a:prstGeom prst="rect">
              <a:avLst/>
            </a:prstGeom>
          </p:spPr>
        </p:pic>
      </p:grpSp>
      <p:grpSp>
        <p:nvGrpSpPr>
          <p:cNvPr id="22" name="Group 21">
            <a:extLst>
              <a:ext uri="{FF2B5EF4-FFF2-40B4-BE49-F238E27FC236}">
                <a16:creationId xmlns:a16="http://schemas.microsoft.com/office/drawing/2014/main" id="{0FEDB5EC-CE1A-CF39-2076-08DD90142847}"/>
              </a:ext>
            </a:extLst>
          </p:cNvPr>
          <p:cNvGrpSpPr/>
          <p:nvPr/>
        </p:nvGrpSpPr>
        <p:grpSpPr>
          <a:xfrm>
            <a:off x="3518693" y="3066819"/>
            <a:ext cx="2868613" cy="3322410"/>
            <a:chOff x="3518693" y="2991711"/>
            <a:chExt cx="2868613" cy="3322410"/>
          </a:xfrm>
        </p:grpSpPr>
        <p:sp>
          <p:nvSpPr>
            <p:cNvPr id="11" name="Rounded Rectangle 10">
              <a:extLst>
                <a:ext uri="{FF2B5EF4-FFF2-40B4-BE49-F238E27FC236}">
                  <a16:creationId xmlns:a16="http://schemas.microsoft.com/office/drawing/2014/main" id="{C3F19BB9-CDFF-96E1-D4C5-22066EE9FCFC}"/>
                </a:ext>
              </a:extLst>
            </p:cNvPr>
            <p:cNvSpPr/>
            <p:nvPr/>
          </p:nvSpPr>
          <p:spPr>
            <a:xfrm>
              <a:off x="3518693" y="3001617"/>
              <a:ext cx="2868613" cy="3312504"/>
            </a:xfrm>
            <a:prstGeom prst="roundRect">
              <a:avLst>
                <a:gd name="adj" fmla="val 5036"/>
              </a:avLst>
            </a:prstGeom>
            <a:solidFill>
              <a:schemeClr val="accent3">
                <a:lumMod val="20000"/>
                <a:lumOff val="80000"/>
                <a:alpha val="73084"/>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1188000" rIns="108000" rtlCol="0" anchor="t" anchorCtr="0"/>
            <a:lstStyle/>
            <a:p>
              <a:pPr marR="0" lvl="0" algn="ctr" defTabSz="457200" rtl="0" eaLnBrk="1" fontAlgn="auto" latinLnBrk="0" hangingPunct="1">
                <a:lnSpc>
                  <a:spcPct val="115000"/>
                </a:lnSpc>
                <a:spcBef>
                  <a:spcPts val="0"/>
                </a:spcBef>
                <a:spcAft>
                  <a:spcPts val="800"/>
                </a:spcAft>
                <a:buClrTx/>
                <a:buSzTx/>
                <a:tabLst>
                  <a:tab pos="457200" algn="l"/>
                </a:tabLst>
                <a:defRPr/>
              </a:pPr>
              <a:r>
                <a:rPr kumimoji="0" lang="en-GB" u="none" strike="noStrike" kern="100" cap="none" spc="0" normalizeH="0" baseline="0" noProof="0" dirty="0">
                  <a:ln>
                    <a:noFill/>
                  </a:ln>
                  <a:solidFill>
                    <a:srgbClr val="000000"/>
                  </a:solidFill>
                  <a:effectLst/>
                  <a:uLnTx/>
                  <a:uFillTx/>
                  <a:latin typeface="Century Gothic" panose="020B0502020202020204" pitchFamily="34" charset="0"/>
                  <a:ea typeface="Aptos" panose="020B0004020202020204" pitchFamily="34" charset="0"/>
                  <a:cs typeface="Times New Roman" panose="02020603050405020304" pitchFamily="18" charset="0"/>
                </a:rPr>
                <a:t>all legal drugs, including alcohol, tobacco and volatile substances (those giving off a gas which can be inhaled)</a:t>
              </a:r>
            </a:p>
            <a:p>
              <a:pPr algn="ctr"/>
              <a:endParaRPr lang="en-US" dirty="0"/>
            </a:p>
          </p:txBody>
        </p:sp>
        <p:sp>
          <p:nvSpPr>
            <p:cNvPr id="5" name="Round Same-side Corner of Rectangle 4">
              <a:extLst>
                <a:ext uri="{FF2B5EF4-FFF2-40B4-BE49-F238E27FC236}">
                  <a16:creationId xmlns:a16="http://schemas.microsoft.com/office/drawing/2014/main" id="{16D1EA23-25DE-E01E-934B-4F46E18CFA72}"/>
                </a:ext>
              </a:extLst>
            </p:cNvPr>
            <p:cNvSpPr/>
            <p:nvPr/>
          </p:nvSpPr>
          <p:spPr>
            <a:xfrm>
              <a:off x="3518693" y="3001616"/>
              <a:ext cx="2868613" cy="1143664"/>
            </a:xfrm>
            <a:prstGeom prst="round2SameRect">
              <a:avLst>
                <a:gd name="adj1" fmla="val 13508"/>
                <a:gd name="adj2" fmla="val 0"/>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152000" rtlCol="0" anchor="t" anchorCtr="0"/>
            <a:lstStyle/>
            <a:p>
              <a:pPr algn="ctr"/>
              <a:endParaRPr lang="en-US" dirty="0"/>
            </a:p>
          </p:txBody>
        </p:sp>
        <p:grpSp>
          <p:nvGrpSpPr>
            <p:cNvPr id="20" name="Group 19">
              <a:extLst>
                <a:ext uri="{FF2B5EF4-FFF2-40B4-BE49-F238E27FC236}">
                  <a16:creationId xmlns:a16="http://schemas.microsoft.com/office/drawing/2014/main" id="{D9ACD850-37B7-4F89-FDA4-2A98A4BD1E8F}"/>
                </a:ext>
              </a:extLst>
            </p:cNvPr>
            <p:cNvGrpSpPr/>
            <p:nvPr/>
          </p:nvGrpSpPr>
          <p:grpSpPr>
            <a:xfrm>
              <a:off x="4084022" y="2991711"/>
              <a:ext cx="1584464" cy="1062129"/>
              <a:chOff x="4235926" y="2991711"/>
              <a:chExt cx="1432559" cy="960301"/>
            </a:xfrm>
          </p:grpSpPr>
          <p:pic>
            <p:nvPicPr>
              <p:cNvPr id="13" name="Picture 12" descr="A cartoon of a cigarette&#10;&#10;Description automatically generated">
                <a:extLst>
                  <a:ext uri="{FF2B5EF4-FFF2-40B4-BE49-F238E27FC236}">
                    <a16:creationId xmlns:a16="http://schemas.microsoft.com/office/drawing/2014/main" id="{9C09625D-A0E0-0F65-58C4-07CC950B3657}"/>
                  </a:ext>
                </a:extLst>
              </p:cNvPr>
              <p:cNvPicPr>
                <a:picLocks noChangeAspect="1"/>
              </p:cNvPicPr>
              <p:nvPr/>
            </p:nvPicPr>
            <p:blipFill>
              <a:blip r:embed="rId5"/>
              <a:srcRect t="21042"/>
              <a:stretch/>
            </p:blipFill>
            <p:spPr>
              <a:xfrm>
                <a:off x="4235926" y="2991711"/>
                <a:ext cx="847801" cy="960073"/>
              </a:xfrm>
              <a:prstGeom prst="rect">
                <a:avLst/>
              </a:prstGeom>
            </p:spPr>
          </p:pic>
          <p:pic>
            <p:nvPicPr>
              <p:cNvPr id="19" name="Picture 18" descr="A blue bottle and glass&#10;&#10;Description automatically generated">
                <a:extLst>
                  <a:ext uri="{FF2B5EF4-FFF2-40B4-BE49-F238E27FC236}">
                    <a16:creationId xmlns:a16="http://schemas.microsoft.com/office/drawing/2014/main" id="{DD354DF1-7D02-A966-AFB3-A5C5E970AB51}"/>
                  </a:ext>
                </a:extLst>
              </p:cNvPr>
              <p:cNvPicPr>
                <a:picLocks noChangeAspect="1"/>
              </p:cNvPicPr>
              <p:nvPr/>
            </p:nvPicPr>
            <p:blipFill>
              <a:blip r:embed="rId6"/>
              <a:stretch>
                <a:fillRect/>
              </a:stretch>
            </p:blipFill>
            <p:spPr>
              <a:xfrm>
                <a:off x="4874068" y="3199187"/>
                <a:ext cx="794417" cy="752825"/>
              </a:xfrm>
              <a:prstGeom prst="rect">
                <a:avLst/>
              </a:prstGeom>
            </p:spPr>
          </p:pic>
        </p:grpSp>
      </p:grpSp>
    </p:spTree>
    <p:extLst>
      <p:ext uri="{BB962C8B-B14F-4D97-AF65-F5344CB8AC3E}">
        <p14:creationId xmlns:p14="http://schemas.microsoft.com/office/powerpoint/2010/main" val="129927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409E3-E596-355E-B8C6-DB73BF274144}"/>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8ABF946-40CD-5F2C-52E5-B76C98EA0977}"/>
              </a:ext>
            </a:extLst>
          </p:cNvPr>
          <p:cNvSpPr>
            <a:spLocks noGrp="1"/>
          </p:cNvSpPr>
          <p:nvPr>
            <p:ph type="sldNum" sz="quarter" idx="4"/>
          </p:nvPr>
        </p:nvSpPr>
        <p:spPr/>
        <p:txBody>
          <a:bodyPr/>
          <a:lstStyle/>
          <a:p>
            <a:r>
              <a:rPr lang="en-GB"/>
              <a:t>© PSHE Association 2025</a:t>
            </a:r>
            <a:endParaRPr lang="en-GB" dirty="0"/>
          </a:p>
        </p:txBody>
      </p:sp>
      <p:sp>
        <p:nvSpPr>
          <p:cNvPr id="10" name="Title 1">
            <a:extLst>
              <a:ext uri="{FF2B5EF4-FFF2-40B4-BE49-F238E27FC236}">
                <a16:creationId xmlns:a16="http://schemas.microsoft.com/office/drawing/2014/main" id="{6A8CF93A-70D8-581A-1FDF-42C651466FAE}"/>
              </a:ext>
            </a:extLst>
          </p:cNvPr>
          <p:cNvSpPr txBox="1">
            <a:spLocks/>
          </p:cNvSpPr>
          <p:nvPr/>
        </p:nvSpPr>
        <p:spPr>
          <a:xfrm>
            <a:off x="233593" y="543878"/>
            <a:ext cx="6656306" cy="694054"/>
          </a:xfrm>
          <a:prstGeom prst="rect">
            <a:avLst/>
          </a:prstGeom>
        </p:spPr>
        <p:txBody>
          <a:bodyPr vert="horz" lIns="91440" tIns="45720" rIns="91440" bIns="45720" rtlCol="0" anchor="b">
            <a:noAutofit/>
          </a:bodyPr>
          <a:lstStyle>
            <a:lvl1pPr algn="l" defTabSz="990570" rtl="0" eaLnBrk="1" latinLnBrk="0" hangingPunct="1">
              <a:lnSpc>
                <a:spcPts val="4300"/>
              </a:lnSpc>
              <a:spcBef>
                <a:spcPts val="2600"/>
              </a:spcBef>
              <a:buNone/>
              <a:defRPr sz="3600" b="1" kern="1200">
                <a:solidFill>
                  <a:schemeClr val="tx1"/>
                </a:solidFill>
                <a:latin typeface="Century Gothic" panose="020B0502020202020204" pitchFamily="34" charset="0"/>
                <a:ea typeface="+mj-ea"/>
                <a:cs typeface="+mj-cs"/>
              </a:defRPr>
            </a:lvl1pPr>
          </a:lstStyle>
          <a:p>
            <a:r>
              <a:rPr lang="en-GB" dirty="0"/>
              <a:t>What’s our starting point?</a:t>
            </a:r>
          </a:p>
        </p:txBody>
      </p:sp>
      <p:sp>
        <p:nvSpPr>
          <p:cNvPr id="11" name="TextBox 10">
            <a:extLst>
              <a:ext uri="{FF2B5EF4-FFF2-40B4-BE49-F238E27FC236}">
                <a16:creationId xmlns:a16="http://schemas.microsoft.com/office/drawing/2014/main" id="{7CB39BA8-DF5D-C7E4-D35D-ED52BD4242BB}"/>
              </a:ext>
            </a:extLst>
          </p:cNvPr>
          <p:cNvSpPr txBox="1"/>
          <p:nvPr/>
        </p:nvSpPr>
        <p:spPr>
          <a:xfrm>
            <a:off x="233591" y="1301474"/>
            <a:ext cx="8412868" cy="918457"/>
          </a:xfrm>
          <a:prstGeom prst="rect">
            <a:avLst/>
          </a:prstGeom>
          <a:noFill/>
        </p:spPr>
        <p:txBody>
          <a:bodyPr wrap="square">
            <a:spAutoFit/>
          </a:bodyPr>
          <a:lstStyle/>
          <a:p>
            <a:pPr lvl="0" defTabSz="990570">
              <a:lnSpc>
                <a:spcPts val="2800"/>
              </a:lnSpc>
              <a:spcBef>
                <a:spcPts val="1100"/>
              </a:spcBef>
            </a:pPr>
            <a:r>
              <a:rPr lang="en-GB" sz="2000" dirty="0">
                <a:solidFill>
                  <a:srgbClr val="000000"/>
                </a:solidFill>
                <a:latin typeface="Century Gothic" panose="020B0502020202020204" pitchFamily="34" charset="0"/>
              </a:rPr>
              <a:t>Write the word </a:t>
            </a:r>
            <a:r>
              <a:rPr lang="en-GB" sz="2000" b="1" dirty="0">
                <a:solidFill>
                  <a:srgbClr val="000000"/>
                </a:solidFill>
                <a:latin typeface="Century Gothic" panose="020B0502020202020204" pitchFamily="34" charset="0"/>
              </a:rPr>
              <a:t>‘Drug’ </a:t>
            </a:r>
            <a:r>
              <a:rPr lang="en-GB" sz="2000" dirty="0">
                <a:solidFill>
                  <a:srgbClr val="000000"/>
                </a:solidFill>
                <a:latin typeface="Century Gothic" panose="020B0502020202020204" pitchFamily="34" charset="0"/>
              </a:rPr>
              <a:t>in the middle of a piece of paper.</a:t>
            </a:r>
          </a:p>
          <a:p>
            <a:pPr lvl="0" defTabSz="990570">
              <a:lnSpc>
                <a:spcPts val="2800"/>
              </a:lnSpc>
              <a:spcBef>
                <a:spcPts val="1100"/>
              </a:spcBef>
            </a:pPr>
            <a:r>
              <a:rPr lang="en-GB" sz="2000" dirty="0">
                <a:solidFill>
                  <a:srgbClr val="000000"/>
                </a:solidFill>
                <a:latin typeface="Century Gothic" panose="020B0502020202020204" pitchFamily="34" charset="0"/>
              </a:rPr>
              <a:t>Write </a:t>
            </a:r>
            <a:r>
              <a:rPr lang="en-GB" sz="2000" b="1" dirty="0">
                <a:solidFill>
                  <a:srgbClr val="000000"/>
                </a:solidFill>
                <a:latin typeface="Century Gothic" panose="020B0502020202020204" pitchFamily="34" charset="0"/>
              </a:rPr>
              <a:t>‘Effects’ </a:t>
            </a:r>
            <a:r>
              <a:rPr lang="en-GB" sz="2000" dirty="0">
                <a:solidFill>
                  <a:srgbClr val="000000"/>
                </a:solidFill>
                <a:latin typeface="Century Gothic" panose="020B0502020202020204" pitchFamily="34" charset="0"/>
              </a:rPr>
              <a:t>on one side and </a:t>
            </a:r>
            <a:r>
              <a:rPr lang="en-GB" sz="2000" b="1" dirty="0">
                <a:solidFill>
                  <a:srgbClr val="000000"/>
                </a:solidFill>
                <a:latin typeface="Century Gothic" panose="020B0502020202020204" pitchFamily="34" charset="0"/>
              </a:rPr>
              <a:t>‘Risks’ </a:t>
            </a:r>
            <a:r>
              <a:rPr lang="en-GB" sz="2000" dirty="0">
                <a:solidFill>
                  <a:srgbClr val="000000"/>
                </a:solidFill>
                <a:latin typeface="Century Gothic" panose="020B0502020202020204" pitchFamily="34" charset="0"/>
              </a:rPr>
              <a:t>on the other.</a:t>
            </a:r>
          </a:p>
        </p:txBody>
      </p:sp>
      <p:sp>
        <p:nvSpPr>
          <p:cNvPr id="36" name="Rounded Rectangle 35">
            <a:extLst>
              <a:ext uri="{FF2B5EF4-FFF2-40B4-BE49-F238E27FC236}">
                <a16:creationId xmlns:a16="http://schemas.microsoft.com/office/drawing/2014/main" id="{D4F55875-36A7-319B-EFFB-811AFDDB0F84}"/>
              </a:ext>
            </a:extLst>
          </p:cNvPr>
          <p:cNvSpPr/>
          <p:nvPr/>
        </p:nvSpPr>
        <p:spPr>
          <a:xfrm>
            <a:off x="313294" y="2482736"/>
            <a:ext cx="3671517" cy="1959604"/>
          </a:xfrm>
          <a:prstGeom prst="roundRect">
            <a:avLst>
              <a:gd name="adj" fmla="val 3823"/>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80000" rIns="0" bIns="0" rtlCol="0" anchor="t" anchorCtr="0"/>
          <a:lstStyle/>
          <a:p>
            <a:pPr marL="0" marR="0" lvl="0" indent="0" algn="l" defTabSz="990570" rtl="0" eaLnBrk="1" fontAlgn="auto" latinLnBrk="0" hangingPunct="1">
              <a:lnSpc>
                <a:spcPts val="2400"/>
              </a:lnSpc>
              <a:spcBef>
                <a:spcPts val="900"/>
              </a:spcBef>
              <a:spcAft>
                <a:spcPts val="0"/>
              </a:spcAft>
              <a:buClrTx/>
              <a:buSzTx/>
              <a:buFontTx/>
              <a:buNone/>
              <a:tabLst/>
              <a:defRPr/>
            </a:pPr>
            <a:r>
              <a:rPr kumimoji="0" lang="en-GB" b="1"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What might happen to the person using a drug?</a:t>
            </a:r>
          </a:p>
          <a:p>
            <a:pPr marL="0" marR="0" lvl="0" indent="0" algn="l" defTabSz="990570" rtl="0" eaLnBrk="1" fontAlgn="auto" latinLnBrk="0" hangingPunct="1">
              <a:lnSpc>
                <a:spcPts val="2400"/>
              </a:lnSpc>
              <a:spcBef>
                <a:spcPts val="900"/>
              </a:spcBef>
              <a:spcAft>
                <a:spcPts val="0"/>
              </a:spcAft>
              <a:buClrTx/>
              <a:buSzTx/>
              <a:buFontTx/>
              <a:buNone/>
              <a:tabLst/>
              <a:defRPr/>
            </a:pPr>
            <a:r>
              <a:rPr kumimoji="0" lang="en-GB"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Write your ideas </a:t>
            </a:r>
            <a:br>
              <a:rPr kumimoji="0" lang="en-GB"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br>
            <a:r>
              <a:rPr kumimoji="0" lang="en-GB"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under ‘effects’.</a:t>
            </a:r>
          </a:p>
          <a:p>
            <a:pPr algn="ctr"/>
            <a:endParaRPr lang="en-US" dirty="0"/>
          </a:p>
        </p:txBody>
      </p:sp>
      <p:sp>
        <p:nvSpPr>
          <p:cNvPr id="7" name="Rounded Rectangle 6">
            <a:extLst>
              <a:ext uri="{FF2B5EF4-FFF2-40B4-BE49-F238E27FC236}">
                <a16:creationId xmlns:a16="http://schemas.microsoft.com/office/drawing/2014/main" id="{9FABD8DC-606B-0575-D7CF-80BBC6DDFB1B}"/>
              </a:ext>
            </a:extLst>
          </p:cNvPr>
          <p:cNvSpPr/>
          <p:nvPr/>
        </p:nvSpPr>
        <p:spPr>
          <a:xfrm>
            <a:off x="313293" y="4576727"/>
            <a:ext cx="3671517" cy="1834584"/>
          </a:xfrm>
          <a:prstGeom prst="roundRect">
            <a:avLst>
              <a:gd name="adj" fmla="val 3823"/>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80000" rIns="0" bIns="0" rtlCol="0" anchor="t" anchorCtr="0"/>
          <a:lstStyle/>
          <a:p>
            <a:pPr marL="0" marR="0" lvl="0" indent="0" algn="l" defTabSz="457200" rtl="0" eaLnBrk="1" fontAlgn="auto" latinLnBrk="0" hangingPunct="1">
              <a:lnSpc>
                <a:spcPts val="2400"/>
              </a:lnSpc>
              <a:spcBef>
                <a:spcPts val="900"/>
              </a:spcBef>
              <a:spcAft>
                <a:spcPts val="0"/>
              </a:spcAft>
              <a:buClrTx/>
              <a:buSzTx/>
              <a:buFontTx/>
              <a:buNone/>
              <a:tabLst/>
              <a:defRPr/>
            </a:pPr>
            <a:r>
              <a:rPr kumimoji="0" lang="en-GB" b="1"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Are there any risks of </a:t>
            </a:r>
            <a:br>
              <a:rPr kumimoji="0" lang="en-GB" b="1"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br>
            <a:r>
              <a:rPr kumimoji="0" lang="en-GB" b="1"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using a drug?</a:t>
            </a:r>
          </a:p>
          <a:p>
            <a:pPr marL="0" marR="0" lvl="0" indent="0" algn="l" defTabSz="457200" rtl="0" eaLnBrk="1" fontAlgn="auto" latinLnBrk="0" hangingPunct="1">
              <a:lnSpc>
                <a:spcPts val="2400"/>
              </a:lnSpc>
              <a:spcBef>
                <a:spcPts val="900"/>
              </a:spcBef>
              <a:spcAft>
                <a:spcPts val="0"/>
              </a:spcAft>
              <a:buClrTx/>
              <a:buSzTx/>
              <a:buFontTx/>
              <a:buNone/>
              <a:tabLst/>
              <a:defRPr/>
            </a:pPr>
            <a:r>
              <a:rPr kumimoji="0" lang="en-GB"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Write your ideas under ‘risks’.</a:t>
            </a:r>
          </a:p>
          <a:p>
            <a:pPr algn="ctr"/>
            <a:endParaRPr lang="en-US" dirty="0"/>
          </a:p>
        </p:txBody>
      </p:sp>
      <p:grpSp>
        <p:nvGrpSpPr>
          <p:cNvPr id="40" name="Group 39">
            <a:extLst>
              <a:ext uri="{FF2B5EF4-FFF2-40B4-BE49-F238E27FC236}">
                <a16:creationId xmlns:a16="http://schemas.microsoft.com/office/drawing/2014/main" id="{B75ABD2C-3450-535B-8221-D9D05C8398EB}"/>
              </a:ext>
            </a:extLst>
          </p:cNvPr>
          <p:cNvGrpSpPr/>
          <p:nvPr/>
        </p:nvGrpSpPr>
        <p:grpSpPr>
          <a:xfrm>
            <a:off x="4224003" y="2482736"/>
            <a:ext cx="5368703" cy="3928574"/>
            <a:chOff x="4224003" y="2482736"/>
            <a:chExt cx="5368703" cy="3928574"/>
          </a:xfrm>
        </p:grpSpPr>
        <p:sp>
          <p:nvSpPr>
            <p:cNvPr id="2" name="Rounded Rectangle 1">
              <a:extLst>
                <a:ext uri="{FF2B5EF4-FFF2-40B4-BE49-F238E27FC236}">
                  <a16:creationId xmlns:a16="http://schemas.microsoft.com/office/drawing/2014/main" id="{DEF40D27-1342-B2F9-163A-2CF86F03FB13}"/>
                </a:ext>
              </a:extLst>
            </p:cNvPr>
            <p:cNvSpPr/>
            <p:nvPr/>
          </p:nvSpPr>
          <p:spPr>
            <a:xfrm>
              <a:off x="4224003" y="2482736"/>
              <a:ext cx="5368703" cy="3928574"/>
            </a:xfrm>
            <a:prstGeom prst="roundRect">
              <a:avLst>
                <a:gd name="adj" fmla="val 4213"/>
              </a:avLst>
            </a:prstGeom>
            <a:solidFill>
              <a:schemeClr val="accent1">
                <a:lumMod val="20000"/>
                <a:lumOff val="80000"/>
              </a:schemeClr>
            </a:solidFill>
            <a:ln>
              <a:noFill/>
            </a:ln>
            <a:effectLst>
              <a:outerShdw blurRad="121262" dist="50800" dir="5400000" sx="102222" sy="102222" algn="ctr" rotWithShape="0">
                <a:srgbClr val="000000">
                  <a:alpha val="18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8E0861DF-2C00-BE5E-361E-A7F577C9C178}"/>
                </a:ext>
              </a:extLst>
            </p:cNvPr>
            <p:cNvSpPr/>
            <p:nvPr/>
          </p:nvSpPr>
          <p:spPr>
            <a:xfrm>
              <a:off x="6377821" y="4150578"/>
              <a:ext cx="1236604" cy="59289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ysClr val="windowText" lastClr="000000"/>
                  </a:solidFill>
                  <a:latin typeface="Century Gothic" panose="020B0502020202020204" pitchFamily="34" charset="0"/>
                </a:rPr>
                <a:t>Drugs</a:t>
              </a:r>
            </a:p>
          </p:txBody>
        </p:sp>
      </p:grpSp>
      <p:cxnSp>
        <p:nvCxnSpPr>
          <p:cNvPr id="8" name="Straight Arrow Connector 7">
            <a:extLst>
              <a:ext uri="{FF2B5EF4-FFF2-40B4-BE49-F238E27FC236}">
                <a16:creationId xmlns:a16="http://schemas.microsoft.com/office/drawing/2014/main" id="{664B580D-372F-2C37-C5AB-9D8C8AB16A58}"/>
              </a:ext>
            </a:extLst>
          </p:cNvPr>
          <p:cNvCxnSpPr>
            <a:cxnSpLocks/>
            <a:stCxn id="5" idx="1"/>
          </p:cNvCxnSpPr>
          <p:nvPr/>
        </p:nvCxnSpPr>
        <p:spPr>
          <a:xfrm flipH="1">
            <a:off x="5763806" y="4447023"/>
            <a:ext cx="614015"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B55440E-BCFB-AD99-FC3F-0420CB07DA9A}"/>
              </a:ext>
            </a:extLst>
          </p:cNvPr>
          <p:cNvCxnSpPr>
            <a:cxnSpLocks/>
          </p:cNvCxnSpPr>
          <p:nvPr/>
        </p:nvCxnSpPr>
        <p:spPr>
          <a:xfrm>
            <a:off x="7614425" y="4447023"/>
            <a:ext cx="51727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62D81E05-6154-BA30-5B0D-BAA470C1BF52}"/>
              </a:ext>
            </a:extLst>
          </p:cNvPr>
          <p:cNvSpPr txBox="1"/>
          <p:nvPr/>
        </p:nvSpPr>
        <p:spPr>
          <a:xfrm>
            <a:off x="4603446" y="4199105"/>
            <a:ext cx="1236604" cy="499428"/>
          </a:xfrm>
          <a:prstGeom prst="roundRect">
            <a:avLst/>
          </a:prstGeom>
          <a:solidFill>
            <a:schemeClr val="accent1">
              <a:lumMod val="20000"/>
              <a:lumOff val="80000"/>
              <a:alpha val="0"/>
            </a:schemeClr>
          </a:solidFill>
          <a:ln>
            <a:noFill/>
          </a:ln>
        </p:spPr>
        <p:txBody>
          <a:bodyPr wrap="square">
            <a:spAutoFit/>
          </a:bodyPr>
          <a:lstStyle/>
          <a:p>
            <a:pPr lvl="0" defTabSz="990570">
              <a:lnSpc>
                <a:spcPts val="2800"/>
              </a:lnSpc>
              <a:spcBef>
                <a:spcPts val="1100"/>
              </a:spcBef>
            </a:pPr>
            <a:r>
              <a:rPr lang="en-GB" sz="2400" b="1" dirty="0">
                <a:solidFill>
                  <a:srgbClr val="000000"/>
                </a:solidFill>
                <a:latin typeface="Century Gothic" panose="020B0502020202020204" pitchFamily="34" charset="0"/>
              </a:rPr>
              <a:t>Effects</a:t>
            </a:r>
          </a:p>
        </p:txBody>
      </p:sp>
      <p:sp>
        <p:nvSpPr>
          <p:cNvPr id="31" name="TextBox 30">
            <a:extLst>
              <a:ext uri="{FF2B5EF4-FFF2-40B4-BE49-F238E27FC236}">
                <a16:creationId xmlns:a16="http://schemas.microsoft.com/office/drawing/2014/main" id="{D0A9DE4F-38A1-0EFA-2EB4-BA2F49406415}"/>
              </a:ext>
            </a:extLst>
          </p:cNvPr>
          <p:cNvSpPr txBox="1"/>
          <p:nvPr/>
        </p:nvSpPr>
        <p:spPr>
          <a:xfrm>
            <a:off x="8165570" y="4201565"/>
            <a:ext cx="1139462" cy="499428"/>
          </a:xfrm>
          <a:prstGeom prst="roundRect">
            <a:avLst/>
          </a:prstGeom>
          <a:solidFill>
            <a:schemeClr val="accent1">
              <a:lumMod val="20000"/>
              <a:lumOff val="80000"/>
              <a:alpha val="0"/>
            </a:schemeClr>
          </a:solidFill>
          <a:ln>
            <a:noFill/>
          </a:ln>
        </p:spPr>
        <p:txBody>
          <a:bodyPr wrap="square">
            <a:spAutoFit/>
          </a:bodyPr>
          <a:lstStyle/>
          <a:p>
            <a:pPr lvl="0" defTabSz="990570">
              <a:lnSpc>
                <a:spcPts val="2800"/>
              </a:lnSpc>
              <a:spcBef>
                <a:spcPts val="1100"/>
              </a:spcBef>
            </a:pPr>
            <a:r>
              <a:rPr lang="en-GB" sz="2400" b="1" dirty="0">
                <a:solidFill>
                  <a:srgbClr val="000000"/>
                </a:solidFill>
                <a:latin typeface="Century Gothic" panose="020B0502020202020204" pitchFamily="34" charset="0"/>
              </a:rPr>
              <a:t>Risks</a:t>
            </a:r>
          </a:p>
        </p:txBody>
      </p:sp>
      <p:grpSp>
        <p:nvGrpSpPr>
          <p:cNvPr id="70" name="Group 69">
            <a:extLst>
              <a:ext uri="{FF2B5EF4-FFF2-40B4-BE49-F238E27FC236}">
                <a16:creationId xmlns:a16="http://schemas.microsoft.com/office/drawing/2014/main" id="{9AA50B52-6425-354B-979C-857A35CFE7F4}"/>
              </a:ext>
            </a:extLst>
          </p:cNvPr>
          <p:cNvGrpSpPr/>
          <p:nvPr/>
        </p:nvGrpSpPr>
        <p:grpSpPr>
          <a:xfrm>
            <a:off x="4440025" y="4743468"/>
            <a:ext cx="1693684" cy="750551"/>
            <a:chOff x="4440025" y="4743468"/>
            <a:chExt cx="1693684" cy="750551"/>
          </a:xfrm>
        </p:grpSpPr>
        <p:cxnSp>
          <p:nvCxnSpPr>
            <p:cNvPr id="45" name="Straight Connector 44">
              <a:extLst>
                <a:ext uri="{FF2B5EF4-FFF2-40B4-BE49-F238E27FC236}">
                  <a16:creationId xmlns:a16="http://schemas.microsoft.com/office/drawing/2014/main" id="{44772F45-CBF7-1577-AACA-E717E7A5B110}"/>
                </a:ext>
              </a:extLst>
            </p:cNvPr>
            <p:cNvCxnSpPr/>
            <p:nvPr/>
          </p:nvCxnSpPr>
          <p:spPr>
            <a:xfrm flipH="1">
              <a:off x="4714875" y="4743468"/>
              <a:ext cx="238125" cy="442895"/>
            </a:xfrm>
            <a:prstGeom prst="line">
              <a:avLst/>
            </a:prstGeom>
            <a:ln w="12700"/>
          </p:spPr>
          <p:style>
            <a:lnRef idx="1">
              <a:schemeClr val="dk1"/>
            </a:lnRef>
            <a:fillRef idx="0">
              <a:schemeClr val="dk1"/>
            </a:fillRef>
            <a:effectRef idx="0">
              <a:schemeClr val="dk1"/>
            </a:effectRef>
            <a:fontRef idx="minor">
              <a:schemeClr val="tx1"/>
            </a:fontRef>
          </p:style>
        </p:cxnSp>
        <p:cxnSp>
          <p:nvCxnSpPr>
            <p:cNvPr id="46" name="Straight Connector 45">
              <a:extLst>
                <a:ext uri="{FF2B5EF4-FFF2-40B4-BE49-F238E27FC236}">
                  <a16:creationId xmlns:a16="http://schemas.microsoft.com/office/drawing/2014/main" id="{D735424D-25D9-B5A4-FA8E-93CE4B3F7922}"/>
                </a:ext>
              </a:extLst>
            </p:cNvPr>
            <p:cNvCxnSpPr>
              <a:cxnSpLocks/>
            </p:cNvCxnSpPr>
            <p:nvPr/>
          </p:nvCxnSpPr>
          <p:spPr>
            <a:xfrm>
              <a:off x="5490771" y="4743468"/>
              <a:ext cx="273035" cy="442895"/>
            </a:xfrm>
            <a:prstGeom prst="line">
              <a:avLst/>
            </a:prstGeom>
            <a:ln w="12700"/>
          </p:spPr>
          <p:style>
            <a:lnRef idx="1">
              <a:schemeClr val="dk1"/>
            </a:lnRef>
            <a:fillRef idx="0">
              <a:schemeClr val="dk1"/>
            </a:fillRef>
            <a:effectRef idx="0">
              <a:schemeClr val="dk1"/>
            </a:effectRef>
            <a:fontRef idx="minor">
              <a:schemeClr val="tx1"/>
            </a:fontRef>
          </p:style>
        </p:cxnSp>
        <p:grpSp>
          <p:nvGrpSpPr>
            <p:cNvPr id="55" name="Group 54">
              <a:extLst>
                <a:ext uri="{FF2B5EF4-FFF2-40B4-BE49-F238E27FC236}">
                  <a16:creationId xmlns:a16="http://schemas.microsoft.com/office/drawing/2014/main" id="{3864E5D5-FCA9-3003-55E9-E0B1E2DB3F90}"/>
                </a:ext>
              </a:extLst>
            </p:cNvPr>
            <p:cNvGrpSpPr/>
            <p:nvPr/>
          </p:nvGrpSpPr>
          <p:grpSpPr>
            <a:xfrm>
              <a:off x="4440025" y="5330387"/>
              <a:ext cx="642938" cy="163632"/>
              <a:chOff x="715576" y="4604084"/>
              <a:chExt cx="3744129" cy="425116"/>
            </a:xfrm>
          </p:grpSpPr>
          <p:cxnSp>
            <p:nvCxnSpPr>
              <p:cNvPr id="52" name="Straight Connector 51">
                <a:extLst>
                  <a:ext uri="{FF2B5EF4-FFF2-40B4-BE49-F238E27FC236}">
                    <a16:creationId xmlns:a16="http://schemas.microsoft.com/office/drawing/2014/main" id="{066B0BD3-3246-3D58-4199-5DE6873241C0}"/>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EE2EF6A-1B4E-A336-77C2-DFB6B2F2FEB2}"/>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D032B1F-A908-503C-49E9-FAF0DDF08EE6}"/>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6" name="Group 55">
              <a:extLst>
                <a:ext uri="{FF2B5EF4-FFF2-40B4-BE49-F238E27FC236}">
                  <a16:creationId xmlns:a16="http://schemas.microsoft.com/office/drawing/2014/main" id="{968F4430-DA12-D719-1275-3238CD28BD39}"/>
                </a:ext>
              </a:extLst>
            </p:cNvPr>
            <p:cNvGrpSpPr/>
            <p:nvPr/>
          </p:nvGrpSpPr>
          <p:grpSpPr>
            <a:xfrm>
              <a:off x="5490771" y="5325756"/>
              <a:ext cx="642938" cy="163632"/>
              <a:chOff x="715576" y="4604084"/>
              <a:chExt cx="3744129" cy="425116"/>
            </a:xfrm>
          </p:grpSpPr>
          <p:cxnSp>
            <p:nvCxnSpPr>
              <p:cNvPr id="57" name="Straight Connector 56">
                <a:extLst>
                  <a:ext uri="{FF2B5EF4-FFF2-40B4-BE49-F238E27FC236}">
                    <a16:creationId xmlns:a16="http://schemas.microsoft.com/office/drawing/2014/main" id="{49A780CA-AA2B-D269-1C6A-CBCAAF9F0A37}"/>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4E9839AB-29F6-4BD8-D883-B7E8F8D974DD}"/>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1DEFEC2-F933-750B-E80C-4EA6C250421E}"/>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71" name="Group 70">
            <a:extLst>
              <a:ext uri="{FF2B5EF4-FFF2-40B4-BE49-F238E27FC236}">
                <a16:creationId xmlns:a16="http://schemas.microsoft.com/office/drawing/2014/main" id="{4F28B05D-FD73-A0CD-D394-206E9520F07B}"/>
              </a:ext>
            </a:extLst>
          </p:cNvPr>
          <p:cNvGrpSpPr/>
          <p:nvPr/>
        </p:nvGrpSpPr>
        <p:grpSpPr>
          <a:xfrm>
            <a:off x="7614425" y="4775990"/>
            <a:ext cx="1747061" cy="718029"/>
            <a:chOff x="7614425" y="4775990"/>
            <a:chExt cx="1747061" cy="718029"/>
          </a:xfrm>
        </p:grpSpPr>
        <p:cxnSp>
          <p:nvCxnSpPr>
            <p:cNvPr id="49" name="Straight Connector 48">
              <a:extLst>
                <a:ext uri="{FF2B5EF4-FFF2-40B4-BE49-F238E27FC236}">
                  <a16:creationId xmlns:a16="http://schemas.microsoft.com/office/drawing/2014/main" id="{3D98688E-AD19-0D8B-513B-F640640A2453}"/>
                </a:ext>
              </a:extLst>
            </p:cNvPr>
            <p:cNvCxnSpPr/>
            <p:nvPr/>
          </p:nvCxnSpPr>
          <p:spPr>
            <a:xfrm flipH="1">
              <a:off x="8056424" y="4775990"/>
              <a:ext cx="238125" cy="442895"/>
            </a:xfrm>
            <a:prstGeom prst="line">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id="{FD7D0D8C-FF0E-2E3E-026E-CEF2705A29F6}"/>
                </a:ext>
              </a:extLst>
            </p:cNvPr>
            <p:cNvCxnSpPr>
              <a:cxnSpLocks/>
            </p:cNvCxnSpPr>
            <p:nvPr/>
          </p:nvCxnSpPr>
          <p:spPr>
            <a:xfrm>
              <a:off x="8832320" y="4775990"/>
              <a:ext cx="273035" cy="442895"/>
            </a:xfrm>
            <a:prstGeom prst="line">
              <a:avLst/>
            </a:prstGeom>
            <a:ln w="12700"/>
          </p:spPr>
          <p:style>
            <a:lnRef idx="1">
              <a:schemeClr val="dk1"/>
            </a:lnRef>
            <a:fillRef idx="0">
              <a:schemeClr val="dk1"/>
            </a:fillRef>
            <a:effectRef idx="0">
              <a:schemeClr val="dk1"/>
            </a:effectRef>
            <a:fontRef idx="minor">
              <a:schemeClr val="tx1"/>
            </a:fontRef>
          </p:style>
        </p:cxnSp>
        <p:grpSp>
          <p:nvGrpSpPr>
            <p:cNvPr id="60" name="Group 59">
              <a:extLst>
                <a:ext uri="{FF2B5EF4-FFF2-40B4-BE49-F238E27FC236}">
                  <a16:creationId xmlns:a16="http://schemas.microsoft.com/office/drawing/2014/main" id="{82D7A9D4-F71B-C799-E9F2-B3EB298946B7}"/>
                </a:ext>
              </a:extLst>
            </p:cNvPr>
            <p:cNvGrpSpPr/>
            <p:nvPr/>
          </p:nvGrpSpPr>
          <p:grpSpPr>
            <a:xfrm>
              <a:off x="7614425" y="5330387"/>
              <a:ext cx="642938" cy="163632"/>
              <a:chOff x="715576" y="4604084"/>
              <a:chExt cx="3744129" cy="425116"/>
            </a:xfrm>
          </p:grpSpPr>
          <p:cxnSp>
            <p:nvCxnSpPr>
              <p:cNvPr id="61" name="Straight Connector 60">
                <a:extLst>
                  <a:ext uri="{FF2B5EF4-FFF2-40B4-BE49-F238E27FC236}">
                    <a16:creationId xmlns:a16="http://schemas.microsoft.com/office/drawing/2014/main" id="{62136DC3-CD01-8F72-78D0-D1493FA87794}"/>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15E366E9-DDD1-D94E-FBFA-F18C5FE352AB}"/>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35FA27F-EDD0-6DCC-33F5-70F162BF2D55}"/>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DE797E4-7124-D7FB-30A1-786FF75900AD}"/>
                </a:ext>
              </a:extLst>
            </p:cNvPr>
            <p:cNvGrpSpPr/>
            <p:nvPr/>
          </p:nvGrpSpPr>
          <p:grpSpPr>
            <a:xfrm>
              <a:off x="8718548" y="5325756"/>
              <a:ext cx="642938" cy="163632"/>
              <a:chOff x="715576" y="4604084"/>
              <a:chExt cx="3744129" cy="425116"/>
            </a:xfrm>
          </p:grpSpPr>
          <p:cxnSp>
            <p:nvCxnSpPr>
              <p:cNvPr id="65" name="Straight Connector 64">
                <a:extLst>
                  <a:ext uri="{FF2B5EF4-FFF2-40B4-BE49-F238E27FC236}">
                    <a16:creationId xmlns:a16="http://schemas.microsoft.com/office/drawing/2014/main" id="{931DE384-F647-FFFA-B616-2E91D0CBA67D}"/>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3DEE1F1-B023-92F6-7515-6C3F6AF88B64}"/>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0519BB3-DAB0-A9A5-890F-10C809C237EE}"/>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pic>
        <p:nvPicPr>
          <p:cNvPr id="69" name="Picture 68" descr="A green pencil with a black background&#10;&#10;Description automatically generated">
            <a:extLst>
              <a:ext uri="{FF2B5EF4-FFF2-40B4-BE49-F238E27FC236}">
                <a16:creationId xmlns:a16="http://schemas.microsoft.com/office/drawing/2014/main" id="{77CBB871-0AB4-A68B-31D9-81DC942DC1EC}"/>
              </a:ext>
            </a:extLst>
          </p:cNvPr>
          <p:cNvPicPr>
            <a:picLocks noChangeAspect="1"/>
          </p:cNvPicPr>
          <p:nvPr/>
        </p:nvPicPr>
        <p:blipFill>
          <a:blip r:embed="rId3"/>
          <a:srcRect l="20232"/>
          <a:stretch/>
        </p:blipFill>
        <p:spPr>
          <a:xfrm rot="16200000">
            <a:off x="6352992" y="5648928"/>
            <a:ext cx="1131753" cy="1286390"/>
          </a:xfrm>
          <a:prstGeom prst="rect">
            <a:avLst/>
          </a:prstGeom>
        </p:spPr>
      </p:pic>
    </p:spTree>
    <p:extLst>
      <p:ext uri="{BB962C8B-B14F-4D97-AF65-F5344CB8AC3E}">
        <p14:creationId xmlns:p14="http://schemas.microsoft.com/office/powerpoint/2010/main" val="73597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500"/>
                                        <p:tgtEl>
                                          <p:spTgt spid="40"/>
                                        </p:tgtEl>
                                      </p:cBhvr>
                                    </p:animEffect>
                                  </p:childTnLst>
                                </p:cTn>
                              </p:par>
                              <p:par>
                                <p:cTn id="11" presetID="10" presetClass="entr" presetSubtype="0" fill="hold" nodeType="with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fade">
                                      <p:cBhvr>
                                        <p:cTn id="13" dur="500"/>
                                        <p:tgtEl>
                                          <p:spTgt spid="6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1">
                                            <p:txEl>
                                              <p:pRg st="1" end="1"/>
                                            </p:txEl>
                                          </p:spTgt>
                                        </p:tgtEl>
                                        <p:attrNameLst>
                                          <p:attrName>style.visibility</p:attrName>
                                        </p:attrNameLst>
                                      </p:cBhvr>
                                      <p:to>
                                        <p:strVal val="visible"/>
                                      </p:to>
                                    </p:set>
                                    <p:animEffect transition="in" filter="fade">
                                      <p:cBhvr>
                                        <p:cTn id="18" dur="500"/>
                                        <p:tgtEl>
                                          <p:spTgt spid="11">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10"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fade">
                                      <p:cBhvr>
                                        <p:cTn id="30" dur="500"/>
                                        <p:tgtEl>
                                          <p:spTgt spid="3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500"/>
                                        <p:tgtEl>
                                          <p:spTgt spid="36"/>
                                        </p:tgtEl>
                                      </p:cBhvr>
                                    </p:animEffect>
                                  </p:childTnLst>
                                </p:cTn>
                              </p:par>
                              <p:par>
                                <p:cTn id="36" presetID="10" presetClass="entr" presetSubtype="0" fill="hold" nodeType="withEffect">
                                  <p:stCondLst>
                                    <p:cond delay="0"/>
                                  </p:stCondLst>
                                  <p:childTnLst>
                                    <p:set>
                                      <p:cBhvr>
                                        <p:cTn id="37" dur="1" fill="hold">
                                          <p:stCondLst>
                                            <p:cond delay="0"/>
                                          </p:stCondLst>
                                        </p:cTn>
                                        <p:tgtEl>
                                          <p:spTgt spid="70"/>
                                        </p:tgtEl>
                                        <p:attrNameLst>
                                          <p:attrName>style.visibility</p:attrName>
                                        </p:attrNameLst>
                                      </p:cBhvr>
                                      <p:to>
                                        <p:strVal val="visible"/>
                                      </p:to>
                                    </p:set>
                                    <p:animEffect transition="in" filter="fade">
                                      <p:cBhvr>
                                        <p:cTn id="38" dur="500"/>
                                        <p:tgtEl>
                                          <p:spTgt spid="7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par>
                                <p:cTn id="44" presetID="10" presetClass="entr" presetSubtype="0" fill="hold" nodeType="withEffect">
                                  <p:stCondLst>
                                    <p:cond delay="0"/>
                                  </p:stCondLst>
                                  <p:childTnLst>
                                    <p:set>
                                      <p:cBhvr>
                                        <p:cTn id="45" dur="1" fill="hold">
                                          <p:stCondLst>
                                            <p:cond delay="0"/>
                                          </p:stCondLst>
                                        </p:cTn>
                                        <p:tgtEl>
                                          <p:spTgt spid="71"/>
                                        </p:tgtEl>
                                        <p:attrNameLst>
                                          <p:attrName>style.visibility</p:attrName>
                                        </p:attrNameLst>
                                      </p:cBhvr>
                                      <p:to>
                                        <p:strVal val="visible"/>
                                      </p:to>
                                    </p:set>
                                    <p:animEffect transition="in" filter="fade">
                                      <p:cBhvr>
                                        <p:cTn id="46"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7" grpId="0" animBg="1"/>
      <p:bldP spid="27" grpId="0" animBg="1"/>
      <p:bldP spid="3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21EE9-1E6D-9B89-9229-FCEE5D72BCEE}"/>
              </a:ext>
            </a:extLst>
          </p:cNvPr>
          <p:cNvSpPr>
            <a:spLocks noGrp="1"/>
          </p:cNvSpPr>
          <p:nvPr>
            <p:ph type="title"/>
          </p:nvPr>
        </p:nvSpPr>
        <p:spPr/>
        <p:txBody>
          <a:bodyPr/>
          <a:lstStyle/>
          <a:p>
            <a:r>
              <a:rPr lang="en-GB" dirty="0"/>
              <a:t>Effects and risks</a:t>
            </a:r>
          </a:p>
        </p:txBody>
      </p:sp>
      <p:sp>
        <p:nvSpPr>
          <p:cNvPr id="3" name="Slide Number Placeholder 2">
            <a:extLst>
              <a:ext uri="{FF2B5EF4-FFF2-40B4-BE49-F238E27FC236}">
                <a16:creationId xmlns:a16="http://schemas.microsoft.com/office/drawing/2014/main" id="{B29D12BC-46F3-76B8-73AE-7A2555B542E0}"/>
              </a:ext>
            </a:extLst>
          </p:cNvPr>
          <p:cNvSpPr>
            <a:spLocks noGrp="1"/>
          </p:cNvSpPr>
          <p:nvPr>
            <p:ph type="sldNum" sz="quarter" idx="4"/>
          </p:nvPr>
        </p:nvSpPr>
        <p:spPr/>
        <p:txBody>
          <a:bodyPr/>
          <a:lstStyle/>
          <a:p>
            <a:r>
              <a:rPr lang="en-GB"/>
              <a:t>© PSHE Association 2025</a:t>
            </a:r>
            <a:endParaRPr lang="en-GB" dirty="0"/>
          </a:p>
        </p:txBody>
      </p:sp>
      <p:grpSp>
        <p:nvGrpSpPr>
          <p:cNvPr id="27" name="Group 26">
            <a:extLst>
              <a:ext uri="{FF2B5EF4-FFF2-40B4-BE49-F238E27FC236}">
                <a16:creationId xmlns:a16="http://schemas.microsoft.com/office/drawing/2014/main" id="{A8239B78-D88E-9964-485E-167FEFA63625}"/>
              </a:ext>
            </a:extLst>
          </p:cNvPr>
          <p:cNvGrpSpPr/>
          <p:nvPr/>
        </p:nvGrpSpPr>
        <p:grpSpPr>
          <a:xfrm>
            <a:off x="323849" y="1400624"/>
            <a:ext cx="2715185" cy="2999758"/>
            <a:chOff x="323849" y="1400624"/>
            <a:chExt cx="2715185" cy="2999758"/>
          </a:xfrm>
        </p:grpSpPr>
        <p:sp>
          <p:nvSpPr>
            <p:cNvPr id="14" name="Rounded Rectangle 13">
              <a:extLst>
                <a:ext uri="{FF2B5EF4-FFF2-40B4-BE49-F238E27FC236}">
                  <a16:creationId xmlns:a16="http://schemas.microsoft.com/office/drawing/2014/main" id="{DC84B053-090E-6BB6-09D7-E96290F39155}"/>
                </a:ext>
              </a:extLst>
            </p:cNvPr>
            <p:cNvSpPr/>
            <p:nvPr/>
          </p:nvSpPr>
          <p:spPr>
            <a:xfrm>
              <a:off x="323849" y="1400624"/>
              <a:ext cx="2715185" cy="2999758"/>
            </a:xfrm>
            <a:prstGeom prst="roundRect">
              <a:avLst>
                <a:gd name="adj" fmla="val 581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44000" tIns="108000" rIns="72000" rtlCol="0" anchor="t" anchorCtr="0"/>
            <a:lstStyle/>
            <a:p>
              <a:pPr>
                <a:lnSpc>
                  <a:spcPts val="2800"/>
                </a:lnSpc>
                <a:spcBef>
                  <a:spcPts val="1100"/>
                </a:spcBef>
              </a:pPr>
              <a:r>
                <a:rPr lang="en-GB" sz="2000" b="1" dirty="0">
                  <a:solidFill>
                    <a:schemeClr val="tx1"/>
                  </a:solidFill>
                  <a:latin typeface="Century Gothic" panose="020B0502020202020204" pitchFamily="34" charset="0"/>
                </a:rPr>
                <a:t>With your group, take it in turns to roll the dice.</a:t>
              </a:r>
            </a:p>
            <a:p>
              <a:pPr algn="ctr"/>
              <a:endParaRPr lang="en-US" dirty="0"/>
            </a:p>
          </p:txBody>
        </p:sp>
        <p:pic>
          <p:nvPicPr>
            <p:cNvPr id="12" name="Picture 11" descr="A pair of red dice&#10;&#10;Description automatically generated">
              <a:extLst>
                <a:ext uri="{FF2B5EF4-FFF2-40B4-BE49-F238E27FC236}">
                  <a16:creationId xmlns:a16="http://schemas.microsoft.com/office/drawing/2014/main" id="{4F73C013-8832-8547-58E1-39B151140D97}"/>
                </a:ext>
              </a:extLst>
            </p:cNvPr>
            <p:cNvPicPr>
              <a:picLocks noChangeAspect="1"/>
            </p:cNvPicPr>
            <p:nvPr/>
          </p:nvPicPr>
          <p:blipFill>
            <a:blip r:embed="rId3"/>
            <a:stretch>
              <a:fillRect/>
            </a:stretch>
          </p:blipFill>
          <p:spPr>
            <a:xfrm>
              <a:off x="692804" y="2810463"/>
              <a:ext cx="1805268" cy="1151932"/>
            </a:xfrm>
            <a:prstGeom prst="rect">
              <a:avLst/>
            </a:prstGeom>
          </p:spPr>
        </p:pic>
      </p:grpSp>
      <p:grpSp>
        <p:nvGrpSpPr>
          <p:cNvPr id="29" name="Group 28">
            <a:extLst>
              <a:ext uri="{FF2B5EF4-FFF2-40B4-BE49-F238E27FC236}">
                <a16:creationId xmlns:a16="http://schemas.microsoft.com/office/drawing/2014/main" id="{DE264D4E-CF97-B87C-B8E1-381D95C5585E}"/>
              </a:ext>
            </a:extLst>
          </p:cNvPr>
          <p:cNvGrpSpPr/>
          <p:nvPr/>
        </p:nvGrpSpPr>
        <p:grpSpPr>
          <a:xfrm>
            <a:off x="3383414" y="2979083"/>
            <a:ext cx="6198736" cy="1421298"/>
            <a:chOff x="3383414" y="2979083"/>
            <a:chExt cx="6198736" cy="1421298"/>
          </a:xfrm>
        </p:grpSpPr>
        <p:sp>
          <p:nvSpPr>
            <p:cNvPr id="18" name="Rounded Rectangle 17">
              <a:extLst>
                <a:ext uri="{FF2B5EF4-FFF2-40B4-BE49-F238E27FC236}">
                  <a16:creationId xmlns:a16="http://schemas.microsoft.com/office/drawing/2014/main" id="{F22C8E0F-1E01-CC95-6FF0-B72033BCD5F3}"/>
                </a:ext>
              </a:extLst>
            </p:cNvPr>
            <p:cNvSpPr/>
            <p:nvPr/>
          </p:nvSpPr>
          <p:spPr>
            <a:xfrm>
              <a:off x="4652682" y="2979083"/>
              <a:ext cx="4929468" cy="1421298"/>
            </a:xfrm>
            <a:prstGeom prst="roundRect">
              <a:avLst>
                <a:gd name="adj" fmla="val 5811"/>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16000" tIns="108000" rIns="2196000" rtlCol="0" anchor="t" anchorCtr="0"/>
            <a:lstStyle/>
            <a:p>
              <a:pPr marR="0" lvl="0" algn="l" defTabSz="457200" rtl="0" eaLnBrk="1" fontAlgn="auto" latinLnBrk="0" hangingPunct="1">
                <a:lnSpc>
                  <a:spcPts val="2800"/>
                </a:lnSpc>
                <a:spcBef>
                  <a:spcPts val="1100"/>
                </a:spcBef>
                <a:spcAft>
                  <a:spcPts val="0"/>
                </a:spcAft>
                <a:buClrTx/>
                <a:buSzTx/>
                <a:tabLst/>
                <a:defRPr/>
              </a:pPr>
              <a:r>
                <a:rPr kumimoji="0" lang="en-GB" sz="20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If you roll a </a:t>
              </a:r>
              <a:br>
                <a:rPr kumimoji="0" lang="en-GB" sz="20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br>
              <a:r>
                <a:rPr kumimoji="0" lang="en-GB" sz="2000" b="1"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3, 4, 5 or 6</a:t>
              </a:r>
              <a:r>
                <a:rPr kumimoji="0" lang="en-GB" sz="20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pick </a:t>
              </a:r>
              <a:br>
                <a:rPr kumimoji="0" lang="en-GB" sz="20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br>
              <a:r>
                <a:rPr kumimoji="0" lang="en-GB" sz="20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up a ‘risk’ card.</a:t>
              </a:r>
            </a:p>
            <a:p>
              <a:pPr marL="285750" indent="-285750" algn="ctr">
                <a:buFont typeface="Arial" panose="020B0604020202020204" pitchFamily="34" charset="0"/>
                <a:buChar char="•"/>
              </a:pPr>
              <a:endParaRPr lang="en-US" dirty="0"/>
            </a:p>
          </p:txBody>
        </p:sp>
        <p:cxnSp>
          <p:nvCxnSpPr>
            <p:cNvPr id="19" name="Straight Arrow Connector 18">
              <a:extLst>
                <a:ext uri="{FF2B5EF4-FFF2-40B4-BE49-F238E27FC236}">
                  <a16:creationId xmlns:a16="http://schemas.microsoft.com/office/drawing/2014/main" id="{BDA20146-47B9-14AF-2B3D-B3951627E7ED}"/>
                </a:ext>
              </a:extLst>
            </p:cNvPr>
            <p:cNvCxnSpPr>
              <a:cxnSpLocks/>
            </p:cNvCxnSpPr>
            <p:nvPr/>
          </p:nvCxnSpPr>
          <p:spPr>
            <a:xfrm>
              <a:off x="3383414" y="3149431"/>
              <a:ext cx="980607" cy="775467"/>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8">
              <a:extLst>
                <a:ext uri="{FF2B5EF4-FFF2-40B4-BE49-F238E27FC236}">
                  <a16:creationId xmlns:a16="http://schemas.microsoft.com/office/drawing/2014/main" id="{0E1F2E9D-AFE3-968A-4CFC-AD433D7A83C3}"/>
                </a:ext>
              </a:extLst>
            </p:cNvPr>
            <p:cNvSpPr/>
            <p:nvPr/>
          </p:nvSpPr>
          <p:spPr>
            <a:xfrm>
              <a:off x="7438087" y="3149431"/>
              <a:ext cx="1719360" cy="1019488"/>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Lato" panose="020F0502020204030203"/>
                </a:rPr>
                <a:t>Risk</a:t>
              </a:r>
            </a:p>
          </p:txBody>
        </p:sp>
      </p:grpSp>
      <p:grpSp>
        <p:nvGrpSpPr>
          <p:cNvPr id="28" name="Group 27">
            <a:extLst>
              <a:ext uri="{FF2B5EF4-FFF2-40B4-BE49-F238E27FC236}">
                <a16:creationId xmlns:a16="http://schemas.microsoft.com/office/drawing/2014/main" id="{6BB34295-07CF-511D-6333-34112BC73A86}"/>
              </a:ext>
            </a:extLst>
          </p:cNvPr>
          <p:cNvGrpSpPr/>
          <p:nvPr/>
        </p:nvGrpSpPr>
        <p:grpSpPr>
          <a:xfrm>
            <a:off x="3355492" y="1400623"/>
            <a:ext cx="6226657" cy="1421298"/>
            <a:chOff x="3355492" y="1400623"/>
            <a:chExt cx="6226657" cy="1421298"/>
          </a:xfrm>
        </p:grpSpPr>
        <p:cxnSp>
          <p:nvCxnSpPr>
            <p:cNvPr id="16" name="Straight Arrow Connector 15">
              <a:extLst>
                <a:ext uri="{FF2B5EF4-FFF2-40B4-BE49-F238E27FC236}">
                  <a16:creationId xmlns:a16="http://schemas.microsoft.com/office/drawing/2014/main" id="{3E8741BB-A060-ACD7-61BB-C11D75BFC571}"/>
                </a:ext>
              </a:extLst>
            </p:cNvPr>
            <p:cNvCxnSpPr>
              <a:cxnSpLocks/>
            </p:cNvCxnSpPr>
            <p:nvPr/>
          </p:nvCxnSpPr>
          <p:spPr>
            <a:xfrm flipV="1">
              <a:off x="3355492" y="1894391"/>
              <a:ext cx="1008529" cy="82027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Rounded Rectangle 16">
              <a:extLst>
                <a:ext uri="{FF2B5EF4-FFF2-40B4-BE49-F238E27FC236}">
                  <a16:creationId xmlns:a16="http://schemas.microsoft.com/office/drawing/2014/main" id="{5F780E11-0551-FE44-E6AB-2C4FFD64420E}"/>
                </a:ext>
              </a:extLst>
            </p:cNvPr>
            <p:cNvSpPr/>
            <p:nvPr/>
          </p:nvSpPr>
          <p:spPr>
            <a:xfrm>
              <a:off x="4652680" y="1400623"/>
              <a:ext cx="4929469" cy="1421298"/>
            </a:xfrm>
            <a:prstGeom prst="roundRect">
              <a:avLst>
                <a:gd name="adj" fmla="val 5811"/>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16000" tIns="108000" rIns="2196000" rtlCol="0" anchor="t" anchorCtr="0"/>
            <a:lstStyle/>
            <a:p>
              <a:pPr>
                <a:lnSpc>
                  <a:spcPts val="2800"/>
                </a:lnSpc>
                <a:spcBef>
                  <a:spcPts val="1100"/>
                </a:spcBef>
              </a:pPr>
              <a:r>
                <a:rPr lang="en-GB" sz="2000" dirty="0">
                  <a:solidFill>
                    <a:schemeClr val="tx1"/>
                  </a:solidFill>
                  <a:latin typeface="Century Gothic" panose="020B0502020202020204" pitchFamily="34" charset="0"/>
                </a:rPr>
                <a:t>If you roll a </a:t>
              </a:r>
              <a:br>
                <a:rPr lang="en-GB" sz="2000" dirty="0">
                  <a:solidFill>
                    <a:schemeClr val="tx1"/>
                  </a:solidFill>
                  <a:latin typeface="Century Gothic" panose="020B0502020202020204" pitchFamily="34" charset="0"/>
                </a:rPr>
              </a:br>
              <a:r>
                <a:rPr lang="en-GB" sz="2000" b="1" dirty="0">
                  <a:solidFill>
                    <a:schemeClr val="tx1"/>
                  </a:solidFill>
                  <a:latin typeface="Century Gothic" panose="020B0502020202020204" pitchFamily="34" charset="0"/>
                </a:rPr>
                <a:t>1 or a 2</a:t>
              </a:r>
              <a:r>
                <a:rPr lang="en-GB" sz="2000" dirty="0">
                  <a:solidFill>
                    <a:schemeClr val="tx1"/>
                  </a:solidFill>
                  <a:latin typeface="Century Gothic" panose="020B0502020202020204" pitchFamily="34" charset="0"/>
                </a:rPr>
                <a:t>, pick up </a:t>
              </a:r>
              <a:br>
                <a:rPr lang="en-GB" sz="2000" dirty="0">
                  <a:solidFill>
                    <a:schemeClr val="tx1"/>
                  </a:solidFill>
                  <a:latin typeface="Century Gothic" panose="020B0502020202020204" pitchFamily="34" charset="0"/>
                </a:rPr>
              </a:br>
              <a:r>
                <a:rPr lang="en-GB" sz="2000" dirty="0">
                  <a:solidFill>
                    <a:schemeClr val="tx1"/>
                  </a:solidFill>
                  <a:latin typeface="Century Gothic" panose="020B0502020202020204" pitchFamily="34" charset="0"/>
                </a:rPr>
                <a:t>an ‘effect’ card.</a:t>
              </a:r>
            </a:p>
            <a:p>
              <a:pPr algn="ctr"/>
              <a:endParaRPr lang="en-US" dirty="0"/>
            </a:p>
          </p:txBody>
        </p:sp>
        <p:sp>
          <p:nvSpPr>
            <p:cNvPr id="25" name="Rectangle: Rounded Corners 8">
              <a:extLst>
                <a:ext uri="{FF2B5EF4-FFF2-40B4-BE49-F238E27FC236}">
                  <a16:creationId xmlns:a16="http://schemas.microsoft.com/office/drawing/2014/main" id="{F827789E-3EA9-3BE3-8D70-6559AA1E4276}"/>
                </a:ext>
              </a:extLst>
            </p:cNvPr>
            <p:cNvSpPr/>
            <p:nvPr/>
          </p:nvSpPr>
          <p:spPr>
            <a:xfrm>
              <a:off x="7438087" y="1601528"/>
              <a:ext cx="1719360" cy="1019488"/>
            </a:xfrm>
            <a:prstGeom prst="roundRect">
              <a:avLst/>
            </a:prstGeom>
            <a:solidFill>
              <a:schemeClr val="accent1">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Lato" panose="020F0502020204030203"/>
                </a:rPr>
                <a:t>Effect</a:t>
              </a:r>
            </a:p>
          </p:txBody>
        </p:sp>
      </p:grpSp>
      <p:sp>
        <p:nvSpPr>
          <p:cNvPr id="26" name="TextBox 25">
            <a:extLst>
              <a:ext uri="{FF2B5EF4-FFF2-40B4-BE49-F238E27FC236}">
                <a16:creationId xmlns:a16="http://schemas.microsoft.com/office/drawing/2014/main" id="{2CE3698C-8895-3759-D231-D566A7213D3A}"/>
              </a:ext>
            </a:extLst>
          </p:cNvPr>
          <p:cNvSpPr txBox="1"/>
          <p:nvPr/>
        </p:nvSpPr>
        <p:spPr>
          <a:xfrm>
            <a:off x="233591" y="4631945"/>
            <a:ext cx="8075384" cy="1136658"/>
          </a:xfrm>
          <a:prstGeom prst="rect">
            <a:avLst/>
          </a:prstGeom>
          <a:noFill/>
        </p:spPr>
        <p:txBody>
          <a:bodyPr wrap="square">
            <a:spAutoFit/>
          </a:bodyPr>
          <a:lstStyle/>
          <a:p>
            <a:pPr>
              <a:lnSpc>
                <a:spcPts val="2800"/>
              </a:lnSpc>
              <a:spcBef>
                <a:spcPts val="1100"/>
              </a:spcBef>
            </a:pPr>
            <a:r>
              <a:rPr lang="en-GB" sz="2000" dirty="0">
                <a:latin typeface="Century Gothic" panose="020B0502020202020204" pitchFamily="34" charset="0"/>
              </a:rPr>
              <a:t>Read the card and, with your group, decide if it is a likely </a:t>
            </a:r>
            <a:br>
              <a:rPr lang="en-GB" sz="2000" dirty="0">
                <a:latin typeface="Century Gothic" panose="020B0502020202020204" pitchFamily="34" charset="0"/>
              </a:rPr>
            </a:br>
            <a:r>
              <a:rPr lang="en-GB" sz="2000" b="1" dirty="0">
                <a:latin typeface="Century Gothic" panose="020B0502020202020204" pitchFamily="34" charset="0"/>
              </a:rPr>
              <a:t>‘effect’ </a:t>
            </a:r>
            <a:r>
              <a:rPr lang="en-GB" sz="2000" dirty="0">
                <a:latin typeface="Century Gothic" panose="020B0502020202020204" pitchFamily="34" charset="0"/>
              </a:rPr>
              <a:t>or </a:t>
            </a:r>
            <a:r>
              <a:rPr lang="en-GB" sz="2000" b="1" dirty="0">
                <a:latin typeface="Century Gothic" panose="020B0502020202020204" pitchFamily="34" charset="0"/>
              </a:rPr>
              <a:t>‘risk’ </a:t>
            </a:r>
            <a:r>
              <a:rPr lang="en-GB" sz="2000" dirty="0">
                <a:latin typeface="Century Gothic" panose="020B0502020202020204" pitchFamily="34" charset="0"/>
              </a:rPr>
              <a:t>of using the drug. If you think it is, keep the card. </a:t>
            </a:r>
            <a:br>
              <a:rPr lang="en-GB" sz="2000" dirty="0">
                <a:latin typeface="Century Gothic" panose="020B0502020202020204" pitchFamily="34" charset="0"/>
              </a:rPr>
            </a:br>
            <a:r>
              <a:rPr lang="en-GB" sz="2000" dirty="0">
                <a:latin typeface="Century Gothic" panose="020B0502020202020204" pitchFamily="34" charset="0"/>
              </a:rPr>
              <a:t>If you think it’s unlikely, discard the card.</a:t>
            </a:r>
          </a:p>
        </p:txBody>
      </p:sp>
      <p:grpSp>
        <p:nvGrpSpPr>
          <p:cNvPr id="4" name="Group 3">
            <a:extLst>
              <a:ext uri="{FF2B5EF4-FFF2-40B4-BE49-F238E27FC236}">
                <a16:creationId xmlns:a16="http://schemas.microsoft.com/office/drawing/2014/main" id="{CF6137F6-C71C-AFF2-40B1-852425B0B9F4}"/>
              </a:ext>
            </a:extLst>
          </p:cNvPr>
          <p:cNvGrpSpPr/>
          <p:nvPr/>
        </p:nvGrpSpPr>
        <p:grpSpPr>
          <a:xfrm>
            <a:off x="371248" y="5859888"/>
            <a:ext cx="899744" cy="685958"/>
            <a:chOff x="422763" y="5716228"/>
            <a:chExt cx="1054391" cy="803860"/>
          </a:xfrm>
        </p:grpSpPr>
        <p:pic>
          <p:nvPicPr>
            <p:cNvPr id="5" name="Google Shape;374;p14">
              <a:extLst>
                <a:ext uri="{FF2B5EF4-FFF2-40B4-BE49-F238E27FC236}">
                  <a16:creationId xmlns:a16="http://schemas.microsoft.com/office/drawing/2014/main" id="{04A8994A-D95B-08E8-8C09-E7C624A1FCBB}"/>
                </a:ext>
              </a:extLst>
            </p:cNvPr>
            <p:cNvPicPr preferRelativeResize="0"/>
            <p:nvPr/>
          </p:nvPicPr>
          <p:blipFill rotWithShape="1">
            <a:blip r:embed="rId4">
              <a:alphaModFix/>
              <a:extLst>
                <a:ext uri="{BEBA8EAE-BF5A-486C-A8C5-ECC9F3942E4B}">
                  <a14:imgProps xmlns:a14="http://schemas.microsoft.com/office/drawing/2010/main">
                    <a14:imgLayer r:embed="rId5">
                      <a14:imgEffect>
                        <a14:brightnessContrast bright="-100000"/>
                      </a14:imgEffect>
                    </a14:imgLayer>
                  </a14:imgProps>
                </a:ext>
              </a:extLst>
            </a:blip>
            <a:srcRect/>
            <a:stretch/>
          </p:blipFill>
          <p:spPr>
            <a:xfrm rot="917769" flipH="1">
              <a:off x="422763" y="5716228"/>
              <a:ext cx="401930" cy="803860"/>
            </a:xfrm>
            <a:prstGeom prst="rect">
              <a:avLst/>
            </a:prstGeom>
            <a:noFill/>
            <a:ln>
              <a:noFill/>
            </a:ln>
          </p:spPr>
        </p:pic>
        <p:pic>
          <p:nvPicPr>
            <p:cNvPr id="6" name="Google Shape;375;p14">
              <a:extLst>
                <a:ext uri="{FF2B5EF4-FFF2-40B4-BE49-F238E27FC236}">
                  <a16:creationId xmlns:a16="http://schemas.microsoft.com/office/drawing/2014/main" id="{A77105EE-5270-554F-9CFB-76E974106ACA}"/>
                </a:ext>
              </a:extLst>
            </p:cNvPr>
            <p:cNvPicPr preferRelativeResize="0"/>
            <p:nvPr/>
          </p:nvPicPr>
          <p:blipFill rotWithShape="1">
            <a:blip r:embed="rId6">
              <a:alphaModFix/>
              <a:extLst>
                <a:ext uri="{BEBA8EAE-BF5A-486C-A8C5-ECC9F3942E4B}">
                  <a14:imgProps xmlns:a14="http://schemas.microsoft.com/office/drawing/2010/main">
                    <a14:imgLayer r:embed="rId7">
                      <a14:imgEffect>
                        <a14:brightnessContrast bright="-100000"/>
                      </a14:imgEffect>
                    </a14:imgLayer>
                  </a14:imgProps>
                </a:ext>
              </a:extLst>
            </a:blip>
            <a:srcRect/>
            <a:stretch/>
          </p:blipFill>
          <p:spPr>
            <a:xfrm>
              <a:off x="950111" y="5859243"/>
              <a:ext cx="527043" cy="600708"/>
            </a:xfrm>
            <a:prstGeom prst="rect">
              <a:avLst/>
            </a:prstGeom>
            <a:noFill/>
            <a:ln>
              <a:noFill/>
            </a:ln>
          </p:spPr>
        </p:pic>
      </p:grpSp>
    </p:spTree>
    <p:extLst>
      <p:ext uri="{BB962C8B-B14F-4D97-AF65-F5344CB8AC3E}">
        <p14:creationId xmlns:p14="http://schemas.microsoft.com/office/powerpoint/2010/main" val="96272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0EF28C-DF2B-B1A4-F3B9-78F5E7588CB6}"/>
              </a:ext>
            </a:extLst>
          </p:cNvPr>
          <p:cNvSpPr>
            <a:spLocks noGrp="1"/>
          </p:cNvSpPr>
          <p:nvPr>
            <p:ph sz="half" idx="10"/>
          </p:nvPr>
        </p:nvSpPr>
        <p:spPr>
          <a:xfrm>
            <a:off x="216439" y="1295066"/>
            <a:ext cx="4464398" cy="4368246"/>
          </a:xfrm>
        </p:spPr>
        <p:txBody>
          <a:bodyPr/>
          <a:lstStyle/>
          <a:p>
            <a:pPr>
              <a:lnSpc>
                <a:spcPts val="3200"/>
              </a:lnSpc>
              <a:spcBef>
                <a:spcPts val="1500"/>
              </a:spcBef>
            </a:pPr>
            <a:r>
              <a:rPr lang="en-GB" sz="2400" dirty="0"/>
              <a:t>Read your drug factsheet with your group and check your answers.</a:t>
            </a:r>
          </a:p>
          <a:p>
            <a:pPr marL="198000" indent="-198000">
              <a:lnSpc>
                <a:spcPts val="3200"/>
              </a:lnSpc>
              <a:spcBef>
                <a:spcPts val="1500"/>
              </a:spcBef>
              <a:buFont typeface="Arial" panose="020B0604020202020204" pitchFamily="34" charset="0"/>
              <a:buChar char="•"/>
            </a:pPr>
            <a:r>
              <a:rPr lang="en-GB" sz="2400" dirty="0"/>
              <a:t>Do different drugs have similar risks?</a:t>
            </a:r>
          </a:p>
          <a:p>
            <a:pPr marL="198000" indent="-198000">
              <a:lnSpc>
                <a:spcPts val="3200"/>
              </a:lnSpc>
              <a:spcBef>
                <a:spcPts val="1500"/>
              </a:spcBef>
              <a:buFont typeface="Arial" panose="020B0604020202020204" pitchFamily="34" charset="0"/>
              <a:buChar char="•"/>
            </a:pPr>
            <a:r>
              <a:rPr lang="en-GB" sz="2400" dirty="0"/>
              <a:t>Were you surprised by any of the risks of the drug?</a:t>
            </a:r>
          </a:p>
          <a:p>
            <a:endParaRPr lang="en-GB" dirty="0"/>
          </a:p>
        </p:txBody>
      </p:sp>
      <p:sp>
        <p:nvSpPr>
          <p:cNvPr id="3" name="Title 2">
            <a:extLst>
              <a:ext uri="{FF2B5EF4-FFF2-40B4-BE49-F238E27FC236}">
                <a16:creationId xmlns:a16="http://schemas.microsoft.com/office/drawing/2014/main" id="{E0FE94FE-A4B3-BD8B-15EF-17DAB83FFCC5}"/>
              </a:ext>
            </a:extLst>
          </p:cNvPr>
          <p:cNvSpPr>
            <a:spLocks noGrp="1"/>
          </p:cNvSpPr>
          <p:nvPr>
            <p:ph type="title"/>
          </p:nvPr>
        </p:nvSpPr>
        <p:spPr>
          <a:xfrm>
            <a:off x="208879" y="543878"/>
            <a:ext cx="4881332" cy="694054"/>
          </a:xfrm>
        </p:spPr>
        <p:txBody>
          <a:bodyPr/>
          <a:lstStyle/>
          <a:p>
            <a:r>
              <a:rPr lang="en-GB" dirty="0"/>
              <a:t>Fact checking</a:t>
            </a:r>
          </a:p>
        </p:txBody>
      </p:sp>
      <p:sp>
        <p:nvSpPr>
          <p:cNvPr id="4" name="Slide Number Placeholder 3">
            <a:extLst>
              <a:ext uri="{FF2B5EF4-FFF2-40B4-BE49-F238E27FC236}">
                <a16:creationId xmlns:a16="http://schemas.microsoft.com/office/drawing/2014/main" id="{2543B0E5-AD31-BD63-70B4-632877AD03B4}"/>
              </a:ext>
            </a:extLst>
          </p:cNvPr>
          <p:cNvSpPr>
            <a:spLocks noGrp="1"/>
          </p:cNvSpPr>
          <p:nvPr>
            <p:ph type="sldNum" sz="quarter" idx="4"/>
          </p:nvPr>
        </p:nvSpPr>
        <p:spPr/>
        <p:txBody>
          <a:bodyPr/>
          <a:lstStyle/>
          <a:p>
            <a:r>
              <a:rPr lang="en-GB"/>
              <a:t>© PSHE Association 2025</a:t>
            </a:r>
            <a:endParaRPr lang="en-GB" dirty="0"/>
          </a:p>
        </p:txBody>
      </p:sp>
      <p:grpSp>
        <p:nvGrpSpPr>
          <p:cNvPr id="35" name="Group 34">
            <a:extLst>
              <a:ext uri="{FF2B5EF4-FFF2-40B4-BE49-F238E27FC236}">
                <a16:creationId xmlns:a16="http://schemas.microsoft.com/office/drawing/2014/main" id="{FB57D698-526F-8075-9909-B3CDA4B0FC47}"/>
              </a:ext>
            </a:extLst>
          </p:cNvPr>
          <p:cNvGrpSpPr/>
          <p:nvPr/>
        </p:nvGrpSpPr>
        <p:grpSpPr>
          <a:xfrm rot="21315202">
            <a:off x="5719384" y="1371670"/>
            <a:ext cx="3437405" cy="4946629"/>
            <a:chOff x="5316224" y="1425388"/>
            <a:chExt cx="3437405" cy="4946629"/>
          </a:xfrm>
        </p:grpSpPr>
        <p:grpSp>
          <p:nvGrpSpPr>
            <p:cNvPr id="24" name="Group 23">
              <a:extLst>
                <a:ext uri="{FF2B5EF4-FFF2-40B4-BE49-F238E27FC236}">
                  <a16:creationId xmlns:a16="http://schemas.microsoft.com/office/drawing/2014/main" id="{47A8F515-9062-DCFE-E1D0-1FF4FB9B713C}"/>
                </a:ext>
              </a:extLst>
            </p:cNvPr>
            <p:cNvGrpSpPr/>
            <p:nvPr/>
          </p:nvGrpSpPr>
          <p:grpSpPr>
            <a:xfrm>
              <a:off x="5316224" y="1425388"/>
              <a:ext cx="3437405" cy="4946629"/>
              <a:chOff x="5405898" y="1425389"/>
              <a:chExt cx="3254007" cy="4682708"/>
            </a:xfrm>
          </p:grpSpPr>
          <p:sp>
            <p:nvSpPr>
              <p:cNvPr id="9" name="Rounded Rectangle 8">
                <a:extLst>
                  <a:ext uri="{FF2B5EF4-FFF2-40B4-BE49-F238E27FC236}">
                    <a16:creationId xmlns:a16="http://schemas.microsoft.com/office/drawing/2014/main" id="{BF6E1162-972F-0EA4-6FA7-291751FBD00F}"/>
                  </a:ext>
                </a:extLst>
              </p:cNvPr>
              <p:cNvSpPr/>
              <p:nvPr/>
            </p:nvSpPr>
            <p:spPr>
              <a:xfrm>
                <a:off x="5405898" y="1425389"/>
                <a:ext cx="3254007" cy="4682708"/>
              </a:xfrm>
              <a:prstGeom prst="roundRect">
                <a:avLst>
                  <a:gd name="adj" fmla="val 4274"/>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B8E3C95-4011-31B3-C661-25D83E570C2D}"/>
                  </a:ext>
                </a:extLst>
              </p:cNvPr>
              <p:cNvSpPr txBox="1"/>
              <p:nvPr/>
            </p:nvSpPr>
            <p:spPr>
              <a:xfrm>
                <a:off x="5609972" y="1627094"/>
                <a:ext cx="2393576" cy="307777"/>
              </a:xfrm>
              <a:prstGeom prst="rect">
                <a:avLst/>
              </a:prstGeom>
              <a:noFill/>
            </p:spPr>
            <p:txBody>
              <a:bodyPr wrap="square" rtlCol="0">
                <a:spAutoFit/>
              </a:bodyPr>
              <a:lstStyle/>
              <a:p>
                <a:r>
                  <a:rPr lang="en-US" sz="1500" b="1" dirty="0">
                    <a:latin typeface="Century Gothic" panose="020B0502020202020204" pitchFamily="34" charset="0"/>
                  </a:rPr>
                  <a:t>Drug factsheet</a:t>
                </a:r>
              </a:p>
            </p:txBody>
          </p:sp>
          <p:cxnSp>
            <p:nvCxnSpPr>
              <p:cNvPr id="12" name="Straight Connector 11">
                <a:extLst>
                  <a:ext uri="{FF2B5EF4-FFF2-40B4-BE49-F238E27FC236}">
                    <a16:creationId xmlns:a16="http://schemas.microsoft.com/office/drawing/2014/main" id="{FD250A13-CF7D-D118-0FA8-B39FEA1E11B3}"/>
                  </a:ext>
                </a:extLst>
              </p:cNvPr>
              <p:cNvCxnSpPr>
                <a:cxnSpLocks/>
              </p:cNvCxnSpPr>
              <p:nvPr/>
            </p:nvCxnSpPr>
            <p:spPr>
              <a:xfrm>
                <a:off x="5728447" y="2230060"/>
                <a:ext cx="25011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017C280-B753-FD2F-C991-4EE16E422A08}"/>
                  </a:ext>
                </a:extLst>
              </p:cNvPr>
              <p:cNvCxnSpPr>
                <a:cxnSpLocks/>
              </p:cNvCxnSpPr>
              <p:nvPr/>
            </p:nvCxnSpPr>
            <p:spPr>
              <a:xfrm>
                <a:off x="5728447" y="2100071"/>
                <a:ext cx="26221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ounded Rectangle 15">
                <a:extLst>
                  <a:ext uri="{FF2B5EF4-FFF2-40B4-BE49-F238E27FC236}">
                    <a16:creationId xmlns:a16="http://schemas.microsoft.com/office/drawing/2014/main" id="{E0B0D70B-CC84-557E-9C44-6EAF71CCE761}"/>
                  </a:ext>
                </a:extLst>
              </p:cNvPr>
              <p:cNvSpPr/>
              <p:nvPr/>
            </p:nvSpPr>
            <p:spPr>
              <a:xfrm>
                <a:off x="5728447" y="2486120"/>
                <a:ext cx="2633762" cy="1005394"/>
              </a:xfrm>
              <a:prstGeom prst="roundRect">
                <a:avLst>
                  <a:gd name="adj" fmla="val 8642"/>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E08DE9CB-E90A-5B6E-F6A2-62956ADC63A2}"/>
                  </a:ext>
                </a:extLst>
              </p:cNvPr>
              <p:cNvSpPr/>
              <p:nvPr/>
            </p:nvSpPr>
            <p:spPr>
              <a:xfrm>
                <a:off x="5716862" y="3605028"/>
                <a:ext cx="2633762" cy="1005394"/>
              </a:xfrm>
              <a:prstGeom prst="roundRect">
                <a:avLst>
                  <a:gd name="adj" fmla="val 8642"/>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307CA9AC-94B3-8CDE-C0D5-A26B57A245F4}"/>
                  </a:ext>
                </a:extLst>
              </p:cNvPr>
              <p:cNvSpPr/>
              <p:nvPr/>
            </p:nvSpPr>
            <p:spPr>
              <a:xfrm>
                <a:off x="5716861" y="4713866"/>
                <a:ext cx="2633762" cy="1005394"/>
              </a:xfrm>
              <a:prstGeom prst="roundRect">
                <a:avLst>
                  <a:gd name="adj" fmla="val 8642"/>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C1FE3F5-724D-A723-EAB2-4C7A80DBF2F1}"/>
                  </a:ext>
                </a:extLst>
              </p:cNvPr>
              <p:cNvSpPr txBox="1"/>
              <p:nvPr/>
            </p:nvSpPr>
            <p:spPr>
              <a:xfrm>
                <a:off x="5782235" y="2534252"/>
                <a:ext cx="2393576" cy="307777"/>
              </a:xfrm>
              <a:prstGeom prst="rect">
                <a:avLst/>
              </a:prstGeom>
              <a:noFill/>
            </p:spPr>
            <p:txBody>
              <a:bodyPr wrap="square" rtlCol="0">
                <a:spAutoFit/>
              </a:bodyPr>
              <a:lstStyle/>
              <a:p>
                <a:r>
                  <a:rPr lang="en-US" sz="1400" b="1" dirty="0">
                    <a:latin typeface="Century Gothic" panose="020B0502020202020204" pitchFamily="34" charset="0"/>
                  </a:rPr>
                  <a:t>Effects</a:t>
                </a:r>
              </a:p>
            </p:txBody>
          </p:sp>
          <p:sp>
            <p:nvSpPr>
              <p:cNvPr id="22" name="TextBox 21">
                <a:extLst>
                  <a:ext uri="{FF2B5EF4-FFF2-40B4-BE49-F238E27FC236}">
                    <a16:creationId xmlns:a16="http://schemas.microsoft.com/office/drawing/2014/main" id="{A1579ED8-61CD-8363-E89F-948D524C238E}"/>
                  </a:ext>
                </a:extLst>
              </p:cNvPr>
              <p:cNvSpPr txBox="1"/>
              <p:nvPr/>
            </p:nvSpPr>
            <p:spPr>
              <a:xfrm>
                <a:off x="5782235" y="3656683"/>
                <a:ext cx="2393576" cy="307777"/>
              </a:xfrm>
              <a:prstGeom prst="rect">
                <a:avLst/>
              </a:prstGeom>
              <a:noFill/>
            </p:spPr>
            <p:txBody>
              <a:bodyPr wrap="square" rtlCol="0">
                <a:spAutoFit/>
              </a:bodyPr>
              <a:lstStyle/>
              <a:p>
                <a:r>
                  <a:rPr lang="en-US" sz="1400" b="1" dirty="0">
                    <a:latin typeface="Century Gothic" panose="020B0502020202020204" pitchFamily="34" charset="0"/>
                  </a:rPr>
                  <a:t>Risks</a:t>
                </a:r>
              </a:p>
            </p:txBody>
          </p:sp>
          <p:sp>
            <p:nvSpPr>
              <p:cNvPr id="23" name="TextBox 22">
                <a:extLst>
                  <a:ext uri="{FF2B5EF4-FFF2-40B4-BE49-F238E27FC236}">
                    <a16:creationId xmlns:a16="http://schemas.microsoft.com/office/drawing/2014/main" id="{CF8D684B-FBE5-184C-5AFD-C26969CAB064}"/>
                  </a:ext>
                </a:extLst>
              </p:cNvPr>
              <p:cNvSpPr txBox="1"/>
              <p:nvPr/>
            </p:nvSpPr>
            <p:spPr>
              <a:xfrm>
                <a:off x="5782235" y="4778071"/>
                <a:ext cx="2393576" cy="307777"/>
              </a:xfrm>
              <a:prstGeom prst="rect">
                <a:avLst/>
              </a:prstGeom>
              <a:noFill/>
            </p:spPr>
            <p:txBody>
              <a:bodyPr wrap="square" rtlCol="0">
                <a:spAutoFit/>
              </a:bodyPr>
              <a:lstStyle/>
              <a:p>
                <a:r>
                  <a:rPr lang="en-US" sz="1400" b="1" dirty="0">
                    <a:latin typeface="Century Gothic" panose="020B0502020202020204" pitchFamily="34" charset="0"/>
                  </a:rPr>
                  <a:t>Laws</a:t>
                </a:r>
              </a:p>
            </p:txBody>
          </p:sp>
        </p:grpSp>
        <p:cxnSp>
          <p:nvCxnSpPr>
            <p:cNvPr id="25" name="Straight Connector 24">
              <a:extLst>
                <a:ext uri="{FF2B5EF4-FFF2-40B4-BE49-F238E27FC236}">
                  <a16:creationId xmlns:a16="http://schemas.microsoft.com/office/drawing/2014/main" id="{7519A489-AAEB-B947-9AAD-85ADBEFE718F}"/>
                </a:ext>
              </a:extLst>
            </p:cNvPr>
            <p:cNvCxnSpPr>
              <a:cxnSpLocks/>
            </p:cNvCxnSpPr>
            <p:nvPr/>
          </p:nvCxnSpPr>
          <p:spPr>
            <a:xfrm>
              <a:off x="5822800" y="3153952"/>
              <a:ext cx="2137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C1E6AFA-549F-5C86-0896-98A3CCC5D06F}"/>
                </a:ext>
              </a:extLst>
            </p:cNvPr>
            <p:cNvCxnSpPr>
              <a:cxnSpLocks/>
            </p:cNvCxnSpPr>
            <p:nvPr/>
          </p:nvCxnSpPr>
          <p:spPr>
            <a:xfrm>
              <a:off x="5822800" y="3016637"/>
              <a:ext cx="24194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6CBE246-5EC8-6D94-5094-752E0054CF78}"/>
                </a:ext>
              </a:extLst>
            </p:cNvPr>
            <p:cNvCxnSpPr>
              <a:cxnSpLocks/>
            </p:cNvCxnSpPr>
            <p:nvPr/>
          </p:nvCxnSpPr>
          <p:spPr>
            <a:xfrm>
              <a:off x="5822800" y="4355223"/>
              <a:ext cx="2137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171E8B5-0411-8789-5EBF-AF1A100D247E}"/>
                </a:ext>
              </a:extLst>
            </p:cNvPr>
            <p:cNvCxnSpPr>
              <a:cxnSpLocks/>
            </p:cNvCxnSpPr>
            <p:nvPr/>
          </p:nvCxnSpPr>
          <p:spPr>
            <a:xfrm>
              <a:off x="5822800" y="4217908"/>
              <a:ext cx="24194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4A33002-1431-5E75-7431-5028DAE043E7}"/>
                </a:ext>
              </a:extLst>
            </p:cNvPr>
            <p:cNvCxnSpPr>
              <a:cxnSpLocks/>
            </p:cNvCxnSpPr>
            <p:nvPr/>
          </p:nvCxnSpPr>
          <p:spPr>
            <a:xfrm>
              <a:off x="5822800" y="5529600"/>
              <a:ext cx="21378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0BA5D7-CC3A-75D6-8629-B9B5D49605CC}"/>
                </a:ext>
              </a:extLst>
            </p:cNvPr>
            <p:cNvCxnSpPr>
              <a:cxnSpLocks/>
            </p:cNvCxnSpPr>
            <p:nvPr/>
          </p:nvCxnSpPr>
          <p:spPr>
            <a:xfrm>
              <a:off x="5822800" y="5392285"/>
              <a:ext cx="24194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9071AB14-45BD-0E42-0D8D-8E2C85EEB479}"/>
              </a:ext>
            </a:extLst>
          </p:cNvPr>
          <p:cNvGrpSpPr/>
          <p:nvPr/>
        </p:nvGrpSpPr>
        <p:grpSpPr>
          <a:xfrm>
            <a:off x="371111" y="5880862"/>
            <a:ext cx="872134" cy="666000"/>
            <a:chOff x="371111" y="5880862"/>
            <a:chExt cx="872134" cy="666000"/>
          </a:xfrm>
        </p:grpSpPr>
        <p:pic>
          <p:nvPicPr>
            <p:cNvPr id="8" name="Google Shape;374;p14">
              <a:extLst>
                <a:ext uri="{FF2B5EF4-FFF2-40B4-BE49-F238E27FC236}">
                  <a16:creationId xmlns:a16="http://schemas.microsoft.com/office/drawing/2014/main" id="{9B5FAE7C-E023-699C-8DEF-DD73EAEAAC2C}"/>
                </a:ext>
              </a:extLst>
            </p:cNvPr>
            <p:cNvPicPr preferRelativeResize="0"/>
            <p:nvPr/>
          </p:nvPicPr>
          <p:blipFill rotWithShape="1">
            <a:blip r:embed="rId3">
              <a:alphaModFix/>
              <a:extLst>
                <a:ext uri="{BEBA8EAE-BF5A-486C-A8C5-ECC9F3942E4B}">
                  <a14:imgProps xmlns:a14="http://schemas.microsoft.com/office/drawing/2010/main">
                    <a14:imgLayer r:embed="rId4">
                      <a14:imgEffect>
                        <a14:brightnessContrast bright="100000"/>
                      </a14:imgEffect>
                    </a14:imgLayer>
                  </a14:imgProps>
                </a:ext>
              </a:extLst>
            </a:blip>
            <a:srcRect/>
            <a:stretch/>
          </p:blipFill>
          <p:spPr>
            <a:xfrm rot="917769" flipH="1">
              <a:off x="371111" y="5880862"/>
              <a:ext cx="331200" cy="666000"/>
            </a:xfrm>
            <a:prstGeom prst="rect">
              <a:avLst/>
            </a:prstGeom>
            <a:noFill/>
            <a:ln>
              <a:noFill/>
            </a:ln>
          </p:spPr>
        </p:pic>
        <p:pic>
          <p:nvPicPr>
            <p:cNvPr id="11" name="Google Shape;375;p14">
              <a:extLst>
                <a:ext uri="{FF2B5EF4-FFF2-40B4-BE49-F238E27FC236}">
                  <a16:creationId xmlns:a16="http://schemas.microsoft.com/office/drawing/2014/main" id="{F833715C-DE34-BA61-8C38-17D1D93063BD}"/>
                </a:ext>
              </a:extLst>
            </p:cNvPr>
            <p:cNvPicPr preferRelativeResize="0"/>
            <p:nvPr/>
          </p:nvPicPr>
          <p:blipFill rotWithShape="1">
            <a:blip r:embed="rId5">
              <a:alphaModFix/>
              <a:extLst>
                <a:ext uri="{BEBA8EAE-BF5A-486C-A8C5-ECC9F3942E4B}">
                  <a14:imgProps xmlns:a14="http://schemas.microsoft.com/office/drawing/2010/main">
                    <a14:imgLayer r:embed="rId6">
                      <a14:imgEffect>
                        <a14:brightnessContrast bright="100000"/>
                      </a14:imgEffect>
                    </a14:imgLayer>
                  </a14:imgProps>
                </a:ext>
              </a:extLst>
            </a:blip>
            <a:srcRect/>
            <a:stretch/>
          </p:blipFill>
          <p:spPr>
            <a:xfrm>
              <a:off x="807373" y="6030314"/>
              <a:ext cx="435872" cy="496794"/>
            </a:xfrm>
            <a:prstGeom prst="rect">
              <a:avLst/>
            </a:prstGeom>
            <a:noFill/>
            <a:ln>
              <a:noFill/>
            </a:ln>
          </p:spPr>
        </p:pic>
      </p:grpSp>
    </p:spTree>
    <p:extLst>
      <p:ext uri="{BB962C8B-B14F-4D97-AF65-F5344CB8AC3E}">
        <p14:creationId xmlns:p14="http://schemas.microsoft.com/office/powerpoint/2010/main" val="89903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animEffect transition="in" filter="fade">
                                      <p:cBhvr>
                                        <p:cTn id="9" dur="500"/>
                                        <p:tgtEl>
                                          <p:spTgt spid="3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BC4C008-0BD0-9092-1888-48B469F22B0E}"/>
              </a:ext>
            </a:extLst>
          </p:cNvPr>
          <p:cNvSpPr/>
          <p:nvPr/>
        </p:nvSpPr>
        <p:spPr>
          <a:xfrm>
            <a:off x="0" y="4868760"/>
            <a:ext cx="9906000" cy="2011920"/>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a:extLst>
              <a:ext uri="{FF2B5EF4-FFF2-40B4-BE49-F238E27FC236}">
                <a16:creationId xmlns:a16="http://schemas.microsoft.com/office/drawing/2014/main" id="{07479F3C-BD26-AB8D-DBDD-4F8FA4211C66}"/>
              </a:ext>
            </a:extLst>
          </p:cNvPr>
          <p:cNvSpPr/>
          <p:nvPr/>
        </p:nvSpPr>
        <p:spPr>
          <a:xfrm>
            <a:off x="4114800" y="1375181"/>
            <a:ext cx="5477130" cy="3179888"/>
          </a:xfrm>
          <a:prstGeom prst="roundRect">
            <a:avLst>
              <a:gd name="adj" fmla="val 3974"/>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821EE9-1E6D-9B89-9229-FCEE5D72BCEE}"/>
              </a:ext>
            </a:extLst>
          </p:cNvPr>
          <p:cNvSpPr>
            <a:spLocks noGrp="1"/>
          </p:cNvSpPr>
          <p:nvPr>
            <p:ph type="title"/>
          </p:nvPr>
        </p:nvSpPr>
        <p:spPr>
          <a:xfrm>
            <a:off x="208879" y="543878"/>
            <a:ext cx="4881332" cy="694054"/>
          </a:xfrm>
        </p:spPr>
        <p:txBody>
          <a:bodyPr/>
          <a:lstStyle/>
          <a:p>
            <a:r>
              <a:rPr lang="en-GB" dirty="0"/>
              <a:t>Drug risks</a:t>
            </a:r>
          </a:p>
        </p:txBody>
      </p:sp>
      <p:sp>
        <p:nvSpPr>
          <p:cNvPr id="3" name="Slide Number Placeholder 2">
            <a:extLst>
              <a:ext uri="{FF2B5EF4-FFF2-40B4-BE49-F238E27FC236}">
                <a16:creationId xmlns:a16="http://schemas.microsoft.com/office/drawing/2014/main" id="{B29D12BC-46F3-76B8-73AE-7A2555B542E0}"/>
              </a:ext>
            </a:extLst>
          </p:cNvPr>
          <p:cNvSpPr>
            <a:spLocks noGrp="1"/>
          </p:cNvSpPr>
          <p:nvPr>
            <p:ph type="sldNum" sz="quarter" idx="4"/>
          </p:nvPr>
        </p:nvSpPr>
        <p:spPr/>
        <p:txBody>
          <a:bodyPr/>
          <a:lstStyle/>
          <a:p>
            <a:r>
              <a:rPr lang="en-GB"/>
              <a:t>© PSHE Association 2025</a:t>
            </a:r>
            <a:endParaRPr lang="en-GB" dirty="0"/>
          </a:p>
        </p:txBody>
      </p:sp>
      <p:sp>
        <p:nvSpPr>
          <p:cNvPr id="10" name="TextBox 9">
            <a:extLst>
              <a:ext uri="{FF2B5EF4-FFF2-40B4-BE49-F238E27FC236}">
                <a16:creationId xmlns:a16="http://schemas.microsoft.com/office/drawing/2014/main" id="{F2718E5B-1E74-CD59-EB77-481A6BC9835C}"/>
              </a:ext>
            </a:extLst>
          </p:cNvPr>
          <p:cNvSpPr txBox="1"/>
          <p:nvPr/>
        </p:nvSpPr>
        <p:spPr>
          <a:xfrm>
            <a:off x="6092801" y="1548850"/>
            <a:ext cx="1612013" cy="461665"/>
          </a:xfrm>
          <a:prstGeom prst="rect">
            <a:avLst/>
          </a:prstGeom>
          <a:noFill/>
        </p:spPr>
        <p:txBody>
          <a:bodyPr wrap="square" rtlCol="0">
            <a:spAutoFit/>
          </a:bodyPr>
          <a:lstStyle/>
          <a:p>
            <a:pPr algn="ctr"/>
            <a:r>
              <a:rPr lang="en-GB" sz="2400" b="1" dirty="0">
                <a:latin typeface="Century Gothic" panose="020B0502020202020204" pitchFamily="34" charset="0"/>
              </a:rPr>
              <a:t>Risk</a:t>
            </a:r>
            <a:endParaRPr lang="en-GB" sz="2400" dirty="0">
              <a:latin typeface="Century Gothic" panose="020B0502020202020204" pitchFamily="34" charset="0"/>
            </a:endParaRPr>
          </a:p>
        </p:txBody>
      </p:sp>
      <p:sp>
        <p:nvSpPr>
          <p:cNvPr id="9" name="TextBox 8">
            <a:extLst>
              <a:ext uri="{FF2B5EF4-FFF2-40B4-BE49-F238E27FC236}">
                <a16:creationId xmlns:a16="http://schemas.microsoft.com/office/drawing/2014/main" id="{E664B4AE-6A5E-AD68-A7D9-D525916507D1}"/>
              </a:ext>
            </a:extLst>
          </p:cNvPr>
          <p:cNvSpPr txBox="1"/>
          <p:nvPr/>
        </p:nvSpPr>
        <p:spPr>
          <a:xfrm>
            <a:off x="233591" y="1301474"/>
            <a:ext cx="3536304" cy="3836948"/>
          </a:xfrm>
          <a:prstGeom prst="rect">
            <a:avLst/>
          </a:prstGeom>
          <a:noFill/>
        </p:spPr>
        <p:txBody>
          <a:bodyPr wrap="square">
            <a:spAutoFit/>
          </a:bodyPr>
          <a:lstStyle/>
          <a:p>
            <a:pPr>
              <a:lnSpc>
                <a:spcPts val="2800"/>
              </a:lnSpc>
              <a:spcBef>
                <a:spcPts val="1100"/>
              </a:spcBef>
            </a:pPr>
            <a:r>
              <a:rPr lang="en-GB" sz="2000" b="1" dirty="0">
                <a:solidFill>
                  <a:schemeClr val="bg2"/>
                </a:solidFill>
                <a:latin typeface="Century Gothic" panose="020B0502020202020204" pitchFamily="34" charset="0"/>
              </a:rPr>
              <a:t>With your partner, read the scenarios and find out:</a:t>
            </a:r>
          </a:p>
          <a:p>
            <a:pPr marL="198000" indent="-198000">
              <a:lnSpc>
                <a:spcPts val="2800"/>
              </a:lnSpc>
              <a:spcBef>
                <a:spcPts val="1100"/>
              </a:spcBef>
              <a:buFont typeface="Arial" panose="020B0604020202020204" pitchFamily="34" charset="0"/>
              <a:buChar char="•"/>
            </a:pPr>
            <a:r>
              <a:rPr lang="en-GB" sz="2000" dirty="0">
                <a:solidFill>
                  <a:schemeClr val="bg2"/>
                </a:solidFill>
                <a:latin typeface="Century Gothic" panose="020B0502020202020204" pitchFamily="34" charset="0"/>
              </a:rPr>
              <a:t>What is causing the risk?</a:t>
            </a:r>
          </a:p>
          <a:p>
            <a:pPr marL="198000" indent="-198000">
              <a:lnSpc>
                <a:spcPts val="2800"/>
              </a:lnSpc>
              <a:spcBef>
                <a:spcPts val="1100"/>
              </a:spcBef>
              <a:buFont typeface="Arial" panose="020B0604020202020204" pitchFamily="34" charset="0"/>
              <a:buChar char="•"/>
            </a:pPr>
            <a:r>
              <a:rPr lang="en-GB" sz="2000" dirty="0">
                <a:solidFill>
                  <a:schemeClr val="bg2"/>
                </a:solidFill>
                <a:latin typeface="Century Gothic" panose="020B0502020202020204" pitchFamily="34" charset="0"/>
              </a:rPr>
              <a:t>How risky is the scenario? (high, medium, low)</a:t>
            </a:r>
          </a:p>
          <a:p>
            <a:pPr>
              <a:lnSpc>
                <a:spcPts val="2800"/>
              </a:lnSpc>
              <a:spcBef>
                <a:spcPts val="1100"/>
              </a:spcBef>
            </a:pPr>
            <a:r>
              <a:rPr lang="en-GB" sz="2000" b="1" dirty="0">
                <a:solidFill>
                  <a:schemeClr val="bg2"/>
                </a:solidFill>
                <a:latin typeface="Century Gothic" panose="020B0502020202020204" pitchFamily="34" charset="0"/>
              </a:rPr>
              <a:t>Write your ideas on </a:t>
            </a:r>
            <a:br>
              <a:rPr lang="en-GB" sz="2000" b="1" dirty="0">
                <a:solidFill>
                  <a:schemeClr val="bg2"/>
                </a:solidFill>
                <a:latin typeface="Century Gothic" panose="020B0502020202020204" pitchFamily="34" charset="0"/>
              </a:rPr>
            </a:br>
            <a:r>
              <a:rPr lang="en-GB" sz="2000" b="1" dirty="0">
                <a:solidFill>
                  <a:schemeClr val="bg2"/>
                </a:solidFill>
                <a:latin typeface="Century Gothic" panose="020B0502020202020204" pitchFamily="34" charset="0"/>
              </a:rPr>
              <a:t>the sheet.</a:t>
            </a:r>
          </a:p>
          <a:p>
            <a:pPr marL="198000" indent="-198000">
              <a:lnSpc>
                <a:spcPts val="2800"/>
              </a:lnSpc>
              <a:spcBef>
                <a:spcPts val="1100"/>
              </a:spcBef>
              <a:buFont typeface="Arial" panose="020B0604020202020204" pitchFamily="34" charset="0"/>
              <a:buChar char="•"/>
            </a:pPr>
            <a:endParaRPr lang="en-GB" sz="2000" dirty="0">
              <a:solidFill>
                <a:schemeClr val="bg2"/>
              </a:solidFill>
              <a:latin typeface="Century Gothic" panose="020B0502020202020204" pitchFamily="34" charset="0"/>
            </a:endParaRPr>
          </a:p>
          <a:p>
            <a:endParaRPr lang="en-GB" sz="2000" dirty="0">
              <a:solidFill>
                <a:schemeClr val="bg2"/>
              </a:solidFill>
              <a:latin typeface="Century Gothic" panose="020B0502020202020204" pitchFamily="34" charset="0"/>
            </a:endParaRPr>
          </a:p>
        </p:txBody>
      </p:sp>
      <p:sp>
        <p:nvSpPr>
          <p:cNvPr id="17" name="Rounded Rectangle 16">
            <a:extLst>
              <a:ext uri="{FF2B5EF4-FFF2-40B4-BE49-F238E27FC236}">
                <a16:creationId xmlns:a16="http://schemas.microsoft.com/office/drawing/2014/main" id="{68A19553-E963-F8B0-3839-E2FBEDBD8D7E}"/>
              </a:ext>
            </a:extLst>
          </p:cNvPr>
          <p:cNvSpPr/>
          <p:nvPr/>
        </p:nvSpPr>
        <p:spPr>
          <a:xfrm>
            <a:off x="171250" y="4890812"/>
            <a:ext cx="8234814" cy="1060440"/>
          </a:xfrm>
          <a:prstGeom prst="roundRect">
            <a:avLst>
              <a:gd name="adj" fmla="val 8284"/>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44000" tIns="251999" rtlCol="0" anchor="ctr"/>
          <a:lstStyle/>
          <a:p>
            <a:pPr>
              <a:lnSpc>
                <a:spcPts val="2800"/>
              </a:lnSpc>
              <a:spcBef>
                <a:spcPts val="1100"/>
              </a:spcBef>
            </a:pPr>
            <a:r>
              <a:rPr lang="en-GB" sz="2000" b="1" dirty="0">
                <a:solidFill>
                  <a:schemeClr val="bg1"/>
                </a:solidFill>
                <a:latin typeface="Century Gothic" panose="020B0502020202020204" pitchFamily="34" charset="0"/>
              </a:rPr>
              <a:t>Are there any characters who are taking a risk with </a:t>
            </a:r>
            <a:br>
              <a:rPr lang="en-GB" sz="2000" b="1" dirty="0">
                <a:solidFill>
                  <a:schemeClr val="bg1"/>
                </a:solidFill>
                <a:latin typeface="Century Gothic" panose="020B0502020202020204" pitchFamily="34" charset="0"/>
              </a:rPr>
            </a:br>
            <a:r>
              <a:rPr lang="en-GB" sz="2000" b="1" dirty="0">
                <a:solidFill>
                  <a:schemeClr val="bg1"/>
                </a:solidFill>
                <a:latin typeface="Century Gothic" panose="020B0502020202020204" pitchFamily="34" charset="0"/>
              </a:rPr>
              <a:t>their health or the health and wellbeing of those around them?</a:t>
            </a:r>
          </a:p>
          <a:p>
            <a:pPr algn="ctr"/>
            <a:endParaRPr lang="en-US" dirty="0"/>
          </a:p>
        </p:txBody>
      </p:sp>
      <p:sp>
        <p:nvSpPr>
          <p:cNvPr id="11" name="Rounded Rectangle 10">
            <a:extLst>
              <a:ext uri="{FF2B5EF4-FFF2-40B4-BE49-F238E27FC236}">
                <a16:creationId xmlns:a16="http://schemas.microsoft.com/office/drawing/2014/main" id="{04485C06-7E86-343D-F9DD-2F176898B9EE}"/>
              </a:ext>
            </a:extLst>
          </p:cNvPr>
          <p:cNvSpPr/>
          <p:nvPr/>
        </p:nvSpPr>
        <p:spPr>
          <a:xfrm>
            <a:off x="4234180" y="2127029"/>
            <a:ext cx="1747410" cy="2315966"/>
          </a:xfrm>
          <a:prstGeom prst="roundRect">
            <a:avLst>
              <a:gd name="adj" fmla="val 4841"/>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251999" rIns="108000" rtlCol="0" anchor="t" anchorCtr="0"/>
          <a:lstStyle/>
          <a:p>
            <a:pPr marL="0" marR="0" lvl="0" indent="0" algn="ctr" defTabSz="457200" rtl="0" eaLnBrk="1" fontAlgn="auto" latinLnBrk="0" hangingPunct="1">
              <a:lnSpc>
                <a:spcPts val="2400"/>
              </a:lnSpc>
              <a:spcBef>
                <a:spcPts val="90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Drug</a:t>
            </a:r>
            <a:r>
              <a:rPr kumimoji="0" lang="en-GB"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a:t>
            </a:r>
          </a:p>
          <a:p>
            <a:pPr marL="0" marR="0" lvl="0" indent="0" algn="ctr" defTabSz="457200" rtl="0" eaLnBrk="1" fontAlgn="auto" latinLnBrk="0" hangingPunct="1">
              <a:lnSpc>
                <a:spcPts val="2400"/>
              </a:lnSpc>
              <a:spcBef>
                <a:spcPts val="900"/>
              </a:spcBef>
              <a:spcAft>
                <a:spcPts val="0"/>
              </a:spcAft>
              <a:buClrTx/>
              <a:buSzTx/>
              <a:buFontTx/>
              <a:buNone/>
              <a:tabLst/>
              <a:defRPr/>
            </a:pPr>
            <a:r>
              <a:rPr lang="en-GB" dirty="0">
                <a:solidFill>
                  <a:srgbClr val="000000"/>
                </a:solidFill>
                <a:latin typeface="Century Gothic" panose="020B0502020202020204" pitchFamily="34" charset="0"/>
              </a:rPr>
              <a:t>W</a:t>
            </a:r>
            <a:r>
              <a:rPr kumimoji="0" lang="en-GB"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hat is it and what do </a:t>
            </a:r>
            <a:br>
              <a:rPr kumimoji="0" lang="en-GB"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br>
            <a:r>
              <a:rPr kumimoji="0" lang="en-GB"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we know about it?</a:t>
            </a:r>
          </a:p>
          <a:p>
            <a:pPr algn="ctr"/>
            <a:endParaRPr lang="en-US" dirty="0"/>
          </a:p>
        </p:txBody>
      </p:sp>
      <p:sp>
        <p:nvSpPr>
          <p:cNvPr id="13" name="Rounded Rectangle 12">
            <a:extLst>
              <a:ext uri="{FF2B5EF4-FFF2-40B4-BE49-F238E27FC236}">
                <a16:creationId xmlns:a16="http://schemas.microsoft.com/office/drawing/2014/main" id="{449B3D81-0595-BC5E-946F-EDBB0587470E}"/>
              </a:ext>
            </a:extLst>
          </p:cNvPr>
          <p:cNvSpPr/>
          <p:nvPr/>
        </p:nvSpPr>
        <p:spPr>
          <a:xfrm>
            <a:off x="6065110" y="2127029"/>
            <a:ext cx="1667396" cy="2315966"/>
          </a:xfrm>
          <a:prstGeom prst="roundRect">
            <a:avLst>
              <a:gd name="adj" fmla="val 4841"/>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251999" rIns="108000" rtlCol="0" anchor="t" anchorCtr="0"/>
          <a:lstStyle/>
          <a:p>
            <a:pPr marL="0" marR="0" lvl="0" indent="0" algn="ctr" defTabSz="457200" rtl="0" eaLnBrk="1" fontAlgn="auto" latinLnBrk="0" hangingPunct="1">
              <a:lnSpc>
                <a:spcPts val="2400"/>
              </a:lnSpc>
              <a:spcBef>
                <a:spcPts val="900"/>
              </a:spcBef>
              <a:spcAft>
                <a:spcPts val="0"/>
              </a:spcAft>
              <a:buClrTx/>
              <a:buSzTx/>
              <a:buFontTx/>
              <a:buNone/>
              <a:tabLst/>
              <a:defRPr/>
            </a:pPr>
            <a:r>
              <a:rPr lang="en-GB" b="1" dirty="0">
                <a:solidFill>
                  <a:srgbClr val="000000"/>
                </a:solidFill>
                <a:latin typeface="Century Gothic" panose="020B0502020202020204" pitchFamily="34" charset="0"/>
              </a:rPr>
              <a:t>Person</a:t>
            </a:r>
            <a:endParaRPr kumimoji="0" lang="en-GB"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ts val="2400"/>
              </a:lnSpc>
              <a:spcBef>
                <a:spcPts val="900"/>
              </a:spcBef>
              <a:spcAft>
                <a:spcPts val="0"/>
              </a:spcAft>
              <a:buClrTx/>
              <a:buSzTx/>
              <a:buFontTx/>
              <a:buNone/>
              <a:tabLst/>
              <a:defRPr/>
            </a:pPr>
            <a:r>
              <a:rPr lang="en-GB" dirty="0">
                <a:solidFill>
                  <a:schemeClr val="tx1"/>
                </a:solidFill>
                <a:latin typeface="Century Gothic" panose="020B0502020202020204" pitchFamily="34" charset="0"/>
              </a:rPr>
              <a:t>Who is it and </a:t>
            </a:r>
            <a:br>
              <a:rPr lang="en-GB" dirty="0">
                <a:solidFill>
                  <a:schemeClr val="tx1"/>
                </a:solidFill>
                <a:latin typeface="Century Gothic" panose="020B0502020202020204" pitchFamily="34" charset="0"/>
              </a:rPr>
            </a:br>
            <a:r>
              <a:rPr lang="en-GB" dirty="0">
                <a:solidFill>
                  <a:schemeClr val="tx1"/>
                </a:solidFill>
                <a:latin typeface="Century Gothic" panose="020B0502020202020204" pitchFamily="34" charset="0"/>
              </a:rPr>
              <a:t>what do we know about them?</a:t>
            </a:r>
            <a:endParaRPr lang="en-US" dirty="0">
              <a:solidFill>
                <a:schemeClr val="tx1"/>
              </a:solidFill>
            </a:endParaRPr>
          </a:p>
        </p:txBody>
      </p:sp>
      <p:sp>
        <p:nvSpPr>
          <p:cNvPr id="16" name="Rounded Rectangle 15">
            <a:extLst>
              <a:ext uri="{FF2B5EF4-FFF2-40B4-BE49-F238E27FC236}">
                <a16:creationId xmlns:a16="http://schemas.microsoft.com/office/drawing/2014/main" id="{B66C64E1-9B7C-3691-F2FA-6226A3559340}"/>
              </a:ext>
            </a:extLst>
          </p:cNvPr>
          <p:cNvSpPr/>
          <p:nvPr/>
        </p:nvSpPr>
        <p:spPr>
          <a:xfrm>
            <a:off x="7802614" y="2127029"/>
            <a:ext cx="1667396" cy="2315966"/>
          </a:xfrm>
          <a:prstGeom prst="roundRect">
            <a:avLst>
              <a:gd name="adj" fmla="val 4841"/>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251999" rIns="108000" rtlCol="0" anchor="t" anchorCtr="0"/>
          <a:lstStyle/>
          <a:p>
            <a:pPr marL="0" marR="0" lvl="0" indent="0" algn="ctr" defTabSz="457200" rtl="0" eaLnBrk="1" fontAlgn="auto" latinLnBrk="0" hangingPunct="1">
              <a:lnSpc>
                <a:spcPts val="2400"/>
              </a:lnSpc>
              <a:spcBef>
                <a:spcPts val="900"/>
              </a:spcBef>
              <a:spcAft>
                <a:spcPts val="0"/>
              </a:spcAft>
              <a:buClrTx/>
              <a:buSzTx/>
              <a:buFontTx/>
              <a:buNone/>
              <a:tabLst/>
              <a:defRPr/>
            </a:pPr>
            <a:r>
              <a:rPr lang="en-GB" b="1" dirty="0">
                <a:solidFill>
                  <a:srgbClr val="000000"/>
                </a:solidFill>
                <a:latin typeface="Century Gothic" panose="020B0502020202020204" pitchFamily="34" charset="0"/>
              </a:rPr>
              <a:t>Situation</a:t>
            </a:r>
            <a:r>
              <a:rPr kumimoji="0" lang="en-GB"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a:t>
            </a:r>
          </a:p>
          <a:p>
            <a:pPr marL="0" marR="0" lvl="0" indent="0" algn="ctr" defTabSz="457200" rtl="0" eaLnBrk="1" fontAlgn="auto" latinLnBrk="0" hangingPunct="1">
              <a:lnSpc>
                <a:spcPts val="2400"/>
              </a:lnSpc>
              <a:spcBef>
                <a:spcPts val="900"/>
              </a:spcBef>
              <a:spcAft>
                <a:spcPts val="0"/>
              </a:spcAft>
              <a:buClrTx/>
              <a:buSzTx/>
              <a:buFontTx/>
              <a:buNone/>
              <a:tabLst/>
              <a:defRPr/>
            </a:pPr>
            <a:r>
              <a:rPr lang="en-GB" dirty="0">
                <a:solidFill>
                  <a:schemeClr val="tx1"/>
                </a:solidFill>
                <a:latin typeface="Century Gothic" panose="020B0502020202020204" pitchFamily="34" charset="0"/>
              </a:rPr>
              <a:t>Where is the person?</a:t>
            </a:r>
            <a:endParaRPr lang="en-US" dirty="0">
              <a:solidFill>
                <a:schemeClr val="tx1"/>
              </a:solidFill>
            </a:endParaRPr>
          </a:p>
        </p:txBody>
      </p:sp>
      <p:grpSp>
        <p:nvGrpSpPr>
          <p:cNvPr id="27" name="Group 26">
            <a:extLst>
              <a:ext uri="{FF2B5EF4-FFF2-40B4-BE49-F238E27FC236}">
                <a16:creationId xmlns:a16="http://schemas.microsoft.com/office/drawing/2014/main" id="{413003AB-0A9E-D950-A24A-60FF162364C2}"/>
              </a:ext>
            </a:extLst>
          </p:cNvPr>
          <p:cNvGrpSpPr/>
          <p:nvPr/>
        </p:nvGrpSpPr>
        <p:grpSpPr>
          <a:xfrm>
            <a:off x="371111" y="5880862"/>
            <a:ext cx="872134" cy="666000"/>
            <a:chOff x="371111" y="5880862"/>
            <a:chExt cx="872134" cy="666000"/>
          </a:xfrm>
        </p:grpSpPr>
        <p:pic>
          <p:nvPicPr>
            <p:cNvPr id="28" name="Google Shape;374;p14">
              <a:extLst>
                <a:ext uri="{FF2B5EF4-FFF2-40B4-BE49-F238E27FC236}">
                  <a16:creationId xmlns:a16="http://schemas.microsoft.com/office/drawing/2014/main" id="{E9D4E715-215E-7AB1-531C-82D2FB576A37}"/>
                </a:ext>
              </a:extLst>
            </p:cNvPr>
            <p:cNvPicPr preferRelativeResize="0"/>
            <p:nvPr/>
          </p:nvPicPr>
          <p:blipFill rotWithShape="1">
            <a:blip r:embed="rId3">
              <a:alphaModFix/>
              <a:extLst>
                <a:ext uri="{BEBA8EAE-BF5A-486C-A8C5-ECC9F3942E4B}">
                  <a14:imgProps xmlns:a14="http://schemas.microsoft.com/office/drawing/2010/main">
                    <a14:imgLayer r:embed="rId4">
                      <a14:imgEffect>
                        <a14:brightnessContrast bright="100000"/>
                      </a14:imgEffect>
                    </a14:imgLayer>
                  </a14:imgProps>
                </a:ext>
              </a:extLst>
            </a:blip>
            <a:srcRect/>
            <a:stretch/>
          </p:blipFill>
          <p:spPr>
            <a:xfrm rot="917769" flipH="1">
              <a:off x="371111" y="5880862"/>
              <a:ext cx="331200" cy="666000"/>
            </a:xfrm>
            <a:prstGeom prst="rect">
              <a:avLst/>
            </a:prstGeom>
            <a:noFill/>
            <a:ln>
              <a:noFill/>
            </a:ln>
          </p:spPr>
        </p:pic>
        <p:pic>
          <p:nvPicPr>
            <p:cNvPr id="29" name="Google Shape;375;p14">
              <a:extLst>
                <a:ext uri="{FF2B5EF4-FFF2-40B4-BE49-F238E27FC236}">
                  <a16:creationId xmlns:a16="http://schemas.microsoft.com/office/drawing/2014/main" id="{201741CA-6E4B-D2C0-64F5-2A56C1D1C09F}"/>
                </a:ext>
              </a:extLst>
            </p:cNvPr>
            <p:cNvPicPr preferRelativeResize="0"/>
            <p:nvPr/>
          </p:nvPicPr>
          <p:blipFill rotWithShape="1">
            <a:blip r:embed="rId5">
              <a:alphaModFix/>
              <a:extLst>
                <a:ext uri="{BEBA8EAE-BF5A-486C-A8C5-ECC9F3942E4B}">
                  <a14:imgProps xmlns:a14="http://schemas.microsoft.com/office/drawing/2010/main">
                    <a14:imgLayer r:embed="rId6">
                      <a14:imgEffect>
                        <a14:brightnessContrast bright="100000"/>
                      </a14:imgEffect>
                    </a14:imgLayer>
                  </a14:imgProps>
                </a:ext>
              </a:extLst>
            </a:blip>
            <a:srcRect/>
            <a:stretch/>
          </p:blipFill>
          <p:spPr>
            <a:xfrm>
              <a:off x="807373" y="6030314"/>
              <a:ext cx="435872" cy="496794"/>
            </a:xfrm>
            <a:prstGeom prst="rect">
              <a:avLst/>
            </a:prstGeom>
            <a:noFill/>
            <a:ln>
              <a:noFill/>
            </a:ln>
          </p:spPr>
        </p:pic>
      </p:grpSp>
    </p:spTree>
    <p:extLst>
      <p:ext uri="{BB962C8B-B14F-4D97-AF65-F5344CB8AC3E}">
        <p14:creationId xmlns:p14="http://schemas.microsoft.com/office/powerpoint/2010/main" val="348418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0" grpId="0"/>
      <p:bldP spid="17" grpId="0"/>
      <p:bldP spid="11" grpId="0" animBg="1"/>
      <p:bldP spid="13"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76880F4-85B9-3A68-E564-B0E2CB54A01A}"/>
              </a:ext>
            </a:extLst>
          </p:cNvPr>
          <p:cNvSpPr/>
          <p:nvPr/>
        </p:nvSpPr>
        <p:spPr>
          <a:xfrm>
            <a:off x="0" y="6096000"/>
            <a:ext cx="9906000" cy="762000"/>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63418D-7ACD-93A2-DE37-67709080A17B}"/>
              </a:ext>
            </a:extLst>
          </p:cNvPr>
          <p:cNvSpPr>
            <a:spLocks noGrp="1"/>
          </p:cNvSpPr>
          <p:nvPr>
            <p:ph type="title"/>
          </p:nvPr>
        </p:nvSpPr>
        <p:spPr>
          <a:xfrm>
            <a:off x="200641" y="543878"/>
            <a:ext cx="4881332" cy="694054"/>
          </a:xfrm>
        </p:spPr>
        <p:txBody>
          <a:bodyPr/>
          <a:lstStyle/>
          <a:p>
            <a:r>
              <a:rPr lang="en-GB" dirty="0"/>
              <a:t>Drug risks</a:t>
            </a:r>
          </a:p>
        </p:txBody>
      </p:sp>
      <p:sp>
        <p:nvSpPr>
          <p:cNvPr id="3" name="Slide Number Placeholder 2">
            <a:extLst>
              <a:ext uri="{FF2B5EF4-FFF2-40B4-BE49-F238E27FC236}">
                <a16:creationId xmlns:a16="http://schemas.microsoft.com/office/drawing/2014/main" id="{4A71C4A1-24BC-CDA6-7DE4-93941D3E08C6}"/>
              </a:ext>
            </a:extLst>
          </p:cNvPr>
          <p:cNvSpPr>
            <a:spLocks noGrp="1"/>
          </p:cNvSpPr>
          <p:nvPr>
            <p:ph type="sldNum" sz="quarter" idx="4"/>
          </p:nvPr>
        </p:nvSpPr>
        <p:spPr/>
        <p:txBody>
          <a:bodyPr/>
          <a:lstStyle/>
          <a:p>
            <a:r>
              <a:rPr lang="en-GB"/>
              <a:t>© PSHE Association 2025</a:t>
            </a:r>
            <a:endParaRPr lang="en-GB" dirty="0"/>
          </a:p>
        </p:txBody>
      </p:sp>
      <p:sp>
        <p:nvSpPr>
          <p:cNvPr id="7" name="TextBox 6">
            <a:extLst>
              <a:ext uri="{FF2B5EF4-FFF2-40B4-BE49-F238E27FC236}">
                <a16:creationId xmlns:a16="http://schemas.microsoft.com/office/drawing/2014/main" id="{0356D208-83DC-2B3D-F2F9-C3664F3E1D7A}"/>
              </a:ext>
            </a:extLst>
          </p:cNvPr>
          <p:cNvSpPr txBox="1"/>
          <p:nvPr/>
        </p:nvSpPr>
        <p:spPr>
          <a:xfrm>
            <a:off x="233591" y="1301474"/>
            <a:ext cx="4194030" cy="3721532"/>
          </a:xfrm>
          <a:prstGeom prst="rect">
            <a:avLst/>
          </a:prstGeom>
          <a:noFill/>
        </p:spPr>
        <p:txBody>
          <a:bodyPr wrap="square">
            <a:spAutoFit/>
          </a:bodyPr>
          <a:lstStyle/>
          <a:p>
            <a:pPr>
              <a:lnSpc>
                <a:spcPts val="2800"/>
              </a:lnSpc>
              <a:spcBef>
                <a:spcPts val="1100"/>
              </a:spcBef>
            </a:pPr>
            <a:r>
              <a:rPr lang="en-GB" sz="2000" b="1" dirty="0">
                <a:solidFill>
                  <a:schemeClr val="bg1"/>
                </a:solidFill>
                <a:latin typeface="Century Gothic" panose="020B0502020202020204" pitchFamily="34" charset="0"/>
              </a:rPr>
              <a:t>Higher or lower?</a:t>
            </a:r>
          </a:p>
          <a:p>
            <a:pPr marL="198000" indent="-198000">
              <a:lnSpc>
                <a:spcPts val="2800"/>
              </a:lnSpc>
              <a:spcBef>
                <a:spcPts val="500"/>
              </a:spcBef>
              <a:buFont typeface="Arial" panose="020B0604020202020204" pitchFamily="34" charset="0"/>
              <a:buChar char="•"/>
            </a:pPr>
            <a:r>
              <a:rPr lang="en-GB" sz="2000" dirty="0">
                <a:solidFill>
                  <a:schemeClr val="bg1"/>
                </a:solidFill>
                <a:latin typeface="Century Gothic" panose="020B0502020202020204" pitchFamily="34" charset="0"/>
              </a:rPr>
              <a:t>Jim = Higher risk</a:t>
            </a:r>
          </a:p>
          <a:p>
            <a:pPr marL="198000" indent="-198000">
              <a:lnSpc>
                <a:spcPts val="2800"/>
              </a:lnSpc>
              <a:spcBef>
                <a:spcPts val="500"/>
              </a:spcBef>
              <a:buFont typeface="Arial" panose="020B0604020202020204" pitchFamily="34" charset="0"/>
              <a:buChar char="•"/>
            </a:pPr>
            <a:r>
              <a:rPr lang="en-GB" sz="2000" dirty="0">
                <a:solidFill>
                  <a:schemeClr val="bg1"/>
                </a:solidFill>
                <a:latin typeface="Century Gothic" panose="020B0502020202020204" pitchFamily="34" charset="0"/>
              </a:rPr>
              <a:t>Jenny and Jay = Higher risk</a:t>
            </a:r>
          </a:p>
          <a:p>
            <a:pPr marL="198000" indent="-198000">
              <a:lnSpc>
                <a:spcPts val="2800"/>
              </a:lnSpc>
              <a:spcBef>
                <a:spcPts val="500"/>
              </a:spcBef>
              <a:buFont typeface="Arial" panose="020B0604020202020204" pitchFamily="34" charset="0"/>
              <a:buChar char="•"/>
            </a:pPr>
            <a:r>
              <a:rPr lang="en-GB" sz="2000" dirty="0">
                <a:solidFill>
                  <a:schemeClr val="bg1"/>
                </a:solidFill>
                <a:latin typeface="Century Gothic" panose="020B0502020202020204" pitchFamily="34" charset="0"/>
              </a:rPr>
              <a:t>Indie = Medium or lower risk</a:t>
            </a:r>
          </a:p>
          <a:p>
            <a:pPr marL="198000" indent="-198000">
              <a:lnSpc>
                <a:spcPts val="2800"/>
              </a:lnSpc>
              <a:spcBef>
                <a:spcPts val="500"/>
              </a:spcBef>
              <a:buFont typeface="Arial" panose="020B0604020202020204" pitchFamily="34" charset="0"/>
              <a:buChar char="•"/>
            </a:pPr>
            <a:r>
              <a:rPr lang="en-GB" sz="2000" dirty="0">
                <a:solidFill>
                  <a:schemeClr val="bg1"/>
                </a:solidFill>
                <a:latin typeface="Century Gothic" panose="020B0502020202020204" pitchFamily="34" charset="0"/>
              </a:rPr>
              <a:t>Dawn = Lower risk</a:t>
            </a:r>
          </a:p>
          <a:p>
            <a:pPr marL="198000" indent="-198000">
              <a:lnSpc>
                <a:spcPts val="2800"/>
              </a:lnSpc>
              <a:spcBef>
                <a:spcPts val="500"/>
              </a:spcBef>
              <a:buFont typeface="Arial" panose="020B0604020202020204" pitchFamily="34" charset="0"/>
              <a:buChar char="•"/>
            </a:pPr>
            <a:r>
              <a:rPr lang="en-GB" sz="2000" dirty="0">
                <a:solidFill>
                  <a:schemeClr val="bg1"/>
                </a:solidFill>
                <a:latin typeface="Century Gothic" panose="020B0502020202020204" pitchFamily="34" charset="0"/>
              </a:rPr>
              <a:t>Alba = Higher risk</a:t>
            </a:r>
          </a:p>
          <a:p>
            <a:pPr marL="198000" indent="-198000">
              <a:lnSpc>
                <a:spcPts val="2800"/>
              </a:lnSpc>
              <a:spcBef>
                <a:spcPts val="500"/>
              </a:spcBef>
              <a:buFont typeface="Arial" panose="020B0604020202020204" pitchFamily="34" charset="0"/>
              <a:buChar char="•"/>
            </a:pPr>
            <a:r>
              <a:rPr lang="en-GB" sz="2000" dirty="0">
                <a:solidFill>
                  <a:schemeClr val="bg1"/>
                </a:solidFill>
                <a:latin typeface="Century Gothic" panose="020B0502020202020204" pitchFamily="34" charset="0"/>
              </a:rPr>
              <a:t>Mo = Medium risk</a:t>
            </a:r>
          </a:p>
          <a:p>
            <a:pPr marL="198000" indent="-198000">
              <a:lnSpc>
                <a:spcPts val="2800"/>
              </a:lnSpc>
              <a:spcBef>
                <a:spcPts val="500"/>
              </a:spcBef>
              <a:buFont typeface="Arial" panose="020B0604020202020204" pitchFamily="34" charset="0"/>
              <a:buChar char="•"/>
            </a:pPr>
            <a:r>
              <a:rPr lang="en-GB" sz="2000" dirty="0" err="1">
                <a:solidFill>
                  <a:schemeClr val="bg1"/>
                </a:solidFill>
                <a:latin typeface="Century Gothic" panose="020B0502020202020204" pitchFamily="34" charset="0"/>
              </a:rPr>
              <a:t>Shanise</a:t>
            </a:r>
            <a:r>
              <a:rPr lang="en-GB" sz="2000" dirty="0">
                <a:solidFill>
                  <a:schemeClr val="bg1"/>
                </a:solidFill>
                <a:latin typeface="Century Gothic" panose="020B0502020202020204" pitchFamily="34" charset="0"/>
              </a:rPr>
              <a:t> = Higher risk</a:t>
            </a:r>
          </a:p>
          <a:p>
            <a:endParaRPr lang="en-GB" sz="2000" b="1" dirty="0">
              <a:solidFill>
                <a:schemeClr val="bg1"/>
              </a:solidFill>
              <a:latin typeface="Century Gothic" panose="020B0502020202020204" pitchFamily="34" charset="0"/>
            </a:endParaRPr>
          </a:p>
        </p:txBody>
      </p:sp>
      <p:pic>
        <p:nvPicPr>
          <p:cNvPr id="9" name="Picture 8" descr="A pink and white meter with a white triangle and a white arrow&#10;&#10;Description automatically generated with medium confidence">
            <a:extLst>
              <a:ext uri="{FF2B5EF4-FFF2-40B4-BE49-F238E27FC236}">
                <a16:creationId xmlns:a16="http://schemas.microsoft.com/office/drawing/2014/main" id="{81B24D33-26C2-E1C0-089E-EDD478F24894}"/>
              </a:ext>
            </a:extLst>
          </p:cNvPr>
          <p:cNvPicPr>
            <a:picLocks noChangeAspect="1"/>
          </p:cNvPicPr>
          <p:nvPr/>
        </p:nvPicPr>
        <p:blipFill>
          <a:blip r:embed="rId3"/>
          <a:stretch>
            <a:fillRect/>
          </a:stretch>
        </p:blipFill>
        <p:spPr>
          <a:xfrm>
            <a:off x="3486306" y="3003248"/>
            <a:ext cx="6180630" cy="3441668"/>
          </a:xfrm>
          <a:prstGeom prst="rect">
            <a:avLst/>
          </a:prstGeom>
        </p:spPr>
      </p:pic>
    </p:spTree>
    <p:extLst>
      <p:ext uri="{BB962C8B-B14F-4D97-AF65-F5344CB8AC3E}">
        <p14:creationId xmlns:p14="http://schemas.microsoft.com/office/powerpoint/2010/main" val="188256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C8CC62-2EAF-02A1-84FC-A7EB9AF05F32}"/>
              </a:ext>
            </a:extLst>
          </p:cNvPr>
          <p:cNvSpPr>
            <a:spLocks noGrp="1"/>
          </p:cNvSpPr>
          <p:nvPr>
            <p:ph sz="half" idx="10"/>
          </p:nvPr>
        </p:nvSpPr>
        <p:spPr>
          <a:xfrm>
            <a:off x="232916" y="1303304"/>
            <a:ext cx="4555940" cy="5108006"/>
          </a:xfrm>
        </p:spPr>
        <p:txBody>
          <a:bodyPr>
            <a:normAutofit fontScale="25000" lnSpcReduction="20000"/>
          </a:bodyPr>
          <a:lstStyle/>
          <a:p>
            <a:pPr>
              <a:lnSpc>
                <a:spcPts val="2400"/>
              </a:lnSpc>
              <a:spcBef>
                <a:spcPts val="900"/>
              </a:spcBef>
              <a:spcAft>
                <a:spcPts val="0"/>
              </a:spcAft>
            </a:pPr>
            <a:r>
              <a:rPr lang="en-GB" sz="7200" dirty="0"/>
              <a:t>Do any of the characters from the scenarios need help and support?</a:t>
            </a:r>
          </a:p>
          <a:p>
            <a:pPr marL="198000" indent="-180000">
              <a:lnSpc>
                <a:spcPts val="2400"/>
              </a:lnSpc>
              <a:spcBef>
                <a:spcPts val="900"/>
              </a:spcBef>
              <a:spcAft>
                <a:spcPts val="0"/>
              </a:spcAft>
              <a:buFont typeface="Arial" panose="020B0604020202020204" pitchFamily="34" charset="0"/>
              <a:buChar char="•"/>
            </a:pPr>
            <a:r>
              <a:rPr lang="en-GB" sz="7200" dirty="0"/>
              <a:t>How and where could they get this?</a:t>
            </a:r>
          </a:p>
          <a:p>
            <a:pPr marL="198000" indent="-180000">
              <a:lnSpc>
                <a:spcPts val="2400"/>
              </a:lnSpc>
              <a:spcBef>
                <a:spcPts val="900"/>
              </a:spcBef>
              <a:spcAft>
                <a:spcPts val="1200"/>
              </a:spcAft>
              <a:buFont typeface="Arial" panose="020B0604020202020204" pitchFamily="34" charset="0"/>
              <a:buChar char="•"/>
            </a:pPr>
            <a:r>
              <a:rPr lang="en-GB" sz="7200" dirty="0"/>
              <a:t>What might happen if they do?</a:t>
            </a:r>
          </a:p>
          <a:p>
            <a:pPr>
              <a:lnSpc>
                <a:spcPts val="2400"/>
              </a:lnSpc>
              <a:spcBef>
                <a:spcPts val="900"/>
              </a:spcBef>
              <a:spcAft>
                <a:spcPts val="0"/>
              </a:spcAft>
            </a:pPr>
            <a:r>
              <a:rPr lang="en-GB" sz="7200" dirty="0"/>
              <a:t> If you have any worries or concerns:</a:t>
            </a:r>
          </a:p>
          <a:p>
            <a:pPr marL="198000" indent="-198000">
              <a:lnSpc>
                <a:spcPts val="2400"/>
              </a:lnSpc>
              <a:spcBef>
                <a:spcPts val="900"/>
              </a:spcBef>
              <a:spcAft>
                <a:spcPts val="0"/>
              </a:spcAft>
              <a:buFont typeface="Arial" panose="020B0604020202020204" pitchFamily="34" charset="0"/>
              <a:buChar char="•"/>
            </a:pPr>
            <a:r>
              <a:rPr lang="en-GB" sz="7200" dirty="0"/>
              <a:t>Talk to a trusted adult – Go to </a:t>
            </a:r>
            <a:r>
              <a:rPr lang="en-GB" sz="7200" dirty="0">
                <a:hlinkClick r:id="rId3"/>
              </a:rPr>
              <a:t>www.childline.co.uk</a:t>
            </a:r>
            <a:r>
              <a:rPr lang="en-GB" sz="7200" dirty="0"/>
              <a:t>  0800 1111</a:t>
            </a:r>
          </a:p>
          <a:p>
            <a:pPr marL="198000" indent="-198000">
              <a:lnSpc>
                <a:spcPts val="2400"/>
              </a:lnSpc>
              <a:spcBef>
                <a:spcPts val="900"/>
              </a:spcBef>
              <a:spcAft>
                <a:spcPts val="0"/>
              </a:spcAft>
              <a:buFont typeface="Arial" panose="020B0604020202020204" pitchFamily="34" charset="0"/>
              <a:buChar char="•"/>
            </a:pPr>
            <a:r>
              <a:rPr lang="en-GB" sz="7200" dirty="0"/>
              <a:t>Contact the police using 101 or ring 999 if someone is seriously ill, unsafe or scared</a:t>
            </a:r>
          </a:p>
          <a:p>
            <a:endParaRPr lang="en-GB" sz="2800" dirty="0">
              <a:latin typeface="Lato" panose="020B0604020202020204" charset="0"/>
              <a:ea typeface="Lato" panose="020B0604020202020204" charset="0"/>
              <a:cs typeface="Lato" panose="020B0604020202020204" charset="0"/>
            </a:endParaRPr>
          </a:p>
        </p:txBody>
      </p:sp>
      <p:sp>
        <p:nvSpPr>
          <p:cNvPr id="3" name="Title 2">
            <a:extLst>
              <a:ext uri="{FF2B5EF4-FFF2-40B4-BE49-F238E27FC236}">
                <a16:creationId xmlns:a16="http://schemas.microsoft.com/office/drawing/2014/main" id="{7A73A3C7-0CBD-C858-B903-7B19CCDDD8BB}"/>
              </a:ext>
            </a:extLst>
          </p:cNvPr>
          <p:cNvSpPr>
            <a:spLocks noGrp="1"/>
          </p:cNvSpPr>
          <p:nvPr>
            <p:ph type="title"/>
          </p:nvPr>
        </p:nvSpPr>
        <p:spPr/>
        <p:txBody>
          <a:bodyPr/>
          <a:lstStyle/>
          <a:p>
            <a:r>
              <a:rPr lang="en-US" dirty="0"/>
              <a:t>Who can help?</a:t>
            </a:r>
          </a:p>
        </p:txBody>
      </p:sp>
      <p:sp>
        <p:nvSpPr>
          <p:cNvPr id="10" name="Slide Number Placeholder 5">
            <a:extLst>
              <a:ext uri="{FF2B5EF4-FFF2-40B4-BE49-F238E27FC236}">
                <a16:creationId xmlns:a16="http://schemas.microsoft.com/office/drawing/2014/main" id="{FCA042CF-FF68-326A-EFA8-CC9353090028}"/>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solidFill>
                  <a:schemeClr val="bg1"/>
                </a:solidFill>
              </a:rPr>
              <a:t>© PSHE Association 2025</a:t>
            </a:r>
          </a:p>
        </p:txBody>
      </p:sp>
      <p:pic>
        <p:nvPicPr>
          <p:cNvPr id="11" name="Picture 10" descr="A black background with a black square&#10;&#10;Description automatically generated with medium confidence">
            <a:extLst>
              <a:ext uri="{FF2B5EF4-FFF2-40B4-BE49-F238E27FC236}">
                <a16:creationId xmlns:a16="http://schemas.microsoft.com/office/drawing/2014/main" id="{4AAAD599-5046-B984-C9F6-C7E2E033739A}"/>
              </a:ext>
            </a:extLst>
          </p:cNvPr>
          <p:cNvPicPr>
            <a:picLocks noChangeAspect="1"/>
          </p:cNvPicPr>
          <p:nvPr/>
        </p:nvPicPr>
        <p:blipFill>
          <a:blip r:embed="rId4"/>
          <a:stretch>
            <a:fillRect/>
          </a:stretch>
        </p:blipFill>
        <p:spPr>
          <a:xfrm>
            <a:off x="5348520" y="3007096"/>
            <a:ext cx="3943279" cy="1497708"/>
          </a:xfrm>
          <a:prstGeom prst="rect">
            <a:avLst/>
          </a:prstGeom>
        </p:spPr>
      </p:pic>
      <p:pic>
        <p:nvPicPr>
          <p:cNvPr id="12" name="Picture 11" descr="A black background with a black square&#10;&#10;Description automatically generated with medium confidence">
            <a:extLst>
              <a:ext uri="{FF2B5EF4-FFF2-40B4-BE49-F238E27FC236}">
                <a16:creationId xmlns:a16="http://schemas.microsoft.com/office/drawing/2014/main" id="{C9854E4D-D0A6-1774-657D-E6F6A2EE9886}"/>
              </a:ext>
            </a:extLst>
          </p:cNvPr>
          <p:cNvPicPr>
            <a:picLocks noChangeAspect="1"/>
          </p:cNvPicPr>
          <p:nvPr/>
        </p:nvPicPr>
        <p:blipFill>
          <a:blip r:embed="rId5"/>
          <a:stretch>
            <a:fillRect/>
          </a:stretch>
        </p:blipFill>
        <p:spPr>
          <a:xfrm>
            <a:off x="5624584" y="4583699"/>
            <a:ext cx="3943279" cy="1691102"/>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A6589091-F1EC-AC3D-40FC-DEF5AAA18DC4}"/>
              </a:ext>
            </a:extLst>
          </p:cNvPr>
          <p:cNvPicPr>
            <a:picLocks noChangeAspect="1"/>
          </p:cNvPicPr>
          <p:nvPr/>
        </p:nvPicPr>
        <p:blipFill>
          <a:blip r:embed="rId5"/>
          <a:stretch>
            <a:fillRect/>
          </a:stretch>
        </p:blipFill>
        <p:spPr>
          <a:xfrm>
            <a:off x="6071474" y="1428750"/>
            <a:ext cx="3496389" cy="1499450"/>
          </a:xfrm>
          <a:prstGeom prst="rect">
            <a:avLst/>
          </a:prstGeom>
        </p:spPr>
      </p:pic>
      <p:sp>
        <p:nvSpPr>
          <p:cNvPr id="14" name="Google Shape;436;p25">
            <a:extLst>
              <a:ext uri="{FF2B5EF4-FFF2-40B4-BE49-F238E27FC236}">
                <a16:creationId xmlns:a16="http://schemas.microsoft.com/office/drawing/2014/main" id="{C74B628D-44F5-8006-7B23-B4A5C8689F79}"/>
              </a:ext>
            </a:extLst>
          </p:cNvPr>
          <p:cNvSpPr txBox="1"/>
          <p:nvPr/>
        </p:nvSpPr>
        <p:spPr>
          <a:xfrm>
            <a:off x="5645234" y="3222163"/>
            <a:ext cx="3349853" cy="937720"/>
          </a:xfrm>
          <a:prstGeom prst="rect">
            <a:avLst/>
          </a:prstGeom>
          <a:noFill/>
          <a:ln>
            <a:noFill/>
          </a:ln>
        </p:spPr>
        <p:txBody>
          <a:bodyPr spcFirstLastPara="1" wrap="square" lIns="91425" tIns="45700" rIns="91425" bIns="45700" anchor="t" anchorCtr="0">
            <a:noAutofit/>
          </a:bodyPr>
          <a:lstStyle/>
          <a:p>
            <a:pPr marL="0" marR="0" lvl="0" indent="0" algn="l" rtl="0">
              <a:lnSpc>
                <a:spcPts val="2800"/>
              </a:lnSpc>
              <a:spcBef>
                <a:spcPts val="0"/>
              </a:spcBef>
              <a:spcAft>
                <a:spcPts val="0"/>
              </a:spcAft>
              <a:buClr>
                <a:schemeClr val="lt1"/>
              </a:buClr>
              <a:buSzPts val="2000"/>
              <a:buFont typeface="Arial"/>
              <a:buNone/>
            </a:pPr>
            <a:r>
              <a:rPr lang="en-US" sz="2000" dirty="0">
                <a:solidFill>
                  <a:schemeClr val="tx1"/>
                </a:solidFill>
                <a:latin typeface="Century Gothic"/>
                <a:ea typeface="Century Gothic"/>
                <a:cs typeface="Century Gothic"/>
                <a:sym typeface="Century Gothic"/>
              </a:rPr>
              <a:t>Something's worrying me,</a:t>
            </a:r>
            <a:br>
              <a:rPr lang="en-US" sz="2000" dirty="0">
                <a:solidFill>
                  <a:schemeClr val="tx1"/>
                </a:solidFill>
                <a:latin typeface="Century Gothic"/>
                <a:ea typeface="Century Gothic"/>
                <a:cs typeface="Century Gothic"/>
                <a:sym typeface="Century Gothic"/>
              </a:rPr>
            </a:br>
            <a:r>
              <a:rPr lang="en-US" sz="2000" dirty="0">
                <a:solidFill>
                  <a:schemeClr val="tx1"/>
                </a:solidFill>
                <a:latin typeface="Century Gothic"/>
                <a:ea typeface="Century Gothic"/>
                <a:cs typeface="Century Gothic"/>
                <a:sym typeface="Century Gothic"/>
              </a:rPr>
              <a:t>can I talk to you?</a:t>
            </a:r>
            <a:endParaRPr sz="2000" dirty="0">
              <a:solidFill>
                <a:schemeClr val="tx1"/>
              </a:solidFill>
            </a:endParaRPr>
          </a:p>
        </p:txBody>
      </p:sp>
      <p:sp>
        <p:nvSpPr>
          <p:cNvPr id="15" name="Google Shape;437;p25">
            <a:extLst>
              <a:ext uri="{FF2B5EF4-FFF2-40B4-BE49-F238E27FC236}">
                <a16:creationId xmlns:a16="http://schemas.microsoft.com/office/drawing/2014/main" id="{33EE67D4-20BD-79A1-6F11-62868F28426A}"/>
              </a:ext>
            </a:extLst>
          </p:cNvPr>
          <p:cNvSpPr txBox="1"/>
          <p:nvPr/>
        </p:nvSpPr>
        <p:spPr>
          <a:xfrm>
            <a:off x="6378575" y="1581174"/>
            <a:ext cx="2999342" cy="937720"/>
          </a:xfrm>
          <a:prstGeom prst="rect">
            <a:avLst/>
          </a:prstGeom>
          <a:noFill/>
          <a:ln>
            <a:noFill/>
          </a:ln>
        </p:spPr>
        <p:txBody>
          <a:bodyPr spcFirstLastPara="1" wrap="square" lIns="91425" tIns="45700" rIns="91425" bIns="45700" anchor="t" anchorCtr="0">
            <a:noAutofit/>
          </a:bodyPr>
          <a:lstStyle/>
          <a:p>
            <a:pPr marL="0" marR="0" lvl="0" indent="0" algn="l" rtl="0">
              <a:lnSpc>
                <a:spcPts val="2800"/>
              </a:lnSpc>
              <a:spcBef>
                <a:spcPts val="0"/>
              </a:spcBef>
              <a:spcAft>
                <a:spcPts val="0"/>
              </a:spcAft>
              <a:buClr>
                <a:schemeClr val="lt1"/>
              </a:buClr>
              <a:buSzPts val="2000"/>
              <a:buFont typeface="Arial"/>
              <a:buNone/>
            </a:pPr>
            <a:r>
              <a:rPr lang="en-US" sz="2000" dirty="0">
                <a:solidFill>
                  <a:schemeClr val="tx1"/>
                </a:solidFill>
                <a:latin typeface="Century Gothic"/>
                <a:ea typeface="Century Gothic"/>
                <a:cs typeface="Century Gothic"/>
                <a:sym typeface="Century Gothic"/>
              </a:rPr>
              <a:t>I need your help with something . . . </a:t>
            </a:r>
            <a:endParaRPr sz="2000" dirty="0">
              <a:solidFill>
                <a:schemeClr val="tx1"/>
              </a:solidFill>
            </a:endParaRPr>
          </a:p>
        </p:txBody>
      </p:sp>
      <p:sp>
        <p:nvSpPr>
          <p:cNvPr id="16" name="Google Shape;438;p25">
            <a:extLst>
              <a:ext uri="{FF2B5EF4-FFF2-40B4-BE49-F238E27FC236}">
                <a16:creationId xmlns:a16="http://schemas.microsoft.com/office/drawing/2014/main" id="{DB2A02EE-36B0-AD66-20DC-00F2290A238E}"/>
              </a:ext>
            </a:extLst>
          </p:cNvPr>
          <p:cNvSpPr txBox="1"/>
          <p:nvPr/>
        </p:nvSpPr>
        <p:spPr>
          <a:xfrm>
            <a:off x="6028064" y="4834430"/>
            <a:ext cx="3349853" cy="937720"/>
          </a:xfrm>
          <a:prstGeom prst="rect">
            <a:avLst/>
          </a:prstGeom>
          <a:noFill/>
          <a:ln>
            <a:noFill/>
          </a:ln>
        </p:spPr>
        <p:txBody>
          <a:bodyPr spcFirstLastPara="1" wrap="square" lIns="91425" tIns="45700" rIns="91425" bIns="45700" anchor="t" anchorCtr="0">
            <a:noAutofit/>
          </a:bodyPr>
          <a:lstStyle/>
          <a:p>
            <a:pPr marL="0" marR="0" lvl="0" indent="0" algn="l" rtl="0">
              <a:lnSpc>
                <a:spcPts val="2800"/>
              </a:lnSpc>
              <a:spcBef>
                <a:spcPts val="0"/>
              </a:spcBef>
              <a:spcAft>
                <a:spcPts val="0"/>
              </a:spcAft>
              <a:buClr>
                <a:schemeClr val="lt1"/>
              </a:buClr>
              <a:buSzPts val="2000"/>
              <a:buFont typeface="Arial"/>
              <a:buNone/>
            </a:pPr>
            <a:r>
              <a:rPr lang="en-US" sz="2000" dirty="0">
                <a:solidFill>
                  <a:schemeClr val="tx1"/>
                </a:solidFill>
                <a:latin typeface="Century Gothic"/>
                <a:ea typeface="Century Gothic"/>
                <a:cs typeface="Century Gothic"/>
                <a:sym typeface="Century Gothic"/>
              </a:rPr>
              <a:t>I have something that’s been bothering me . . .</a:t>
            </a:r>
            <a:endParaRPr sz="2000" dirty="0">
              <a:solidFill>
                <a:schemeClr val="tx1"/>
              </a:solidFill>
            </a:endParaRPr>
          </a:p>
        </p:txBody>
      </p:sp>
    </p:spTree>
    <p:extLst>
      <p:ext uri="{BB962C8B-B14F-4D97-AF65-F5344CB8AC3E}">
        <p14:creationId xmlns:p14="http://schemas.microsoft.com/office/powerpoint/2010/main" val="1258351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3F73C-9693-2763-E620-EBC2763C938D}"/>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04B93F7-4772-DA99-5F6A-A9618A6F8F8C}"/>
              </a:ext>
            </a:extLst>
          </p:cNvPr>
          <p:cNvSpPr>
            <a:spLocks noGrp="1"/>
          </p:cNvSpPr>
          <p:nvPr>
            <p:ph type="sldNum" sz="quarter" idx="4"/>
          </p:nvPr>
        </p:nvSpPr>
        <p:spPr/>
        <p:txBody>
          <a:bodyPr/>
          <a:lstStyle/>
          <a:p>
            <a:r>
              <a:rPr lang="en-GB"/>
              <a:t>© PSHE Association 2025</a:t>
            </a:r>
            <a:endParaRPr lang="en-GB" dirty="0"/>
          </a:p>
        </p:txBody>
      </p:sp>
      <p:sp>
        <p:nvSpPr>
          <p:cNvPr id="16" name="Title 1">
            <a:extLst>
              <a:ext uri="{FF2B5EF4-FFF2-40B4-BE49-F238E27FC236}">
                <a16:creationId xmlns:a16="http://schemas.microsoft.com/office/drawing/2014/main" id="{53BF64D1-AA94-4F56-2C7E-4CBBF0F5C988}"/>
              </a:ext>
            </a:extLst>
          </p:cNvPr>
          <p:cNvSpPr txBox="1">
            <a:spLocks/>
          </p:cNvSpPr>
          <p:nvPr/>
        </p:nvSpPr>
        <p:spPr>
          <a:xfrm>
            <a:off x="233593" y="543878"/>
            <a:ext cx="6656306" cy="694054"/>
          </a:xfrm>
          <a:prstGeom prst="rect">
            <a:avLst/>
          </a:prstGeom>
        </p:spPr>
        <p:txBody>
          <a:bodyPr vert="horz" lIns="91440" tIns="45720" rIns="91440" bIns="45720" rtlCol="0" anchor="b">
            <a:noAutofit/>
          </a:bodyPr>
          <a:lstStyle>
            <a:lvl1pPr algn="l" defTabSz="990570" rtl="0" eaLnBrk="1" latinLnBrk="0" hangingPunct="1">
              <a:lnSpc>
                <a:spcPts val="4300"/>
              </a:lnSpc>
              <a:spcBef>
                <a:spcPts val="2600"/>
              </a:spcBef>
              <a:buNone/>
              <a:defRPr sz="3600" b="1" kern="1200">
                <a:solidFill>
                  <a:schemeClr val="tx1"/>
                </a:solidFill>
                <a:latin typeface="Century Gothic" panose="020B0502020202020204" pitchFamily="34" charset="0"/>
                <a:ea typeface="+mj-ea"/>
                <a:cs typeface="+mj-cs"/>
              </a:defRPr>
            </a:lvl1pPr>
          </a:lstStyle>
          <a:p>
            <a:r>
              <a:rPr lang="en-GB" dirty="0"/>
              <a:t>What’s our starting point?</a:t>
            </a:r>
          </a:p>
        </p:txBody>
      </p:sp>
      <p:sp>
        <p:nvSpPr>
          <p:cNvPr id="17" name="TextBox 16">
            <a:extLst>
              <a:ext uri="{FF2B5EF4-FFF2-40B4-BE49-F238E27FC236}">
                <a16:creationId xmlns:a16="http://schemas.microsoft.com/office/drawing/2014/main" id="{4C9A5C98-9539-7A6D-4572-89DEB475CEB0}"/>
              </a:ext>
            </a:extLst>
          </p:cNvPr>
          <p:cNvSpPr txBox="1"/>
          <p:nvPr/>
        </p:nvSpPr>
        <p:spPr>
          <a:xfrm>
            <a:off x="233590" y="1309712"/>
            <a:ext cx="3509735" cy="3772828"/>
          </a:xfrm>
          <a:prstGeom prst="rect">
            <a:avLst/>
          </a:prstGeom>
          <a:noFill/>
        </p:spPr>
        <p:txBody>
          <a:bodyPr wrap="square">
            <a:spAutoFit/>
          </a:bodyPr>
          <a:lstStyle/>
          <a:p>
            <a:pPr>
              <a:lnSpc>
                <a:spcPts val="2800"/>
              </a:lnSpc>
              <a:spcBef>
                <a:spcPts val="1100"/>
              </a:spcBef>
            </a:pPr>
            <a:r>
              <a:rPr lang="en-GB" sz="2000" b="1" dirty="0">
                <a:latin typeface="Century Gothic" panose="020B0502020202020204" pitchFamily="34" charset="0"/>
              </a:rPr>
              <a:t>Go back to the </a:t>
            </a:r>
            <a:br>
              <a:rPr lang="en-GB" sz="2000" b="1" dirty="0">
                <a:latin typeface="Century Gothic" panose="020B0502020202020204" pitchFamily="34" charset="0"/>
              </a:rPr>
            </a:br>
            <a:r>
              <a:rPr lang="en-GB" sz="2000" b="1" dirty="0">
                <a:latin typeface="Century Gothic" panose="020B0502020202020204" pitchFamily="34" charset="0"/>
              </a:rPr>
              <a:t>spider-gram from the beginning of the lesson.</a:t>
            </a:r>
          </a:p>
          <a:p>
            <a:pPr lvl="0" defTabSz="990570">
              <a:lnSpc>
                <a:spcPts val="2800"/>
              </a:lnSpc>
              <a:spcBef>
                <a:spcPts val="1100"/>
              </a:spcBef>
            </a:pPr>
            <a:r>
              <a:rPr lang="en-GB" sz="2000" dirty="0">
                <a:solidFill>
                  <a:srgbClr val="000000"/>
                </a:solidFill>
                <a:latin typeface="Century Gothic" panose="020B0502020202020204" pitchFamily="34" charset="0"/>
              </a:rPr>
              <a:t>Using a different colour pen or pencil, add to or change your ideas based on any new learning about the risks and effects of drugs.</a:t>
            </a:r>
          </a:p>
          <a:p>
            <a:endParaRPr lang="en-GB" sz="2000" dirty="0">
              <a:latin typeface="Century Gothic" panose="020B0502020202020204" pitchFamily="34" charset="0"/>
            </a:endParaRPr>
          </a:p>
        </p:txBody>
      </p:sp>
      <p:grpSp>
        <p:nvGrpSpPr>
          <p:cNvPr id="2" name="Group 1">
            <a:extLst>
              <a:ext uri="{FF2B5EF4-FFF2-40B4-BE49-F238E27FC236}">
                <a16:creationId xmlns:a16="http://schemas.microsoft.com/office/drawing/2014/main" id="{D28DF71C-76F3-801F-ED84-F40CF3C9B956}"/>
              </a:ext>
            </a:extLst>
          </p:cNvPr>
          <p:cNvGrpSpPr/>
          <p:nvPr/>
        </p:nvGrpSpPr>
        <p:grpSpPr>
          <a:xfrm>
            <a:off x="4224003" y="1464713"/>
            <a:ext cx="5368703" cy="3928574"/>
            <a:chOff x="4224003" y="2482736"/>
            <a:chExt cx="5368703" cy="3928574"/>
          </a:xfrm>
        </p:grpSpPr>
        <p:sp>
          <p:nvSpPr>
            <p:cNvPr id="3" name="Rounded Rectangle 2">
              <a:extLst>
                <a:ext uri="{FF2B5EF4-FFF2-40B4-BE49-F238E27FC236}">
                  <a16:creationId xmlns:a16="http://schemas.microsoft.com/office/drawing/2014/main" id="{CF39EAF6-701E-EA7B-7BAE-9FB670105864}"/>
                </a:ext>
              </a:extLst>
            </p:cNvPr>
            <p:cNvSpPr/>
            <p:nvPr/>
          </p:nvSpPr>
          <p:spPr>
            <a:xfrm>
              <a:off x="4224003" y="2482736"/>
              <a:ext cx="5368703" cy="3928574"/>
            </a:xfrm>
            <a:prstGeom prst="roundRect">
              <a:avLst>
                <a:gd name="adj" fmla="val 4213"/>
              </a:avLst>
            </a:prstGeom>
            <a:solidFill>
              <a:schemeClr val="accent1">
                <a:lumMod val="20000"/>
                <a:lumOff val="80000"/>
              </a:schemeClr>
            </a:solidFill>
            <a:ln>
              <a:noFill/>
            </a:ln>
            <a:effectLst>
              <a:outerShdw blurRad="121262" dist="50800" dir="5400000" sx="102222" sy="102222" algn="ctr" rotWithShape="0">
                <a:srgbClr val="000000">
                  <a:alpha val="18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a:extLst>
                <a:ext uri="{FF2B5EF4-FFF2-40B4-BE49-F238E27FC236}">
                  <a16:creationId xmlns:a16="http://schemas.microsoft.com/office/drawing/2014/main" id="{A9CD55E0-69B7-B7B6-614A-8863DBAC74C6}"/>
                </a:ext>
              </a:extLst>
            </p:cNvPr>
            <p:cNvSpPr/>
            <p:nvPr/>
          </p:nvSpPr>
          <p:spPr>
            <a:xfrm>
              <a:off x="6377821" y="4150578"/>
              <a:ext cx="1236604" cy="59289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ysClr val="windowText" lastClr="000000"/>
                  </a:solidFill>
                  <a:latin typeface="Century Gothic" panose="020B0502020202020204" pitchFamily="34" charset="0"/>
                </a:rPr>
                <a:t>Drugs</a:t>
              </a:r>
            </a:p>
          </p:txBody>
        </p:sp>
      </p:grpSp>
      <p:cxnSp>
        <p:nvCxnSpPr>
          <p:cNvPr id="18" name="Straight Arrow Connector 17">
            <a:extLst>
              <a:ext uri="{FF2B5EF4-FFF2-40B4-BE49-F238E27FC236}">
                <a16:creationId xmlns:a16="http://schemas.microsoft.com/office/drawing/2014/main" id="{EA0CC5DD-DE1F-5B3F-C8F1-DE1E258CCC79}"/>
              </a:ext>
            </a:extLst>
          </p:cNvPr>
          <p:cNvCxnSpPr>
            <a:cxnSpLocks/>
            <a:stCxn id="6" idx="1"/>
          </p:cNvCxnSpPr>
          <p:nvPr/>
        </p:nvCxnSpPr>
        <p:spPr>
          <a:xfrm flipH="1">
            <a:off x="5763806" y="3429000"/>
            <a:ext cx="614015"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C8C83F4-78DE-105F-AE68-54C207870F91}"/>
              </a:ext>
            </a:extLst>
          </p:cNvPr>
          <p:cNvCxnSpPr>
            <a:cxnSpLocks/>
          </p:cNvCxnSpPr>
          <p:nvPr/>
        </p:nvCxnSpPr>
        <p:spPr>
          <a:xfrm>
            <a:off x="7614425" y="3429000"/>
            <a:ext cx="51727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0584D0C-C3DA-8685-6D74-709BAFD18B21}"/>
              </a:ext>
            </a:extLst>
          </p:cNvPr>
          <p:cNvSpPr txBox="1"/>
          <p:nvPr/>
        </p:nvSpPr>
        <p:spPr>
          <a:xfrm>
            <a:off x="4603446" y="3181082"/>
            <a:ext cx="1236604" cy="499428"/>
          </a:xfrm>
          <a:prstGeom prst="roundRect">
            <a:avLst/>
          </a:prstGeom>
          <a:solidFill>
            <a:schemeClr val="accent1">
              <a:lumMod val="20000"/>
              <a:lumOff val="80000"/>
              <a:alpha val="0"/>
            </a:schemeClr>
          </a:solidFill>
          <a:ln>
            <a:noFill/>
          </a:ln>
        </p:spPr>
        <p:txBody>
          <a:bodyPr wrap="square">
            <a:spAutoFit/>
          </a:bodyPr>
          <a:lstStyle/>
          <a:p>
            <a:pPr lvl="0" defTabSz="990570">
              <a:lnSpc>
                <a:spcPts val="2800"/>
              </a:lnSpc>
              <a:spcBef>
                <a:spcPts val="1100"/>
              </a:spcBef>
            </a:pPr>
            <a:r>
              <a:rPr lang="en-GB" sz="2400" b="1" dirty="0">
                <a:solidFill>
                  <a:srgbClr val="000000"/>
                </a:solidFill>
                <a:latin typeface="Century Gothic" panose="020B0502020202020204" pitchFamily="34" charset="0"/>
              </a:rPr>
              <a:t>Effects</a:t>
            </a:r>
          </a:p>
        </p:txBody>
      </p:sp>
      <p:sp>
        <p:nvSpPr>
          <p:cNvPr id="23" name="TextBox 22">
            <a:extLst>
              <a:ext uri="{FF2B5EF4-FFF2-40B4-BE49-F238E27FC236}">
                <a16:creationId xmlns:a16="http://schemas.microsoft.com/office/drawing/2014/main" id="{320024C0-1FEC-ED81-6303-B9DC9707DA6C}"/>
              </a:ext>
            </a:extLst>
          </p:cNvPr>
          <p:cNvSpPr txBox="1"/>
          <p:nvPr/>
        </p:nvSpPr>
        <p:spPr>
          <a:xfrm>
            <a:off x="8165570" y="3183542"/>
            <a:ext cx="1139462" cy="499428"/>
          </a:xfrm>
          <a:prstGeom prst="roundRect">
            <a:avLst/>
          </a:prstGeom>
          <a:solidFill>
            <a:schemeClr val="accent1">
              <a:lumMod val="20000"/>
              <a:lumOff val="80000"/>
              <a:alpha val="0"/>
            </a:schemeClr>
          </a:solidFill>
          <a:ln>
            <a:noFill/>
          </a:ln>
        </p:spPr>
        <p:txBody>
          <a:bodyPr wrap="square">
            <a:spAutoFit/>
          </a:bodyPr>
          <a:lstStyle/>
          <a:p>
            <a:pPr lvl="0" defTabSz="990570">
              <a:lnSpc>
                <a:spcPts val="2800"/>
              </a:lnSpc>
              <a:spcBef>
                <a:spcPts val="1100"/>
              </a:spcBef>
            </a:pPr>
            <a:r>
              <a:rPr lang="en-GB" sz="2400" b="1" dirty="0">
                <a:solidFill>
                  <a:srgbClr val="000000"/>
                </a:solidFill>
                <a:latin typeface="Century Gothic" panose="020B0502020202020204" pitchFamily="34" charset="0"/>
              </a:rPr>
              <a:t>Risks</a:t>
            </a:r>
          </a:p>
        </p:txBody>
      </p:sp>
      <p:grpSp>
        <p:nvGrpSpPr>
          <p:cNvPr id="34" name="Group 33">
            <a:extLst>
              <a:ext uri="{FF2B5EF4-FFF2-40B4-BE49-F238E27FC236}">
                <a16:creationId xmlns:a16="http://schemas.microsoft.com/office/drawing/2014/main" id="{B5FFB6A5-1163-70D1-EA2F-B9862C2B684C}"/>
              </a:ext>
            </a:extLst>
          </p:cNvPr>
          <p:cNvGrpSpPr/>
          <p:nvPr/>
        </p:nvGrpSpPr>
        <p:grpSpPr>
          <a:xfrm>
            <a:off x="4440025" y="3725445"/>
            <a:ext cx="1693684" cy="750551"/>
            <a:chOff x="4440025" y="4743468"/>
            <a:chExt cx="1693684" cy="750551"/>
          </a:xfrm>
        </p:grpSpPr>
        <p:cxnSp>
          <p:nvCxnSpPr>
            <p:cNvPr id="36" name="Straight Connector 35">
              <a:extLst>
                <a:ext uri="{FF2B5EF4-FFF2-40B4-BE49-F238E27FC236}">
                  <a16:creationId xmlns:a16="http://schemas.microsoft.com/office/drawing/2014/main" id="{42810065-3CB5-3D8B-844C-AACF687E909A}"/>
                </a:ext>
              </a:extLst>
            </p:cNvPr>
            <p:cNvCxnSpPr/>
            <p:nvPr/>
          </p:nvCxnSpPr>
          <p:spPr>
            <a:xfrm flipH="1">
              <a:off x="4714875" y="4743468"/>
              <a:ext cx="238125" cy="442895"/>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DD384D2F-7BEF-156D-BC6C-ECAAC8AC2B99}"/>
                </a:ext>
              </a:extLst>
            </p:cNvPr>
            <p:cNvCxnSpPr>
              <a:cxnSpLocks/>
            </p:cNvCxnSpPr>
            <p:nvPr/>
          </p:nvCxnSpPr>
          <p:spPr>
            <a:xfrm>
              <a:off x="5490771" y="4743468"/>
              <a:ext cx="273035" cy="442895"/>
            </a:xfrm>
            <a:prstGeom prst="line">
              <a:avLst/>
            </a:prstGeom>
            <a:ln w="12700"/>
          </p:spPr>
          <p:style>
            <a:lnRef idx="1">
              <a:schemeClr val="dk1"/>
            </a:lnRef>
            <a:fillRef idx="0">
              <a:schemeClr val="dk1"/>
            </a:fillRef>
            <a:effectRef idx="0">
              <a:schemeClr val="dk1"/>
            </a:effectRef>
            <a:fontRef idx="minor">
              <a:schemeClr val="tx1"/>
            </a:fontRef>
          </p:style>
        </p:cxnSp>
        <p:grpSp>
          <p:nvGrpSpPr>
            <p:cNvPr id="38" name="Group 37">
              <a:extLst>
                <a:ext uri="{FF2B5EF4-FFF2-40B4-BE49-F238E27FC236}">
                  <a16:creationId xmlns:a16="http://schemas.microsoft.com/office/drawing/2014/main" id="{E1D3957E-88BD-C7E4-375B-55524C0CD34B}"/>
                </a:ext>
              </a:extLst>
            </p:cNvPr>
            <p:cNvGrpSpPr/>
            <p:nvPr/>
          </p:nvGrpSpPr>
          <p:grpSpPr>
            <a:xfrm>
              <a:off x="4440025" y="5330387"/>
              <a:ext cx="642938" cy="163632"/>
              <a:chOff x="715576" y="4604084"/>
              <a:chExt cx="3744129" cy="425116"/>
            </a:xfrm>
          </p:grpSpPr>
          <p:cxnSp>
            <p:nvCxnSpPr>
              <p:cNvPr id="44" name="Straight Connector 43">
                <a:extLst>
                  <a:ext uri="{FF2B5EF4-FFF2-40B4-BE49-F238E27FC236}">
                    <a16:creationId xmlns:a16="http://schemas.microsoft.com/office/drawing/2014/main" id="{AF39F751-7338-CF94-601B-0A511F64F63B}"/>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A819540-622A-B838-F53F-0D87FDC1A293}"/>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77F16EF-A7B5-685C-8072-AE5A7D594D8B}"/>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2C15BEE9-B272-1DB6-0075-66927CE52EF8}"/>
                </a:ext>
              </a:extLst>
            </p:cNvPr>
            <p:cNvGrpSpPr/>
            <p:nvPr/>
          </p:nvGrpSpPr>
          <p:grpSpPr>
            <a:xfrm>
              <a:off x="5490771" y="5325756"/>
              <a:ext cx="642938" cy="163632"/>
              <a:chOff x="715576" y="4604084"/>
              <a:chExt cx="3744129" cy="425116"/>
            </a:xfrm>
          </p:grpSpPr>
          <p:cxnSp>
            <p:nvCxnSpPr>
              <p:cNvPr id="40" name="Straight Connector 39">
                <a:extLst>
                  <a:ext uri="{FF2B5EF4-FFF2-40B4-BE49-F238E27FC236}">
                    <a16:creationId xmlns:a16="http://schemas.microsoft.com/office/drawing/2014/main" id="{9FBF5226-5D1E-DA43-8E25-90B3CB97F451}"/>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1D85ED4-BC43-5FF3-FDC9-54B0EE8307E6}"/>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4FFD558-31F8-4D82-82EE-C160FE1B070F}"/>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47" name="Group 46">
            <a:extLst>
              <a:ext uri="{FF2B5EF4-FFF2-40B4-BE49-F238E27FC236}">
                <a16:creationId xmlns:a16="http://schemas.microsoft.com/office/drawing/2014/main" id="{CA4CE86D-83F5-DB2D-1606-894F3321973F}"/>
              </a:ext>
            </a:extLst>
          </p:cNvPr>
          <p:cNvGrpSpPr/>
          <p:nvPr/>
        </p:nvGrpSpPr>
        <p:grpSpPr>
          <a:xfrm>
            <a:off x="7614425" y="3757967"/>
            <a:ext cx="1747061" cy="718029"/>
            <a:chOff x="7614425" y="4775990"/>
            <a:chExt cx="1747061" cy="718029"/>
          </a:xfrm>
        </p:grpSpPr>
        <p:cxnSp>
          <p:nvCxnSpPr>
            <p:cNvPr id="48" name="Straight Connector 47">
              <a:extLst>
                <a:ext uri="{FF2B5EF4-FFF2-40B4-BE49-F238E27FC236}">
                  <a16:creationId xmlns:a16="http://schemas.microsoft.com/office/drawing/2014/main" id="{3ABFCCC4-E3FE-D19C-1129-85A5384CDA5C}"/>
                </a:ext>
              </a:extLst>
            </p:cNvPr>
            <p:cNvCxnSpPr/>
            <p:nvPr/>
          </p:nvCxnSpPr>
          <p:spPr>
            <a:xfrm flipH="1">
              <a:off x="8056424" y="4775990"/>
              <a:ext cx="238125" cy="442895"/>
            </a:xfrm>
            <a:prstGeom prst="line">
              <a:avLst/>
            </a:prstGeom>
            <a:ln w="12700"/>
          </p:spPr>
          <p:style>
            <a:lnRef idx="1">
              <a:schemeClr val="dk1"/>
            </a:lnRef>
            <a:fillRef idx="0">
              <a:schemeClr val="dk1"/>
            </a:fillRef>
            <a:effectRef idx="0">
              <a:schemeClr val="dk1"/>
            </a:effectRef>
            <a:fontRef idx="minor">
              <a:schemeClr val="tx1"/>
            </a:fontRef>
          </p:style>
        </p:cxnSp>
        <p:cxnSp>
          <p:nvCxnSpPr>
            <p:cNvPr id="49" name="Straight Connector 48">
              <a:extLst>
                <a:ext uri="{FF2B5EF4-FFF2-40B4-BE49-F238E27FC236}">
                  <a16:creationId xmlns:a16="http://schemas.microsoft.com/office/drawing/2014/main" id="{F8F6F137-C15E-6067-3228-D5C55A08DACF}"/>
                </a:ext>
              </a:extLst>
            </p:cNvPr>
            <p:cNvCxnSpPr>
              <a:cxnSpLocks/>
            </p:cNvCxnSpPr>
            <p:nvPr/>
          </p:nvCxnSpPr>
          <p:spPr>
            <a:xfrm>
              <a:off x="8832320" y="4775990"/>
              <a:ext cx="273035" cy="442895"/>
            </a:xfrm>
            <a:prstGeom prst="line">
              <a:avLst/>
            </a:prstGeom>
            <a:ln w="12700"/>
          </p:spPr>
          <p:style>
            <a:lnRef idx="1">
              <a:schemeClr val="dk1"/>
            </a:lnRef>
            <a:fillRef idx="0">
              <a:schemeClr val="dk1"/>
            </a:fillRef>
            <a:effectRef idx="0">
              <a:schemeClr val="dk1"/>
            </a:effectRef>
            <a:fontRef idx="minor">
              <a:schemeClr val="tx1"/>
            </a:fontRef>
          </p:style>
        </p:cxnSp>
        <p:grpSp>
          <p:nvGrpSpPr>
            <p:cNvPr id="50" name="Group 49">
              <a:extLst>
                <a:ext uri="{FF2B5EF4-FFF2-40B4-BE49-F238E27FC236}">
                  <a16:creationId xmlns:a16="http://schemas.microsoft.com/office/drawing/2014/main" id="{73E8B3FA-C1A2-37DF-39E0-4E4D7146A5D3}"/>
                </a:ext>
              </a:extLst>
            </p:cNvPr>
            <p:cNvGrpSpPr/>
            <p:nvPr/>
          </p:nvGrpSpPr>
          <p:grpSpPr>
            <a:xfrm>
              <a:off x="7614425" y="5330387"/>
              <a:ext cx="642938" cy="163632"/>
              <a:chOff x="715576" y="4604084"/>
              <a:chExt cx="3744129" cy="425116"/>
            </a:xfrm>
          </p:grpSpPr>
          <p:cxnSp>
            <p:nvCxnSpPr>
              <p:cNvPr id="55" name="Straight Connector 54">
                <a:extLst>
                  <a:ext uri="{FF2B5EF4-FFF2-40B4-BE49-F238E27FC236}">
                    <a16:creationId xmlns:a16="http://schemas.microsoft.com/office/drawing/2014/main" id="{FBF5F416-3BFF-8FED-6899-C438A1B36552}"/>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63D2AAD-11E4-C3B8-8114-046086C19ABA}"/>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C21E237B-81D6-7EAB-5FCC-F103D73C0AD7}"/>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EE7AE703-4839-610A-E4AB-53C62C35CED7}"/>
                </a:ext>
              </a:extLst>
            </p:cNvPr>
            <p:cNvGrpSpPr/>
            <p:nvPr/>
          </p:nvGrpSpPr>
          <p:grpSpPr>
            <a:xfrm>
              <a:off x="8718548" y="5325756"/>
              <a:ext cx="642938" cy="163632"/>
              <a:chOff x="715576" y="4604084"/>
              <a:chExt cx="3744129" cy="425116"/>
            </a:xfrm>
          </p:grpSpPr>
          <p:cxnSp>
            <p:nvCxnSpPr>
              <p:cNvPr id="52" name="Straight Connector 51">
                <a:extLst>
                  <a:ext uri="{FF2B5EF4-FFF2-40B4-BE49-F238E27FC236}">
                    <a16:creationId xmlns:a16="http://schemas.microsoft.com/office/drawing/2014/main" id="{B00FE63B-618B-1A81-B9FA-4F035E8F475A}"/>
                  </a:ext>
                </a:extLst>
              </p:cNvPr>
              <p:cNvCxnSpPr>
                <a:cxnSpLocks/>
              </p:cNvCxnSpPr>
              <p:nvPr/>
            </p:nvCxnSpPr>
            <p:spPr>
              <a:xfrm>
                <a:off x="715576" y="4604084"/>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980D331-3B48-71FE-7A91-EE91CC87548D}"/>
                  </a:ext>
                </a:extLst>
              </p:cNvPr>
              <p:cNvCxnSpPr>
                <a:cxnSpLocks/>
              </p:cNvCxnSpPr>
              <p:nvPr/>
            </p:nvCxnSpPr>
            <p:spPr>
              <a:xfrm>
                <a:off x="715576" y="4804611"/>
                <a:ext cx="319237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BD20D70-5D4E-B94D-7DA2-2E6681EAA061}"/>
                  </a:ext>
                </a:extLst>
              </p:cNvPr>
              <p:cNvCxnSpPr>
                <a:cxnSpLocks/>
              </p:cNvCxnSpPr>
              <p:nvPr/>
            </p:nvCxnSpPr>
            <p:spPr>
              <a:xfrm>
                <a:off x="715576" y="5029200"/>
                <a:ext cx="3744129" cy="0"/>
              </a:xfrm>
              <a:prstGeom prst="line">
                <a:avLst/>
              </a:prstGeom>
              <a:ln w="476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64" name="Group 63">
            <a:extLst>
              <a:ext uri="{FF2B5EF4-FFF2-40B4-BE49-F238E27FC236}">
                <a16:creationId xmlns:a16="http://schemas.microsoft.com/office/drawing/2014/main" id="{9293EF53-05C3-F036-7BFE-2AE25AF868F0}"/>
              </a:ext>
            </a:extLst>
          </p:cNvPr>
          <p:cNvGrpSpPr/>
          <p:nvPr/>
        </p:nvGrpSpPr>
        <p:grpSpPr>
          <a:xfrm flipV="1">
            <a:off x="4436487" y="2360991"/>
            <a:ext cx="1693684" cy="750551"/>
            <a:chOff x="4440025" y="4743468"/>
            <a:chExt cx="1693684" cy="750551"/>
          </a:xfrm>
        </p:grpSpPr>
        <p:cxnSp>
          <p:nvCxnSpPr>
            <p:cNvPr id="65" name="Straight Connector 64">
              <a:extLst>
                <a:ext uri="{FF2B5EF4-FFF2-40B4-BE49-F238E27FC236}">
                  <a16:creationId xmlns:a16="http://schemas.microsoft.com/office/drawing/2014/main" id="{25B10549-5EC4-F5E5-C89E-A59F322EC32E}"/>
                </a:ext>
              </a:extLst>
            </p:cNvPr>
            <p:cNvCxnSpPr/>
            <p:nvPr/>
          </p:nvCxnSpPr>
          <p:spPr>
            <a:xfrm flipH="1">
              <a:off x="4714875" y="4743468"/>
              <a:ext cx="238125" cy="442895"/>
            </a:xfrm>
            <a:prstGeom prst="line">
              <a:avLst/>
            </a:prstGeom>
            <a:ln w="12700"/>
          </p:spPr>
          <p:style>
            <a:lnRef idx="1">
              <a:schemeClr val="dk1"/>
            </a:lnRef>
            <a:fillRef idx="0">
              <a:schemeClr val="dk1"/>
            </a:fillRef>
            <a:effectRef idx="0">
              <a:schemeClr val="dk1"/>
            </a:effectRef>
            <a:fontRef idx="minor">
              <a:schemeClr val="tx1"/>
            </a:fontRef>
          </p:style>
        </p:cxnSp>
        <p:cxnSp>
          <p:nvCxnSpPr>
            <p:cNvPr id="66" name="Straight Connector 65">
              <a:extLst>
                <a:ext uri="{FF2B5EF4-FFF2-40B4-BE49-F238E27FC236}">
                  <a16:creationId xmlns:a16="http://schemas.microsoft.com/office/drawing/2014/main" id="{9AA064A6-5EC2-25CE-D34F-15316489B58E}"/>
                </a:ext>
              </a:extLst>
            </p:cNvPr>
            <p:cNvCxnSpPr>
              <a:cxnSpLocks/>
            </p:cNvCxnSpPr>
            <p:nvPr/>
          </p:nvCxnSpPr>
          <p:spPr>
            <a:xfrm>
              <a:off x="5490771" y="4743468"/>
              <a:ext cx="273035" cy="442895"/>
            </a:xfrm>
            <a:prstGeom prst="line">
              <a:avLst/>
            </a:prstGeom>
            <a:ln w="12700"/>
          </p:spPr>
          <p:style>
            <a:lnRef idx="1">
              <a:schemeClr val="dk1"/>
            </a:lnRef>
            <a:fillRef idx="0">
              <a:schemeClr val="dk1"/>
            </a:fillRef>
            <a:effectRef idx="0">
              <a:schemeClr val="dk1"/>
            </a:effectRef>
            <a:fontRef idx="minor">
              <a:schemeClr val="tx1"/>
            </a:fontRef>
          </p:style>
        </p:cxnSp>
        <p:grpSp>
          <p:nvGrpSpPr>
            <p:cNvPr id="67" name="Group 66">
              <a:extLst>
                <a:ext uri="{FF2B5EF4-FFF2-40B4-BE49-F238E27FC236}">
                  <a16:creationId xmlns:a16="http://schemas.microsoft.com/office/drawing/2014/main" id="{A01A77D2-19B3-3FC0-84B4-9F2FCDF7F892}"/>
                </a:ext>
              </a:extLst>
            </p:cNvPr>
            <p:cNvGrpSpPr/>
            <p:nvPr/>
          </p:nvGrpSpPr>
          <p:grpSpPr>
            <a:xfrm>
              <a:off x="4440025" y="5330387"/>
              <a:ext cx="642938" cy="163632"/>
              <a:chOff x="715576" y="4604084"/>
              <a:chExt cx="3744129" cy="425116"/>
            </a:xfrm>
          </p:grpSpPr>
          <p:cxnSp>
            <p:nvCxnSpPr>
              <p:cNvPr id="72" name="Straight Connector 71">
                <a:extLst>
                  <a:ext uri="{FF2B5EF4-FFF2-40B4-BE49-F238E27FC236}">
                    <a16:creationId xmlns:a16="http://schemas.microsoft.com/office/drawing/2014/main" id="{4ABCBA81-4917-C54F-AD12-0387BBD656C7}"/>
                  </a:ext>
                </a:extLst>
              </p:cNvPr>
              <p:cNvCxnSpPr>
                <a:cxnSpLocks/>
              </p:cNvCxnSpPr>
              <p:nvPr/>
            </p:nvCxnSpPr>
            <p:spPr>
              <a:xfrm>
                <a:off x="715576" y="4604084"/>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BD081E0E-937B-4A1E-C43C-974297C331D3}"/>
                  </a:ext>
                </a:extLst>
              </p:cNvPr>
              <p:cNvCxnSpPr>
                <a:cxnSpLocks/>
              </p:cNvCxnSpPr>
              <p:nvPr/>
            </p:nvCxnSpPr>
            <p:spPr>
              <a:xfrm>
                <a:off x="715576" y="4804611"/>
                <a:ext cx="319237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585E0414-A917-691E-91FF-7848127EBAB8}"/>
                  </a:ext>
                </a:extLst>
              </p:cNvPr>
              <p:cNvCxnSpPr>
                <a:cxnSpLocks/>
              </p:cNvCxnSpPr>
              <p:nvPr/>
            </p:nvCxnSpPr>
            <p:spPr>
              <a:xfrm>
                <a:off x="715576" y="5029200"/>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68" name="Group 67">
              <a:extLst>
                <a:ext uri="{FF2B5EF4-FFF2-40B4-BE49-F238E27FC236}">
                  <a16:creationId xmlns:a16="http://schemas.microsoft.com/office/drawing/2014/main" id="{59403A60-CBC2-822A-D324-52F1D5F544E3}"/>
                </a:ext>
              </a:extLst>
            </p:cNvPr>
            <p:cNvGrpSpPr/>
            <p:nvPr/>
          </p:nvGrpSpPr>
          <p:grpSpPr>
            <a:xfrm>
              <a:off x="5490771" y="5325756"/>
              <a:ext cx="642938" cy="163632"/>
              <a:chOff x="715576" y="4604084"/>
              <a:chExt cx="3744129" cy="425116"/>
            </a:xfrm>
          </p:grpSpPr>
          <p:cxnSp>
            <p:nvCxnSpPr>
              <p:cNvPr id="69" name="Straight Connector 68">
                <a:extLst>
                  <a:ext uri="{FF2B5EF4-FFF2-40B4-BE49-F238E27FC236}">
                    <a16:creationId xmlns:a16="http://schemas.microsoft.com/office/drawing/2014/main" id="{C36FE344-9194-DF3E-BE5A-5AEEC5D80062}"/>
                  </a:ext>
                </a:extLst>
              </p:cNvPr>
              <p:cNvCxnSpPr>
                <a:cxnSpLocks/>
              </p:cNvCxnSpPr>
              <p:nvPr/>
            </p:nvCxnSpPr>
            <p:spPr>
              <a:xfrm>
                <a:off x="715576" y="4604084"/>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8D7CB73-71E1-9742-C72D-401DE712EDBC}"/>
                  </a:ext>
                </a:extLst>
              </p:cNvPr>
              <p:cNvCxnSpPr>
                <a:cxnSpLocks/>
              </p:cNvCxnSpPr>
              <p:nvPr/>
            </p:nvCxnSpPr>
            <p:spPr>
              <a:xfrm>
                <a:off x="715576" y="4804611"/>
                <a:ext cx="319237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5D683194-0DE5-0E32-A6C0-E787BFDCFEFB}"/>
                  </a:ext>
                </a:extLst>
              </p:cNvPr>
              <p:cNvCxnSpPr>
                <a:cxnSpLocks/>
              </p:cNvCxnSpPr>
              <p:nvPr/>
            </p:nvCxnSpPr>
            <p:spPr>
              <a:xfrm>
                <a:off x="715576" y="5029200"/>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86" name="Group 85">
            <a:extLst>
              <a:ext uri="{FF2B5EF4-FFF2-40B4-BE49-F238E27FC236}">
                <a16:creationId xmlns:a16="http://schemas.microsoft.com/office/drawing/2014/main" id="{C88A918D-A803-1A6A-8136-6A47AC47F101}"/>
              </a:ext>
            </a:extLst>
          </p:cNvPr>
          <p:cNvGrpSpPr/>
          <p:nvPr/>
        </p:nvGrpSpPr>
        <p:grpSpPr>
          <a:xfrm flipV="1">
            <a:off x="7705669" y="2360991"/>
            <a:ext cx="1693684" cy="750551"/>
            <a:chOff x="4440025" y="4743468"/>
            <a:chExt cx="1693684" cy="750551"/>
          </a:xfrm>
        </p:grpSpPr>
        <p:cxnSp>
          <p:nvCxnSpPr>
            <p:cNvPr id="87" name="Straight Connector 86">
              <a:extLst>
                <a:ext uri="{FF2B5EF4-FFF2-40B4-BE49-F238E27FC236}">
                  <a16:creationId xmlns:a16="http://schemas.microsoft.com/office/drawing/2014/main" id="{401B25A3-10A4-1003-B941-766BAA082D74}"/>
                </a:ext>
              </a:extLst>
            </p:cNvPr>
            <p:cNvCxnSpPr/>
            <p:nvPr/>
          </p:nvCxnSpPr>
          <p:spPr>
            <a:xfrm flipH="1">
              <a:off x="4714875" y="4743468"/>
              <a:ext cx="238125" cy="442895"/>
            </a:xfrm>
            <a:prstGeom prst="line">
              <a:avLst/>
            </a:prstGeom>
            <a:ln w="12700"/>
          </p:spPr>
          <p:style>
            <a:lnRef idx="1">
              <a:schemeClr val="dk1"/>
            </a:lnRef>
            <a:fillRef idx="0">
              <a:schemeClr val="dk1"/>
            </a:fillRef>
            <a:effectRef idx="0">
              <a:schemeClr val="dk1"/>
            </a:effectRef>
            <a:fontRef idx="minor">
              <a:schemeClr val="tx1"/>
            </a:fontRef>
          </p:style>
        </p:cxnSp>
        <p:cxnSp>
          <p:nvCxnSpPr>
            <p:cNvPr id="88" name="Straight Connector 87">
              <a:extLst>
                <a:ext uri="{FF2B5EF4-FFF2-40B4-BE49-F238E27FC236}">
                  <a16:creationId xmlns:a16="http://schemas.microsoft.com/office/drawing/2014/main" id="{37C048DE-4314-3F3F-C695-0ED7C427A4B2}"/>
                </a:ext>
              </a:extLst>
            </p:cNvPr>
            <p:cNvCxnSpPr>
              <a:cxnSpLocks/>
            </p:cNvCxnSpPr>
            <p:nvPr/>
          </p:nvCxnSpPr>
          <p:spPr>
            <a:xfrm>
              <a:off x="5490771" y="4743468"/>
              <a:ext cx="273035" cy="442895"/>
            </a:xfrm>
            <a:prstGeom prst="line">
              <a:avLst/>
            </a:prstGeom>
            <a:ln w="12700"/>
          </p:spPr>
          <p:style>
            <a:lnRef idx="1">
              <a:schemeClr val="dk1"/>
            </a:lnRef>
            <a:fillRef idx="0">
              <a:schemeClr val="dk1"/>
            </a:fillRef>
            <a:effectRef idx="0">
              <a:schemeClr val="dk1"/>
            </a:effectRef>
            <a:fontRef idx="minor">
              <a:schemeClr val="tx1"/>
            </a:fontRef>
          </p:style>
        </p:cxnSp>
        <p:grpSp>
          <p:nvGrpSpPr>
            <p:cNvPr id="89" name="Group 88">
              <a:extLst>
                <a:ext uri="{FF2B5EF4-FFF2-40B4-BE49-F238E27FC236}">
                  <a16:creationId xmlns:a16="http://schemas.microsoft.com/office/drawing/2014/main" id="{7919A5AA-4F18-4A03-954B-8FA079F2D8D0}"/>
                </a:ext>
              </a:extLst>
            </p:cNvPr>
            <p:cNvGrpSpPr/>
            <p:nvPr/>
          </p:nvGrpSpPr>
          <p:grpSpPr>
            <a:xfrm>
              <a:off x="4440025" y="5330387"/>
              <a:ext cx="642938" cy="163632"/>
              <a:chOff x="715576" y="4604084"/>
              <a:chExt cx="3744129" cy="425116"/>
            </a:xfrm>
          </p:grpSpPr>
          <p:cxnSp>
            <p:nvCxnSpPr>
              <p:cNvPr id="94" name="Straight Connector 93">
                <a:extLst>
                  <a:ext uri="{FF2B5EF4-FFF2-40B4-BE49-F238E27FC236}">
                    <a16:creationId xmlns:a16="http://schemas.microsoft.com/office/drawing/2014/main" id="{A1A50172-87A2-17E2-3D0C-387802A0B35E}"/>
                  </a:ext>
                </a:extLst>
              </p:cNvPr>
              <p:cNvCxnSpPr>
                <a:cxnSpLocks/>
              </p:cNvCxnSpPr>
              <p:nvPr/>
            </p:nvCxnSpPr>
            <p:spPr>
              <a:xfrm>
                <a:off x="715576" y="4604084"/>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0A38BDA0-DD6F-9D50-2694-5276F460FDE4}"/>
                  </a:ext>
                </a:extLst>
              </p:cNvPr>
              <p:cNvCxnSpPr>
                <a:cxnSpLocks/>
              </p:cNvCxnSpPr>
              <p:nvPr/>
            </p:nvCxnSpPr>
            <p:spPr>
              <a:xfrm>
                <a:off x="715576" y="4804611"/>
                <a:ext cx="319237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F7D06879-E483-9D3A-03DC-13BA04F17D78}"/>
                  </a:ext>
                </a:extLst>
              </p:cNvPr>
              <p:cNvCxnSpPr>
                <a:cxnSpLocks/>
              </p:cNvCxnSpPr>
              <p:nvPr/>
            </p:nvCxnSpPr>
            <p:spPr>
              <a:xfrm>
                <a:off x="715576" y="5029200"/>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90" name="Group 89">
              <a:extLst>
                <a:ext uri="{FF2B5EF4-FFF2-40B4-BE49-F238E27FC236}">
                  <a16:creationId xmlns:a16="http://schemas.microsoft.com/office/drawing/2014/main" id="{BA0271AB-1784-6CC7-20BE-A8AA2F9CB4F1}"/>
                </a:ext>
              </a:extLst>
            </p:cNvPr>
            <p:cNvGrpSpPr/>
            <p:nvPr/>
          </p:nvGrpSpPr>
          <p:grpSpPr>
            <a:xfrm>
              <a:off x="5490771" y="5325756"/>
              <a:ext cx="642938" cy="163632"/>
              <a:chOff x="715576" y="4604084"/>
              <a:chExt cx="3744129" cy="425116"/>
            </a:xfrm>
          </p:grpSpPr>
          <p:cxnSp>
            <p:nvCxnSpPr>
              <p:cNvPr id="91" name="Straight Connector 90">
                <a:extLst>
                  <a:ext uri="{FF2B5EF4-FFF2-40B4-BE49-F238E27FC236}">
                    <a16:creationId xmlns:a16="http://schemas.microsoft.com/office/drawing/2014/main" id="{CA5737D6-60AF-9839-9742-2DB29049CE2E}"/>
                  </a:ext>
                </a:extLst>
              </p:cNvPr>
              <p:cNvCxnSpPr>
                <a:cxnSpLocks/>
              </p:cNvCxnSpPr>
              <p:nvPr/>
            </p:nvCxnSpPr>
            <p:spPr>
              <a:xfrm>
                <a:off x="715576" y="4604084"/>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E7394F48-322C-3657-875F-B90474718C5F}"/>
                  </a:ext>
                </a:extLst>
              </p:cNvPr>
              <p:cNvCxnSpPr>
                <a:cxnSpLocks/>
              </p:cNvCxnSpPr>
              <p:nvPr/>
            </p:nvCxnSpPr>
            <p:spPr>
              <a:xfrm>
                <a:off x="715576" y="4804611"/>
                <a:ext cx="319237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73549FF6-60AF-F67B-FB44-9FD1C50833F2}"/>
                  </a:ext>
                </a:extLst>
              </p:cNvPr>
              <p:cNvCxnSpPr>
                <a:cxnSpLocks/>
              </p:cNvCxnSpPr>
              <p:nvPr/>
            </p:nvCxnSpPr>
            <p:spPr>
              <a:xfrm>
                <a:off x="715576" y="5029200"/>
                <a:ext cx="3744129" cy="0"/>
              </a:xfrm>
              <a:prstGeom prst="line">
                <a:avLst/>
              </a:prstGeom>
              <a:ln w="4762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pic>
        <p:nvPicPr>
          <p:cNvPr id="97" name="Picture 96" descr="A red and black striped object&#10;&#10;Description automatically generated with medium confidence">
            <a:extLst>
              <a:ext uri="{FF2B5EF4-FFF2-40B4-BE49-F238E27FC236}">
                <a16:creationId xmlns:a16="http://schemas.microsoft.com/office/drawing/2014/main" id="{8EFA3A3A-1F40-E62B-5119-382533F63200}"/>
              </a:ext>
            </a:extLst>
          </p:cNvPr>
          <p:cNvPicPr>
            <a:picLocks noChangeAspect="1"/>
          </p:cNvPicPr>
          <p:nvPr/>
        </p:nvPicPr>
        <p:blipFill>
          <a:blip r:embed="rId3"/>
          <a:srcRect t="-17233"/>
          <a:stretch/>
        </p:blipFill>
        <p:spPr>
          <a:xfrm rot="8880473" flipH="1">
            <a:off x="8704826" y="2264057"/>
            <a:ext cx="598478" cy="1679928"/>
          </a:xfrm>
          <a:prstGeom prst="rect">
            <a:avLst/>
          </a:prstGeom>
        </p:spPr>
      </p:pic>
    </p:spTree>
    <p:extLst>
      <p:ext uri="{BB962C8B-B14F-4D97-AF65-F5344CB8AC3E}">
        <p14:creationId xmlns:p14="http://schemas.microsoft.com/office/powerpoint/2010/main" val="394504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500"/>
                                        <p:tgtEl>
                                          <p:spTgt spid="1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par>
                                <p:cTn id="20" presetID="10"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fade">
                                      <p:cBhvr>
                                        <p:cTn id="22" dur="500"/>
                                        <p:tgtEl>
                                          <p:spTgt spid="4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par>
                                <p:cTn id="26" presetID="10" presetClass="entr" presetSubtype="0"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5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64"/>
                                        </p:tgtEl>
                                        <p:attrNameLst>
                                          <p:attrName>style.visibility</p:attrName>
                                        </p:attrNameLst>
                                      </p:cBhvr>
                                      <p:to>
                                        <p:strVal val="visible"/>
                                      </p:to>
                                    </p:set>
                                    <p:animEffect transition="in" filter="fade">
                                      <p:cBhvr>
                                        <p:cTn id="33" dur="500"/>
                                        <p:tgtEl>
                                          <p:spTgt spid="64"/>
                                        </p:tgtEl>
                                      </p:cBhvr>
                                    </p:animEffect>
                                  </p:childTnLst>
                                </p:cTn>
                              </p:par>
                              <p:par>
                                <p:cTn id="34" presetID="10" presetClass="entr" presetSubtype="0" fill="hold" nodeType="withEffect">
                                  <p:stCondLst>
                                    <p:cond delay="0"/>
                                  </p:stCondLst>
                                  <p:childTnLst>
                                    <p:set>
                                      <p:cBhvr>
                                        <p:cTn id="35" dur="1" fill="hold">
                                          <p:stCondLst>
                                            <p:cond delay="0"/>
                                          </p:stCondLst>
                                        </p:cTn>
                                        <p:tgtEl>
                                          <p:spTgt spid="86"/>
                                        </p:tgtEl>
                                        <p:attrNameLst>
                                          <p:attrName>style.visibility</p:attrName>
                                        </p:attrNameLst>
                                      </p:cBhvr>
                                      <p:to>
                                        <p:strVal val="visible"/>
                                      </p:to>
                                    </p:set>
                                    <p:animEffect transition="in" filter="fade">
                                      <p:cBhvr>
                                        <p:cTn id="36" dur="500"/>
                                        <p:tgtEl>
                                          <p:spTgt spid="86"/>
                                        </p:tgtEl>
                                      </p:cBhvr>
                                    </p:animEffect>
                                  </p:childTnLst>
                                </p:cTn>
                              </p:par>
                              <p:par>
                                <p:cTn id="37" presetID="10" presetClass="entr" presetSubtype="0" fill="hold" nodeType="withEffect">
                                  <p:stCondLst>
                                    <p:cond delay="0"/>
                                  </p:stCondLst>
                                  <p:childTnLst>
                                    <p:set>
                                      <p:cBhvr>
                                        <p:cTn id="38" dur="1" fill="hold">
                                          <p:stCondLst>
                                            <p:cond delay="0"/>
                                          </p:stCondLst>
                                        </p:cTn>
                                        <p:tgtEl>
                                          <p:spTgt spid="97"/>
                                        </p:tgtEl>
                                        <p:attrNameLst>
                                          <p:attrName>style.visibility</p:attrName>
                                        </p:attrNameLst>
                                      </p:cBhvr>
                                      <p:to>
                                        <p:strVal val="visible"/>
                                      </p:to>
                                    </p:set>
                                    <p:animEffect transition="in" filter="fade">
                                      <p:cBhvr>
                                        <p:cTn id="39" dur="500"/>
                                        <p:tgtEl>
                                          <p:spTgt spid="97"/>
                                        </p:tgtEl>
                                      </p:cBhvr>
                                    </p:animEffect>
                                  </p:childTnLst>
                                </p:cTn>
                              </p:par>
                              <p:par>
                                <p:cTn id="40" presetID="10" presetClass="entr" presetSubtype="0" fill="hold" nodeType="withEffect">
                                  <p:stCondLst>
                                    <p:cond delay="0"/>
                                  </p:stCondLst>
                                  <p:childTnLst>
                                    <p:set>
                                      <p:cBhvr>
                                        <p:cTn id="41" dur="1" fill="hold">
                                          <p:stCondLst>
                                            <p:cond delay="0"/>
                                          </p:stCondLst>
                                        </p:cTn>
                                        <p:tgtEl>
                                          <p:spTgt spid="17">
                                            <p:txEl>
                                              <p:pRg st="1" end="1"/>
                                            </p:txEl>
                                          </p:spTgt>
                                        </p:tgtEl>
                                        <p:attrNameLst>
                                          <p:attrName>style.visibility</p:attrName>
                                        </p:attrNameLst>
                                      </p:cBhvr>
                                      <p:to>
                                        <p:strVal val="visible"/>
                                      </p:to>
                                    </p:set>
                                    <p:animEffect transition="in" filter="fade">
                                      <p:cBhvr>
                                        <p:cTn id="42" dur="500"/>
                                        <p:tgtEl>
                                          <p:spTgt spid="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2ED3B-53CC-E1EA-B76E-90C960A3CAFB}"/>
              </a:ext>
            </a:extLst>
          </p:cNvPr>
          <p:cNvSpPr>
            <a:spLocks noGrp="1"/>
          </p:cNvSpPr>
          <p:nvPr>
            <p:ph type="title"/>
          </p:nvPr>
        </p:nvSpPr>
        <p:spPr>
          <a:xfrm>
            <a:off x="205987" y="587217"/>
            <a:ext cx="7498822" cy="694054"/>
          </a:xfrm>
        </p:spPr>
        <p:txBody>
          <a:bodyPr/>
          <a:lstStyle/>
          <a:p>
            <a:r>
              <a:rPr lang="en-US" dirty="0"/>
              <a:t>Using this PowerPoint</a:t>
            </a:r>
          </a:p>
        </p:txBody>
      </p:sp>
      <p:sp>
        <p:nvSpPr>
          <p:cNvPr id="4" name="Slide Number Placeholder 5">
            <a:extLst>
              <a:ext uri="{FF2B5EF4-FFF2-40B4-BE49-F238E27FC236}">
                <a16:creationId xmlns:a16="http://schemas.microsoft.com/office/drawing/2014/main" id="{FAB90903-E62F-6F69-0EE1-B19ED81F26C9}"/>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
        <p:nvSpPr>
          <p:cNvPr id="3" name="Content Placeholder 9">
            <a:extLst>
              <a:ext uri="{FF2B5EF4-FFF2-40B4-BE49-F238E27FC236}">
                <a16:creationId xmlns:a16="http://schemas.microsoft.com/office/drawing/2014/main" id="{31087DEE-DA22-1DFA-5803-D144305A0EA3}"/>
              </a:ext>
            </a:extLst>
          </p:cNvPr>
          <p:cNvSpPr>
            <a:spLocks noGrp="1"/>
          </p:cNvSpPr>
          <p:nvPr>
            <p:ph sz="half" idx="10"/>
          </p:nvPr>
        </p:nvSpPr>
        <p:spPr>
          <a:xfrm>
            <a:off x="234315" y="1333463"/>
            <a:ext cx="7498822" cy="2260637"/>
          </a:xfrm>
        </p:spPr>
        <p:txBody>
          <a:bodyPr/>
          <a:lstStyle/>
          <a:p>
            <a:pPr>
              <a:lnSpc>
                <a:spcPts val="2800"/>
              </a:lnSpc>
              <a:spcBef>
                <a:spcPts val="0"/>
              </a:spcBef>
              <a:spcAft>
                <a:spcPts val="0"/>
              </a:spcAft>
            </a:pPr>
            <a:r>
              <a:rPr lang="en-US" dirty="0"/>
              <a:t>The slides in this presentation are divided into two sections:</a:t>
            </a:r>
          </a:p>
          <a:p>
            <a:pPr marL="234000" indent="-234000">
              <a:lnSpc>
                <a:spcPts val="2800"/>
              </a:lnSpc>
              <a:spcBef>
                <a:spcPts val="1100"/>
              </a:spcBef>
              <a:spcAft>
                <a:spcPts val="0"/>
              </a:spcAft>
              <a:buFont typeface="+mj-lt"/>
              <a:buAutoNum type="romanLcPeriod"/>
            </a:pPr>
            <a:r>
              <a:rPr lang="en-US" b="1" i="1" dirty="0"/>
              <a:t>Teacher slides (purple) </a:t>
            </a:r>
            <a:r>
              <a:rPr lang="en-US" dirty="0"/>
              <a:t>– provide key information regarding lesson preparation.</a:t>
            </a:r>
          </a:p>
          <a:p>
            <a:pPr marL="234000" indent="-234000">
              <a:lnSpc>
                <a:spcPts val="2800"/>
              </a:lnSpc>
              <a:spcBef>
                <a:spcPts val="1100"/>
              </a:spcBef>
              <a:spcAft>
                <a:spcPts val="0"/>
              </a:spcAft>
              <a:buFont typeface="+mj-lt"/>
              <a:buAutoNum type="romanLcPeriod"/>
            </a:pPr>
            <a:r>
              <a:rPr lang="en-US" b="1" i="1" dirty="0"/>
              <a:t>Pupil slides </a:t>
            </a:r>
            <a:r>
              <a:rPr lang="en-US" dirty="0"/>
              <a:t>– provide a visual focus point for pupils during the lesson and delivery notes for teachers about the activities.  Click ‘notes’ to view these. </a:t>
            </a:r>
          </a:p>
          <a:p>
            <a:pPr>
              <a:lnSpc>
                <a:spcPts val="2800"/>
              </a:lnSpc>
              <a:spcBef>
                <a:spcPts val="1100"/>
              </a:spcBef>
              <a:spcAft>
                <a:spcPts val="0"/>
              </a:spcAft>
            </a:pPr>
            <a:r>
              <a:rPr lang="en-US" dirty="0"/>
              <a:t>Ensure that you select ‘Use Presenter View’ under the ‘Slide Show’ tab – this will allow you to preview the teaching notes on your monitor while the main presentation is displayed on a screen/smartboard.</a:t>
            </a:r>
          </a:p>
          <a:p>
            <a:endParaRPr lang="en-US" dirty="0"/>
          </a:p>
          <a:p>
            <a:endParaRPr lang="en-US" dirty="0"/>
          </a:p>
        </p:txBody>
      </p:sp>
    </p:spTree>
    <p:extLst>
      <p:ext uri="{BB962C8B-B14F-4D97-AF65-F5344CB8AC3E}">
        <p14:creationId xmlns:p14="http://schemas.microsoft.com/office/powerpoint/2010/main" val="472255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C0A4E2D-6199-18A8-C8D9-99587B400E59}"/>
              </a:ext>
            </a:extLst>
          </p:cNvPr>
          <p:cNvSpPr/>
          <p:nvPr/>
        </p:nvSpPr>
        <p:spPr>
          <a:xfrm>
            <a:off x="0" y="6114842"/>
            <a:ext cx="9906000" cy="743158"/>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red and white meter&#10;&#10;Description automatically generated">
            <a:extLst>
              <a:ext uri="{FF2B5EF4-FFF2-40B4-BE49-F238E27FC236}">
                <a16:creationId xmlns:a16="http://schemas.microsoft.com/office/drawing/2014/main" id="{7374FDD8-897B-70F9-709D-F4DFD6409100}"/>
              </a:ext>
            </a:extLst>
          </p:cNvPr>
          <p:cNvPicPr>
            <a:picLocks noChangeAspect="1"/>
          </p:cNvPicPr>
          <p:nvPr/>
        </p:nvPicPr>
        <p:blipFill>
          <a:blip r:embed="rId3"/>
          <a:stretch>
            <a:fillRect/>
          </a:stretch>
        </p:blipFill>
        <p:spPr>
          <a:xfrm>
            <a:off x="6285571" y="4866977"/>
            <a:ext cx="2505467" cy="1403438"/>
          </a:xfrm>
          <a:prstGeom prst="rect">
            <a:avLst/>
          </a:prstGeom>
        </p:spPr>
      </p:pic>
      <p:sp>
        <p:nvSpPr>
          <p:cNvPr id="4" name="Slide Number Placeholder 3">
            <a:extLst>
              <a:ext uri="{FF2B5EF4-FFF2-40B4-BE49-F238E27FC236}">
                <a16:creationId xmlns:a16="http://schemas.microsoft.com/office/drawing/2014/main" id="{54DEA69C-4B2A-B608-5FE7-7369D2626E17}"/>
              </a:ext>
            </a:extLst>
          </p:cNvPr>
          <p:cNvSpPr>
            <a:spLocks noGrp="1"/>
          </p:cNvSpPr>
          <p:nvPr>
            <p:ph type="sldNum" sz="quarter" idx="4"/>
          </p:nvPr>
        </p:nvSpPr>
        <p:spPr/>
        <p:txBody>
          <a:bodyPr/>
          <a:lstStyle/>
          <a:p>
            <a:r>
              <a:rPr lang="en-GB"/>
              <a:t>© PSHE Association 2025</a:t>
            </a:r>
            <a:endParaRPr lang="en-GB" dirty="0"/>
          </a:p>
        </p:txBody>
      </p:sp>
      <p:sp>
        <p:nvSpPr>
          <p:cNvPr id="6" name="Title 1">
            <a:extLst>
              <a:ext uri="{FF2B5EF4-FFF2-40B4-BE49-F238E27FC236}">
                <a16:creationId xmlns:a16="http://schemas.microsoft.com/office/drawing/2014/main" id="{8384899E-F1B8-C82C-0A51-1808853967B7}"/>
              </a:ext>
            </a:extLst>
          </p:cNvPr>
          <p:cNvSpPr txBox="1">
            <a:spLocks/>
          </p:cNvSpPr>
          <p:nvPr/>
        </p:nvSpPr>
        <p:spPr>
          <a:xfrm>
            <a:off x="233593" y="543878"/>
            <a:ext cx="6656306" cy="694054"/>
          </a:xfrm>
          <a:prstGeom prst="rect">
            <a:avLst/>
          </a:prstGeom>
        </p:spPr>
        <p:txBody>
          <a:bodyPr vert="horz" lIns="91440" tIns="45720" rIns="91440" bIns="45720" rtlCol="0" anchor="b">
            <a:noAutofit/>
          </a:bodyPr>
          <a:lstStyle>
            <a:lvl1pPr algn="l" defTabSz="990570" rtl="0" eaLnBrk="1" latinLnBrk="0" hangingPunct="1">
              <a:lnSpc>
                <a:spcPts val="4300"/>
              </a:lnSpc>
              <a:spcBef>
                <a:spcPts val="2600"/>
              </a:spcBef>
              <a:buNone/>
              <a:defRPr sz="3600" b="1" kern="1200">
                <a:solidFill>
                  <a:schemeClr val="tx1"/>
                </a:solidFill>
                <a:latin typeface="Century Gothic" panose="020B0502020202020204" pitchFamily="34" charset="0"/>
                <a:ea typeface="+mj-ea"/>
                <a:cs typeface="+mj-cs"/>
              </a:defRPr>
            </a:lvl1pPr>
          </a:lstStyle>
          <a:p>
            <a:r>
              <a:rPr lang="en-GB" dirty="0"/>
              <a:t>Drugs and risks</a:t>
            </a:r>
          </a:p>
        </p:txBody>
      </p:sp>
      <p:sp>
        <p:nvSpPr>
          <p:cNvPr id="7" name="TextBox 6">
            <a:extLst>
              <a:ext uri="{FF2B5EF4-FFF2-40B4-BE49-F238E27FC236}">
                <a16:creationId xmlns:a16="http://schemas.microsoft.com/office/drawing/2014/main" id="{86A089E2-3421-1B97-3ECC-30D46B9D34EF}"/>
              </a:ext>
            </a:extLst>
          </p:cNvPr>
          <p:cNvSpPr txBox="1"/>
          <p:nvPr/>
        </p:nvSpPr>
        <p:spPr>
          <a:xfrm>
            <a:off x="233591" y="1301474"/>
            <a:ext cx="5069810" cy="4713598"/>
          </a:xfrm>
          <a:prstGeom prst="rect">
            <a:avLst/>
          </a:prstGeom>
          <a:noFill/>
        </p:spPr>
        <p:txBody>
          <a:bodyPr wrap="square">
            <a:spAutoFit/>
          </a:bodyPr>
          <a:lstStyle/>
          <a:p>
            <a:pPr>
              <a:lnSpc>
                <a:spcPts val="2800"/>
              </a:lnSpc>
              <a:spcBef>
                <a:spcPts val="1100"/>
              </a:spcBef>
            </a:pPr>
            <a:r>
              <a:rPr lang="en-GB" sz="2000" b="1" dirty="0">
                <a:latin typeface="Century Gothic" panose="020B0502020202020204" pitchFamily="34" charset="0"/>
              </a:rPr>
              <a:t>Choose one of the drugs we have learnt about in this lesson. </a:t>
            </a:r>
          </a:p>
          <a:p>
            <a:pPr>
              <a:lnSpc>
                <a:spcPts val="2800"/>
              </a:lnSpc>
              <a:spcBef>
                <a:spcPts val="1100"/>
              </a:spcBef>
            </a:pPr>
            <a:r>
              <a:rPr lang="en-GB" sz="2000" b="1" dirty="0">
                <a:latin typeface="Century Gothic" panose="020B0502020202020204" pitchFamily="34" charset="0"/>
              </a:rPr>
              <a:t>Discuss the following questions:</a:t>
            </a:r>
          </a:p>
          <a:p>
            <a:pPr marL="198000" lvl="0" indent="-198000" defTabSz="990570">
              <a:lnSpc>
                <a:spcPts val="2800"/>
              </a:lnSpc>
              <a:spcBef>
                <a:spcPts val="1100"/>
              </a:spcBef>
              <a:buFont typeface="Arial" panose="020B0604020202020204" pitchFamily="34" charset="0"/>
              <a:buChar char="•"/>
            </a:pPr>
            <a:r>
              <a:rPr lang="en-GB" sz="2000" dirty="0">
                <a:solidFill>
                  <a:srgbClr val="000000"/>
                </a:solidFill>
                <a:latin typeface="Century Gothic" panose="020B0502020202020204" pitchFamily="34" charset="0"/>
              </a:rPr>
              <a:t>What (if anything) </a:t>
            </a:r>
            <a:br>
              <a:rPr lang="en-GB" sz="2000" dirty="0">
                <a:solidFill>
                  <a:srgbClr val="000000"/>
                </a:solidFill>
                <a:latin typeface="Century Gothic" panose="020B0502020202020204" pitchFamily="34" charset="0"/>
              </a:rPr>
            </a:br>
            <a:r>
              <a:rPr lang="en-GB" sz="2000" dirty="0">
                <a:solidFill>
                  <a:srgbClr val="000000"/>
                </a:solidFill>
                <a:latin typeface="Century Gothic" panose="020B0502020202020204" pitchFamily="34" charset="0"/>
              </a:rPr>
              <a:t>would reduce the risk of </a:t>
            </a:r>
            <a:br>
              <a:rPr lang="en-GB" sz="2000" dirty="0">
                <a:solidFill>
                  <a:srgbClr val="000000"/>
                </a:solidFill>
                <a:latin typeface="Century Gothic" panose="020B0502020202020204" pitchFamily="34" charset="0"/>
              </a:rPr>
            </a:br>
            <a:r>
              <a:rPr lang="en-GB" sz="2000" dirty="0">
                <a:solidFill>
                  <a:srgbClr val="000000"/>
                </a:solidFill>
                <a:latin typeface="Century Gothic" panose="020B0502020202020204" pitchFamily="34" charset="0"/>
              </a:rPr>
              <a:t>using the drug? </a:t>
            </a:r>
          </a:p>
          <a:p>
            <a:pPr marL="198000" lvl="0" indent="-198000" defTabSz="990570">
              <a:lnSpc>
                <a:spcPts val="2800"/>
              </a:lnSpc>
              <a:spcBef>
                <a:spcPts val="1100"/>
              </a:spcBef>
              <a:buFont typeface="Arial" panose="020B0604020202020204" pitchFamily="34" charset="0"/>
              <a:buChar char="•"/>
            </a:pPr>
            <a:r>
              <a:rPr lang="en-GB" sz="2000" dirty="0">
                <a:solidFill>
                  <a:srgbClr val="000000"/>
                </a:solidFill>
                <a:latin typeface="Century Gothic" panose="020B0502020202020204" pitchFamily="34" charset="0"/>
              </a:rPr>
              <a:t>What would increase the </a:t>
            </a:r>
            <a:br>
              <a:rPr lang="en-GB" sz="2000" dirty="0">
                <a:solidFill>
                  <a:srgbClr val="000000"/>
                </a:solidFill>
                <a:latin typeface="Century Gothic" panose="020B0502020202020204" pitchFamily="34" charset="0"/>
              </a:rPr>
            </a:br>
            <a:r>
              <a:rPr lang="en-GB" sz="2000" dirty="0">
                <a:solidFill>
                  <a:srgbClr val="000000"/>
                </a:solidFill>
                <a:latin typeface="Century Gothic" panose="020B0502020202020204" pitchFamily="34" charset="0"/>
              </a:rPr>
              <a:t>risk of using the drug? </a:t>
            </a:r>
          </a:p>
          <a:p>
            <a:pPr marL="198000" lvl="0" indent="-198000" defTabSz="990570">
              <a:lnSpc>
                <a:spcPts val="2800"/>
              </a:lnSpc>
              <a:spcBef>
                <a:spcPts val="1100"/>
              </a:spcBef>
              <a:buFont typeface="Arial" panose="020B0604020202020204" pitchFamily="34" charset="0"/>
              <a:buChar char="•"/>
            </a:pPr>
            <a:r>
              <a:rPr lang="en-GB" sz="2000" dirty="0">
                <a:solidFill>
                  <a:srgbClr val="000000"/>
                </a:solidFill>
                <a:latin typeface="Century Gothic" panose="020B0502020202020204" pitchFamily="34" charset="0"/>
              </a:rPr>
              <a:t>What could someone do if they were worried about the risk</a:t>
            </a:r>
            <a:r>
              <a:rPr lang="en-GB" sz="2000" i="1" dirty="0">
                <a:solidFill>
                  <a:srgbClr val="000000"/>
                </a:solidFill>
                <a:latin typeface="Century Gothic" panose="020B0502020202020204" pitchFamily="34" charset="0"/>
              </a:rPr>
              <a:t>? </a:t>
            </a:r>
            <a:endParaRPr lang="en-GB" sz="2000" dirty="0">
              <a:solidFill>
                <a:srgbClr val="000000"/>
              </a:solidFill>
              <a:latin typeface="Century Gothic" panose="020B0502020202020204" pitchFamily="34" charset="0"/>
            </a:endParaRPr>
          </a:p>
          <a:p>
            <a:pPr>
              <a:lnSpc>
                <a:spcPts val="2800"/>
              </a:lnSpc>
              <a:spcBef>
                <a:spcPts val="1100"/>
              </a:spcBef>
            </a:pPr>
            <a:endParaRPr lang="en-GB" sz="2000" b="1" dirty="0">
              <a:latin typeface="Century Gothic" panose="020B0502020202020204" pitchFamily="34" charset="0"/>
            </a:endParaRPr>
          </a:p>
        </p:txBody>
      </p:sp>
      <p:grpSp>
        <p:nvGrpSpPr>
          <p:cNvPr id="25" name="Group 24">
            <a:extLst>
              <a:ext uri="{FF2B5EF4-FFF2-40B4-BE49-F238E27FC236}">
                <a16:creationId xmlns:a16="http://schemas.microsoft.com/office/drawing/2014/main" id="{7E0FB609-1C6A-D1E7-5C8F-231B08D84739}"/>
              </a:ext>
            </a:extLst>
          </p:cNvPr>
          <p:cNvGrpSpPr/>
          <p:nvPr/>
        </p:nvGrpSpPr>
        <p:grpSpPr>
          <a:xfrm>
            <a:off x="5530370" y="1588563"/>
            <a:ext cx="3789871" cy="2817171"/>
            <a:chOff x="5090779" y="2344118"/>
            <a:chExt cx="4302103" cy="3197935"/>
          </a:xfrm>
        </p:grpSpPr>
        <p:sp>
          <p:nvSpPr>
            <p:cNvPr id="17" name="Rounded Rectangle 16">
              <a:extLst>
                <a:ext uri="{FF2B5EF4-FFF2-40B4-BE49-F238E27FC236}">
                  <a16:creationId xmlns:a16="http://schemas.microsoft.com/office/drawing/2014/main" id="{13E5FF91-404A-C4AB-9586-31697E5FB00B}"/>
                </a:ext>
              </a:extLst>
            </p:cNvPr>
            <p:cNvSpPr/>
            <p:nvPr/>
          </p:nvSpPr>
          <p:spPr>
            <a:xfrm rot="1258613">
              <a:off x="7472601" y="2366313"/>
              <a:ext cx="1714545" cy="1136319"/>
            </a:xfrm>
            <a:prstGeom prst="roundRect">
              <a:avLst>
                <a:gd name="adj" fmla="val 8003"/>
              </a:avLst>
            </a:prstGeom>
            <a:solidFill>
              <a:schemeClr val="bg1"/>
            </a:solidFill>
            <a:ln>
              <a:noFill/>
            </a:ln>
            <a:effectLst>
              <a:outerShdw blurRad="222939" dist="50800" dir="5400000" algn="ctr" rotWithShape="0">
                <a:srgbClr val="000000">
                  <a:alpha val="1549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entury Gothic" panose="020B0502020202020204" pitchFamily="34" charset="0"/>
                </a:rPr>
                <a:t>cocaine</a:t>
              </a:r>
            </a:p>
          </p:txBody>
        </p:sp>
        <p:sp>
          <p:nvSpPr>
            <p:cNvPr id="18" name="Rounded Rectangle 17">
              <a:extLst>
                <a:ext uri="{FF2B5EF4-FFF2-40B4-BE49-F238E27FC236}">
                  <a16:creationId xmlns:a16="http://schemas.microsoft.com/office/drawing/2014/main" id="{A37018D1-B42E-C033-BBB0-B1EE39616420}"/>
                </a:ext>
              </a:extLst>
            </p:cNvPr>
            <p:cNvSpPr/>
            <p:nvPr/>
          </p:nvSpPr>
          <p:spPr>
            <a:xfrm>
              <a:off x="6820010" y="4405734"/>
              <a:ext cx="1714545" cy="1136319"/>
            </a:xfrm>
            <a:prstGeom prst="roundRect">
              <a:avLst>
                <a:gd name="adj" fmla="val 8003"/>
              </a:avLst>
            </a:prstGeom>
            <a:solidFill>
              <a:schemeClr val="bg1"/>
            </a:solidFill>
            <a:ln>
              <a:noFill/>
            </a:ln>
            <a:effectLst>
              <a:outerShdw blurRad="222939" dist="50800" dir="5400000" algn="ctr" rotWithShape="0">
                <a:srgbClr val="000000">
                  <a:alpha val="1549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entury Gothic" panose="020B0502020202020204" pitchFamily="34" charset="0"/>
                </a:rPr>
                <a:t>cannabis</a:t>
              </a:r>
            </a:p>
          </p:txBody>
        </p:sp>
        <p:sp>
          <p:nvSpPr>
            <p:cNvPr id="19" name="Rounded Rectangle 18">
              <a:extLst>
                <a:ext uri="{FF2B5EF4-FFF2-40B4-BE49-F238E27FC236}">
                  <a16:creationId xmlns:a16="http://schemas.microsoft.com/office/drawing/2014/main" id="{80C00119-624B-3FE4-3966-F0AC0F14B436}"/>
                </a:ext>
              </a:extLst>
            </p:cNvPr>
            <p:cNvSpPr/>
            <p:nvPr/>
          </p:nvSpPr>
          <p:spPr>
            <a:xfrm>
              <a:off x="5395633" y="4116994"/>
              <a:ext cx="1714545" cy="1136319"/>
            </a:xfrm>
            <a:prstGeom prst="roundRect">
              <a:avLst>
                <a:gd name="adj" fmla="val 8003"/>
              </a:avLst>
            </a:prstGeom>
            <a:solidFill>
              <a:schemeClr val="bg1"/>
            </a:solidFill>
            <a:ln>
              <a:noFill/>
            </a:ln>
            <a:effectLst>
              <a:outerShdw blurRad="222939" dist="50800" dir="5400000" algn="ctr" rotWithShape="0">
                <a:srgbClr val="000000">
                  <a:alpha val="1549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entury Gothic" panose="020B0502020202020204" pitchFamily="34" charset="0"/>
                </a:rPr>
                <a:t>vapes</a:t>
              </a:r>
            </a:p>
          </p:txBody>
        </p:sp>
        <p:sp>
          <p:nvSpPr>
            <p:cNvPr id="20" name="Rounded Rectangle 19">
              <a:extLst>
                <a:ext uri="{FF2B5EF4-FFF2-40B4-BE49-F238E27FC236}">
                  <a16:creationId xmlns:a16="http://schemas.microsoft.com/office/drawing/2014/main" id="{F723EEA8-14EA-0883-5CFE-C99567E54F5C}"/>
                </a:ext>
              </a:extLst>
            </p:cNvPr>
            <p:cNvSpPr/>
            <p:nvPr/>
          </p:nvSpPr>
          <p:spPr>
            <a:xfrm rot="20118781">
              <a:off x="5090779" y="3329705"/>
              <a:ext cx="1714545" cy="1136319"/>
            </a:xfrm>
            <a:prstGeom prst="roundRect">
              <a:avLst>
                <a:gd name="adj" fmla="val 8003"/>
              </a:avLst>
            </a:prstGeom>
            <a:solidFill>
              <a:schemeClr val="bg1"/>
            </a:solidFill>
            <a:ln>
              <a:noFill/>
            </a:ln>
            <a:effectLst>
              <a:outerShdw blurRad="222939" dist="50800" dir="5400000" algn="ctr" rotWithShape="0">
                <a:srgbClr val="000000">
                  <a:alpha val="1549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entury Gothic" panose="020B0502020202020204" pitchFamily="34" charset="0"/>
                </a:rPr>
                <a:t>MDMA/</a:t>
              </a:r>
              <a:br>
                <a:rPr lang="en-US" b="1" dirty="0">
                  <a:solidFill>
                    <a:schemeClr val="tx1"/>
                  </a:solidFill>
                  <a:latin typeface="Century Gothic" panose="020B0502020202020204" pitchFamily="34" charset="0"/>
                </a:rPr>
              </a:br>
              <a:r>
                <a:rPr lang="en-US" b="1" dirty="0" err="1">
                  <a:solidFill>
                    <a:schemeClr val="tx1"/>
                  </a:solidFill>
                  <a:latin typeface="Century Gothic" panose="020B0502020202020204" pitchFamily="34" charset="0"/>
                </a:rPr>
                <a:t>ecstacy</a:t>
              </a:r>
              <a:endParaRPr lang="en-US" b="1"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6D5F77E4-AD26-D60B-51BF-DC3FF195B376}"/>
                </a:ext>
              </a:extLst>
            </p:cNvPr>
            <p:cNvSpPr/>
            <p:nvPr/>
          </p:nvSpPr>
          <p:spPr>
            <a:xfrm>
              <a:off x="6036532" y="2344118"/>
              <a:ext cx="1714545" cy="1136319"/>
            </a:xfrm>
            <a:prstGeom prst="roundRect">
              <a:avLst>
                <a:gd name="adj" fmla="val 8003"/>
              </a:avLst>
            </a:prstGeom>
            <a:solidFill>
              <a:schemeClr val="bg1"/>
            </a:solidFill>
            <a:ln>
              <a:noFill/>
            </a:ln>
            <a:effectLst>
              <a:outerShdw blurRad="222939" dist="50800" dir="5400000" algn="ctr" rotWithShape="0">
                <a:srgbClr val="000000">
                  <a:alpha val="1549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entury Gothic" panose="020B0502020202020204" pitchFamily="34" charset="0"/>
                </a:rPr>
                <a:t>caffeine</a:t>
              </a:r>
            </a:p>
          </p:txBody>
        </p:sp>
        <p:sp>
          <p:nvSpPr>
            <p:cNvPr id="22" name="Rounded Rectangle 21">
              <a:extLst>
                <a:ext uri="{FF2B5EF4-FFF2-40B4-BE49-F238E27FC236}">
                  <a16:creationId xmlns:a16="http://schemas.microsoft.com/office/drawing/2014/main" id="{3DC2C21E-8732-4EFB-129C-C4A05D3AE7BE}"/>
                </a:ext>
              </a:extLst>
            </p:cNvPr>
            <p:cNvSpPr/>
            <p:nvPr/>
          </p:nvSpPr>
          <p:spPr>
            <a:xfrm rot="1303372">
              <a:off x="6754491" y="3303146"/>
              <a:ext cx="1714545" cy="1136319"/>
            </a:xfrm>
            <a:prstGeom prst="roundRect">
              <a:avLst>
                <a:gd name="adj" fmla="val 8003"/>
              </a:avLst>
            </a:prstGeom>
            <a:solidFill>
              <a:schemeClr val="bg1"/>
            </a:solidFill>
            <a:ln>
              <a:noFill/>
            </a:ln>
            <a:effectLst>
              <a:outerShdw blurRad="222939" dist="50800" dir="5400000" algn="ctr" rotWithShape="0">
                <a:srgbClr val="000000">
                  <a:alpha val="1549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entury Gothic" panose="020B0502020202020204" pitchFamily="34" charset="0"/>
                </a:rPr>
                <a:t>alcohol</a:t>
              </a:r>
            </a:p>
          </p:txBody>
        </p:sp>
        <p:sp>
          <p:nvSpPr>
            <p:cNvPr id="23" name="Rounded Rectangle 22">
              <a:extLst>
                <a:ext uri="{FF2B5EF4-FFF2-40B4-BE49-F238E27FC236}">
                  <a16:creationId xmlns:a16="http://schemas.microsoft.com/office/drawing/2014/main" id="{E0396F23-DF8E-9C0B-596A-E333AC928608}"/>
                </a:ext>
              </a:extLst>
            </p:cNvPr>
            <p:cNvSpPr/>
            <p:nvPr/>
          </p:nvSpPr>
          <p:spPr>
            <a:xfrm rot="18737096">
              <a:off x="7967450" y="3587783"/>
              <a:ext cx="1714545" cy="1136319"/>
            </a:xfrm>
            <a:prstGeom prst="roundRect">
              <a:avLst>
                <a:gd name="adj" fmla="val 8003"/>
              </a:avLst>
            </a:prstGeom>
            <a:solidFill>
              <a:schemeClr val="bg1"/>
            </a:solidFill>
            <a:ln>
              <a:noFill/>
            </a:ln>
            <a:effectLst>
              <a:outerShdw blurRad="222939" dist="50800" dir="5400000" algn="ctr" rotWithShape="0">
                <a:srgbClr val="000000">
                  <a:alpha val="1549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entury Gothic" panose="020B0502020202020204" pitchFamily="34" charset="0"/>
                </a:rPr>
                <a:t>Nitrous </a:t>
              </a:r>
              <a:br>
                <a:rPr lang="en-US" b="1" dirty="0">
                  <a:solidFill>
                    <a:schemeClr val="tx1"/>
                  </a:solidFill>
                  <a:latin typeface="Century Gothic" panose="020B0502020202020204" pitchFamily="34" charset="0"/>
                </a:rPr>
              </a:br>
              <a:r>
                <a:rPr lang="en-US" b="1" dirty="0">
                  <a:solidFill>
                    <a:schemeClr val="tx1"/>
                  </a:solidFill>
                  <a:latin typeface="Century Gothic" panose="020B0502020202020204" pitchFamily="34" charset="0"/>
                </a:rPr>
                <a:t>oxide</a:t>
              </a:r>
            </a:p>
          </p:txBody>
        </p:sp>
      </p:grpSp>
    </p:spTree>
    <p:extLst>
      <p:ext uri="{BB962C8B-B14F-4D97-AF65-F5344CB8AC3E}">
        <p14:creationId xmlns:p14="http://schemas.microsoft.com/office/powerpoint/2010/main" val="87680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DFB8DD-8EFF-7D86-477D-ABA544EDFF18}"/>
              </a:ext>
            </a:extLst>
          </p:cNvPr>
          <p:cNvSpPr>
            <a:spLocks noGrp="1"/>
          </p:cNvSpPr>
          <p:nvPr>
            <p:ph type="title"/>
          </p:nvPr>
        </p:nvSpPr>
        <p:spPr/>
        <p:txBody>
          <a:bodyPr/>
          <a:lstStyle/>
          <a:p>
            <a:r>
              <a:rPr lang="en-US" dirty="0"/>
              <a:t>Support and challenge</a:t>
            </a:r>
          </a:p>
        </p:txBody>
      </p:sp>
      <p:sp>
        <p:nvSpPr>
          <p:cNvPr id="5" name="Slide Number Placeholder 5">
            <a:extLst>
              <a:ext uri="{FF2B5EF4-FFF2-40B4-BE49-F238E27FC236}">
                <a16:creationId xmlns:a16="http://schemas.microsoft.com/office/drawing/2014/main" id="{D8FAFFB4-9251-B657-395C-DDE1AE6284F6}"/>
              </a:ext>
            </a:extLst>
          </p:cNvPr>
          <p:cNvSpPr>
            <a:spLocks noGrp="1"/>
          </p:cNvSpPr>
          <p:nvPr>
            <p:ph type="sldNum" sz="quarter" idx="4"/>
          </p:nvPr>
        </p:nvSpPr>
        <p:spPr>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9" name="Picture 8">
            <a:extLst>
              <a:ext uri="{FF2B5EF4-FFF2-40B4-BE49-F238E27FC236}">
                <a16:creationId xmlns:a16="http://schemas.microsoft.com/office/drawing/2014/main" id="{FCBBBBF2-140F-5DAA-5A93-3A4AA8B1B72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120005" y="4750212"/>
            <a:ext cx="817747" cy="932045"/>
          </a:xfrm>
          <a:prstGeom prst="rect">
            <a:avLst/>
          </a:prstGeom>
        </p:spPr>
      </p:pic>
      <p:pic>
        <p:nvPicPr>
          <p:cNvPr id="10" name="Picture 9">
            <a:extLst>
              <a:ext uri="{FF2B5EF4-FFF2-40B4-BE49-F238E27FC236}">
                <a16:creationId xmlns:a16="http://schemas.microsoft.com/office/drawing/2014/main" id="{74D7163A-920B-F3D5-0FB3-F8E4FEBC10C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20682231">
            <a:off x="6821370" y="4979817"/>
            <a:ext cx="702439" cy="1404878"/>
          </a:xfrm>
          <a:prstGeom prst="rect">
            <a:avLst/>
          </a:prstGeom>
        </p:spPr>
      </p:pic>
      <p:sp>
        <p:nvSpPr>
          <p:cNvPr id="11" name="TextBox 10">
            <a:extLst>
              <a:ext uri="{FF2B5EF4-FFF2-40B4-BE49-F238E27FC236}">
                <a16:creationId xmlns:a16="http://schemas.microsoft.com/office/drawing/2014/main" id="{22C058CF-B1C6-AA5D-C792-ED99EBCAD116}"/>
              </a:ext>
            </a:extLst>
          </p:cNvPr>
          <p:cNvSpPr txBox="1"/>
          <p:nvPr/>
        </p:nvSpPr>
        <p:spPr>
          <a:xfrm>
            <a:off x="7773777" y="4207594"/>
            <a:ext cx="1386585" cy="375666"/>
          </a:xfrm>
          <a:prstGeom prst="rect">
            <a:avLst/>
          </a:prstGeom>
          <a:noFill/>
        </p:spPr>
        <p:txBody>
          <a:bodyPr wrap="square" rtlCol="0">
            <a:spAutoFit/>
          </a:bodyPr>
          <a:lstStyle/>
          <a:p>
            <a:pPr algn="ctr"/>
            <a:r>
              <a:rPr lang="en-GB" b="1" dirty="0">
                <a:latin typeface="Century Gothic" panose="020B0502020202020204" pitchFamily="34" charset="0"/>
              </a:rPr>
              <a:t>Challenge</a:t>
            </a:r>
          </a:p>
        </p:txBody>
      </p:sp>
      <p:sp>
        <p:nvSpPr>
          <p:cNvPr id="12" name="TextBox 11">
            <a:extLst>
              <a:ext uri="{FF2B5EF4-FFF2-40B4-BE49-F238E27FC236}">
                <a16:creationId xmlns:a16="http://schemas.microsoft.com/office/drawing/2014/main" id="{842AEAFA-2DC6-AF51-FD55-C1B8F0CCDC91}"/>
              </a:ext>
            </a:extLst>
          </p:cNvPr>
          <p:cNvSpPr txBox="1"/>
          <p:nvPr/>
        </p:nvSpPr>
        <p:spPr>
          <a:xfrm rot="20700000">
            <a:off x="6199828" y="4517940"/>
            <a:ext cx="1386585" cy="375666"/>
          </a:xfrm>
          <a:prstGeom prst="rect">
            <a:avLst/>
          </a:prstGeom>
          <a:noFill/>
        </p:spPr>
        <p:txBody>
          <a:bodyPr wrap="square" rtlCol="0">
            <a:spAutoFit/>
          </a:bodyPr>
          <a:lstStyle/>
          <a:p>
            <a:pPr algn="ctr"/>
            <a:r>
              <a:rPr lang="en-GB" b="1">
                <a:latin typeface="Century Gothic" panose="020B0502020202020204" pitchFamily="34" charset="0"/>
              </a:rPr>
              <a:t>Support</a:t>
            </a:r>
          </a:p>
        </p:txBody>
      </p:sp>
      <p:sp>
        <p:nvSpPr>
          <p:cNvPr id="13" name="Content Placeholder 12">
            <a:extLst>
              <a:ext uri="{FF2B5EF4-FFF2-40B4-BE49-F238E27FC236}">
                <a16:creationId xmlns:a16="http://schemas.microsoft.com/office/drawing/2014/main" id="{C6B0E203-A0FC-F97F-2F42-96FC644AE25E}"/>
              </a:ext>
            </a:extLst>
          </p:cNvPr>
          <p:cNvSpPr>
            <a:spLocks noGrp="1"/>
          </p:cNvSpPr>
          <p:nvPr>
            <p:ph sz="half" idx="13"/>
          </p:nvPr>
        </p:nvSpPr>
        <p:spPr>
          <a:xfrm>
            <a:off x="4239895" y="1333462"/>
            <a:ext cx="4508689" cy="4937321"/>
          </a:xfrm>
        </p:spPr>
        <p:txBody>
          <a:bodyPr/>
          <a:lstStyle/>
          <a:p>
            <a:pPr>
              <a:lnSpc>
                <a:spcPts val="2800"/>
              </a:lnSpc>
              <a:spcBef>
                <a:spcPts val="1100"/>
              </a:spcBef>
              <a:spcAft>
                <a:spcPts val="0"/>
              </a:spcAft>
            </a:pPr>
            <a:r>
              <a:rPr lang="en-US" b="1" i="1" dirty="0"/>
              <a:t>Challenge activities </a:t>
            </a:r>
            <a:r>
              <a:rPr lang="en-US" dirty="0"/>
              <a:t>deepen and extend learning for those who need more challenge or who finish the activity quickly.</a:t>
            </a:r>
          </a:p>
          <a:p>
            <a:pPr>
              <a:lnSpc>
                <a:spcPts val="2800"/>
              </a:lnSpc>
              <a:spcBef>
                <a:spcPts val="1100"/>
              </a:spcBef>
              <a:spcAft>
                <a:spcPts val="0"/>
              </a:spcAft>
            </a:pPr>
            <a:r>
              <a:rPr lang="en-US" dirty="0"/>
              <a:t>Look for these icons on the pupil slides. See delivery notes for details of the activities.</a:t>
            </a:r>
          </a:p>
          <a:p>
            <a:endParaRPr lang="en-US" dirty="0"/>
          </a:p>
          <a:p>
            <a:endParaRPr lang="en-US" dirty="0"/>
          </a:p>
          <a:p>
            <a:endParaRPr lang="en-US" dirty="0"/>
          </a:p>
          <a:p>
            <a:endParaRPr lang="en-US" dirty="0"/>
          </a:p>
        </p:txBody>
      </p:sp>
      <p:sp>
        <p:nvSpPr>
          <p:cNvPr id="6" name="Content Placeholder 9">
            <a:extLst>
              <a:ext uri="{FF2B5EF4-FFF2-40B4-BE49-F238E27FC236}">
                <a16:creationId xmlns:a16="http://schemas.microsoft.com/office/drawing/2014/main" id="{969D74DE-B399-608E-6023-E1BE0AA9C16A}"/>
              </a:ext>
            </a:extLst>
          </p:cNvPr>
          <p:cNvSpPr txBox="1">
            <a:spLocks/>
          </p:cNvSpPr>
          <p:nvPr/>
        </p:nvSpPr>
        <p:spPr>
          <a:xfrm>
            <a:off x="234315" y="1333463"/>
            <a:ext cx="3748405" cy="2260637"/>
          </a:xfrm>
          <a:prstGeom prst="rect">
            <a:avLst/>
          </a:prstGeom>
        </p:spPr>
        <p:txBody>
          <a:bodyPr/>
          <a:lstStyle>
            <a:lvl1pPr marL="247642" indent="-247642" algn="l" defTabSz="990570" rtl="0" eaLnBrk="1" latinLnBrk="0" hangingPunct="1">
              <a:lnSpc>
                <a:spcPct val="90000"/>
              </a:lnSpc>
              <a:spcBef>
                <a:spcPts val="1083"/>
              </a:spcBef>
              <a:buFont typeface="Arial" panose="020B0604020202020204" pitchFamily="34" charset="0"/>
              <a:buChar char="•"/>
              <a:defRPr sz="3033" kern="1200">
                <a:solidFill>
                  <a:schemeClr val="tx1"/>
                </a:solidFill>
                <a:latin typeface="Century Gothic" panose="020B0502020202020204" pitchFamily="34" charset="0"/>
                <a:ea typeface="+mn-ea"/>
                <a:cs typeface="+mn-cs"/>
              </a:defRPr>
            </a:lvl1pPr>
            <a:lvl2pPr marL="742927" indent="-247642" algn="l" defTabSz="990570" rtl="0" eaLnBrk="1" latinLnBrk="0" hangingPunct="1">
              <a:lnSpc>
                <a:spcPct val="90000"/>
              </a:lnSpc>
              <a:spcBef>
                <a:spcPts val="542"/>
              </a:spcBef>
              <a:buFont typeface="Arial" panose="020B0604020202020204" pitchFamily="34" charset="0"/>
              <a:buChar char="•"/>
              <a:defRPr sz="2600" kern="1200">
                <a:solidFill>
                  <a:schemeClr val="tx1"/>
                </a:solidFill>
                <a:latin typeface="Century Gothic" panose="020B0502020202020204" pitchFamily="34" charset="0"/>
                <a:ea typeface="+mn-ea"/>
                <a:cs typeface="+mn-cs"/>
              </a:defRPr>
            </a:lvl2pPr>
            <a:lvl3pPr marL="1238212" indent="-247642" algn="l" defTabSz="990570" rtl="0" eaLnBrk="1" latinLnBrk="0" hangingPunct="1">
              <a:lnSpc>
                <a:spcPct val="90000"/>
              </a:lnSpc>
              <a:spcBef>
                <a:spcPts val="542"/>
              </a:spcBef>
              <a:buFont typeface="Arial" panose="020B0604020202020204" pitchFamily="34" charset="0"/>
              <a:buChar char="•"/>
              <a:defRPr sz="2167" kern="1200">
                <a:solidFill>
                  <a:schemeClr val="tx1"/>
                </a:solidFill>
                <a:latin typeface="Century Gothic" panose="020B0502020202020204" pitchFamily="34" charset="0"/>
                <a:ea typeface="+mn-ea"/>
                <a:cs typeface="+mn-cs"/>
              </a:defRPr>
            </a:lvl3pPr>
            <a:lvl4pPr marL="1733497"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Century Gothic" panose="020B0502020202020204" pitchFamily="34" charset="0"/>
                <a:ea typeface="+mn-ea"/>
                <a:cs typeface="+mn-cs"/>
              </a:defRPr>
            </a:lvl4pPr>
            <a:lvl5pPr marL="2228781"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Century Gothic" panose="020B0502020202020204" pitchFamily="34" charset="0"/>
                <a:ea typeface="+mn-ea"/>
                <a:cs typeface="+mn-cs"/>
              </a:defRPr>
            </a:lvl5pPr>
            <a:lvl6pPr marL="2724066"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6pPr>
            <a:lvl7pPr marL="3219351"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7pPr>
            <a:lvl8pPr marL="3714636"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8pPr>
            <a:lvl9pPr marL="4209920" indent="-247642" algn="l" defTabSz="990570"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9pPr>
          </a:lstStyle>
          <a:p>
            <a:pPr marL="0" indent="0">
              <a:lnSpc>
                <a:spcPts val="2800"/>
              </a:lnSpc>
              <a:spcBef>
                <a:spcPts val="1100"/>
              </a:spcBef>
              <a:spcAft>
                <a:spcPts val="0"/>
              </a:spcAft>
              <a:buNone/>
            </a:pPr>
            <a:r>
              <a:rPr lang="en-US" sz="2000" dirty="0"/>
              <a:t>The lesson includes suggestions for challenge and support activities, to help you differentiate appropriately for your class.  </a:t>
            </a:r>
          </a:p>
          <a:p>
            <a:pPr marL="0" indent="0">
              <a:lnSpc>
                <a:spcPts val="2800"/>
              </a:lnSpc>
              <a:spcBef>
                <a:spcPts val="1100"/>
              </a:spcBef>
              <a:spcAft>
                <a:spcPts val="0"/>
              </a:spcAft>
              <a:buNone/>
            </a:pPr>
            <a:r>
              <a:rPr lang="en-US" sz="2000" b="1" i="1" dirty="0"/>
              <a:t>Support activities </a:t>
            </a:r>
            <a:r>
              <a:rPr lang="en-US" sz="2000" dirty="0"/>
              <a:t>are adapted to be more accessible for those who need it.</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2753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FDFAB1DA-D5B9-13E2-9945-13991E9BF716}"/>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
        <p:nvSpPr>
          <p:cNvPr id="10" name="Content Placeholder 9">
            <a:extLst>
              <a:ext uri="{FF2B5EF4-FFF2-40B4-BE49-F238E27FC236}">
                <a16:creationId xmlns:a16="http://schemas.microsoft.com/office/drawing/2014/main" id="{B8AD5F36-49C1-6FB1-287B-8204BA271278}"/>
              </a:ext>
            </a:extLst>
          </p:cNvPr>
          <p:cNvSpPr>
            <a:spLocks noGrp="1"/>
          </p:cNvSpPr>
          <p:nvPr>
            <p:ph sz="half" idx="10"/>
          </p:nvPr>
        </p:nvSpPr>
        <p:spPr>
          <a:xfrm>
            <a:off x="234315" y="1333463"/>
            <a:ext cx="7498822" cy="2260637"/>
          </a:xfrm>
        </p:spPr>
        <p:txBody>
          <a:bodyPr/>
          <a:lstStyle/>
          <a:p>
            <a:pPr>
              <a:lnSpc>
                <a:spcPts val="2800"/>
              </a:lnSpc>
              <a:spcBef>
                <a:spcPts val="1100"/>
              </a:spcBef>
              <a:spcAft>
                <a:spcPts val="0"/>
              </a:spcAft>
            </a:pPr>
            <a:r>
              <a:rPr lang="en-GB" dirty="0">
                <a:effectLst/>
                <a:ea typeface="Calibri" panose="020F0502020204030204" pitchFamily="34" charset="0"/>
                <a:cs typeface="Times New Roman" panose="02020603050405020304" pitchFamily="18" charset="0"/>
              </a:rPr>
              <a:t>This is the second of four drug education lessons, for year </a:t>
            </a: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5–6. This lesson focuses on </a:t>
            </a:r>
            <a:r>
              <a:rPr lang="en-GB" dirty="0">
                <a:effectLst/>
                <a:ea typeface="Calibri" panose="020F0502020204030204" pitchFamily="34" charset="0"/>
                <a:cs typeface="Calibri" panose="020F0502020204030204" pitchFamily="34" charset="0"/>
              </a:rPr>
              <a:t>legal and illegal drugs, other than medicines, and the associated effects and risks. </a:t>
            </a:r>
            <a:r>
              <a:rPr lang="en-GB" dirty="0">
                <a:effectLst/>
                <a:ea typeface="Calibri" panose="020F0502020204030204" pitchFamily="34" charset="0"/>
                <a:cs typeface="Times New Roman" panose="02020603050405020304" pitchFamily="18" charset="0"/>
              </a:rPr>
              <a:t>Pupils also explore how </a:t>
            </a:r>
            <a:r>
              <a:rPr lang="en-GB" dirty="0">
                <a:effectLst/>
                <a:ea typeface="Calibri" panose="020F0502020204030204" pitchFamily="34" charset="0"/>
                <a:cs typeface="Calibri" panose="020F0502020204030204" pitchFamily="34" charset="0"/>
              </a:rPr>
              <a:t>the risk of drug use may vary depending on factors such as the strength of the drug, how much is taken and how often, the person and the situation.</a:t>
            </a:r>
            <a:endParaRPr lang="en-GB" dirty="0">
              <a:effectLst/>
              <a:ea typeface="Calibri" panose="020F0502020204030204" pitchFamily="34" charset="0"/>
              <a:cs typeface="Times New Roman" panose="02020603050405020304" pitchFamily="18" charset="0"/>
            </a:endParaRPr>
          </a:p>
          <a:p>
            <a:pPr>
              <a:lnSpc>
                <a:spcPct val="100000"/>
              </a:lnSpc>
              <a:spcAft>
                <a:spcPts val="700"/>
              </a:spcAft>
            </a:pPr>
            <a:endParaRPr lang="en-GB" dirty="0">
              <a:effectLst/>
              <a:ea typeface="Calibri" panose="020F0502020204030204" pitchFamily="34" charset="0"/>
              <a:cs typeface="Times New Roman" panose="02020603050405020304" pitchFamily="18" charset="0"/>
            </a:endParaRPr>
          </a:p>
          <a:p>
            <a:pPr>
              <a:lnSpc>
                <a:spcPct val="100000"/>
              </a:lnSpc>
              <a:spcAft>
                <a:spcPts val="700"/>
              </a:spcAft>
            </a:pPr>
            <a:endParaRPr lang="en-GB" dirty="0">
              <a:effectLst/>
              <a:ea typeface="Calibri" panose="020F0502020204030204" pitchFamily="34" charset="0"/>
              <a:cs typeface="Times New Roman" panose="02020603050405020304" pitchFamily="18" charset="0"/>
            </a:endParaRPr>
          </a:p>
          <a:p>
            <a:endParaRPr lang="en-US" dirty="0"/>
          </a:p>
        </p:txBody>
      </p:sp>
      <p:sp>
        <p:nvSpPr>
          <p:cNvPr id="12" name="Title 11">
            <a:extLst>
              <a:ext uri="{FF2B5EF4-FFF2-40B4-BE49-F238E27FC236}">
                <a16:creationId xmlns:a16="http://schemas.microsoft.com/office/drawing/2014/main" id="{FC38B9C6-B310-00C2-0925-3DA1549DED16}"/>
              </a:ext>
            </a:extLst>
          </p:cNvPr>
          <p:cNvSpPr>
            <a:spLocks noGrp="1"/>
          </p:cNvSpPr>
          <p:nvPr>
            <p:ph type="title"/>
          </p:nvPr>
        </p:nvSpPr>
        <p:spPr/>
        <p:txBody>
          <a:bodyPr/>
          <a:lstStyle/>
          <a:p>
            <a:r>
              <a:rPr lang="en-GB" dirty="0"/>
              <a:t>Context</a:t>
            </a:r>
            <a:endParaRPr lang="en-US" dirty="0"/>
          </a:p>
        </p:txBody>
      </p:sp>
    </p:spTree>
    <p:extLst>
      <p:ext uri="{BB962C8B-B14F-4D97-AF65-F5344CB8AC3E}">
        <p14:creationId xmlns:p14="http://schemas.microsoft.com/office/powerpoint/2010/main" val="245398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FDFAB1DA-D5B9-13E2-9945-13991E9BF716}"/>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
        <p:nvSpPr>
          <p:cNvPr id="10" name="Content Placeholder 9">
            <a:extLst>
              <a:ext uri="{FF2B5EF4-FFF2-40B4-BE49-F238E27FC236}">
                <a16:creationId xmlns:a16="http://schemas.microsoft.com/office/drawing/2014/main" id="{B8AD5F36-49C1-6FB1-287B-8204BA271278}"/>
              </a:ext>
            </a:extLst>
          </p:cNvPr>
          <p:cNvSpPr>
            <a:spLocks noGrp="1"/>
          </p:cNvSpPr>
          <p:nvPr>
            <p:ph sz="half" idx="10"/>
          </p:nvPr>
        </p:nvSpPr>
        <p:spPr>
          <a:xfrm>
            <a:off x="234314" y="1333463"/>
            <a:ext cx="8300086" cy="4566366"/>
          </a:xfrm>
        </p:spPr>
        <p:txBody>
          <a:bodyPr/>
          <a:lstStyle/>
          <a:p>
            <a:pPr>
              <a:lnSpc>
                <a:spcPts val="2800"/>
              </a:lnSpc>
              <a:spcBef>
                <a:spcPts val="1100"/>
              </a:spcBef>
              <a:spcAft>
                <a:spcPts val="0"/>
              </a:spcAft>
            </a:pPr>
            <a:r>
              <a:rPr lang="en-GB" dirty="0">
                <a:ea typeface="Lato" panose="020B0604020202020204" charset="0"/>
                <a:cs typeface="Lato" panose="020B0604020202020204" charset="0"/>
              </a:rPr>
              <a:t>Key information on content related to these lessons can be found in the Year 5-6 Knowledge Organiser.</a:t>
            </a:r>
          </a:p>
          <a:p>
            <a:pPr>
              <a:lnSpc>
                <a:spcPts val="2800"/>
              </a:lnSpc>
              <a:spcBef>
                <a:spcPts val="1100"/>
              </a:spcBef>
              <a:spcAft>
                <a:spcPts val="0"/>
              </a:spcAft>
            </a:pPr>
            <a:r>
              <a:rPr lang="en-GB" dirty="0">
                <a:ea typeface="Lato" panose="020B0604020202020204" charset="0"/>
                <a:cs typeface="Lato" panose="020B0604020202020204" charset="0"/>
              </a:rPr>
              <a:t>Advice on safe practice, dispelling common misconceptions, visitors to the classroom and other important information can be found in </a:t>
            </a:r>
            <a:r>
              <a:rPr lang="en-GB" i="1" dirty="0">
                <a:ea typeface="Lato" panose="020B0604020202020204" charset="0"/>
                <a:cs typeface="Lato" panose="020B0604020202020204" charset="0"/>
              </a:rPr>
              <a:t>Teacher Guidance: Drug and alcohol education</a:t>
            </a:r>
            <a:endParaRPr lang="en-GB" dirty="0">
              <a:ea typeface="Lato" panose="020B0604020202020204" charset="0"/>
              <a:cs typeface="Lato" panose="020B0604020202020204" charset="0"/>
            </a:endParaRPr>
          </a:p>
          <a:p>
            <a:pPr>
              <a:lnSpc>
                <a:spcPts val="2800"/>
              </a:lnSpc>
              <a:spcBef>
                <a:spcPts val="1100"/>
              </a:spcBef>
              <a:spcAft>
                <a:spcPts val="0"/>
              </a:spcAft>
            </a:pPr>
            <a:r>
              <a:rPr lang="en-GB" dirty="0">
                <a:ea typeface="Lato" panose="020B0604020202020204" charset="0"/>
                <a:cs typeface="Lato" panose="020B0604020202020204" charset="0"/>
              </a:rPr>
              <a:t>Data sources to inform your planning can be found within our document that outlines the approach of these lessons </a:t>
            </a:r>
            <a:r>
              <a:rPr lang="en-GB" i="1" dirty="0">
                <a:ea typeface="Lato" panose="020B0604020202020204" charset="0"/>
                <a:cs typeface="Lato" panose="020B0604020202020204" charset="0"/>
              </a:rPr>
              <a:t>Evidence Review: Effective drug and alcohol education, </a:t>
            </a:r>
            <a:r>
              <a:rPr lang="en-GB" dirty="0">
                <a:ea typeface="Lato" panose="020B0604020202020204" charset="0"/>
                <a:cs typeface="Lato" panose="020B0604020202020204" charset="0"/>
              </a:rPr>
              <a:t>along with advice regarding how to talk to young people about addiction, dependency and problematic substance use.</a:t>
            </a:r>
          </a:p>
          <a:p>
            <a:endParaRPr lang="en-GB" sz="1800" dirty="0">
              <a:solidFill>
                <a:schemeClr val="bg1"/>
              </a:solidFill>
              <a:latin typeface="Lato" panose="020B0604020202020204" charset="0"/>
              <a:ea typeface="Lato" panose="020B0604020202020204" charset="0"/>
              <a:cs typeface="Lato" panose="020B0604020202020204" charset="0"/>
            </a:endParaRPr>
          </a:p>
          <a:p>
            <a:endParaRPr lang="en-GB" dirty="0">
              <a:ea typeface="Lato" panose="020B0604020202020204" charset="0"/>
              <a:cs typeface="Lato" panose="020B0604020202020204" charset="0"/>
            </a:endParaRPr>
          </a:p>
        </p:txBody>
      </p:sp>
      <p:sp>
        <p:nvSpPr>
          <p:cNvPr id="12" name="Title 11">
            <a:extLst>
              <a:ext uri="{FF2B5EF4-FFF2-40B4-BE49-F238E27FC236}">
                <a16:creationId xmlns:a16="http://schemas.microsoft.com/office/drawing/2014/main" id="{FC38B9C6-B310-00C2-0925-3DA1549DED16}"/>
              </a:ext>
            </a:extLst>
          </p:cNvPr>
          <p:cNvSpPr>
            <a:spLocks noGrp="1"/>
          </p:cNvSpPr>
          <p:nvPr>
            <p:ph type="title"/>
          </p:nvPr>
        </p:nvSpPr>
        <p:spPr/>
        <p:txBody>
          <a:bodyPr/>
          <a:lstStyle/>
          <a:p>
            <a:r>
              <a:rPr lang="en-GB" dirty="0"/>
              <a:t>Developing subject knowledge</a:t>
            </a:r>
            <a:endParaRPr lang="en-US" dirty="0"/>
          </a:p>
        </p:txBody>
      </p:sp>
    </p:spTree>
    <p:extLst>
      <p:ext uri="{BB962C8B-B14F-4D97-AF65-F5344CB8AC3E}">
        <p14:creationId xmlns:p14="http://schemas.microsoft.com/office/powerpoint/2010/main" val="3935407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8CD801F7-CFF5-4CC1-BA0F-8495ACEE7B1C}"/>
              </a:ext>
            </a:extLst>
          </p:cNvPr>
          <p:cNvSpPr>
            <a:spLocks noGrp="1"/>
          </p:cNvSpPr>
          <p:nvPr>
            <p:ph type="sldNum" sz="quarter" idx="4"/>
          </p:nvPr>
        </p:nvSpPr>
        <p:spPr>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
        <p:nvSpPr>
          <p:cNvPr id="5" name="Content Placeholder 4">
            <a:extLst>
              <a:ext uri="{FF2B5EF4-FFF2-40B4-BE49-F238E27FC236}">
                <a16:creationId xmlns:a16="http://schemas.microsoft.com/office/drawing/2014/main" id="{F1FBCFA1-6283-9032-5858-B8C2F9781A65}"/>
              </a:ext>
            </a:extLst>
          </p:cNvPr>
          <p:cNvSpPr>
            <a:spLocks noGrp="1"/>
          </p:cNvSpPr>
          <p:nvPr>
            <p:ph sz="half" idx="12"/>
          </p:nvPr>
        </p:nvSpPr>
        <p:spPr>
          <a:xfrm>
            <a:off x="234315" y="1284035"/>
            <a:ext cx="3495309" cy="4650224"/>
          </a:xfrm>
        </p:spPr>
        <p:txBody>
          <a:bodyPr/>
          <a:lstStyle/>
          <a:p>
            <a:pPr>
              <a:lnSpc>
                <a:spcPts val="2800"/>
              </a:lnSpc>
              <a:spcAft>
                <a:spcPts val="800"/>
              </a:spcAft>
            </a:pPr>
            <a:r>
              <a:rPr lang="en-GB" sz="1800" kern="100" dirty="0">
                <a:effectLst/>
                <a:ea typeface="Aptos" panose="020B0004020202020204" pitchFamily="34" charset="0"/>
                <a:cs typeface="Times New Roman" panose="02020603050405020304" pitchFamily="18" charset="0"/>
              </a:rPr>
              <a:t>To learn about some of the risks and effects of legal and illegal</a:t>
            </a:r>
            <a:r>
              <a:rPr lang="en-GB" sz="1800" kern="100" dirty="0">
                <a:effectLst/>
                <a:ea typeface="Aptos" panose="020B0004020202020204" pitchFamily="34" charset="0"/>
                <a:cs typeface="Aptos" panose="020B0004020202020204" pitchFamily="34" charset="0"/>
              </a:rPr>
              <a:t> </a:t>
            </a:r>
            <a:r>
              <a:rPr lang="en-GB" sz="1800" kern="100" dirty="0">
                <a:effectLst/>
                <a:ea typeface="Aptos" panose="020B0004020202020204" pitchFamily="34" charset="0"/>
                <a:cs typeface="Times New Roman" panose="02020603050405020304" pitchFamily="18" charset="0"/>
              </a:rPr>
              <a:t>drug use.</a:t>
            </a:r>
          </a:p>
        </p:txBody>
      </p:sp>
      <p:sp>
        <p:nvSpPr>
          <p:cNvPr id="6" name="Content Placeholder 5">
            <a:extLst>
              <a:ext uri="{FF2B5EF4-FFF2-40B4-BE49-F238E27FC236}">
                <a16:creationId xmlns:a16="http://schemas.microsoft.com/office/drawing/2014/main" id="{E84B8912-EEB7-F52E-745A-3D184A1C6C25}"/>
              </a:ext>
            </a:extLst>
          </p:cNvPr>
          <p:cNvSpPr>
            <a:spLocks noGrp="1"/>
          </p:cNvSpPr>
          <p:nvPr>
            <p:ph sz="half" idx="13"/>
          </p:nvPr>
        </p:nvSpPr>
        <p:spPr>
          <a:xfrm>
            <a:off x="4067943" y="1333463"/>
            <a:ext cx="5193287" cy="4650224"/>
          </a:xfrm>
        </p:spPr>
        <p:txBody>
          <a:bodyPr/>
          <a:lstStyle/>
          <a:p>
            <a:pPr marL="198000" lvl="0" indent="-198000">
              <a:lnSpc>
                <a:spcPts val="2400"/>
              </a:lnSpc>
              <a:spcBef>
                <a:spcPts val="900"/>
              </a:spcBef>
              <a:spcAft>
                <a:spcPts val="0"/>
              </a:spcAft>
              <a:buFont typeface="Arial" panose="020B0604020202020204" pitchFamily="34" charset="0"/>
              <a:buChar char="•"/>
              <a:tabLst>
                <a:tab pos="457200" algn="l"/>
              </a:tabLst>
            </a:pPr>
            <a:r>
              <a:rPr lang="en-GB" sz="1800" kern="100" dirty="0">
                <a:effectLst/>
                <a:ea typeface="Aptos" panose="020B0004020202020204" pitchFamily="34" charset="0"/>
                <a:cs typeface="Times New Roman" panose="02020603050405020304" pitchFamily="18" charset="0"/>
              </a:rPr>
              <a:t>explain that there are risks associated with using any type of drug and identify some of the risks and effects of drug use </a:t>
            </a:r>
          </a:p>
          <a:p>
            <a:pPr marL="198000" lvl="0" indent="-198000">
              <a:lnSpc>
                <a:spcPts val="2400"/>
              </a:lnSpc>
              <a:spcBef>
                <a:spcPts val="900"/>
              </a:spcBef>
              <a:spcAft>
                <a:spcPts val="0"/>
              </a:spcAft>
              <a:buFont typeface="Arial" panose="020B0604020202020204" pitchFamily="34" charset="0"/>
              <a:buChar char="•"/>
              <a:tabLst>
                <a:tab pos="457200" algn="l"/>
              </a:tabLst>
            </a:pPr>
            <a:r>
              <a:rPr lang="en-GB" sz="1800" kern="100" dirty="0">
                <a:effectLst/>
                <a:ea typeface="Aptos" panose="020B0004020202020204" pitchFamily="34" charset="0"/>
                <a:cs typeface="Times New Roman" panose="02020603050405020304" pitchFamily="18" charset="0"/>
              </a:rPr>
              <a:t>recognise that drugs have laws related to them and that some drugs are illegal to own, use, intend to give, or give, to others </a:t>
            </a:r>
          </a:p>
          <a:p>
            <a:pPr marL="198000" lvl="0" indent="-198000">
              <a:lnSpc>
                <a:spcPts val="2400"/>
              </a:lnSpc>
              <a:spcBef>
                <a:spcPts val="900"/>
              </a:spcBef>
              <a:spcAft>
                <a:spcPts val="0"/>
              </a:spcAft>
              <a:buFont typeface="Arial" panose="020B0604020202020204" pitchFamily="34" charset="0"/>
              <a:buChar char="•"/>
              <a:tabLst>
                <a:tab pos="457200" algn="l"/>
              </a:tabLst>
            </a:pPr>
            <a:r>
              <a:rPr lang="en-GB" sz="1800" kern="100" dirty="0">
                <a:effectLst/>
                <a:ea typeface="Aptos" panose="020B0004020202020204" pitchFamily="34" charset="0"/>
                <a:cs typeface="Times New Roman" panose="02020603050405020304" pitchFamily="18" charset="0"/>
              </a:rPr>
              <a:t>analyse the level of risk in different situations, identifying that drugs can affect people in different ways</a:t>
            </a:r>
          </a:p>
          <a:p>
            <a:pPr marL="198000" lvl="0" indent="-198000">
              <a:lnSpc>
                <a:spcPts val="2400"/>
              </a:lnSpc>
              <a:spcBef>
                <a:spcPts val="900"/>
              </a:spcBef>
              <a:spcAft>
                <a:spcPts val="0"/>
              </a:spcAft>
              <a:buFont typeface="Arial" panose="020B0604020202020204" pitchFamily="34" charset="0"/>
              <a:buChar char="•"/>
              <a:tabLst>
                <a:tab pos="457200" algn="l"/>
              </a:tabLst>
            </a:pPr>
            <a:r>
              <a:rPr lang="en-GB" sz="1800" kern="100" dirty="0">
                <a:effectLst/>
                <a:ea typeface="Aptos" panose="020B0004020202020204" pitchFamily="34" charset="0"/>
                <a:cs typeface="Times New Roman" panose="02020603050405020304" pitchFamily="18" charset="0"/>
              </a:rPr>
              <a:t>explain that for some people drug use can become an unhealthy habit that can be difficult to break but there is support available to help people; and where to report any concerns they have</a:t>
            </a:r>
          </a:p>
          <a:p>
            <a:pPr marL="198000" indent="-198000"/>
            <a:endParaRPr lang="en-US" dirty="0"/>
          </a:p>
        </p:txBody>
      </p:sp>
    </p:spTree>
    <p:extLst>
      <p:ext uri="{BB962C8B-B14F-4D97-AF65-F5344CB8AC3E}">
        <p14:creationId xmlns:p14="http://schemas.microsoft.com/office/powerpoint/2010/main" val="4020953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AB4CDFE-E689-A536-61A5-915DDBE37E99}"/>
              </a:ext>
            </a:extLst>
          </p:cNvPr>
          <p:cNvSpPr>
            <a:spLocks noGrp="1"/>
          </p:cNvSpPr>
          <p:nvPr>
            <p:ph sz="half" idx="12"/>
          </p:nvPr>
        </p:nvSpPr>
        <p:spPr>
          <a:xfrm>
            <a:off x="5018405" y="1253474"/>
            <a:ext cx="4648531" cy="5091932"/>
          </a:xfrm>
        </p:spPr>
        <p:txBody>
          <a:bodyPr>
            <a:normAutofit/>
          </a:bodyPr>
          <a:lstStyle/>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Box or envelope for questions </a:t>
            </a:r>
            <a:endParaRPr lang="en-GB" sz="1400" dirty="0">
              <a:ea typeface="Calibri" panose="020F0502020204030204" pitchFamily="34" charset="0"/>
              <a:cs typeface="Times New Roman" panose="02020603050405020304" pitchFamily="18" charset="0"/>
            </a:endParaRPr>
          </a:p>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Dice [one per group]</a:t>
            </a:r>
          </a:p>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Resource 1: </a:t>
            </a:r>
            <a:r>
              <a:rPr lang="en-GB" sz="1400" i="1" dirty="0">
                <a:effectLst/>
                <a:ea typeface="Calibri" panose="020F0502020204030204" pitchFamily="34" charset="0"/>
                <a:cs typeface="Times New Roman" panose="02020603050405020304" pitchFamily="18" charset="0"/>
              </a:rPr>
              <a:t>Drugs cards </a:t>
            </a:r>
            <a:r>
              <a:rPr lang="en-GB" sz="1400" dirty="0">
                <a:effectLst/>
                <a:ea typeface="Calibri" panose="020F0502020204030204" pitchFamily="34" charset="0"/>
                <a:cs typeface="Times New Roman" panose="02020603050405020304" pitchFamily="18" charset="0"/>
              </a:rPr>
              <a:t>[one set per class]</a:t>
            </a:r>
          </a:p>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Resource 2: </a:t>
            </a:r>
            <a:r>
              <a:rPr lang="en-GB" sz="1400" i="1" dirty="0">
                <a:effectLst/>
                <a:ea typeface="Calibri" panose="020F0502020204030204" pitchFamily="34" charset="0"/>
                <a:cs typeface="Times New Roman" panose="02020603050405020304" pitchFamily="18" charset="0"/>
              </a:rPr>
              <a:t>Effects and risks cards </a:t>
            </a:r>
            <a:r>
              <a:rPr lang="en-GB" sz="1400" dirty="0">
                <a:effectLst/>
                <a:ea typeface="Calibri" panose="020F0502020204030204" pitchFamily="34" charset="0"/>
                <a:cs typeface="Times New Roman" panose="02020603050405020304" pitchFamily="18" charset="0"/>
              </a:rPr>
              <a:t>[one of each set per group]</a:t>
            </a:r>
          </a:p>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Resource 3:</a:t>
            </a:r>
            <a:r>
              <a:rPr lang="en-GB" sz="1400" i="1" dirty="0">
                <a:effectLst/>
                <a:ea typeface="Calibri" panose="020F0502020204030204" pitchFamily="34" charset="0"/>
                <a:cs typeface="Times New Roman" panose="02020603050405020304" pitchFamily="18" charset="0"/>
              </a:rPr>
              <a:t> Drugs fact sheets </a:t>
            </a:r>
            <a:r>
              <a:rPr lang="en-GB" sz="1400" dirty="0">
                <a:effectLst/>
                <a:ea typeface="Calibri" panose="020F0502020204030204" pitchFamily="34" charset="0"/>
                <a:cs typeface="Times New Roman" panose="02020603050405020304" pitchFamily="18" charset="0"/>
              </a:rPr>
              <a:t>[one copy of each]</a:t>
            </a:r>
          </a:p>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Resource 4: </a:t>
            </a:r>
            <a:r>
              <a:rPr lang="en-GB" sz="1400" i="1" dirty="0">
                <a:effectLst/>
                <a:ea typeface="Calibri" panose="020F0502020204030204" pitchFamily="34" charset="0"/>
                <a:cs typeface="Times New Roman" panose="02020603050405020304" pitchFamily="18" charset="0"/>
              </a:rPr>
              <a:t>Drugs and risk scenarios</a:t>
            </a:r>
            <a:r>
              <a:rPr lang="en-GB" sz="1400" dirty="0">
                <a:effectLst/>
                <a:ea typeface="Calibri" panose="020F0502020204030204" pitchFamily="34" charset="0"/>
                <a:cs typeface="Times New Roman" panose="02020603050405020304" pitchFamily="18" charset="0"/>
              </a:rPr>
              <a:t> [one per pair]</a:t>
            </a:r>
          </a:p>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Resource 4a: </a:t>
            </a:r>
            <a:r>
              <a:rPr lang="en-GB" sz="1400" i="1" dirty="0">
                <a:effectLst/>
                <a:ea typeface="Calibri" panose="020F0502020204030204" pitchFamily="34" charset="0"/>
                <a:cs typeface="Times New Roman" panose="02020603050405020304" pitchFamily="18" charset="0"/>
              </a:rPr>
              <a:t>Drugs and risk scenarios - support</a:t>
            </a:r>
            <a:r>
              <a:rPr lang="en-GB" sz="1400" dirty="0">
                <a:effectLst/>
                <a:ea typeface="Calibri" panose="020F0502020204030204" pitchFamily="34" charset="0"/>
                <a:cs typeface="Times New Roman" panose="02020603050405020304" pitchFamily="18" charset="0"/>
              </a:rPr>
              <a:t> [1one per pair or group]</a:t>
            </a:r>
          </a:p>
          <a:p>
            <a:pPr marL="126000" indent="-126000">
              <a:lnSpc>
                <a:spcPts val="2200"/>
              </a:lnSpc>
              <a:buFont typeface="Arial" panose="020B0604020202020204" pitchFamily="34" charset="0"/>
              <a:buChar char="•"/>
            </a:pPr>
            <a:r>
              <a:rPr lang="en-GB" sz="1400" dirty="0">
                <a:effectLst/>
                <a:ea typeface="Calibri" panose="020F0502020204030204" pitchFamily="34" charset="0"/>
                <a:cs typeface="Times New Roman" panose="02020603050405020304" pitchFamily="18" charset="0"/>
              </a:rPr>
              <a:t>Resource 4b: </a:t>
            </a:r>
            <a:r>
              <a:rPr lang="en-GB" sz="1400" i="1" dirty="0">
                <a:effectLst/>
                <a:ea typeface="Calibri" panose="020F0502020204030204" pitchFamily="34" charset="0"/>
                <a:cs typeface="Times New Roman" panose="02020603050405020304" pitchFamily="18" charset="0"/>
              </a:rPr>
              <a:t>Drugs and risk scenarios - challenge</a:t>
            </a:r>
            <a:r>
              <a:rPr lang="en-GB" sz="1400" dirty="0">
                <a:effectLst/>
                <a:ea typeface="Calibri" panose="020F0502020204030204" pitchFamily="34" charset="0"/>
                <a:cs typeface="Times New Roman" panose="02020603050405020304" pitchFamily="18" charset="0"/>
              </a:rPr>
              <a:t> [one per pair]</a:t>
            </a:r>
          </a:p>
          <a:p>
            <a:pPr marL="285750" indent="-285750">
              <a:buFont typeface="Arial" panose="020B0604020202020204" pitchFamily="34" charset="0"/>
              <a:buChar char="•"/>
            </a:pPr>
            <a:endParaRPr lang="en-GB" dirty="0">
              <a:ea typeface="Calibri" panose="020F0502020204030204" pitchFamily="34" charset="0"/>
              <a:cs typeface="Times New Roman" panose="02020603050405020304" pitchFamily="18" charset="0"/>
            </a:endParaRPr>
          </a:p>
          <a:p>
            <a:pPr lvl="0">
              <a:lnSpc>
                <a:spcPts val="1550"/>
              </a:lnSpc>
              <a:spcAft>
                <a:spcPts val="700"/>
              </a:spcAft>
              <a:tabLst>
                <a:tab pos="228600" algn="l"/>
                <a:tab pos="457200" algn="l"/>
              </a:tabLst>
            </a:pPr>
            <a:endParaRPr lang="en-GB" sz="21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effectLst/>
              <a:ea typeface="Calibri" panose="020F0502020204030204" pitchFamily="34" charset="0"/>
              <a:cs typeface="Times New Roman" panose="02020603050405020304" pitchFamily="18" charset="0"/>
            </a:endParaRPr>
          </a:p>
          <a:p>
            <a:endParaRPr lang="en-GB" dirty="0">
              <a:effectLst/>
              <a:ea typeface="Calibri" panose="020F0502020204030204" pitchFamily="34" charset="0"/>
              <a:cs typeface="Times New Roman" panose="02020603050405020304" pitchFamily="18" charset="0"/>
            </a:endParaRPr>
          </a:p>
          <a:p>
            <a:endParaRPr lang="en-US" dirty="0"/>
          </a:p>
        </p:txBody>
      </p:sp>
      <p:sp>
        <p:nvSpPr>
          <p:cNvPr id="6" name="Slide Number Placeholder 5">
            <a:extLst>
              <a:ext uri="{FF2B5EF4-FFF2-40B4-BE49-F238E27FC236}">
                <a16:creationId xmlns:a16="http://schemas.microsoft.com/office/drawing/2014/main" id="{7DDEB449-AF80-3F40-DE9B-1645C56CA84F}"/>
              </a:ext>
            </a:extLst>
          </p:cNvPr>
          <p:cNvSpPr>
            <a:spLocks noGrp="1"/>
          </p:cNvSpPr>
          <p:nvPr>
            <p:ph type="sldNum" sz="quarter" idx="4"/>
          </p:nvPr>
        </p:nvSpPr>
        <p:spPr>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Tree>
    <p:extLst>
      <p:ext uri="{BB962C8B-B14F-4D97-AF65-F5344CB8AC3E}">
        <p14:creationId xmlns:p14="http://schemas.microsoft.com/office/powerpoint/2010/main" val="934196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180C3-C45D-8953-A402-38BF7B4934A0}"/>
              </a:ext>
            </a:extLst>
          </p:cNvPr>
          <p:cNvSpPr>
            <a:spLocks noGrp="1"/>
          </p:cNvSpPr>
          <p:nvPr>
            <p:ph type="title"/>
          </p:nvPr>
        </p:nvSpPr>
        <p:spPr>
          <a:xfrm>
            <a:off x="205987" y="592977"/>
            <a:ext cx="7498822" cy="694054"/>
          </a:xfrm>
        </p:spPr>
        <p:txBody>
          <a:bodyPr/>
          <a:lstStyle/>
          <a:p>
            <a:r>
              <a:rPr lang="en-GB" sz="4000"/>
              <a:t>Lesson summary</a:t>
            </a:r>
            <a:endParaRPr lang="en-US"/>
          </a:p>
        </p:txBody>
      </p:sp>
      <p:graphicFrame>
        <p:nvGraphicFramePr>
          <p:cNvPr id="3" name="Table 2">
            <a:extLst>
              <a:ext uri="{FF2B5EF4-FFF2-40B4-BE49-F238E27FC236}">
                <a16:creationId xmlns:a16="http://schemas.microsoft.com/office/drawing/2014/main" id="{09D9BA57-D907-9617-004A-5DFDB57B9A36}"/>
              </a:ext>
            </a:extLst>
          </p:cNvPr>
          <p:cNvGraphicFramePr>
            <a:graphicFrameLocks noGrp="1"/>
          </p:cNvGraphicFramePr>
          <p:nvPr>
            <p:extLst>
              <p:ext uri="{D42A27DB-BD31-4B8C-83A1-F6EECF244321}">
                <p14:modId xmlns:p14="http://schemas.microsoft.com/office/powerpoint/2010/main" val="3228236313"/>
              </p:ext>
            </p:extLst>
          </p:nvPr>
        </p:nvGraphicFramePr>
        <p:xfrm>
          <a:off x="330200" y="1240369"/>
          <a:ext cx="9245600" cy="4855323"/>
        </p:xfrm>
        <a:graphic>
          <a:graphicData uri="http://schemas.openxmlformats.org/drawingml/2006/table">
            <a:tbl>
              <a:tblPr firstRow="1" bandRow="1">
                <a:tableStyleId>{F5AB1C69-6EDB-4FF4-983F-18BD219EF322}</a:tableStyleId>
              </a:tblPr>
              <a:tblGrid>
                <a:gridCol w="1938867">
                  <a:extLst>
                    <a:ext uri="{9D8B030D-6E8A-4147-A177-3AD203B41FA5}">
                      <a16:colId xmlns:a16="http://schemas.microsoft.com/office/drawing/2014/main" val="2495411842"/>
                    </a:ext>
                  </a:extLst>
                </a:gridCol>
                <a:gridCol w="6355949">
                  <a:extLst>
                    <a:ext uri="{9D8B030D-6E8A-4147-A177-3AD203B41FA5}">
                      <a16:colId xmlns:a16="http://schemas.microsoft.com/office/drawing/2014/main" val="3888252853"/>
                    </a:ext>
                  </a:extLst>
                </a:gridCol>
                <a:gridCol w="950784">
                  <a:extLst>
                    <a:ext uri="{9D8B030D-6E8A-4147-A177-3AD203B41FA5}">
                      <a16:colId xmlns:a16="http://schemas.microsoft.com/office/drawing/2014/main" val="1961446416"/>
                    </a:ext>
                  </a:extLst>
                </a:gridCol>
              </a:tblGrid>
              <a:tr h="730443">
                <a:tc>
                  <a:txBody>
                    <a:bodyPr/>
                    <a:lstStyle/>
                    <a:p>
                      <a:pPr marL="0" indent="0" algn="l">
                        <a:buFont typeface="Arial" panose="020B0604020202020204" pitchFamily="34" charset="0"/>
                        <a:buNone/>
                      </a:pPr>
                      <a:r>
                        <a:rPr lang="en-GB" sz="1400" dirty="0">
                          <a:solidFill>
                            <a:schemeClr val="accent2"/>
                          </a:solidFill>
                          <a:latin typeface="Century Gothic" panose="020B0502020202020204" pitchFamily="34" charset="0"/>
                        </a:rPr>
                        <a:t>Activity</a:t>
                      </a:r>
                    </a:p>
                  </a:txBody>
                  <a:tcPr marL="0" marR="72000" marT="72000" marB="72000" anchor="ct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400" dirty="0">
                          <a:solidFill>
                            <a:schemeClr val="accent2"/>
                          </a:solidFill>
                          <a:latin typeface="Century Gothic" panose="020B0502020202020204" pitchFamily="34" charset="0"/>
                        </a:rPr>
                        <a:t>Description</a:t>
                      </a:r>
                    </a:p>
                  </a:txBody>
                  <a:tcPr marL="0" marR="72000" marT="72000" marB="72000" anchor="ctr">
                    <a:lnL w="12700" cmpd="sng">
                      <a:noFill/>
                    </a:lnL>
                    <a:lnR w="12700" cmpd="sng">
                      <a:noFill/>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1400" dirty="0">
                          <a:solidFill>
                            <a:schemeClr val="accent2"/>
                          </a:solidFill>
                          <a:latin typeface="Century Gothic" panose="020B0502020202020204" pitchFamily="34" charset="0"/>
                        </a:rPr>
                        <a:t>Timing</a:t>
                      </a:r>
                    </a:p>
                  </a:txBody>
                  <a:tcPr marL="72000" marR="0" marT="72000" marB="7200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8068731"/>
                  </a:ext>
                </a:extLst>
              </a:tr>
              <a:tr h="668630">
                <a:tc>
                  <a:txBody>
                    <a:bodyPr/>
                    <a:lstStyle/>
                    <a:p>
                      <a:pPr marL="0" marR="0" lvl="0" indent="0" algn="l" defTabSz="990570" rtl="0" eaLnBrk="1" fontAlgn="auto" latinLnBrk="0" hangingPunct="1">
                        <a:lnSpc>
                          <a:spcPts val="1600"/>
                        </a:lnSpc>
                        <a:spcBef>
                          <a:spcPts val="0"/>
                        </a:spcBef>
                        <a:spcAft>
                          <a:spcPts val="0"/>
                        </a:spcAft>
                        <a:buClrTx/>
                        <a:buSzTx/>
                        <a:buFont typeface="Arial" panose="020B0604020202020204" pitchFamily="34" charset="0"/>
                        <a:buNone/>
                        <a:tabLst/>
                        <a:defRPr/>
                      </a:pPr>
                      <a:r>
                        <a:rPr lang="en-GB" sz="1200" b="0" dirty="0">
                          <a:solidFill>
                            <a:schemeClr val="tx1"/>
                          </a:solidFill>
                          <a:latin typeface="Century Gothic" panose="020B0502020202020204" pitchFamily="34" charset="0"/>
                        </a:rPr>
                        <a:t>Introduction</a:t>
                      </a:r>
                    </a:p>
                  </a:txBody>
                  <a:tcPr marL="0" marR="72000" marT="72000" marB="72000">
                    <a:lnL w="9525" cap="flat" cmpd="sng" algn="ctr">
                      <a:no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Remind pupils of ground rules and introduce the learning objective and outcomes. </a:t>
                      </a:r>
                      <a:br>
                        <a:rPr lang="en-GB" sz="1200" kern="1200" dirty="0">
                          <a:solidFill>
                            <a:schemeClr val="tx1"/>
                          </a:solidFill>
                          <a:effectLst/>
                          <a:latin typeface="Century Gothic" panose="020B0502020202020204" pitchFamily="34" charset="0"/>
                          <a:ea typeface="+mn-ea"/>
                          <a:cs typeface="+mn-cs"/>
                        </a:rPr>
                      </a:br>
                      <a:r>
                        <a:rPr lang="en-GB" sz="1200" kern="1200" dirty="0">
                          <a:solidFill>
                            <a:schemeClr val="tx1"/>
                          </a:solidFill>
                          <a:effectLst/>
                          <a:latin typeface="Century Gothic" panose="020B0502020202020204" pitchFamily="34" charset="0"/>
                          <a:ea typeface="+mn-ea"/>
                          <a:cs typeface="+mn-cs"/>
                        </a:rPr>
                        <a:t>Share and discuss the definition of a drug.</a:t>
                      </a:r>
                    </a:p>
                  </a:txBody>
                  <a:tcPr marL="0" marR="72000" marT="72000" marB="72000">
                    <a:lnL w="12700" cmpd="sng">
                      <a:noFill/>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600"/>
                        </a:lnSpc>
                        <a:spcBef>
                          <a:spcPts val="0"/>
                        </a:spcBef>
                      </a:pPr>
                      <a:r>
                        <a:rPr lang="en-GB" sz="1200" dirty="0">
                          <a:solidFill>
                            <a:schemeClr val="tx1"/>
                          </a:solidFill>
                          <a:latin typeface="Century Gothic" panose="020B0502020202020204" pitchFamily="34" charset="0"/>
                        </a:rPr>
                        <a:t>5 mins</a:t>
                      </a:r>
                    </a:p>
                  </a:txBody>
                  <a:tcPr marL="72000" marR="0" marT="72000" marB="72000">
                    <a:lnL w="12700" cmpd="sng">
                      <a:noFill/>
                    </a:lnL>
                    <a:lnR w="952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9017373"/>
                  </a:ext>
                </a:extLst>
              </a:tr>
              <a:tr h="668630">
                <a:tc>
                  <a:txBody>
                    <a:bodyPr/>
                    <a:lstStyle/>
                    <a:p>
                      <a:pPr marL="0" marR="0" lvl="0" indent="0" algn="l" defTabSz="990570" rtl="0" eaLnBrk="1" fontAlgn="auto" latinLnBrk="0" hangingPunct="1">
                        <a:lnSpc>
                          <a:spcPts val="1600"/>
                        </a:lnSpc>
                        <a:spcBef>
                          <a:spcPts val="0"/>
                        </a:spcBef>
                        <a:spcAft>
                          <a:spcPts val="0"/>
                        </a:spcAft>
                        <a:buClrTx/>
                        <a:buSzTx/>
                        <a:buFont typeface="Arial" panose="020B0604020202020204" pitchFamily="34" charset="0"/>
                        <a:buNone/>
                        <a:tabLst/>
                        <a:defRPr/>
                      </a:pPr>
                      <a:r>
                        <a:rPr lang="en-GB" sz="1200" b="0" dirty="0">
                          <a:solidFill>
                            <a:schemeClr val="tx1"/>
                          </a:solidFill>
                          <a:latin typeface="Century Gothic" panose="020B0502020202020204" pitchFamily="34" charset="0"/>
                        </a:rPr>
                        <a:t>Baseline </a:t>
                      </a:r>
                      <a:br>
                        <a:rPr lang="en-GB" sz="1200" b="0" dirty="0">
                          <a:solidFill>
                            <a:schemeClr val="tx1"/>
                          </a:solidFill>
                          <a:latin typeface="Century Gothic" panose="020B0502020202020204" pitchFamily="34" charset="0"/>
                        </a:rPr>
                      </a:br>
                      <a:r>
                        <a:rPr lang="en-GB" sz="1200" b="0" dirty="0">
                          <a:solidFill>
                            <a:schemeClr val="tx1"/>
                          </a:solidFill>
                          <a:latin typeface="Century Gothic" panose="020B0502020202020204" pitchFamily="34" charset="0"/>
                        </a:rPr>
                        <a:t>assessment activity</a:t>
                      </a:r>
                    </a:p>
                  </a:txBody>
                  <a:tcPr marL="0" marR="72000" marT="72000" marB="72000">
                    <a:lnL w="9525" cap="flat" cmpd="sng" algn="ctr">
                      <a:no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Pupils list some of the possible risks and effects of using a drug on a spider-gram. </a:t>
                      </a:r>
                    </a:p>
                  </a:txBody>
                  <a:tcPr marL="0" marR="72000" marT="72000" marB="72000">
                    <a:lnL w="12700" cmpd="sng">
                      <a:noFill/>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600"/>
                        </a:lnSpc>
                        <a:spcBef>
                          <a:spcPts val="0"/>
                        </a:spcBef>
                      </a:pPr>
                      <a:r>
                        <a:rPr lang="en-GB" sz="1200" dirty="0">
                          <a:solidFill>
                            <a:schemeClr val="tx1"/>
                          </a:solidFill>
                          <a:latin typeface="Century Gothic" panose="020B0502020202020204" pitchFamily="34" charset="0"/>
                        </a:rPr>
                        <a:t>10 mins</a:t>
                      </a:r>
                    </a:p>
                  </a:txBody>
                  <a:tcPr marL="72000" marR="0" marT="72000" marB="72000">
                    <a:lnL w="12700" cmpd="sng">
                      <a:noFill/>
                    </a:lnL>
                    <a:lnR w="952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0266619"/>
                  </a:ext>
                </a:extLst>
              </a:tr>
              <a:tr h="413905">
                <a:tc>
                  <a:txBody>
                    <a:bodyPr/>
                    <a:lstStyle/>
                    <a:p>
                      <a:pPr marL="0" indent="0">
                        <a:lnSpc>
                          <a:spcPts val="1600"/>
                        </a:lnSpc>
                        <a:spcBef>
                          <a:spcPts val="0"/>
                        </a:spcBef>
                        <a:buFont typeface="Arial" panose="020B0604020202020204" pitchFamily="34" charset="0"/>
                        <a:buNone/>
                      </a:pPr>
                      <a:r>
                        <a:rPr lang="en-GB" sz="1200" b="0" baseline="0" dirty="0">
                          <a:solidFill>
                            <a:schemeClr val="tx1"/>
                          </a:solidFill>
                          <a:latin typeface="Century Gothic" panose="020B0502020202020204" pitchFamily="34" charset="0"/>
                        </a:rPr>
                        <a:t>Effects and risks</a:t>
                      </a:r>
                    </a:p>
                  </a:txBody>
                  <a:tcPr marL="0" marR="72000" marT="72000" marB="72000">
                    <a:lnL w="9525" cap="flat" cmpd="sng" algn="ctr">
                      <a:no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Pupils match the possible effects and risks associated with different drugs.</a:t>
                      </a:r>
                    </a:p>
                  </a:txBody>
                  <a:tcPr marL="0" marR="72000" marT="72000" marB="72000">
                    <a:lnL w="12700" cmpd="sng">
                      <a:noFill/>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600"/>
                        </a:lnSpc>
                        <a:spcBef>
                          <a:spcPts val="0"/>
                        </a:spcBef>
                      </a:pPr>
                      <a:r>
                        <a:rPr lang="en-GB" sz="1200" dirty="0">
                          <a:solidFill>
                            <a:schemeClr val="tx1"/>
                          </a:solidFill>
                          <a:latin typeface="Century Gothic" panose="020B0502020202020204" pitchFamily="34" charset="0"/>
                        </a:rPr>
                        <a:t>10 mins</a:t>
                      </a:r>
                    </a:p>
                  </a:txBody>
                  <a:tcPr marL="72000" marR="0" marT="72000" marB="72000">
                    <a:lnL w="12700" cmpd="sng">
                      <a:noFill/>
                    </a:lnL>
                    <a:lnR w="952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0075071"/>
                  </a:ext>
                </a:extLst>
              </a:tr>
              <a:tr h="413905">
                <a:tc>
                  <a:txBody>
                    <a:bodyPr/>
                    <a:lstStyle/>
                    <a:p>
                      <a:pPr marL="0" indent="0">
                        <a:lnSpc>
                          <a:spcPts val="1600"/>
                        </a:lnSpc>
                        <a:spcBef>
                          <a:spcPts val="0"/>
                        </a:spcBef>
                        <a:buFont typeface="Arial" panose="020B0604020202020204" pitchFamily="34" charset="0"/>
                        <a:buNone/>
                      </a:pPr>
                      <a:r>
                        <a:rPr lang="en-GB" sz="1200" b="0" dirty="0">
                          <a:solidFill>
                            <a:schemeClr val="tx1"/>
                          </a:solidFill>
                          <a:latin typeface="Century Gothic" panose="020B0502020202020204" pitchFamily="34" charset="0"/>
                        </a:rPr>
                        <a:t>Fact checking</a:t>
                      </a:r>
                    </a:p>
                  </a:txBody>
                  <a:tcPr marL="0" marR="72000" marT="72000" marB="72000">
                    <a:lnL w="9525" cap="flat" cmpd="sng" algn="ctr">
                      <a:no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70" rtl="0" eaLnBrk="1" fontAlgn="auto" latinLnBrk="0" hangingPunct="1">
                        <a:lnSpc>
                          <a:spcPts val="16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Pupils use fact sheets to check information from the effects and risks card game.</a:t>
                      </a:r>
                      <a:endParaRPr lang="en-GB" sz="1200" kern="1200" dirty="0">
                        <a:solidFill>
                          <a:schemeClr val="tx1"/>
                        </a:solidFill>
                        <a:effectLst/>
                        <a:latin typeface="Century Gothic" panose="020B0502020202020204" pitchFamily="34" charset="0"/>
                        <a:ea typeface="Lato" panose="020B0604020202020204" charset="0"/>
                        <a:cs typeface="Lato" panose="020B0604020202020204" charset="0"/>
                      </a:endParaRPr>
                    </a:p>
                  </a:txBody>
                  <a:tcPr marL="0" marR="72000" marT="72000" marB="72000">
                    <a:lnL w="12700" cmpd="sng">
                      <a:noFill/>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600"/>
                        </a:lnSpc>
                        <a:spcBef>
                          <a:spcPts val="0"/>
                        </a:spcBef>
                      </a:pPr>
                      <a:r>
                        <a:rPr lang="en-GB" sz="1200" dirty="0">
                          <a:solidFill>
                            <a:schemeClr val="tx1"/>
                          </a:solidFill>
                          <a:latin typeface="Century Gothic" panose="020B0502020202020204" pitchFamily="34" charset="0"/>
                        </a:rPr>
                        <a:t>10 mins</a:t>
                      </a:r>
                    </a:p>
                  </a:txBody>
                  <a:tcPr marL="72000" marR="0" marT="72000" marB="72000">
                    <a:lnL w="12700" cmpd="sng">
                      <a:noFill/>
                    </a:lnL>
                    <a:lnR w="952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9629276"/>
                  </a:ext>
                </a:extLst>
              </a:tr>
              <a:tr h="622550">
                <a:tc>
                  <a:txBody>
                    <a:bodyPr/>
                    <a:lstStyle/>
                    <a:p>
                      <a:pPr marL="0" indent="0">
                        <a:lnSpc>
                          <a:spcPts val="1600"/>
                        </a:lnSpc>
                        <a:spcBef>
                          <a:spcPts val="0"/>
                        </a:spcBef>
                        <a:buFont typeface="Arial" panose="020B0604020202020204" pitchFamily="34" charset="0"/>
                        <a:buNone/>
                      </a:pPr>
                      <a:r>
                        <a:rPr lang="en-GB" sz="1200" b="0" dirty="0">
                          <a:solidFill>
                            <a:schemeClr val="tx1"/>
                          </a:solidFill>
                          <a:latin typeface="Century Gothic" panose="020B0502020202020204" pitchFamily="34" charset="0"/>
                        </a:rPr>
                        <a:t>Drug risks</a:t>
                      </a:r>
                    </a:p>
                  </a:txBody>
                  <a:tcPr marL="0" marR="72000" marT="72000" marB="72000">
                    <a:lnL w="9525" cap="flat" cmpd="sng" algn="ctr">
                      <a:no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70" rtl="0" eaLnBrk="1" fontAlgn="auto" latinLnBrk="0" hangingPunct="1">
                        <a:lnSpc>
                          <a:spcPts val="16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Pupils read a scenario, identify what is causing the risk and assess the level of risk within it.</a:t>
                      </a:r>
                    </a:p>
                  </a:txBody>
                  <a:tcPr marL="0" marR="72000" marT="72000" marB="72000">
                    <a:lnL w="12700" cmpd="sng">
                      <a:noFill/>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600"/>
                        </a:lnSpc>
                        <a:spcBef>
                          <a:spcPts val="0"/>
                        </a:spcBef>
                      </a:pPr>
                      <a:r>
                        <a:rPr lang="en-GB" sz="1200" dirty="0">
                          <a:solidFill>
                            <a:schemeClr val="tx1"/>
                          </a:solidFill>
                          <a:latin typeface="Century Gothic" panose="020B0502020202020204" pitchFamily="34" charset="0"/>
                        </a:rPr>
                        <a:t>15 mins</a:t>
                      </a:r>
                    </a:p>
                  </a:txBody>
                  <a:tcPr marL="72000" marR="0" marT="72000" marB="72000">
                    <a:lnL w="12700" cmpd="sng">
                      <a:noFill/>
                    </a:lnL>
                    <a:lnR w="952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3402851"/>
                  </a:ext>
                </a:extLst>
              </a:tr>
              <a:tr h="668630">
                <a:tc>
                  <a:txBody>
                    <a:bodyPr/>
                    <a:lstStyle/>
                    <a:p>
                      <a:pPr marL="0" indent="0">
                        <a:lnSpc>
                          <a:spcPts val="1600"/>
                        </a:lnSpc>
                        <a:spcBef>
                          <a:spcPts val="0"/>
                        </a:spcBef>
                        <a:buFont typeface="Arial" panose="020B0604020202020204" pitchFamily="34" charset="0"/>
                        <a:buNone/>
                      </a:pPr>
                      <a:r>
                        <a:rPr lang="en-GB" sz="1200" b="0" dirty="0">
                          <a:solidFill>
                            <a:schemeClr val="tx1"/>
                          </a:solidFill>
                          <a:latin typeface="Century Gothic" panose="020B0502020202020204" pitchFamily="34" charset="0"/>
                        </a:rPr>
                        <a:t>Signposting support</a:t>
                      </a:r>
                    </a:p>
                  </a:txBody>
                  <a:tcPr marL="0" marR="72000" marT="72000" marB="72000">
                    <a:lnL w="9525" cap="flat" cmpd="sng" algn="ctr">
                      <a:no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70" rtl="0" eaLnBrk="1" fontAlgn="auto" latinLnBrk="0" hangingPunct="1">
                        <a:lnSpc>
                          <a:spcPts val="16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Pupils identify characters who may need support with drug use. Highlight sources </a:t>
                      </a:r>
                      <a:br>
                        <a:rPr lang="en-GB" sz="1200" kern="1200" dirty="0">
                          <a:solidFill>
                            <a:schemeClr val="tx1"/>
                          </a:solidFill>
                          <a:effectLst/>
                          <a:latin typeface="Century Gothic" panose="020B0502020202020204" pitchFamily="34" charset="0"/>
                          <a:ea typeface="+mn-ea"/>
                          <a:cs typeface="+mn-cs"/>
                        </a:rPr>
                      </a:br>
                      <a:r>
                        <a:rPr lang="en-GB" sz="1200" kern="1200" dirty="0">
                          <a:solidFill>
                            <a:schemeClr val="tx1"/>
                          </a:solidFill>
                          <a:effectLst/>
                          <a:latin typeface="Century Gothic" panose="020B0502020202020204" pitchFamily="34" charset="0"/>
                          <a:ea typeface="+mn-ea"/>
                          <a:cs typeface="+mn-cs"/>
                        </a:rPr>
                        <a:t>of help and support.</a:t>
                      </a:r>
                    </a:p>
                  </a:txBody>
                  <a:tcPr marL="0" marR="72000" marT="72000" marB="72000">
                    <a:lnL w="12700" cmpd="sng">
                      <a:noFill/>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r">
                        <a:lnSpc>
                          <a:spcPts val="1600"/>
                        </a:lnSpc>
                        <a:spcBef>
                          <a:spcPts val="0"/>
                        </a:spcBef>
                        <a:buNone/>
                      </a:pPr>
                      <a:r>
                        <a:rPr lang="en-GB" sz="1200" dirty="0">
                          <a:solidFill>
                            <a:schemeClr val="tx1"/>
                          </a:solidFill>
                          <a:latin typeface="Century Gothic" panose="020B0502020202020204" pitchFamily="34" charset="0"/>
                        </a:rPr>
                        <a:t>5 mins</a:t>
                      </a:r>
                    </a:p>
                  </a:txBody>
                  <a:tcPr marL="72000" marR="0" marT="72000" marB="72000">
                    <a:lnL w="12700" cmpd="sng">
                      <a:noFill/>
                    </a:lnL>
                    <a:lnR w="952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9356398"/>
                  </a:ext>
                </a:extLst>
              </a:tr>
              <a:tr h="668630">
                <a:tc>
                  <a:txBody>
                    <a:bodyPr/>
                    <a:lstStyle/>
                    <a:p>
                      <a:pPr marL="0" indent="0">
                        <a:lnSpc>
                          <a:spcPts val="1600"/>
                        </a:lnSpc>
                        <a:spcBef>
                          <a:spcPts val="0"/>
                        </a:spcBef>
                        <a:buFont typeface="Arial" panose="020B0604020202020204" pitchFamily="34" charset="0"/>
                        <a:buNone/>
                      </a:pPr>
                      <a:r>
                        <a:rPr lang="en-GB" sz="1200" b="0" dirty="0">
                          <a:solidFill>
                            <a:schemeClr val="tx1"/>
                          </a:solidFill>
                          <a:latin typeface="Century Gothic" panose="020B0502020202020204" pitchFamily="34" charset="0"/>
                        </a:rPr>
                        <a:t>Endpoint assessment</a:t>
                      </a:r>
                    </a:p>
                  </a:txBody>
                  <a:tcPr marL="0" marR="72000" marT="72000" marB="72000">
                    <a:lnL w="9525" cap="flat" cmpd="sng" algn="ctr">
                      <a:no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70" rtl="0" eaLnBrk="1" fontAlgn="auto" latinLnBrk="0" hangingPunct="1">
                        <a:lnSpc>
                          <a:spcPts val="16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Pupils return to their baseline activity and add to or amend their work in the light </a:t>
                      </a:r>
                      <a:br>
                        <a:rPr lang="en-GB" sz="1200" kern="1200" dirty="0">
                          <a:solidFill>
                            <a:schemeClr val="tx1"/>
                          </a:solidFill>
                          <a:effectLst/>
                          <a:latin typeface="Century Gothic" panose="020B0502020202020204" pitchFamily="34" charset="0"/>
                          <a:ea typeface="+mn-ea"/>
                          <a:cs typeface="+mn-cs"/>
                        </a:rPr>
                      </a:br>
                      <a:r>
                        <a:rPr lang="en-GB" sz="1200" kern="1200" dirty="0">
                          <a:solidFill>
                            <a:schemeClr val="tx1"/>
                          </a:solidFill>
                          <a:effectLst/>
                          <a:latin typeface="Century Gothic" panose="020B0502020202020204" pitchFamily="34" charset="0"/>
                          <a:ea typeface="+mn-ea"/>
                          <a:cs typeface="+mn-cs"/>
                        </a:rPr>
                        <a:t>of their learning. </a:t>
                      </a:r>
                    </a:p>
                  </a:txBody>
                  <a:tcPr marL="0" marR="72000" marT="72000" marB="72000">
                    <a:lnL w="12700" cmpd="sng">
                      <a:noFill/>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600"/>
                        </a:lnSpc>
                        <a:spcBef>
                          <a:spcPts val="0"/>
                        </a:spcBef>
                      </a:pPr>
                      <a:r>
                        <a:rPr lang="en-GB" sz="1200" dirty="0">
                          <a:solidFill>
                            <a:schemeClr val="tx1"/>
                          </a:solidFill>
                          <a:latin typeface="Century Gothic" panose="020B0502020202020204" pitchFamily="34" charset="0"/>
                        </a:rPr>
                        <a:t>5 mins</a:t>
                      </a:r>
                    </a:p>
                  </a:txBody>
                  <a:tcPr marL="72000" marR="0" marT="72000" marB="72000">
                    <a:lnL w="12700" cmpd="sng">
                      <a:noFill/>
                    </a:lnL>
                    <a:lnR w="952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8216848"/>
                  </a:ext>
                </a:extLst>
              </a:tr>
            </a:tbl>
          </a:graphicData>
        </a:graphic>
      </p:graphicFrame>
      <p:sp>
        <p:nvSpPr>
          <p:cNvPr id="4" name="Slide Number Placeholder 5">
            <a:extLst>
              <a:ext uri="{FF2B5EF4-FFF2-40B4-BE49-F238E27FC236}">
                <a16:creationId xmlns:a16="http://schemas.microsoft.com/office/drawing/2014/main" id="{0CFC328E-5112-5431-FA93-8B6310F43AE9}"/>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spTree>
    <p:extLst>
      <p:ext uri="{BB962C8B-B14F-4D97-AF65-F5344CB8AC3E}">
        <p14:creationId xmlns:p14="http://schemas.microsoft.com/office/powerpoint/2010/main" val="1469003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B2824F-AF0A-7E68-9912-65CAE84C446A}"/>
              </a:ext>
            </a:extLst>
          </p:cNvPr>
          <p:cNvSpPr/>
          <p:nvPr/>
        </p:nvSpPr>
        <p:spPr>
          <a:xfrm>
            <a:off x="0" y="6206490"/>
            <a:ext cx="9906000" cy="651510"/>
          </a:xfrm>
          <a:prstGeom prst="rect">
            <a:avLst/>
          </a:prstGeom>
          <a:solidFill>
            <a:srgbClr val="D6584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43650CD0-9CB1-2FC6-EC31-BDC3DFC5DCDD}"/>
              </a:ext>
            </a:extLst>
          </p:cNvPr>
          <p:cNvSpPr>
            <a:spLocks noGrp="1"/>
          </p:cNvSpPr>
          <p:nvPr>
            <p:ph type="body" sz="quarter" idx="15"/>
          </p:nvPr>
        </p:nvSpPr>
        <p:spPr/>
        <p:txBody>
          <a:bodyPr/>
          <a:lstStyle/>
          <a:p>
            <a:r>
              <a:rPr lang="en-US" dirty="0"/>
              <a:t>Lesson 2</a:t>
            </a:r>
          </a:p>
        </p:txBody>
      </p:sp>
      <p:sp>
        <p:nvSpPr>
          <p:cNvPr id="5" name="Title 4">
            <a:extLst>
              <a:ext uri="{FF2B5EF4-FFF2-40B4-BE49-F238E27FC236}">
                <a16:creationId xmlns:a16="http://schemas.microsoft.com/office/drawing/2014/main" id="{B21B06BF-F8B1-0FF4-D78C-1659EA64500F}"/>
              </a:ext>
            </a:extLst>
          </p:cNvPr>
          <p:cNvSpPr>
            <a:spLocks noGrp="1"/>
          </p:cNvSpPr>
          <p:nvPr>
            <p:ph type="title"/>
          </p:nvPr>
        </p:nvSpPr>
        <p:spPr>
          <a:xfrm>
            <a:off x="232081" y="1271142"/>
            <a:ext cx="4934279" cy="1325563"/>
          </a:xfrm>
        </p:spPr>
        <p:txBody>
          <a:bodyPr>
            <a:normAutofit fontScale="90000"/>
          </a:bodyPr>
          <a:lstStyle/>
          <a:p>
            <a:r>
              <a:rPr lang="en-US" dirty="0"/>
              <a:t>Legal and illegal drugs</a:t>
            </a:r>
          </a:p>
        </p:txBody>
      </p:sp>
      <p:sp>
        <p:nvSpPr>
          <p:cNvPr id="7" name="Slide Number Placeholder 5">
            <a:extLst>
              <a:ext uri="{FF2B5EF4-FFF2-40B4-BE49-F238E27FC236}">
                <a16:creationId xmlns:a16="http://schemas.microsoft.com/office/drawing/2014/main" id="{65FEE908-4594-313B-B0DF-4A6C74B22529}"/>
              </a:ext>
            </a:extLst>
          </p:cNvPr>
          <p:cNvSpPr>
            <a:spLocks noGrp="1"/>
          </p:cNvSpPr>
          <p:nvPr>
            <p:ph type="sldNum" sz="quarter" idx="4"/>
          </p:nvPr>
        </p:nvSpPr>
        <p:spPr>
          <a:xfrm>
            <a:off x="7438086" y="6411310"/>
            <a:ext cx="2228850" cy="365125"/>
          </a:xfrm>
          <a:prstGeom prst="rect">
            <a:avLst/>
          </a:prstGeom>
        </p:spPr>
        <p:txBody>
          <a:bodyPr vert="horz" lIns="91440" tIns="45720" rIns="91440" bIns="45720" rtlCol="0" anchor="ctr"/>
          <a:lstStyle>
            <a:lvl1pPr algn="r">
              <a:defRPr sz="1083">
                <a:solidFill>
                  <a:schemeClr val="tx1"/>
                </a:solidFill>
                <a:latin typeface="Century Gothic" panose="020B0502020202020204" pitchFamily="34" charset="0"/>
              </a:defRPr>
            </a:lvl1pPr>
          </a:lstStyle>
          <a:p>
            <a:r>
              <a:rPr lang="en-GB" dirty="0"/>
              <a:t>© PSHE Association 2025</a:t>
            </a:r>
          </a:p>
        </p:txBody>
      </p:sp>
      <p:pic>
        <p:nvPicPr>
          <p:cNvPr id="3" name="Picture 2" descr="A scale of justice and books&#10;&#10;Description automatically generated">
            <a:extLst>
              <a:ext uri="{FF2B5EF4-FFF2-40B4-BE49-F238E27FC236}">
                <a16:creationId xmlns:a16="http://schemas.microsoft.com/office/drawing/2014/main" id="{9AE67623-A49E-0401-B287-03030B529E19}"/>
              </a:ext>
            </a:extLst>
          </p:cNvPr>
          <p:cNvPicPr>
            <a:picLocks noChangeAspect="1"/>
          </p:cNvPicPr>
          <p:nvPr/>
        </p:nvPicPr>
        <p:blipFill>
          <a:blip r:embed="rId2"/>
          <a:stretch>
            <a:fillRect/>
          </a:stretch>
        </p:blipFill>
        <p:spPr>
          <a:xfrm>
            <a:off x="5257800" y="2341097"/>
            <a:ext cx="4210722" cy="3922316"/>
          </a:xfrm>
          <a:prstGeom prst="rect">
            <a:avLst/>
          </a:prstGeom>
        </p:spPr>
      </p:pic>
    </p:spTree>
    <p:extLst>
      <p:ext uri="{BB962C8B-B14F-4D97-AF65-F5344CB8AC3E}">
        <p14:creationId xmlns:p14="http://schemas.microsoft.com/office/powerpoint/2010/main" val="2017157559"/>
      </p:ext>
    </p:extLst>
  </p:cSld>
  <p:clrMapOvr>
    <a:masterClrMapping/>
  </p:clrMapOvr>
</p:sld>
</file>

<file path=ppt/theme/theme1.xml><?xml version="1.0" encoding="utf-8"?>
<a:theme xmlns:a="http://schemas.openxmlformats.org/drawingml/2006/main" name="Teacher slides">
  <a:themeElements>
    <a:clrScheme name="PSHE">
      <a:dk1>
        <a:srgbClr val="000000"/>
      </a:dk1>
      <a:lt1>
        <a:srgbClr val="FFFFFF"/>
      </a:lt1>
      <a:dk2>
        <a:srgbClr val="64235E"/>
      </a:dk2>
      <a:lt2>
        <a:srgbClr val="FFFFFF"/>
      </a:lt2>
      <a:accent1>
        <a:srgbClr val="799B2B"/>
      </a:accent1>
      <a:accent2>
        <a:srgbClr val="ED694B"/>
      </a:accent2>
      <a:accent3>
        <a:srgbClr val="0B837F"/>
      </a:accent3>
      <a:accent4>
        <a:srgbClr val="A63679"/>
      </a:accent4>
      <a:accent5>
        <a:srgbClr val="00A099"/>
      </a:accent5>
      <a:accent6>
        <a:srgbClr val="000000"/>
      </a:accent6>
      <a:hlink>
        <a:srgbClr val="FFFFFF"/>
      </a:hlink>
      <a:folHlink>
        <a:srgbClr val="FF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Pupil slides ">
  <a:themeElements>
    <a:clrScheme name="PSHE-V2">
      <a:dk1>
        <a:srgbClr val="000000"/>
      </a:dk1>
      <a:lt1>
        <a:srgbClr val="FFFFFF"/>
      </a:lt1>
      <a:dk2>
        <a:srgbClr val="64235E"/>
      </a:dk2>
      <a:lt2>
        <a:srgbClr val="FFFFFF"/>
      </a:lt2>
      <a:accent1>
        <a:srgbClr val="799B2C"/>
      </a:accent1>
      <a:accent2>
        <a:srgbClr val="EC694A"/>
      </a:accent2>
      <a:accent3>
        <a:srgbClr val="10837E"/>
      </a:accent3>
      <a:accent4>
        <a:srgbClr val="A63679"/>
      </a:accent4>
      <a:accent5>
        <a:srgbClr val="5B5B58"/>
      </a:accent5>
      <a:accent6>
        <a:srgbClr val="000000"/>
      </a:accent6>
      <a:hlink>
        <a:srgbClr val="FFFFFF"/>
      </a:hlink>
      <a:folHlink>
        <a:srgbClr val="FF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8CD5EEA548FA42A79E02DE2A5D37FC" ma:contentTypeVersion="18" ma:contentTypeDescription="Create a new document." ma:contentTypeScope="" ma:versionID="e06c6bcb223fcddc8567383f75746fa2">
  <xsd:schema xmlns:xsd="http://www.w3.org/2001/XMLSchema" xmlns:xs="http://www.w3.org/2001/XMLSchema" xmlns:p="http://schemas.microsoft.com/office/2006/metadata/properties" xmlns:ns2="6ded5182-507a-430e-922d-50a9575e5a4a" xmlns:ns3="88f9c89a-407a-49b7-9ca1-7578c3d06dfc" targetNamespace="http://schemas.microsoft.com/office/2006/metadata/properties" ma:root="true" ma:fieldsID="ef8efee9fcfbd5aa4f0db65f2e9e8e16" ns2:_="" ns3:_="">
    <xsd:import namespace="6ded5182-507a-430e-922d-50a9575e5a4a"/>
    <xsd:import namespace="88f9c89a-407a-49b7-9ca1-7578c3d06d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ed5182-507a-430e-922d-50a9575e5a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7c8dee8-8c22-4243-a021-e169b2d8d25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8f9c89a-407a-49b7-9ca1-7578c3d06df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1d29111-9521-4e7f-9445-78934f361fc7}" ma:internalName="TaxCatchAll" ma:showField="CatchAllData" ma:web="88f9c89a-407a-49b7-9ca1-7578c3d06d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8f9c89a-407a-49b7-9ca1-7578c3d06dfc" xsi:nil="true"/>
    <lcf76f155ced4ddcb4097134ff3c332f xmlns="6ded5182-507a-430e-922d-50a9575e5a4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5811E8-CD25-40FF-998B-36D4D2A71E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ed5182-507a-430e-922d-50a9575e5a4a"/>
    <ds:schemaRef ds:uri="88f9c89a-407a-49b7-9ca1-7578c3d06d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C0E2A9-F3BF-405C-BD8F-B8D7E62A97F4}">
  <ds:schemaRefs>
    <ds:schemaRef ds:uri="http://purl.org/dc/dcmitype/"/>
    <ds:schemaRef ds:uri="http://schemas.microsoft.com/office/2006/documentManagement/types"/>
    <ds:schemaRef ds:uri="6ded5182-507a-430e-922d-50a9575e5a4a"/>
    <ds:schemaRef ds:uri="http://purl.org/dc/elements/1.1/"/>
    <ds:schemaRef ds:uri="http://schemas.openxmlformats.org/package/2006/metadata/core-properties"/>
    <ds:schemaRef ds:uri="http://schemas.microsoft.com/office/infopath/2007/PartnerControls"/>
    <ds:schemaRef ds:uri="http://purl.org/dc/terms/"/>
    <ds:schemaRef ds:uri="88f9c89a-407a-49b7-9ca1-7578c3d06dfc"/>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32DD3E0-FF10-4F7A-B115-FBEC4D6275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72</TotalTime>
  <Words>3830</Words>
  <Application>Microsoft Macintosh PowerPoint</Application>
  <PresentationFormat>A4 Paper (210x297 mm)</PresentationFormat>
  <Paragraphs>261</Paragraphs>
  <Slides>20</Slides>
  <Notes>15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Aptos</vt:lpstr>
      <vt:lpstr>Arial</vt:lpstr>
      <vt:lpstr>Calibri</vt:lpstr>
      <vt:lpstr>Century Gothic</vt:lpstr>
      <vt:lpstr>Helvetica</vt:lpstr>
      <vt:lpstr>Lato</vt:lpstr>
      <vt:lpstr>Outfit</vt:lpstr>
      <vt:lpstr>Slack-Lato</vt:lpstr>
      <vt:lpstr>Symbol</vt:lpstr>
      <vt:lpstr>Teacher slides</vt:lpstr>
      <vt:lpstr>Pupil slides </vt:lpstr>
      <vt:lpstr>Drug education</vt:lpstr>
      <vt:lpstr>Using this PowerPoint</vt:lpstr>
      <vt:lpstr>Support and challenge</vt:lpstr>
      <vt:lpstr>Context</vt:lpstr>
      <vt:lpstr>Developing subject knowledge</vt:lpstr>
      <vt:lpstr>PowerPoint Presentation</vt:lpstr>
      <vt:lpstr>PowerPoint Presentation</vt:lpstr>
      <vt:lpstr>Lesson summary</vt:lpstr>
      <vt:lpstr>Legal and illegal drugs</vt:lpstr>
      <vt:lpstr>PowerPoint Presentation</vt:lpstr>
      <vt:lpstr>PowerPoint Presentation</vt:lpstr>
      <vt:lpstr>Introduction</vt:lpstr>
      <vt:lpstr>PowerPoint Presentation</vt:lpstr>
      <vt:lpstr>Effects and risks</vt:lpstr>
      <vt:lpstr>Fact checking</vt:lpstr>
      <vt:lpstr>Drug risks</vt:lpstr>
      <vt:lpstr>Drug risks</vt:lpstr>
      <vt:lpstr>Who can help?</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Ferg Ashby</dc:creator>
  <cp:lastModifiedBy>Cecily Crawford</cp:lastModifiedBy>
  <cp:revision>33</cp:revision>
  <dcterms:created xsi:type="dcterms:W3CDTF">2023-05-19T09:34:20Z</dcterms:created>
  <dcterms:modified xsi:type="dcterms:W3CDTF">2024-11-15T12:16:14Z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0x010100078CD5EEA548FA42A79E02DE2A5D37FC</vt:lpwstr>
  </property>
  <property fmtid="{D5CDD505-2E9C-101B-9397-08002B2CF9AE}" pid="3" name="MediaServiceImageTags">
    <vt:lpwstr/>
  </property>
</Properties>
</file>