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8"/>
  </p:notesMasterIdLst>
  <p:handoutMasterIdLst>
    <p:handoutMasterId r:id="rId29"/>
  </p:handoutMasterIdLst>
  <p:sldIdLst>
    <p:sldId id="257" r:id="rId6"/>
    <p:sldId id="258" r:id="rId7"/>
    <p:sldId id="270" r:id="rId8"/>
    <p:sldId id="260" r:id="rId9"/>
    <p:sldId id="272" r:id="rId10"/>
    <p:sldId id="261" r:id="rId11"/>
    <p:sldId id="256" r:id="rId12"/>
    <p:sldId id="262" r:id="rId13"/>
    <p:sldId id="263" r:id="rId14"/>
    <p:sldId id="286" r:id="rId15"/>
    <p:sldId id="264" r:id="rId16"/>
    <p:sldId id="265" r:id="rId17"/>
    <p:sldId id="296" r:id="rId18"/>
    <p:sldId id="306" r:id="rId19"/>
    <p:sldId id="307" r:id="rId20"/>
    <p:sldId id="308" r:id="rId21"/>
    <p:sldId id="309" r:id="rId22"/>
    <p:sldId id="312" r:id="rId23"/>
    <p:sldId id="285" r:id="rId24"/>
    <p:sldId id="305" r:id="rId25"/>
    <p:sldId id="310" r:id="rId26"/>
    <p:sldId id="311"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72"/>
            <p14:sldId id="261"/>
            <p14:sldId id="256"/>
            <p14:sldId id="262"/>
          </p14:sldIdLst>
        </p14:section>
        <p14:section name="Pupil Slides" id="{938DD7AC-2297-1F48-B25E-0B0BFFE37CBE}">
          <p14:sldIdLst>
            <p14:sldId id="263"/>
            <p14:sldId id="286"/>
            <p14:sldId id="264"/>
            <p14:sldId id="265"/>
            <p14:sldId id="296"/>
            <p14:sldId id="306"/>
            <p14:sldId id="307"/>
            <p14:sldId id="308"/>
            <p14:sldId id="309"/>
            <p14:sldId id="312"/>
            <p14:sldId id="285"/>
            <p14:sldId id="305"/>
            <p14:sldId id="310"/>
            <p14:sldId id="311"/>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F802640C-DFE8-DBF9-8CAA-1964855F0BD9}" name="Lydia Stober" initials="LS" userId="S::Lydia@pshe-association.org.uk::e687ff10-80d0-4eb3-ad71-69ad21d4f6ca"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0503"/>
    <a:srgbClr val="631C0C"/>
    <a:srgbClr val="601B0C"/>
    <a:srgbClr val="88C2BF"/>
    <a:srgbClr val="982910"/>
    <a:srgbClr val="ED694B"/>
    <a:srgbClr val="FF9933"/>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8"/>
    <p:restoredTop sz="65170" autoAdjust="0"/>
  </p:normalViewPr>
  <p:slideViewPr>
    <p:cSldViewPr snapToGrid="0">
      <p:cViewPr varScale="1">
        <p:scale>
          <a:sx n="81" d="100"/>
          <a:sy n="81" d="100"/>
        </p:scale>
        <p:origin x="3272" y="176"/>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15/11/2024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11/15/24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Teacher notes – Diamond 9: Part 2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Now ask pupils to consider reasons why someone might choose not to use a drug (any drug, including medicines).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Record their responses on the board, next to the original list of reasons why someone may use a drug. Note whether the pupils think the influences for or against using a drug are similar or very different.  </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Pupil responses might include:</a:t>
            </a:r>
          </a:p>
          <a:p>
            <a:pPr algn="just">
              <a:lnSpc>
                <a:spcPct val="107000"/>
              </a:lnSpc>
              <a:spcAft>
                <a:spcPts val="8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Their physical health or mental health - it is harmful to their body or mind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Religion/beliefs - it is against their religion/beliefs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Friends - their friends don’t use the drug, so they don’t feel pressure to either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Family - their family does not use the drug, so they are not used to people using the drug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Pupils repeat the diamond 9 activity, thinking about the same drug but this time considering what is most likely to influence someone </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not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use the drug. </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Take feedback, drawing out what happened to the diamond 9 cards and noting whether the cards change position or remain similar.</a:t>
            </a:r>
          </a:p>
          <a:p>
            <a:pPr algn="just">
              <a:lnSpc>
                <a:spcPct val="107000"/>
              </a:lnSpc>
              <a:spcAft>
                <a:spcPts val="8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It is likely that family, religion, health advice will be higher in this version of the diamond 9, whilst friends and online influencers will be lower. </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pupils to discuss which examples they think are the most influential and why.</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b="1" dirty="0"/>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200" b="1"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18600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Teacher notes – Strategies for managing pressure (slides 16-17, 10 mins)</a:t>
            </a:r>
          </a:p>
          <a:p>
            <a:pPr algn="just">
              <a:lnSpc>
                <a:spcPts val="1550"/>
              </a:lnSpc>
              <a:spcAft>
                <a:spcPts val="700"/>
              </a:spcAft>
            </a:pP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Write the following words on the board: </a:t>
            </a:r>
            <a:r>
              <a:rPr lang="en-GB" sz="1200" b="1" dirty="0">
                <a:solidFill>
                  <a:srgbClr val="3B3838"/>
                </a:solidFill>
                <a:effectLst/>
                <a:highlight>
                  <a:srgbClr val="FFFFFF"/>
                </a:highlight>
                <a:latin typeface="Outfit"/>
                <a:ea typeface="Calibri" panose="020F0502020204030204" pitchFamily="34" charset="0"/>
                <a:cs typeface="Times New Roman" panose="02020603050405020304" pitchFamily="18" charset="0"/>
              </a:rPr>
              <a:t>passive, aggressive,</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 </a:t>
            </a:r>
            <a:r>
              <a:rPr lang="en-GB" sz="1200" b="1" dirty="0">
                <a:solidFill>
                  <a:srgbClr val="3B3838"/>
                </a:solidFill>
                <a:effectLst/>
                <a:highlight>
                  <a:srgbClr val="FFFFFF"/>
                </a:highlight>
                <a:latin typeface="Outfit"/>
                <a:ea typeface="Calibri" panose="020F0502020204030204" pitchFamily="34" charset="0"/>
                <a:cs typeface="Times New Roman" panose="02020603050405020304" pitchFamily="18" charset="0"/>
              </a:rPr>
              <a:t>assertive </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(or show slide X) and discuss what they mean. For example:</a:t>
            </a:r>
          </a:p>
          <a:p>
            <a:pPr marL="342900" lvl="0" indent="-342900" algn="just">
              <a:lnSpc>
                <a:spcPct val="107000"/>
              </a:lnSpc>
              <a:spcAft>
                <a:spcPts val="800"/>
              </a:spcAft>
              <a:buFont typeface="Symbol" panose="05050102010706020507" pitchFamily="18" charset="2"/>
              <a:buChar char=""/>
            </a:pPr>
            <a:r>
              <a:rPr lang="en-GB" sz="1200" b="1" dirty="0">
                <a:solidFill>
                  <a:srgbClr val="3B3838"/>
                </a:solidFill>
                <a:effectLst/>
                <a:highlight>
                  <a:srgbClr val="FFFFFF"/>
                </a:highlight>
                <a:latin typeface="Outfit"/>
                <a:ea typeface="Calibri" panose="020F0502020204030204" pitchFamily="34" charset="0"/>
                <a:cs typeface="Times New Roman" panose="02020603050405020304" pitchFamily="18" charset="0"/>
              </a:rPr>
              <a:t>Passive:</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 accepting or allowing what happens or what others do, without actively responding</a:t>
            </a:r>
          </a:p>
          <a:p>
            <a:pPr marL="342900" lvl="0" indent="-342900" algn="just">
              <a:lnSpc>
                <a:spcPct val="107000"/>
              </a:lnSpc>
              <a:spcAft>
                <a:spcPts val="800"/>
              </a:spcAft>
              <a:buFont typeface="Symbol" panose="05050102010706020507" pitchFamily="18" charset="2"/>
              <a:buChar char=""/>
            </a:pPr>
            <a:r>
              <a:rPr lang="en-GB" sz="1200" b="1" dirty="0">
                <a:solidFill>
                  <a:srgbClr val="3B3838"/>
                </a:solidFill>
                <a:effectLst/>
                <a:highlight>
                  <a:srgbClr val="FFFFFF"/>
                </a:highlight>
                <a:latin typeface="Outfit"/>
                <a:ea typeface="Calibri" panose="020F0502020204030204" pitchFamily="34" charset="0"/>
                <a:cs typeface="Times New Roman" panose="02020603050405020304" pitchFamily="18" charset="0"/>
              </a:rPr>
              <a:t>Aggressive</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 being ready or likely to confront or attack others or what others do</a:t>
            </a:r>
          </a:p>
          <a:p>
            <a:pPr marL="342900" lvl="0" indent="-342900" algn="just">
              <a:lnSpc>
                <a:spcPct val="107000"/>
              </a:lnSpc>
              <a:spcAft>
                <a:spcPts val="800"/>
              </a:spcAft>
              <a:buFont typeface="Symbol" panose="05050102010706020507" pitchFamily="18" charset="2"/>
              <a:buChar char=""/>
            </a:pPr>
            <a:r>
              <a:rPr lang="en-GB" sz="1200" b="1" dirty="0">
                <a:solidFill>
                  <a:srgbClr val="3B3838"/>
                </a:solidFill>
                <a:effectLst/>
                <a:highlight>
                  <a:srgbClr val="FFFFFF"/>
                </a:highlight>
                <a:latin typeface="Outfit"/>
                <a:ea typeface="Calibri" panose="020F0502020204030204" pitchFamily="34" charset="0"/>
                <a:cs typeface="Times New Roman" panose="02020603050405020304" pitchFamily="18" charset="0"/>
              </a:rPr>
              <a:t>Assertive: </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standing up for oneself or someone else, calmly and positively, or getting a point across without causing upset</a:t>
            </a:r>
          </a:p>
          <a:p>
            <a:pPr algn="just">
              <a:lnSpc>
                <a:spcPts val="1550"/>
              </a:lnSpc>
              <a:spcAft>
                <a:spcPts val="700"/>
              </a:spcAft>
            </a:pPr>
            <a:endParaRPr lang="en-US" sz="1200" b="1"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223646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Teacher notes – Strategies for managing pressure (slides 16-17, 10 mins)</a:t>
            </a:r>
          </a:p>
          <a:p>
            <a:pPr algn="just">
              <a:lnSpc>
                <a:spcPts val="1550"/>
              </a:lnSpc>
              <a:spcAft>
                <a:spcPts val="700"/>
              </a:spcAft>
            </a:pP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Show and read aloud one of the scenarios from </a:t>
            </a:r>
            <a:r>
              <a:rPr lang="en-GB" sz="1200" b="1" dirty="0">
                <a:solidFill>
                  <a:srgbClr val="3B3838"/>
                </a:solidFill>
                <a:effectLst/>
                <a:highlight>
                  <a:srgbClr val="FFFFFF"/>
                </a:highlight>
                <a:latin typeface="Outfit"/>
                <a:ea typeface="Calibri" panose="020F0502020204030204" pitchFamily="34" charset="0"/>
                <a:cs typeface="Times New Roman" panose="02020603050405020304" pitchFamily="18" charset="0"/>
              </a:rPr>
              <a:t>Resource 3: Pressure scenario cards</a:t>
            </a:r>
            <a:r>
              <a:rPr lang="en-GB" sz="1200" i="1" dirty="0">
                <a:solidFill>
                  <a:srgbClr val="3B3838"/>
                </a:solidFill>
                <a:effectLst/>
                <a:highlight>
                  <a:srgbClr val="FFFFFF"/>
                </a:highlight>
                <a:latin typeface="Outfit"/>
                <a:ea typeface="Calibri" panose="020F0502020204030204" pitchFamily="34" charset="0"/>
                <a:cs typeface="Times New Roman" panose="02020603050405020304" pitchFamily="18" charset="0"/>
              </a:rPr>
              <a:t>. </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Working in pairs, ask pupils to identify who or what the character is being influenced by and whether they are feeling pressure, including peer pressure (pressure from those around them). </a:t>
            </a:r>
          </a:p>
          <a:p>
            <a:pPr algn="just">
              <a:lnSpc>
                <a:spcPts val="1550"/>
              </a:lnSpc>
              <a:spcAft>
                <a:spcPts val="700"/>
              </a:spcAft>
            </a:pP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Then, ask pupils to consider the different ways the character could respond:</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What would be an example of a passive response? </a:t>
            </a:r>
            <a:r>
              <a:rPr lang="en-GB" sz="1200" i="1" dirty="0">
                <a:solidFill>
                  <a:srgbClr val="3B3838"/>
                </a:solidFill>
                <a:effectLst/>
                <a:highlight>
                  <a:srgbClr val="FFFFFF"/>
                </a:highlight>
                <a:latin typeface="Outfit"/>
                <a:ea typeface="Calibri" panose="020F0502020204030204" pitchFamily="34" charset="0"/>
                <a:cs typeface="Times New Roman" panose="02020603050405020304" pitchFamily="18" charset="0"/>
              </a:rPr>
              <a:t>For example,</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 </a:t>
            </a:r>
            <a:r>
              <a:rPr lang="en-GB" sz="1200" i="1" dirty="0">
                <a:solidFill>
                  <a:srgbClr val="3B3838"/>
                </a:solidFill>
                <a:effectLst/>
                <a:highlight>
                  <a:srgbClr val="FFFFFF"/>
                </a:highlight>
                <a:latin typeface="Outfit"/>
                <a:ea typeface="Calibri" panose="020F0502020204030204" pitchFamily="34" charset="0"/>
                <a:cs typeface="Times New Roman" panose="02020603050405020304" pitchFamily="18" charset="0"/>
              </a:rPr>
              <a:t>joining in with the group to feel included</a:t>
            </a:r>
            <a:endPar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What would be an example of an aggressive response? </a:t>
            </a:r>
            <a:r>
              <a:rPr lang="en-GB" sz="1200" i="1" dirty="0">
                <a:solidFill>
                  <a:srgbClr val="3B3838"/>
                </a:solidFill>
                <a:effectLst/>
                <a:highlight>
                  <a:srgbClr val="FFFFFF"/>
                </a:highlight>
                <a:latin typeface="Outfit"/>
                <a:ea typeface="Calibri" panose="020F0502020204030204" pitchFamily="34" charset="0"/>
                <a:cs typeface="Times New Roman" panose="02020603050405020304" pitchFamily="18" charset="0"/>
              </a:rPr>
              <a:t>For example, shouting “no” and being rude to others</a:t>
            </a:r>
            <a:endPar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What would be an example of an assertive response? </a:t>
            </a:r>
            <a:r>
              <a:rPr lang="en-GB" sz="1200" i="1" dirty="0">
                <a:solidFill>
                  <a:srgbClr val="3B3838"/>
                </a:solidFill>
                <a:effectLst/>
                <a:highlight>
                  <a:srgbClr val="FFFFFF"/>
                </a:highlight>
                <a:latin typeface="Outfit"/>
                <a:ea typeface="Calibri" panose="020F0502020204030204" pitchFamily="34" charset="0"/>
                <a:cs typeface="Times New Roman" panose="02020603050405020304" pitchFamily="18" charset="0"/>
              </a:rPr>
              <a:t>For example, saying a calm, firm but polite “no thanks”</a:t>
            </a:r>
            <a:br>
              <a:rPr lang="en-GB" sz="1200" i="1" dirty="0">
                <a:solidFill>
                  <a:srgbClr val="3B3838"/>
                </a:solidFill>
                <a:effectLst/>
                <a:highlight>
                  <a:srgbClr val="FFFFFF"/>
                </a:highlight>
                <a:latin typeface="Outfit"/>
                <a:ea typeface="Calibri" panose="020F0502020204030204" pitchFamily="34" charset="0"/>
                <a:cs typeface="Times New Roman" panose="02020603050405020304" pitchFamily="18" charset="0"/>
              </a:rPr>
            </a:br>
            <a:endPar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Support: </a:t>
            </a:r>
            <a:r>
              <a:rPr lang="en-GB" sz="1200" dirty="0">
                <a:solidFill>
                  <a:srgbClr val="3B3838"/>
                </a:solidFill>
                <a:effectLst/>
                <a:latin typeface="Outfit"/>
                <a:ea typeface="Calibri" panose="020F0502020204030204" pitchFamily="34" charset="0"/>
                <a:cs typeface="Times New Roman" panose="02020603050405020304" pitchFamily="18" charset="0"/>
              </a:rPr>
              <a:t>Use </a:t>
            </a:r>
            <a:r>
              <a:rPr lang="en-GB" sz="1200" b="1" dirty="0">
                <a:solidFill>
                  <a:srgbClr val="3B3838"/>
                </a:solidFill>
                <a:effectLst/>
                <a:latin typeface="Outfit"/>
                <a:ea typeface="Calibri" panose="020F0502020204030204" pitchFamily="34" charset="0"/>
                <a:cs typeface="Times New Roman" panose="02020603050405020304" pitchFamily="18" charset="0"/>
              </a:rPr>
              <a:t>Resource 4a: Responses prompts – teacher guide</a:t>
            </a:r>
            <a:r>
              <a:rPr lang="en-GB" sz="1200" dirty="0">
                <a:solidFill>
                  <a:srgbClr val="3B3838"/>
                </a:solidFill>
                <a:effectLst/>
                <a:latin typeface="Outfit"/>
                <a:ea typeface="Calibri" panose="020F0502020204030204" pitchFamily="34" charset="0"/>
                <a:cs typeface="Times New Roman" panose="02020603050405020304" pitchFamily="18" charset="0"/>
              </a:rPr>
              <a:t> if pupils need some support to give examples of different responses.</a:t>
            </a:r>
            <a:endParaRPr lang="en-GB" sz="1200" b="1" dirty="0"/>
          </a:p>
          <a:p>
            <a:pPr algn="just">
              <a:lnSpc>
                <a:spcPts val="1550"/>
              </a:lnSpc>
              <a:spcAft>
                <a:spcPts val="700"/>
              </a:spcAft>
            </a:pPr>
            <a:endParaRPr lang="en-US" sz="1200" b="1" i="0" dirty="0">
              <a:solidFill>
                <a:srgbClr val="1D1C1D"/>
              </a:solidFill>
              <a:effectLst/>
              <a:latin typeface="Slack-Lato"/>
            </a:endParaRPr>
          </a:p>
          <a:p>
            <a:endParaRPr lang="en-US" b="1"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222717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000" b="1" i="0" dirty="0">
                <a:solidFill>
                  <a:srgbClr val="1D1C1D"/>
                </a:solidFill>
                <a:effectLst/>
                <a:latin typeface="Slack-Lato"/>
              </a:rPr>
              <a:t>Teacher notes – Responding to pressure (10 mins)</a:t>
            </a:r>
          </a:p>
          <a:p>
            <a:pPr algn="just">
              <a:lnSpc>
                <a:spcPts val="1550"/>
              </a:lnSpc>
              <a:spcAft>
                <a:spcPts val="700"/>
              </a:spcAft>
            </a:pP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Working in pairs or small groups, give pupils copies of </a:t>
            </a:r>
            <a:r>
              <a:rPr lang="en-GB" sz="1200" b="1" dirty="0">
                <a:solidFill>
                  <a:srgbClr val="3B3838"/>
                </a:solidFill>
                <a:effectLst/>
                <a:highlight>
                  <a:srgbClr val="FFFFFF"/>
                </a:highlight>
                <a:latin typeface="Outfit"/>
                <a:ea typeface="Calibri" panose="020F0502020204030204" pitchFamily="34" charset="0"/>
                <a:cs typeface="Times New Roman" panose="02020603050405020304" pitchFamily="18" charset="0"/>
              </a:rPr>
              <a:t>Resource 3: Pressure scenario cards</a:t>
            </a:r>
            <a:r>
              <a:rPr lang="en-GB" sz="1200" dirty="0">
                <a:solidFill>
                  <a:srgbClr val="3B3838"/>
                </a:solidFill>
                <a:effectLst/>
                <a:highlight>
                  <a:srgbClr val="FFFFFF"/>
                </a:highlight>
                <a:latin typeface="Outfit"/>
                <a:ea typeface="Calibri" panose="020F0502020204030204" pitchFamily="34" charset="0"/>
                <a:cs typeface="Times New Roman" panose="02020603050405020304" pitchFamily="18" charset="0"/>
              </a:rPr>
              <a:t>. Choose the scenario cards that best fit the needs of your class, using baseline assessments and local data on the key issues for the local area.</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pupils to work through the rest of the character scenarios, identifying: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What are the risks for the character?</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Who or what are they being influenced by? (There could be more than one in each situation)</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Are they feeling pressure and if yes, what/who from?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In what ways can they manage the situation?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What would be an example of an assertive response?  </a:t>
            </a:r>
          </a:p>
          <a:p>
            <a:pPr algn="l">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Take feedback, discussing strategies that could be used and which would be the most effective in the different situations.  </a:t>
            </a:r>
            <a:br>
              <a:rPr lang="en-GB" sz="1200" dirty="0">
                <a:solidFill>
                  <a:srgbClr val="3B3838"/>
                </a:solidFill>
                <a:effectLst/>
                <a:latin typeface="Outfit"/>
                <a:ea typeface="Calibri" panose="020F0502020204030204" pitchFamily="34" charset="0"/>
                <a:cs typeface="Times New Roman" panose="02020603050405020304" pitchFamily="18" charset="0"/>
              </a:rPr>
            </a:br>
            <a:endParaRPr lang="en-GB" sz="1200" dirty="0">
              <a:solidFill>
                <a:srgbClr val="3B3838"/>
              </a:solidFill>
              <a:effectLst/>
              <a:latin typeface="Outfit"/>
              <a:ea typeface="Calibri" panose="020F0502020204030204" pitchFamily="34" charset="0"/>
              <a:cs typeface="Times New Roman" panose="02020603050405020304" pitchFamily="18" charset="0"/>
            </a:endParaRPr>
          </a:p>
          <a:p>
            <a:r>
              <a:rPr lang="en-GB" b="1" dirty="0"/>
              <a:t>Support: </a:t>
            </a:r>
            <a:r>
              <a:rPr lang="en-GB" sz="1200" dirty="0">
                <a:solidFill>
                  <a:srgbClr val="3B3838"/>
                </a:solidFill>
                <a:effectLst/>
                <a:latin typeface="Outfit"/>
                <a:ea typeface="Calibri" panose="020F0502020204030204" pitchFamily="34" charset="0"/>
                <a:cs typeface="Times New Roman" panose="02020603050405020304" pitchFamily="18" charset="0"/>
              </a:rPr>
              <a:t>Ask pupils to use </a:t>
            </a:r>
            <a:r>
              <a:rPr lang="en-GB" sz="1200" b="1" dirty="0">
                <a:solidFill>
                  <a:srgbClr val="3B3838"/>
                </a:solidFill>
                <a:effectLst/>
                <a:latin typeface="Outfit"/>
                <a:ea typeface="Calibri" panose="020F0502020204030204" pitchFamily="34" charset="0"/>
                <a:cs typeface="Times New Roman" panose="02020603050405020304" pitchFamily="18" charset="0"/>
              </a:rPr>
              <a:t>Resource 4: Responses prompts</a:t>
            </a:r>
            <a:r>
              <a:rPr lang="en-GB" sz="1200" dirty="0">
                <a:solidFill>
                  <a:srgbClr val="3B3838"/>
                </a:solidFill>
                <a:effectLst/>
                <a:latin typeface="Outfit"/>
                <a:ea typeface="Calibri" panose="020F0502020204030204" pitchFamily="34" charset="0"/>
                <a:cs typeface="Times New Roman" panose="02020603050405020304" pitchFamily="18" charset="0"/>
              </a:rPr>
              <a:t> to identify the assertive responses and match them to the scenarios.</a:t>
            </a:r>
            <a:r>
              <a:rPr lang="en-GB" sz="1200" b="1" dirty="0">
                <a:solidFill>
                  <a:srgbClr val="3B3838"/>
                </a:solidFill>
                <a:effectLst/>
                <a:latin typeface="Outfit"/>
                <a:ea typeface="Calibri" panose="020F0502020204030204" pitchFamily="34" charset="0"/>
                <a:cs typeface="Times New Roman" panose="02020603050405020304" pitchFamily="18" charset="0"/>
              </a:rPr>
              <a:t> </a:t>
            </a:r>
          </a:p>
          <a:p>
            <a:r>
              <a:rPr lang="en-GB" sz="1200" b="1" dirty="0">
                <a:solidFill>
                  <a:srgbClr val="3B3838"/>
                </a:solidFill>
                <a:effectLst/>
                <a:latin typeface="Outfit"/>
                <a:ea typeface="Calibri" panose="020F0502020204030204" pitchFamily="34" charset="0"/>
                <a:cs typeface="Times New Roman" panose="02020603050405020304" pitchFamily="18" charset="0"/>
              </a:rPr>
              <a:t>Challenge: </a:t>
            </a:r>
            <a:r>
              <a:rPr lang="en-GB" sz="1200" dirty="0">
                <a:solidFill>
                  <a:srgbClr val="3B3838"/>
                </a:solidFill>
                <a:effectLst/>
                <a:latin typeface="Outfit"/>
                <a:ea typeface="Calibri" panose="020F0502020204030204" pitchFamily="34" charset="0"/>
                <a:cs typeface="Times New Roman" panose="02020603050405020304" pitchFamily="18" charset="0"/>
              </a:rPr>
              <a:t>Challenge pupils to find two different assertive responses for each scenario and say which they think will be the most effective in each situation.</a:t>
            </a:r>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51093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(slides 19-20, 5 mins)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Discuss whether any of the characters should get help, either in the situation or afterwards. When should they seek help? Who should they talk to and what should they say? Why is this important in this situation?</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For example, Jamie – they should tell a trusted adult what they have been asked to do – giving away or selling illegal drugs is against the law and could be dangerous.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(slides 19-20, 5 mins)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Remind pupils that no-one should feel pressured into doing something unsafe or illegal, especially a young person, and that if they have any worries or concerns, they should:</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Talk to a trusted adult at home or school</a:t>
            </a:r>
          </a:p>
          <a:p>
            <a:pPr marL="342900" lvl="0" indent="-342900" algn="just">
              <a:lnSpc>
                <a:spcPct val="106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Contact a children’s advice line such as ChildLine 0800 1111 </a:t>
            </a:r>
          </a:p>
          <a:p>
            <a:pPr marL="342900" lvl="0" indent="-342900" algn="just">
              <a:lnSpc>
                <a:spcPct val="106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Contact the police 101 or emergency services if someone is in immediate danger 999.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48826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and endpoint assessment (10 mins)</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pupils to think about their learning on: </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drugs, alcohol, tobacco and vapes</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feeling pressure and peer pressure</a:t>
            </a:r>
          </a:p>
          <a:p>
            <a:pPr marL="342900" lvl="0" indent="-342900" algn="just">
              <a:lnSpc>
                <a:spcPct val="107000"/>
              </a:lnSpc>
              <a:spcAft>
                <a:spcPts val="8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ways to respond to pressure</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them to then write a sentence on a </a:t>
            </a:r>
            <a:r>
              <a:rPr lang="en-GB" sz="1200" dirty="0" err="1">
                <a:solidFill>
                  <a:srgbClr val="3B3838"/>
                </a:solidFill>
                <a:effectLst/>
                <a:latin typeface="Outfit"/>
                <a:ea typeface="Calibri" panose="020F0502020204030204" pitchFamily="34" charset="0"/>
                <a:cs typeface="Times New Roman" panose="02020603050405020304" pitchFamily="18" charset="0"/>
              </a:rPr>
              <a:t>post-it</a:t>
            </a:r>
            <a:r>
              <a:rPr lang="en-GB" sz="1200" dirty="0">
                <a:solidFill>
                  <a:srgbClr val="3B3838"/>
                </a:solidFill>
                <a:effectLst/>
                <a:latin typeface="Outfit"/>
                <a:ea typeface="Calibri" panose="020F0502020204030204" pitchFamily="34" charset="0"/>
                <a:cs typeface="Times New Roman" panose="02020603050405020304" pitchFamily="18" charset="0"/>
              </a:rPr>
              <a:t> note (without adding their name) about what they think is the most important thing to ‘take-away’ from the lesson about drugs, alcohol, tobacco and vaping, pressure and how to manage it. </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These can be typed up and displayed for whole class reflection and kept as assessment of learning.</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266880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Ask pupils to draw a cartoon to depict one of the scenarios they have discussed, adding speech and thought bubbles. They should focus on depicting the character demonstrating an assertive response to the situation that will help them to stay healthy and safe. </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13900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4</a:t>
            </a:fld>
            <a:endParaRPr lang="en-US"/>
          </a:p>
        </p:txBody>
      </p:sp>
    </p:spTree>
    <p:extLst>
      <p:ext uri="{BB962C8B-B14F-4D97-AF65-F5344CB8AC3E}">
        <p14:creationId xmlns:p14="http://schemas.microsoft.com/office/powerpoint/2010/main" val="52694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0"/>
              </a:lnSpc>
              <a:spcAft>
                <a:spcPts val="700"/>
              </a:spcAft>
            </a:pPr>
            <a:r>
              <a:rPr lang="en-GB" sz="1800" dirty="0">
                <a:solidFill>
                  <a:srgbClr val="3B3838"/>
                </a:solidFill>
                <a:effectLst/>
                <a:latin typeface="Outfit"/>
                <a:ea typeface="Calibri" panose="020F0502020204030204" pitchFamily="34" charset="0"/>
                <a:cs typeface="Calibri" panose="020F0502020204030204" pitchFamily="34" charset="0"/>
              </a:rPr>
              <a:t>It is important to</a:t>
            </a:r>
            <a:r>
              <a:rPr lang="en-GB" sz="1800" dirty="0">
                <a:solidFill>
                  <a:srgbClr val="3B3838"/>
                </a:solidFill>
                <a:effectLst/>
                <a:latin typeface="Outfit"/>
                <a:ea typeface="Calibri" panose="020F0502020204030204" pitchFamily="34" charset="0"/>
                <a:cs typeface="Times New Roman" panose="02020603050405020304" pitchFamily="18" charset="0"/>
              </a:rPr>
              <a:t> consider sensitivities and prior knowledge about specific pupils’ experiences in relation to drugs, alcohol, tobacco and vaping. Pupils’ exposure to different influences will depend on their individual, family and social circumstances. Ensure that ground rules refer to not sharing personal stories and keeping confidentiality. If concerns around personal safety arise during this lesson, these should be reported to the Designated Safeguarding Lead.</a:t>
            </a:r>
            <a:r>
              <a:rPr lang="en-GB" sz="1800" dirty="0">
                <a:solidFill>
                  <a:srgbClr val="3B3838"/>
                </a:solidFill>
                <a:effectLst/>
                <a:highlight>
                  <a:srgbClr val="FFFF00"/>
                </a:highlight>
                <a:latin typeface="Outfit"/>
                <a:ea typeface="Calibri" panose="020F0502020204030204" pitchFamily="34" charset="0"/>
                <a:cs typeface="Times New Roman" panose="02020603050405020304" pitchFamily="18" charset="0"/>
              </a:rPr>
              <a: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31626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72939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sz="1800" b="1" i="0" dirty="0">
                <a:solidFill>
                  <a:srgbClr val="1D1C1D"/>
                </a:solidFill>
                <a:effectLst/>
                <a:latin typeface="Slack-Lato"/>
              </a:rPr>
              <a:t>Teacher notes – Baseline assessment (slides 10-11, 15 mins)</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This activity should be completed before the lesson.</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allows time to look through pupils’ work and note any patterns or misconceptions prior to teaching the lesson.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some young people are having a conversation about why people use drugs, smoke tobacco, vape, or drink alcohol.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What might they be saying? </a:t>
            </a:r>
          </a:p>
          <a:p>
            <a:pPr marL="342900" lvl="0" indent="-342900" algn="just">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ask: What could someone do or say if they didn’t want to use drugs, smoke tobacco, vape, or drink alcohol?  </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Pupils use Resource 1: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Bus stop conversation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record their ideas. Collect these in and use responses to inform this lesson and future teaching about drugs, alcohol, tobacco and vaping.</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Pupil responses might include: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They are saying: to try it out and see what it’s like, because they feel they need it, are addicted, because their friends are doing it, they think smoking is cool, to relax, they think vaping doesn’t harm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someone didn’t want to, they could: say no; walk away; explain their reasons for not wanting to; avoid the situations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i="1" kern="1200" dirty="0">
                <a:solidFill>
                  <a:schemeClr val="tx1"/>
                </a:solidFill>
                <a:effectLst/>
                <a:latin typeface="+mn-lt"/>
                <a:ea typeface="+mn-ea"/>
                <a:cs typeface="+mn-cs"/>
              </a:rPr>
              <a:t>or places where it happens.</a:t>
            </a:r>
          </a:p>
          <a:p>
            <a:pPr marL="0" marR="0" lvl="0" indent="0" algn="just" defTabSz="914400" rtl="0" eaLnBrk="1" fontAlgn="auto" latinLnBrk="0" hangingPunct="1">
              <a:lnSpc>
                <a:spcPts val="1550"/>
              </a:lnSpc>
              <a:spcBef>
                <a:spcPts val="0"/>
              </a:spcBef>
              <a:spcAft>
                <a:spcPts val="700"/>
              </a:spcAft>
              <a:buClrTx/>
              <a:buSzTx/>
              <a:buFontTx/>
              <a:buNone/>
              <a:tabLst/>
              <a:defRPr/>
            </a:pPr>
            <a:endParaRPr lang="en-US" sz="1800"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10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Teacher notes – Baseline assessment (slides 10-11, 15 mins)</a:t>
            </a:r>
            <a:br>
              <a:rPr lang="en-US" b="1" i="0" dirty="0">
                <a:solidFill>
                  <a:srgbClr val="1D1C1D"/>
                </a:solidFill>
                <a:effectLst/>
                <a:latin typeface="Slack-Lato"/>
              </a:rPr>
            </a:br>
            <a:r>
              <a:rPr lang="en-GB" sz="1800" dirty="0">
                <a:solidFill>
                  <a:srgbClr val="3B3838"/>
                </a:solidFill>
                <a:effectLst/>
                <a:latin typeface="Outfit"/>
                <a:ea typeface="Calibri" panose="020F0502020204030204" pitchFamily="34" charset="0"/>
                <a:cs typeface="Times New Roman" panose="02020603050405020304" pitchFamily="18" charset="0"/>
              </a:rPr>
              <a:t>Remind pupils of the importance of the shared ground rules for these lessons, including that it is important to accept that people have different opinions and beliefs and to be respectful of each other’s views in the lesson.</a:t>
            </a:r>
          </a:p>
          <a:p>
            <a:pPr marL="0" marR="0" lvl="0" indent="0" algn="l" defTabSz="914400" rtl="0" eaLnBrk="1" fontAlgn="auto" latinLnBrk="0" hangingPunct="1">
              <a:lnSpc>
                <a:spcPts val="1550"/>
              </a:lnSpc>
              <a:spcBef>
                <a:spcPts val="0"/>
              </a:spcBef>
              <a:spcAft>
                <a:spcPts val="7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(slides 12-13,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a:t>
            </a: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(slides 12-13,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think of a drug and why a person might use that drug. Record the pupils’ ideas on the board or flipchart.</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To maintain a safe climate for learning, it is important that pupils know they do not need to name the drug or the person, just to give the reason.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62042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50"/>
              </a:lnSpc>
              <a:spcBef>
                <a:spcPts val="0"/>
              </a:spcBef>
              <a:spcAft>
                <a:spcPts val="700"/>
              </a:spcAft>
              <a:buClrTx/>
              <a:buSzTx/>
              <a:buFontTx/>
              <a:buNone/>
              <a:tabLst/>
              <a:defRPr/>
            </a:pPr>
            <a:r>
              <a:rPr lang="en-US" sz="1000" b="1" i="0" dirty="0">
                <a:solidFill>
                  <a:srgbClr val="1D1C1D"/>
                </a:solidFill>
                <a:effectLst/>
                <a:latin typeface="Slack-Lato"/>
              </a:rPr>
              <a:t>Teacher notes – Diamond 9: Part 1 (10 mins)</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pupils to discuss the different people, places or things that might influence someone to use a drug. Make a list on the board. </a:t>
            </a:r>
          </a:p>
          <a:p>
            <a:pPr algn="just">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Responses might include: where they are; who they are with; what they have seen/heard about the drug; their health; how they get the drug.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pupils to think of a drug and work in groups to consider what would most influence whether a person would use the drug. </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pupils to rank the following influences from most to least influence in a diamond 9: friends; family; online gamer/influencer; religion/beliefs; money; health advice (e.g. from a doctor); the situation; their feelings/emotions (mental health); their physical health – using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Influences diamond 9 cards</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The card at the top of the diamond should represent what they think is the greatest influence and the card at the bottom of the diamond should represent what they think is the least influence. The cards in the middle section are placed in rows that they think are ‘equally important’.</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Compare responses from different groups. If there are any other influences that may not have been included on the cards, that pupils discussed, highlight these with the class.</a:t>
            </a:r>
          </a:p>
          <a:p>
            <a:pPr algn="just">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Pupil responses at the top of the diamond 9 might include: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Friends - people might feel more pressure to use a drug if their friends are also doing so.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Situation - if the person is in a situation where the drug is readily available, or in which they feel nervous.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Online gamer/influencer - if someone they look up to online is shown using the drug too.</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Other influences pupils might highlight could include magazine/news articles or the person’s own beliefs on whether it is right or wrong to use the drug.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r>
              <a:rPr lang="en-GB" b="1" dirty="0"/>
              <a:t>Support: </a:t>
            </a:r>
            <a:r>
              <a:rPr lang="en-GB" sz="1200" dirty="0">
                <a:solidFill>
                  <a:srgbClr val="3B3838"/>
                </a:solidFill>
                <a:effectLst/>
                <a:latin typeface="Outfit"/>
                <a:ea typeface="Calibri" panose="020F0502020204030204" pitchFamily="34" charset="0"/>
                <a:cs typeface="Times New Roman" panose="02020603050405020304" pitchFamily="18" charset="0"/>
              </a:rPr>
              <a:t>Ask pupils to work with a reduced number of influences in a diamond 5.</a:t>
            </a:r>
            <a:br>
              <a:rPr lang="en-GB" b="1" dirty="0"/>
            </a:br>
            <a:r>
              <a:rPr lang="en-GB" b="1" dirty="0"/>
              <a:t>Challenge: </a:t>
            </a:r>
            <a:r>
              <a:rPr lang="en-GB" sz="1200" dirty="0">
                <a:solidFill>
                  <a:srgbClr val="3B3838"/>
                </a:solidFill>
                <a:effectLst/>
                <a:latin typeface="Outfit"/>
                <a:ea typeface="Calibri" panose="020F0502020204030204" pitchFamily="34" charset="0"/>
                <a:cs typeface="Times New Roman" panose="02020603050405020304" pitchFamily="18" charset="0"/>
              </a:rPr>
              <a:t>Ask pupils to suggest another influence and add it to the blank card in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Influences diamond 9 cards</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Where would they place their suggestion in the diamond?</a:t>
            </a:r>
            <a:endParaRPr lang="en-GB" b="1"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374645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4" userDrawn="1">
          <p15:clr>
            <a:srgbClr val="F26B43"/>
          </p15:clr>
        </p15:guide>
        <p15:guide id="4" pos="1005" userDrawn="1">
          <p15:clr>
            <a:srgbClr val="F26B43"/>
          </p15:clr>
        </p15:guide>
        <p15:guide id="5" pos="1210" userDrawn="1">
          <p15:clr>
            <a:srgbClr val="F26B43"/>
          </p15:clr>
        </p15:guide>
        <p15:guide id="6" pos="2011" userDrawn="1">
          <p15:clr>
            <a:srgbClr val="F26B43"/>
          </p15:clr>
        </p15:guide>
        <p15:guide id="7" pos="2216" userDrawn="1">
          <p15:clr>
            <a:srgbClr val="F26B43"/>
          </p15:clr>
        </p15:guide>
        <p15:guide id="8" pos="3017" userDrawn="1">
          <p15:clr>
            <a:srgbClr val="F26B43"/>
          </p15:clr>
        </p15:guide>
        <p15:guide id="9" pos="3222" userDrawn="1">
          <p15:clr>
            <a:srgbClr val="F26B43"/>
          </p15:clr>
        </p15:guide>
        <p15:guide id="10" pos="4023" userDrawn="1">
          <p15:clr>
            <a:srgbClr val="F26B43"/>
          </p15:clr>
        </p15:guide>
        <p15:guide id="11" pos="4228" userDrawn="1">
          <p15:clr>
            <a:srgbClr val="F26B43"/>
          </p15:clr>
        </p15:guide>
        <p15:guide id="12" pos="5029" userDrawn="1">
          <p15:clr>
            <a:srgbClr val="F26B43"/>
          </p15:clr>
        </p15:guide>
        <p15:guide id="13" pos="5234" userDrawn="1">
          <p15:clr>
            <a:srgbClr val="F26B43"/>
          </p15:clr>
        </p15:guide>
        <p15:guide id="14" pos="6035" userDrawn="1">
          <p15:clr>
            <a:srgbClr val="F26B43"/>
          </p15:clr>
        </p15:guide>
        <p15:guide id="15" orient="horz" userDrawn="1">
          <p15:clr>
            <a:srgbClr val="F26B43"/>
          </p15:clr>
        </p15:guide>
        <p15:guide id="16" orient="horz" pos="4320" userDrawn="1">
          <p15:clr>
            <a:srgbClr val="F26B43"/>
          </p15:clr>
        </p15:guide>
        <p15:guide id="17" orient="horz" pos="204" userDrawn="1">
          <p15:clr>
            <a:srgbClr val="F26B43"/>
          </p15:clr>
        </p15:guide>
        <p15:guide id="18" orient="horz" pos="685" userDrawn="1">
          <p15:clr>
            <a:srgbClr val="F26B43"/>
          </p15:clr>
        </p15:guide>
        <p15:guide id="19" orient="horz" pos="890" userDrawn="1">
          <p15:clr>
            <a:srgbClr val="F26B43"/>
          </p15:clr>
        </p15:guide>
        <p15:guide id="20" orient="horz" pos="1371" userDrawn="1">
          <p15:clr>
            <a:srgbClr val="F26B43"/>
          </p15:clr>
        </p15:guide>
        <p15:guide id="21" orient="horz" pos="1576" userDrawn="1">
          <p15:clr>
            <a:srgbClr val="F26B43"/>
          </p15:clr>
        </p15:guide>
        <p15:guide id="22" orient="horz" pos="2057" userDrawn="1">
          <p15:clr>
            <a:srgbClr val="F26B43"/>
          </p15:clr>
        </p15:guide>
        <p15:guide id="23" orient="horz" pos="2262" userDrawn="1">
          <p15:clr>
            <a:srgbClr val="F26B43"/>
          </p15:clr>
        </p15:guide>
        <p15:guide id="24" orient="horz" pos="2743" userDrawn="1">
          <p15:clr>
            <a:srgbClr val="F26B43"/>
          </p15:clr>
        </p15:guide>
        <p15:guide id="25" orient="horz" pos="2948" userDrawn="1">
          <p15:clr>
            <a:srgbClr val="F26B43"/>
          </p15:clr>
        </p15:guide>
        <p15:guide id="26" orient="horz" pos="3429" userDrawn="1">
          <p15:clr>
            <a:srgbClr val="F26B43"/>
          </p15:clr>
        </p15:guide>
        <p15:guide id="27" orient="horz" pos="3634" userDrawn="1">
          <p15:clr>
            <a:srgbClr val="F26B43"/>
          </p15:clr>
        </p15:guide>
        <p15:guide id="28" orient="horz" pos="4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microsoft.com/office/2007/relationships/hdphoto" Target="../media/hdphoto10.wdp"/><Relationship Id="rId5" Type="http://schemas.openxmlformats.org/officeDocument/2006/relationships/image" Target="../media/image17.png"/><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9.wdp"/><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6.png"/><Relationship Id="rId11" Type="http://schemas.openxmlformats.org/officeDocument/2006/relationships/image" Target="../media/image30.png"/><Relationship Id="rId5" Type="http://schemas.microsoft.com/office/2007/relationships/hdphoto" Target="../media/hdphoto9.wdp"/><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9.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5" Type="http://schemas.microsoft.com/office/2007/relationships/hdphoto" Target="../media/hdphoto8.wdp"/><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3.png"/><Relationship Id="rId1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195819" y="989778"/>
            <a:ext cx="5151120" cy="1325563"/>
          </a:xfrm>
        </p:spPr>
        <p:txBody>
          <a:bodyPr>
            <a:normAutofit fontScale="90000"/>
          </a:bodyPr>
          <a:lstStyle/>
          <a:p>
            <a:pPr>
              <a:lnSpc>
                <a:spcPts val="5200"/>
              </a:lnSpc>
            </a:pPr>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18666" y="3469622"/>
            <a:ext cx="5598486" cy="582035"/>
          </a:xfrm>
        </p:spPr>
        <p:txBody>
          <a:bodyPr/>
          <a:lstStyle/>
          <a:p>
            <a:pPr>
              <a:lnSpc>
                <a:spcPts val="3200"/>
              </a:lnSpc>
              <a:spcBef>
                <a:spcPts val="0"/>
              </a:spcBef>
            </a:pPr>
            <a:r>
              <a:rPr lang="en-US" dirty="0"/>
              <a:t>Influences and pressure</a:t>
            </a:r>
          </a:p>
          <a:p>
            <a:pPr>
              <a:lnSpc>
                <a:spcPts val="3200"/>
              </a:lnSpc>
              <a:spcBef>
                <a:spcPts val="0"/>
              </a:spcBef>
            </a:pPr>
            <a:r>
              <a:rPr lang="en-US" dirty="0"/>
              <a:t>Year 5-6: Lesson 3</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A959CA50-4D56-55F3-F612-92A6BE347C93}"/>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E6F744-11F6-DAF1-9930-9B5109AD93A5}"/>
              </a:ext>
            </a:extLst>
          </p:cNvPr>
          <p:cNvPicPr>
            <a:picLocks noChangeAspect="1"/>
          </p:cNvPicPr>
          <p:nvPr/>
        </p:nvPicPr>
        <p:blipFill>
          <a:blip r:embed="rId3"/>
          <a:stretch>
            <a:fillRect/>
          </a:stretch>
        </p:blipFill>
        <p:spPr>
          <a:xfrm>
            <a:off x="4495160" y="1472037"/>
            <a:ext cx="5410840" cy="5385962"/>
          </a:xfrm>
          <a:prstGeom prst="rect">
            <a:avLst/>
          </a:prstGeom>
        </p:spPr>
      </p:pic>
      <p:sp>
        <p:nvSpPr>
          <p:cNvPr id="3" name="Slide Number Placeholder 2">
            <a:extLst>
              <a:ext uri="{FF2B5EF4-FFF2-40B4-BE49-F238E27FC236}">
                <a16:creationId xmlns:a16="http://schemas.microsoft.com/office/drawing/2014/main" id="{B29D12BC-46F3-76B8-73AE-7A2555B542E0}"/>
              </a:ext>
            </a:extLst>
          </p:cNvPr>
          <p:cNvSpPr>
            <a:spLocks noGrp="1"/>
          </p:cNvSpPr>
          <p:nvPr>
            <p:ph type="sldNum" sz="quarter" idx="4"/>
          </p:nvPr>
        </p:nvSpPr>
        <p:spPr/>
        <p:txBody>
          <a:bodyPr/>
          <a:lstStyle/>
          <a:p>
            <a:r>
              <a:rPr lang="en-GB"/>
              <a:t>© PSHE Association 2025</a:t>
            </a:r>
            <a:endParaRPr lang="en-GB" dirty="0"/>
          </a:p>
        </p:txBody>
      </p:sp>
      <p:sp>
        <p:nvSpPr>
          <p:cNvPr id="11" name="Title 1">
            <a:extLst>
              <a:ext uri="{FF2B5EF4-FFF2-40B4-BE49-F238E27FC236}">
                <a16:creationId xmlns:a16="http://schemas.microsoft.com/office/drawing/2014/main" id="{034B2C5A-601E-1915-7C67-4D9F38B7AF51}"/>
              </a:ext>
            </a:extLst>
          </p:cNvPr>
          <p:cNvSpPr txBox="1">
            <a:spLocks/>
          </p:cNvSpPr>
          <p:nvPr/>
        </p:nvSpPr>
        <p:spPr>
          <a:xfrm>
            <a:off x="233593" y="543878"/>
            <a:ext cx="5852162"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2"/>
                </a:solidFill>
                <a:latin typeface="Century Gothic" panose="020B0502020202020204" pitchFamily="34" charset="0"/>
                <a:ea typeface="+mj-ea"/>
                <a:cs typeface="+mj-cs"/>
              </a:defRPr>
            </a:lvl1pPr>
          </a:lstStyle>
          <a:p>
            <a:r>
              <a:rPr lang="en-GB" dirty="0"/>
              <a:t>What’s our starting point?</a:t>
            </a:r>
            <a:endParaRPr lang="en-US" dirty="0"/>
          </a:p>
        </p:txBody>
      </p:sp>
      <p:sp>
        <p:nvSpPr>
          <p:cNvPr id="19" name="Content Placeholder 2">
            <a:extLst>
              <a:ext uri="{FF2B5EF4-FFF2-40B4-BE49-F238E27FC236}">
                <a16:creationId xmlns:a16="http://schemas.microsoft.com/office/drawing/2014/main" id="{BFCFAEE6-B51D-DC62-312E-0F8F2A52A9D3}"/>
              </a:ext>
            </a:extLst>
          </p:cNvPr>
          <p:cNvSpPr txBox="1">
            <a:spLocks/>
          </p:cNvSpPr>
          <p:nvPr/>
        </p:nvSpPr>
        <p:spPr>
          <a:xfrm>
            <a:off x="225935" y="1296324"/>
            <a:ext cx="4727065" cy="4368246"/>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ts val="2800"/>
              </a:lnSpc>
              <a:spcBef>
                <a:spcPts val="1100"/>
              </a:spcBef>
              <a:buNone/>
            </a:pPr>
            <a:r>
              <a:rPr lang="en-GB" sz="2000" dirty="0"/>
              <a:t>Some young people are having a conversation about why people use drugs, smoke tobacco, vape, or drink alcohol. </a:t>
            </a:r>
          </a:p>
          <a:p>
            <a:pPr marL="198000" indent="-198000">
              <a:lnSpc>
                <a:spcPts val="2800"/>
              </a:lnSpc>
              <a:spcBef>
                <a:spcPts val="1100"/>
              </a:spcBef>
            </a:pPr>
            <a:r>
              <a:rPr lang="en-GB" sz="2000" dirty="0"/>
              <a:t>What might they be saying? </a:t>
            </a:r>
          </a:p>
          <a:p>
            <a:pPr marL="198000" indent="-198000">
              <a:lnSpc>
                <a:spcPts val="2800"/>
              </a:lnSpc>
              <a:spcBef>
                <a:spcPts val="1100"/>
              </a:spcBef>
            </a:pPr>
            <a:r>
              <a:rPr lang="en-GB" sz="2000" dirty="0"/>
              <a:t>What could someone do or say if they didn’t want to use drugs, smoke tobacco, vape, or drink alcohol?</a:t>
            </a:r>
          </a:p>
          <a:p>
            <a:pPr marL="0" indent="0">
              <a:lnSpc>
                <a:spcPts val="2800"/>
              </a:lnSpc>
              <a:spcBef>
                <a:spcPts val="1100"/>
              </a:spcBef>
              <a:buNone/>
            </a:pPr>
            <a:r>
              <a:rPr lang="en-GB" sz="2000" dirty="0"/>
              <a:t>Write your ideas on the sheet.</a:t>
            </a:r>
            <a:endParaRPr lang="en-US" dirty="0"/>
          </a:p>
        </p:txBody>
      </p:sp>
    </p:spTree>
    <p:extLst>
      <p:ext uri="{BB962C8B-B14F-4D97-AF65-F5344CB8AC3E}">
        <p14:creationId xmlns:p14="http://schemas.microsoft.com/office/powerpoint/2010/main" val="35224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a:xfrm>
            <a:off x="241511" y="1290827"/>
            <a:ext cx="3495309" cy="4650224"/>
          </a:xfrm>
        </p:spPr>
        <p:txBody>
          <a:bodyPr/>
          <a:lstStyle/>
          <a:p>
            <a:pPr>
              <a:lnSpc>
                <a:spcPts val="2800"/>
              </a:lnSpc>
              <a:spcBef>
                <a:spcPts val="1100"/>
              </a:spcBef>
              <a:spcAft>
                <a:spcPts val="0"/>
              </a:spcAft>
            </a:pPr>
            <a:r>
              <a:rPr lang="en-GB" sz="2000" dirty="0">
                <a:effectLst/>
                <a:ea typeface="Calibri" panose="020F0502020204030204" pitchFamily="34" charset="0"/>
                <a:cs typeface="Times New Roman" panose="02020603050405020304" pitchFamily="18" charset="0"/>
              </a:rPr>
              <a:t>To learn </a:t>
            </a:r>
            <a:r>
              <a:rPr lang="en-GB" kern="100" dirty="0">
                <a:effectLst/>
                <a:ea typeface="Aptos" panose="020B0004020202020204" pitchFamily="34" charset="0"/>
                <a:cs typeface="Times New Roman" panose="02020603050405020304" pitchFamily="18" charset="0"/>
              </a:rPr>
              <a:t>about </a:t>
            </a:r>
            <a:r>
              <a:rPr lang="en-GB" dirty="0">
                <a:effectLst/>
                <a:ea typeface="Calibri" panose="020F0502020204030204" pitchFamily="34" charset="0"/>
                <a:cs typeface="Times New Roman" panose="02020603050405020304" pitchFamily="18" charset="0"/>
              </a:rPr>
              <a:t>the reasons why people use drugs, and how to manage peer influence.</a:t>
            </a:r>
            <a:endParaRPr lang="en-US" dirty="0"/>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0964" y="1290826"/>
            <a:ext cx="5200602" cy="4650224"/>
          </a:xfrm>
        </p:spPr>
        <p:txBody>
          <a:bodyPr/>
          <a:lstStyle/>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why people may choose to use or not use a drug, and the different factors that might influence them</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analyse what is most likely to influence a person to use or not use a drug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describe strategies for managing peer influence in situations that might involve drugs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how to ask for help from a trusted adult if they have any worries about drugs and why this is important  </a:t>
            </a:r>
          </a:p>
          <a:p>
            <a:endParaRPr lang="en-US" dirty="0"/>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D428D98-A7EC-0D11-9B40-93C606EABD3F}"/>
              </a:ext>
            </a:extLst>
          </p:cNvPr>
          <p:cNvSpPr/>
          <p:nvPr/>
        </p:nvSpPr>
        <p:spPr>
          <a:xfrm>
            <a:off x="1596231" y="1733959"/>
            <a:ext cx="6713537" cy="3709579"/>
          </a:xfrm>
          <a:prstGeom prst="roundRect">
            <a:avLst>
              <a:gd name="adj" fmla="val 956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2F6779-34A5-155A-D60B-BEE14CC6BCDE}"/>
              </a:ext>
            </a:extLst>
          </p:cNvPr>
          <p:cNvSpPr>
            <a:spLocks noGrp="1"/>
          </p:cNvSpPr>
          <p:nvPr>
            <p:ph type="title"/>
          </p:nvPr>
        </p:nvSpPr>
        <p:spPr>
          <a:xfrm>
            <a:off x="219416" y="543878"/>
            <a:ext cx="7749945" cy="694054"/>
          </a:xfrm>
        </p:spPr>
        <p:txBody>
          <a:bodyPr/>
          <a:lstStyle/>
          <a:p>
            <a:r>
              <a:rPr lang="en-GB" dirty="0"/>
              <a:t>Introduction</a:t>
            </a:r>
          </a:p>
        </p:txBody>
      </p:sp>
      <p:sp>
        <p:nvSpPr>
          <p:cNvPr id="3" name="Slide Number Placeholder 2">
            <a:extLst>
              <a:ext uri="{FF2B5EF4-FFF2-40B4-BE49-F238E27FC236}">
                <a16:creationId xmlns:a16="http://schemas.microsoft.com/office/drawing/2014/main" id="{07129113-D17A-0690-95A6-F9F1C9563235}"/>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D4524BD1-2DAE-CC0A-99D6-58A4241CC4C3}"/>
              </a:ext>
            </a:extLst>
          </p:cNvPr>
          <p:cNvSpPr txBox="1"/>
          <p:nvPr/>
        </p:nvSpPr>
        <p:spPr>
          <a:xfrm>
            <a:off x="1839205" y="2441707"/>
            <a:ext cx="3673381" cy="451406"/>
          </a:xfrm>
          <a:prstGeom prst="rect">
            <a:avLst/>
          </a:prstGeom>
          <a:noFill/>
        </p:spPr>
        <p:txBody>
          <a:bodyPr wrap="square" rtlCol="0">
            <a:spAutoFit/>
          </a:bodyPr>
          <a:lstStyle/>
          <a:p>
            <a:pPr>
              <a:lnSpc>
                <a:spcPts val="2800"/>
              </a:lnSpc>
              <a:spcBef>
                <a:spcPts val="1400"/>
              </a:spcBef>
            </a:pPr>
            <a:r>
              <a:rPr lang="en-GB" sz="2800" dirty="0">
                <a:solidFill>
                  <a:schemeClr val="bg1"/>
                </a:solidFill>
                <a:latin typeface="Century Gothic" panose="020B0502020202020204" pitchFamily="34" charset="0"/>
              </a:rPr>
              <a:t>Think of a drug. </a:t>
            </a:r>
          </a:p>
        </p:txBody>
      </p:sp>
      <p:sp>
        <p:nvSpPr>
          <p:cNvPr id="7" name="TextBox 6">
            <a:extLst>
              <a:ext uri="{FF2B5EF4-FFF2-40B4-BE49-F238E27FC236}">
                <a16:creationId xmlns:a16="http://schemas.microsoft.com/office/drawing/2014/main" id="{DC95EE66-1C62-27A7-7A5D-20BC5FC77317}"/>
              </a:ext>
            </a:extLst>
          </p:cNvPr>
          <p:cNvSpPr txBox="1"/>
          <p:nvPr/>
        </p:nvSpPr>
        <p:spPr>
          <a:xfrm>
            <a:off x="1839205" y="4234558"/>
            <a:ext cx="6369173" cy="523220"/>
          </a:xfrm>
          <a:prstGeom prst="rect">
            <a:avLst/>
          </a:prstGeom>
          <a:noFill/>
        </p:spPr>
        <p:txBody>
          <a:bodyPr wrap="square" rtlCol="0">
            <a:spAutoFit/>
          </a:bodyPr>
          <a:lstStyle/>
          <a:p>
            <a:pPr>
              <a:lnSpc>
                <a:spcPts val="3600"/>
              </a:lnSpc>
            </a:pPr>
            <a:r>
              <a:rPr lang="en-GB" sz="2800" b="1" dirty="0">
                <a:solidFill>
                  <a:schemeClr val="bg2"/>
                </a:solidFill>
                <a:latin typeface="Century Gothic" panose="020B0502020202020204" pitchFamily="34" charset="0"/>
              </a:rPr>
              <a:t>Why might a person use that drug?</a:t>
            </a:r>
          </a:p>
        </p:txBody>
      </p:sp>
    </p:spTree>
    <p:extLst>
      <p:ext uri="{BB962C8B-B14F-4D97-AF65-F5344CB8AC3E}">
        <p14:creationId xmlns:p14="http://schemas.microsoft.com/office/powerpoint/2010/main" val="12992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A8BFF-7D33-2688-347C-FBA0F6EBCBD1}"/>
              </a:ext>
            </a:extLst>
          </p:cNvPr>
          <p:cNvSpPr>
            <a:spLocks noGrp="1"/>
          </p:cNvSpPr>
          <p:nvPr>
            <p:ph sz="half" idx="10"/>
          </p:nvPr>
        </p:nvSpPr>
        <p:spPr>
          <a:xfrm>
            <a:off x="232915" y="1296216"/>
            <a:ext cx="4882010" cy="4368246"/>
          </a:xfrm>
        </p:spPr>
        <p:txBody>
          <a:bodyPr/>
          <a:lstStyle/>
          <a:p>
            <a:r>
              <a:rPr lang="en-US" dirty="0"/>
              <a:t>Discuss the different people, places or things that might influence someone to use a drug. </a:t>
            </a:r>
          </a:p>
          <a:p>
            <a:r>
              <a:rPr lang="en-US" dirty="0"/>
              <a:t>In your group, think of a drug and discuss what would most influence whether a person would use the drug. Then, use the diamond 9 to rank them from most to least influence.</a:t>
            </a:r>
          </a:p>
        </p:txBody>
      </p:sp>
      <p:sp>
        <p:nvSpPr>
          <p:cNvPr id="2" name="Title 1">
            <a:extLst>
              <a:ext uri="{FF2B5EF4-FFF2-40B4-BE49-F238E27FC236}">
                <a16:creationId xmlns:a16="http://schemas.microsoft.com/office/drawing/2014/main" id="{2214D453-81E4-4A6D-9ECE-87C9974B8910}"/>
              </a:ext>
            </a:extLst>
          </p:cNvPr>
          <p:cNvSpPr>
            <a:spLocks noGrp="1"/>
          </p:cNvSpPr>
          <p:nvPr>
            <p:ph type="title"/>
          </p:nvPr>
        </p:nvSpPr>
        <p:spPr>
          <a:xfrm>
            <a:off x="212329" y="536790"/>
            <a:ext cx="4881332" cy="694054"/>
          </a:xfrm>
        </p:spPr>
        <p:txBody>
          <a:bodyPr/>
          <a:lstStyle/>
          <a:p>
            <a:r>
              <a:rPr lang="en-GB" dirty="0"/>
              <a:t>Diamond 9: Part 1</a:t>
            </a:r>
            <a:endParaRPr lang="en-US" dirty="0"/>
          </a:p>
        </p:txBody>
      </p:sp>
      <p:sp>
        <p:nvSpPr>
          <p:cNvPr id="4" name="Slide Number Placeholder 3">
            <a:extLst>
              <a:ext uri="{FF2B5EF4-FFF2-40B4-BE49-F238E27FC236}">
                <a16:creationId xmlns:a16="http://schemas.microsoft.com/office/drawing/2014/main" id="{C320ECFB-3C8B-FF76-F43E-BCF47CFA3F2E}"/>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F45A2703-2F15-19CF-AED4-5C3282F69F99}"/>
              </a:ext>
            </a:extLst>
          </p:cNvPr>
          <p:cNvSpPr txBox="1"/>
          <p:nvPr/>
        </p:nvSpPr>
        <p:spPr>
          <a:xfrm>
            <a:off x="5809603" y="1288297"/>
            <a:ext cx="3160976" cy="369332"/>
          </a:xfrm>
          <a:prstGeom prst="rect">
            <a:avLst/>
          </a:prstGeom>
          <a:noFill/>
        </p:spPr>
        <p:txBody>
          <a:bodyPr wrap="square" rtlCol="0">
            <a:spAutoFit/>
          </a:bodyPr>
          <a:lstStyle/>
          <a:p>
            <a:pPr algn="ctr"/>
            <a:r>
              <a:rPr lang="en-GB" b="1" dirty="0">
                <a:latin typeface="Century Gothic" panose="020B0502020202020204" pitchFamily="34" charset="0"/>
              </a:rPr>
              <a:t>Most influence</a:t>
            </a:r>
          </a:p>
        </p:txBody>
      </p:sp>
      <p:sp>
        <p:nvSpPr>
          <p:cNvPr id="6" name="TextBox 5">
            <a:extLst>
              <a:ext uri="{FF2B5EF4-FFF2-40B4-BE49-F238E27FC236}">
                <a16:creationId xmlns:a16="http://schemas.microsoft.com/office/drawing/2014/main" id="{804B8B45-E698-964D-79B6-A8EE6684DB5D}"/>
              </a:ext>
            </a:extLst>
          </p:cNvPr>
          <p:cNvSpPr txBox="1"/>
          <p:nvPr/>
        </p:nvSpPr>
        <p:spPr>
          <a:xfrm>
            <a:off x="5788705" y="5901317"/>
            <a:ext cx="3048434" cy="369332"/>
          </a:xfrm>
          <a:prstGeom prst="rect">
            <a:avLst/>
          </a:prstGeom>
          <a:noFill/>
        </p:spPr>
        <p:txBody>
          <a:bodyPr wrap="square" rtlCol="0">
            <a:spAutoFit/>
          </a:bodyPr>
          <a:lstStyle/>
          <a:p>
            <a:pPr algn="ctr"/>
            <a:r>
              <a:rPr lang="en-GB" b="1" dirty="0">
                <a:latin typeface="Century Gothic" panose="020B0502020202020204" pitchFamily="34" charset="0"/>
              </a:rPr>
              <a:t>Least influence</a:t>
            </a:r>
          </a:p>
        </p:txBody>
      </p:sp>
      <p:grpSp>
        <p:nvGrpSpPr>
          <p:cNvPr id="7" name="Group 6">
            <a:extLst>
              <a:ext uri="{FF2B5EF4-FFF2-40B4-BE49-F238E27FC236}">
                <a16:creationId xmlns:a16="http://schemas.microsoft.com/office/drawing/2014/main" id="{32142682-9492-6B75-6EAB-AA4C50AAFBEC}"/>
              </a:ext>
            </a:extLst>
          </p:cNvPr>
          <p:cNvGrpSpPr/>
          <p:nvPr/>
        </p:nvGrpSpPr>
        <p:grpSpPr>
          <a:xfrm>
            <a:off x="5791673" y="1822592"/>
            <a:ext cx="3264632" cy="3946853"/>
            <a:chOff x="5719074" y="937968"/>
            <a:chExt cx="3958390" cy="4982064"/>
          </a:xfrm>
          <a:solidFill>
            <a:schemeClr val="bg1"/>
          </a:solidFill>
          <a:effectLst>
            <a:outerShdw blurRad="50800" dist="38100" dir="2700000" algn="tl" rotWithShape="0">
              <a:prstClr val="black">
                <a:alpha val="40000"/>
              </a:prstClr>
            </a:outerShdw>
          </a:effectLst>
        </p:grpSpPr>
        <p:sp>
          <p:nvSpPr>
            <p:cNvPr id="8" name="Rectangle: Rounded Corners 8">
              <a:extLst>
                <a:ext uri="{FF2B5EF4-FFF2-40B4-BE49-F238E27FC236}">
                  <a16:creationId xmlns:a16="http://schemas.microsoft.com/office/drawing/2014/main" id="{ED2B60EB-DBB1-AB90-703E-BD633E8A8042}"/>
                </a:ext>
              </a:extLst>
            </p:cNvPr>
            <p:cNvSpPr/>
            <p:nvPr/>
          </p:nvSpPr>
          <p:spPr>
            <a:xfrm>
              <a:off x="70906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9">
              <a:extLst>
                <a:ext uri="{FF2B5EF4-FFF2-40B4-BE49-F238E27FC236}">
                  <a16:creationId xmlns:a16="http://schemas.microsoft.com/office/drawing/2014/main" id="{E8F00A1E-53B5-CE9E-8A85-1E0DF5C01E27}"/>
                </a:ext>
              </a:extLst>
            </p:cNvPr>
            <p:cNvSpPr/>
            <p:nvPr/>
          </p:nvSpPr>
          <p:spPr>
            <a:xfrm>
              <a:off x="5719074" y="298432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10">
              <a:extLst>
                <a:ext uri="{FF2B5EF4-FFF2-40B4-BE49-F238E27FC236}">
                  <a16:creationId xmlns:a16="http://schemas.microsoft.com/office/drawing/2014/main" id="{E29A38AE-DECA-6E7A-CA94-259A85B51B64}"/>
                </a:ext>
              </a:extLst>
            </p:cNvPr>
            <p:cNvSpPr/>
            <p:nvPr/>
          </p:nvSpPr>
          <p:spPr>
            <a:xfrm>
              <a:off x="84622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1">
              <a:extLst>
                <a:ext uri="{FF2B5EF4-FFF2-40B4-BE49-F238E27FC236}">
                  <a16:creationId xmlns:a16="http://schemas.microsoft.com/office/drawing/2014/main" id="{59348DA4-47D9-ACD0-1933-F0FA58278562}"/>
                </a:ext>
              </a:extLst>
            </p:cNvPr>
            <p:cNvSpPr/>
            <p:nvPr/>
          </p:nvSpPr>
          <p:spPr>
            <a:xfrm>
              <a:off x="7816643" y="401838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2">
              <a:extLst>
                <a:ext uri="{FF2B5EF4-FFF2-40B4-BE49-F238E27FC236}">
                  <a16:creationId xmlns:a16="http://schemas.microsoft.com/office/drawing/2014/main" id="{EC8145C8-9436-99EC-E0CA-9E3A824068A1}"/>
                </a:ext>
              </a:extLst>
            </p:cNvPr>
            <p:cNvSpPr/>
            <p:nvPr/>
          </p:nvSpPr>
          <p:spPr>
            <a:xfrm>
              <a:off x="6326669" y="401772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3">
              <a:extLst>
                <a:ext uri="{FF2B5EF4-FFF2-40B4-BE49-F238E27FC236}">
                  <a16:creationId xmlns:a16="http://schemas.microsoft.com/office/drawing/2014/main" id="{AB16ADA5-D386-2BB8-69A9-63A4C2276012}"/>
                </a:ext>
              </a:extLst>
            </p:cNvPr>
            <p:cNvSpPr/>
            <p:nvPr/>
          </p:nvSpPr>
          <p:spPr>
            <a:xfrm>
              <a:off x="7090674" y="505243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4">
              <a:extLst>
                <a:ext uri="{FF2B5EF4-FFF2-40B4-BE49-F238E27FC236}">
                  <a16:creationId xmlns:a16="http://schemas.microsoft.com/office/drawing/2014/main" id="{33BA2D20-4D5E-96A4-2D26-31D171246864}"/>
                </a:ext>
              </a:extLst>
            </p:cNvPr>
            <p:cNvSpPr/>
            <p:nvPr/>
          </p:nvSpPr>
          <p:spPr>
            <a:xfrm>
              <a:off x="7816643" y="194928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5">
              <a:extLst>
                <a:ext uri="{FF2B5EF4-FFF2-40B4-BE49-F238E27FC236}">
                  <a16:creationId xmlns:a16="http://schemas.microsoft.com/office/drawing/2014/main" id="{A4726463-F33F-01F0-6EA7-5107B974584D}"/>
                </a:ext>
              </a:extLst>
            </p:cNvPr>
            <p:cNvSpPr/>
            <p:nvPr/>
          </p:nvSpPr>
          <p:spPr>
            <a:xfrm>
              <a:off x="6326669" y="194862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6">
              <a:extLst>
                <a:ext uri="{FF2B5EF4-FFF2-40B4-BE49-F238E27FC236}">
                  <a16:creationId xmlns:a16="http://schemas.microsoft.com/office/drawing/2014/main" id="{435BCF3C-3EC4-0862-1B02-E0EF690FA5BF}"/>
                </a:ext>
              </a:extLst>
            </p:cNvPr>
            <p:cNvSpPr/>
            <p:nvPr/>
          </p:nvSpPr>
          <p:spPr>
            <a:xfrm>
              <a:off x="7090674" y="93796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Google Shape;398;p16">
            <a:extLst>
              <a:ext uri="{FF2B5EF4-FFF2-40B4-BE49-F238E27FC236}">
                <a16:creationId xmlns:a16="http://schemas.microsoft.com/office/drawing/2014/main" id="{90181056-F390-3F32-D6E8-6DF374D426DB}"/>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20" name="Google Shape;399;p16">
            <a:extLst>
              <a:ext uri="{FF2B5EF4-FFF2-40B4-BE49-F238E27FC236}">
                <a16:creationId xmlns:a16="http://schemas.microsoft.com/office/drawing/2014/main" id="{BE18F888-C188-FFBB-29B9-829D1F62D733}"/>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spTree>
    <p:extLst>
      <p:ext uri="{BB962C8B-B14F-4D97-AF65-F5344CB8AC3E}">
        <p14:creationId xmlns:p14="http://schemas.microsoft.com/office/powerpoint/2010/main" val="329700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A8BFF-7D33-2688-347C-FBA0F6EBCBD1}"/>
              </a:ext>
            </a:extLst>
          </p:cNvPr>
          <p:cNvSpPr>
            <a:spLocks noGrp="1"/>
          </p:cNvSpPr>
          <p:nvPr>
            <p:ph sz="half" idx="10"/>
          </p:nvPr>
        </p:nvSpPr>
        <p:spPr/>
        <p:txBody>
          <a:bodyPr/>
          <a:lstStyle/>
          <a:p>
            <a:r>
              <a:rPr lang="en-US" dirty="0"/>
              <a:t>Now, think about why someone might choose </a:t>
            </a:r>
            <a:r>
              <a:rPr lang="en-US" b="1" dirty="0"/>
              <a:t>not</a:t>
            </a:r>
            <a:r>
              <a:rPr lang="en-US" dirty="0"/>
              <a:t> to use a drug. </a:t>
            </a:r>
          </a:p>
          <a:p>
            <a:r>
              <a:rPr lang="en-US" dirty="0"/>
              <a:t>Thinking about the same drug, repeat the diamond 9 activity but this time rank what is mostly likely to influence someone </a:t>
            </a:r>
            <a:r>
              <a:rPr lang="en-US" b="1" dirty="0"/>
              <a:t>not</a:t>
            </a:r>
            <a:r>
              <a:rPr lang="en-US" dirty="0"/>
              <a:t> to use the drug. </a:t>
            </a:r>
          </a:p>
          <a:p>
            <a:r>
              <a:rPr lang="en-US" dirty="0"/>
              <a:t>Which examples are the most influential and why?</a:t>
            </a:r>
          </a:p>
        </p:txBody>
      </p:sp>
      <p:sp>
        <p:nvSpPr>
          <p:cNvPr id="2" name="Title 1">
            <a:extLst>
              <a:ext uri="{FF2B5EF4-FFF2-40B4-BE49-F238E27FC236}">
                <a16:creationId xmlns:a16="http://schemas.microsoft.com/office/drawing/2014/main" id="{2214D453-81E4-4A6D-9ECE-87C9974B8910}"/>
              </a:ext>
            </a:extLst>
          </p:cNvPr>
          <p:cNvSpPr>
            <a:spLocks noGrp="1"/>
          </p:cNvSpPr>
          <p:nvPr>
            <p:ph type="title"/>
          </p:nvPr>
        </p:nvSpPr>
        <p:spPr>
          <a:xfrm>
            <a:off x="212329" y="536790"/>
            <a:ext cx="4881332" cy="694054"/>
          </a:xfrm>
        </p:spPr>
        <p:txBody>
          <a:bodyPr/>
          <a:lstStyle/>
          <a:p>
            <a:r>
              <a:rPr lang="en-GB" dirty="0"/>
              <a:t>Diamond 9: Part 2</a:t>
            </a:r>
            <a:endParaRPr lang="en-US" dirty="0"/>
          </a:p>
        </p:txBody>
      </p:sp>
      <p:sp>
        <p:nvSpPr>
          <p:cNvPr id="4" name="Slide Number Placeholder 3">
            <a:extLst>
              <a:ext uri="{FF2B5EF4-FFF2-40B4-BE49-F238E27FC236}">
                <a16:creationId xmlns:a16="http://schemas.microsoft.com/office/drawing/2014/main" id="{C320ECFB-3C8B-FF76-F43E-BCF47CFA3F2E}"/>
              </a:ext>
            </a:extLst>
          </p:cNvPr>
          <p:cNvSpPr>
            <a:spLocks noGrp="1"/>
          </p:cNvSpPr>
          <p:nvPr>
            <p:ph type="sldNum" sz="quarter" idx="4"/>
          </p:nvPr>
        </p:nvSpPr>
        <p:spPr/>
        <p:txBody>
          <a:bodyPr/>
          <a:lstStyle/>
          <a:p>
            <a:r>
              <a:rPr lang="en-GB"/>
              <a:t>© PSHE Association 2025</a:t>
            </a:r>
            <a:endParaRPr lang="en-GB" dirty="0"/>
          </a:p>
        </p:txBody>
      </p:sp>
      <p:sp>
        <p:nvSpPr>
          <p:cNvPr id="5" name="TextBox 4">
            <a:extLst>
              <a:ext uri="{FF2B5EF4-FFF2-40B4-BE49-F238E27FC236}">
                <a16:creationId xmlns:a16="http://schemas.microsoft.com/office/drawing/2014/main" id="{F45A2703-2F15-19CF-AED4-5C3282F69F99}"/>
              </a:ext>
            </a:extLst>
          </p:cNvPr>
          <p:cNvSpPr txBox="1"/>
          <p:nvPr/>
        </p:nvSpPr>
        <p:spPr>
          <a:xfrm>
            <a:off x="5809603" y="1288297"/>
            <a:ext cx="3160976" cy="369332"/>
          </a:xfrm>
          <a:prstGeom prst="rect">
            <a:avLst/>
          </a:prstGeom>
          <a:noFill/>
        </p:spPr>
        <p:txBody>
          <a:bodyPr wrap="square" rtlCol="0">
            <a:spAutoFit/>
          </a:bodyPr>
          <a:lstStyle/>
          <a:p>
            <a:pPr algn="ctr"/>
            <a:r>
              <a:rPr lang="en-GB" b="1" dirty="0">
                <a:latin typeface="Century Gothic" panose="020B0502020202020204" pitchFamily="34" charset="0"/>
              </a:rPr>
              <a:t>Most influence</a:t>
            </a:r>
          </a:p>
        </p:txBody>
      </p:sp>
      <p:sp>
        <p:nvSpPr>
          <p:cNvPr id="6" name="TextBox 5">
            <a:extLst>
              <a:ext uri="{FF2B5EF4-FFF2-40B4-BE49-F238E27FC236}">
                <a16:creationId xmlns:a16="http://schemas.microsoft.com/office/drawing/2014/main" id="{804B8B45-E698-964D-79B6-A8EE6684DB5D}"/>
              </a:ext>
            </a:extLst>
          </p:cNvPr>
          <p:cNvSpPr txBox="1"/>
          <p:nvPr/>
        </p:nvSpPr>
        <p:spPr>
          <a:xfrm>
            <a:off x="5788705" y="5901317"/>
            <a:ext cx="3048434" cy="369332"/>
          </a:xfrm>
          <a:prstGeom prst="rect">
            <a:avLst/>
          </a:prstGeom>
          <a:noFill/>
        </p:spPr>
        <p:txBody>
          <a:bodyPr wrap="square" rtlCol="0">
            <a:spAutoFit/>
          </a:bodyPr>
          <a:lstStyle/>
          <a:p>
            <a:pPr algn="ctr"/>
            <a:r>
              <a:rPr lang="en-GB" b="1" dirty="0">
                <a:latin typeface="Century Gothic" panose="020B0502020202020204" pitchFamily="34" charset="0"/>
              </a:rPr>
              <a:t>Least influence</a:t>
            </a:r>
          </a:p>
        </p:txBody>
      </p:sp>
      <p:grpSp>
        <p:nvGrpSpPr>
          <p:cNvPr id="7" name="Group 6">
            <a:extLst>
              <a:ext uri="{FF2B5EF4-FFF2-40B4-BE49-F238E27FC236}">
                <a16:creationId xmlns:a16="http://schemas.microsoft.com/office/drawing/2014/main" id="{32142682-9492-6B75-6EAB-AA4C50AAFBEC}"/>
              </a:ext>
            </a:extLst>
          </p:cNvPr>
          <p:cNvGrpSpPr/>
          <p:nvPr/>
        </p:nvGrpSpPr>
        <p:grpSpPr>
          <a:xfrm>
            <a:off x="5791673" y="1822592"/>
            <a:ext cx="3264632" cy="3946853"/>
            <a:chOff x="5719074" y="937968"/>
            <a:chExt cx="3958390" cy="4982064"/>
          </a:xfrm>
          <a:solidFill>
            <a:schemeClr val="bg1"/>
          </a:solidFill>
          <a:effectLst>
            <a:outerShdw blurRad="50800" dist="38100" dir="2700000" algn="tl" rotWithShape="0">
              <a:prstClr val="black">
                <a:alpha val="40000"/>
              </a:prstClr>
            </a:outerShdw>
          </a:effectLst>
        </p:grpSpPr>
        <p:sp>
          <p:nvSpPr>
            <p:cNvPr id="8" name="Rectangle: Rounded Corners 8">
              <a:extLst>
                <a:ext uri="{FF2B5EF4-FFF2-40B4-BE49-F238E27FC236}">
                  <a16:creationId xmlns:a16="http://schemas.microsoft.com/office/drawing/2014/main" id="{ED2B60EB-DBB1-AB90-703E-BD633E8A8042}"/>
                </a:ext>
              </a:extLst>
            </p:cNvPr>
            <p:cNvSpPr/>
            <p:nvPr/>
          </p:nvSpPr>
          <p:spPr>
            <a:xfrm>
              <a:off x="70906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9">
              <a:extLst>
                <a:ext uri="{FF2B5EF4-FFF2-40B4-BE49-F238E27FC236}">
                  <a16:creationId xmlns:a16="http://schemas.microsoft.com/office/drawing/2014/main" id="{E8F00A1E-53B5-CE9E-8A85-1E0DF5C01E27}"/>
                </a:ext>
              </a:extLst>
            </p:cNvPr>
            <p:cNvSpPr/>
            <p:nvPr/>
          </p:nvSpPr>
          <p:spPr>
            <a:xfrm>
              <a:off x="5719074" y="298432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10">
              <a:extLst>
                <a:ext uri="{FF2B5EF4-FFF2-40B4-BE49-F238E27FC236}">
                  <a16:creationId xmlns:a16="http://schemas.microsoft.com/office/drawing/2014/main" id="{E29A38AE-DECA-6E7A-CA94-259A85B51B64}"/>
                </a:ext>
              </a:extLst>
            </p:cNvPr>
            <p:cNvSpPr/>
            <p:nvPr/>
          </p:nvSpPr>
          <p:spPr>
            <a:xfrm>
              <a:off x="84622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1">
              <a:extLst>
                <a:ext uri="{FF2B5EF4-FFF2-40B4-BE49-F238E27FC236}">
                  <a16:creationId xmlns:a16="http://schemas.microsoft.com/office/drawing/2014/main" id="{59348DA4-47D9-ACD0-1933-F0FA58278562}"/>
                </a:ext>
              </a:extLst>
            </p:cNvPr>
            <p:cNvSpPr/>
            <p:nvPr/>
          </p:nvSpPr>
          <p:spPr>
            <a:xfrm>
              <a:off x="7816643" y="401838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2">
              <a:extLst>
                <a:ext uri="{FF2B5EF4-FFF2-40B4-BE49-F238E27FC236}">
                  <a16:creationId xmlns:a16="http://schemas.microsoft.com/office/drawing/2014/main" id="{EC8145C8-9436-99EC-E0CA-9E3A824068A1}"/>
                </a:ext>
              </a:extLst>
            </p:cNvPr>
            <p:cNvSpPr/>
            <p:nvPr/>
          </p:nvSpPr>
          <p:spPr>
            <a:xfrm>
              <a:off x="6326669" y="401772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3">
              <a:extLst>
                <a:ext uri="{FF2B5EF4-FFF2-40B4-BE49-F238E27FC236}">
                  <a16:creationId xmlns:a16="http://schemas.microsoft.com/office/drawing/2014/main" id="{AB16ADA5-D386-2BB8-69A9-63A4C2276012}"/>
                </a:ext>
              </a:extLst>
            </p:cNvPr>
            <p:cNvSpPr/>
            <p:nvPr/>
          </p:nvSpPr>
          <p:spPr>
            <a:xfrm>
              <a:off x="7090674" y="505243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4">
              <a:extLst>
                <a:ext uri="{FF2B5EF4-FFF2-40B4-BE49-F238E27FC236}">
                  <a16:creationId xmlns:a16="http://schemas.microsoft.com/office/drawing/2014/main" id="{33BA2D20-4D5E-96A4-2D26-31D171246864}"/>
                </a:ext>
              </a:extLst>
            </p:cNvPr>
            <p:cNvSpPr/>
            <p:nvPr/>
          </p:nvSpPr>
          <p:spPr>
            <a:xfrm>
              <a:off x="7816643" y="194928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5">
              <a:extLst>
                <a:ext uri="{FF2B5EF4-FFF2-40B4-BE49-F238E27FC236}">
                  <a16:creationId xmlns:a16="http://schemas.microsoft.com/office/drawing/2014/main" id="{A4726463-F33F-01F0-6EA7-5107B974584D}"/>
                </a:ext>
              </a:extLst>
            </p:cNvPr>
            <p:cNvSpPr/>
            <p:nvPr/>
          </p:nvSpPr>
          <p:spPr>
            <a:xfrm>
              <a:off x="6326669" y="194862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6">
              <a:extLst>
                <a:ext uri="{FF2B5EF4-FFF2-40B4-BE49-F238E27FC236}">
                  <a16:creationId xmlns:a16="http://schemas.microsoft.com/office/drawing/2014/main" id="{435BCF3C-3EC4-0862-1B02-E0EF690FA5BF}"/>
                </a:ext>
              </a:extLst>
            </p:cNvPr>
            <p:cNvSpPr/>
            <p:nvPr/>
          </p:nvSpPr>
          <p:spPr>
            <a:xfrm>
              <a:off x="7090674" y="93796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7604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C87B4B-DADC-51C7-CD90-55C3B45F42C4}"/>
              </a:ext>
            </a:extLst>
          </p:cNvPr>
          <p:cNvSpPr>
            <a:spLocks noGrp="1"/>
          </p:cNvSpPr>
          <p:nvPr>
            <p:ph type="sldNum" sz="quarter" idx="4"/>
          </p:nvPr>
        </p:nvSpPr>
        <p:spPr/>
        <p:txBody>
          <a:bodyPr/>
          <a:lstStyle/>
          <a:p>
            <a:r>
              <a:rPr lang="en-GB"/>
              <a:t>© PSHE Association 2025</a:t>
            </a:r>
            <a:endParaRPr lang="en-GB" dirty="0"/>
          </a:p>
        </p:txBody>
      </p:sp>
      <p:sp>
        <p:nvSpPr>
          <p:cNvPr id="5" name="Title 1">
            <a:extLst>
              <a:ext uri="{FF2B5EF4-FFF2-40B4-BE49-F238E27FC236}">
                <a16:creationId xmlns:a16="http://schemas.microsoft.com/office/drawing/2014/main" id="{DCDE3169-1518-C01F-26AD-E240BCC5D0F5}"/>
              </a:ext>
            </a:extLst>
          </p:cNvPr>
          <p:cNvSpPr txBox="1">
            <a:spLocks/>
          </p:cNvSpPr>
          <p:nvPr/>
        </p:nvSpPr>
        <p:spPr>
          <a:xfrm>
            <a:off x="219417" y="529463"/>
            <a:ext cx="7542350"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t>Strategies for managing pressure</a:t>
            </a:r>
            <a:endParaRPr lang="en-US" dirty="0"/>
          </a:p>
        </p:txBody>
      </p:sp>
      <p:sp>
        <p:nvSpPr>
          <p:cNvPr id="8" name="Rectangle: Rounded Corners 3">
            <a:extLst>
              <a:ext uri="{FF2B5EF4-FFF2-40B4-BE49-F238E27FC236}">
                <a16:creationId xmlns:a16="http://schemas.microsoft.com/office/drawing/2014/main" id="{4CBB77F4-12D7-B5B3-F4F8-D6CEF0478D81}"/>
              </a:ext>
            </a:extLst>
          </p:cNvPr>
          <p:cNvSpPr/>
          <p:nvPr/>
        </p:nvSpPr>
        <p:spPr>
          <a:xfrm>
            <a:off x="342151" y="2046514"/>
            <a:ext cx="2850312" cy="3787019"/>
          </a:xfrm>
          <a:prstGeom prst="roundRect">
            <a:avLst>
              <a:gd name="adj" fmla="val 503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tlCol="0" anchor="t"/>
          <a:lstStyle/>
          <a:p>
            <a:r>
              <a:rPr lang="en-GB" sz="2600" b="1" dirty="0">
                <a:solidFill>
                  <a:schemeClr val="tx1"/>
                </a:solidFill>
                <a:latin typeface="Century Gothic" panose="020B0502020202020204" pitchFamily="34" charset="0"/>
                <a:ea typeface="Lato" panose="020B0604020202020204" charset="0"/>
                <a:cs typeface="Lato" panose="020B0604020202020204" charset="0"/>
              </a:rPr>
              <a:t>Passive</a:t>
            </a:r>
          </a:p>
          <a:p>
            <a:endParaRPr lang="en-GB" sz="2600" b="1" dirty="0">
              <a:solidFill>
                <a:schemeClr val="tx1"/>
              </a:solidFill>
              <a:latin typeface="Century Gothic" panose="020B0502020202020204" pitchFamily="34" charset="0"/>
              <a:ea typeface="Lato" panose="020B0604020202020204" charset="0"/>
              <a:cs typeface="Lato" panose="020B0604020202020204" charset="0"/>
            </a:endParaRPr>
          </a:p>
          <a:p>
            <a:pPr>
              <a:lnSpc>
                <a:spcPts val="2800"/>
              </a:lnSpc>
            </a:pPr>
            <a:r>
              <a:rPr lang="en-GB" sz="2000" dirty="0">
                <a:solidFill>
                  <a:schemeClr val="tx1"/>
                </a:solidFill>
                <a:latin typeface="Century Gothic" panose="020B0502020202020204" pitchFamily="34" charset="0"/>
                <a:ea typeface="Lato" panose="020B0604020202020204" charset="0"/>
                <a:cs typeface="Lato" panose="020B0604020202020204" charset="0"/>
              </a:rPr>
              <a:t>Accepting or allowing what happens or what others do without actively responding.</a:t>
            </a:r>
          </a:p>
          <a:p>
            <a:endParaRPr lang="en-GB" sz="2600" b="1" dirty="0">
              <a:solidFill>
                <a:schemeClr val="tx1"/>
              </a:solidFill>
              <a:latin typeface="Century Gothic" panose="020B0502020202020204" pitchFamily="34" charset="0"/>
              <a:ea typeface="Lato" panose="020B0604020202020204" charset="0"/>
              <a:cs typeface="Lato" panose="020B0604020202020204" charset="0"/>
            </a:endParaRPr>
          </a:p>
        </p:txBody>
      </p:sp>
      <p:sp>
        <p:nvSpPr>
          <p:cNvPr id="13" name="Rectangle: Rounded Corners 3">
            <a:extLst>
              <a:ext uri="{FF2B5EF4-FFF2-40B4-BE49-F238E27FC236}">
                <a16:creationId xmlns:a16="http://schemas.microsoft.com/office/drawing/2014/main" id="{93EBA095-5C4F-5CEF-9193-D7669DC77E27}"/>
              </a:ext>
            </a:extLst>
          </p:cNvPr>
          <p:cNvSpPr/>
          <p:nvPr/>
        </p:nvSpPr>
        <p:spPr>
          <a:xfrm>
            <a:off x="6730249" y="2046514"/>
            <a:ext cx="2850313" cy="3787019"/>
          </a:xfrm>
          <a:prstGeom prst="roundRect">
            <a:avLst>
              <a:gd name="adj" fmla="val 5030"/>
            </a:avLst>
          </a:prstGeom>
          <a:solidFill>
            <a:srgbClr val="7F050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tlCol="0" anchor="t"/>
          <a:lstStyle/>
          <a:p>
            <a:r>
              <a:rPr lang="en-GB" sz="2600" b="1" dirty="0">
                <a:solidFill>
                  <a:schemeClr val="bg1"/>
                </a:solidFill>
                <a:latin typeface="Century Gothic" panose="020B0502020202020204" pitchFamily="34" charset="0"/>
                <a:ea typeface="Lato" panose="020B0604020202020204" charset="0"/>
                <a:cs typeface="Lato" panose="020B0604020202020204" charset="0"/>
              </a:rPr>
              <a:t>Aggressive</a:t>
            </a:r>
          </a:p>
          <a:p>
            <a:endParaRPr lang="en-GB" sz="2600" b="1" dirty="0">
              <a:solidFill>
                <a:schemeClr val="bg1"/>
              </a:solidFill>
              <a:latin typeface="Century Gothic" panose="020B0502020202020204" pitchFamily="34" charset="0"/>
              <a:ea typeface="Lato" panose="020B0604020202020204" charset="0"/>
              <a:cs typeface="Lato" panose="020B0604020202020204" charset="0"/>
            </a:endParaRPr>
          </a:p>
          <a:p>
            <a:pPr>
              <a:lnSpc>
                <a:spcPts val="2800"/>
              </a:lnSpc>
            </a:pPr>
            <a:r>
              <a:rPr lang="en-GB" sz="2000" dirty="0">
                <a:solidFill>
                  <a:schemeClr val="bg1"/>
                </a:solidFill>
                <a:latin typeface="Century Gothic" panose="020B0502020202020204" pitchFamily="34" charset="0"/>
                <a:ea typeface="Lato" panose="020B0604020202020204" charset="0"/>
                <a:cs typeface="Lato" panose="020B0604020202020204" charset="0"/>
              </a:rPr>
              <a:t>Being ready or likely to confront or attack others or what others do.</a:t>
            </a:r>
            <a:endParaRPr lang="en-GB" sz="2600" b="1" dirty="0">
              <a:solidFill>
                <a:schemeClr val="bg1"/>
              </a:solidFill>
              <a:latin typeface="Century Gothic" panose="020B0502020202020204" pitchFamily="34" charset="0"/>
              <a:ea typeface="Lato" panose="020B0604020202020204" charset="0"/>
              <a:cs typeface="Lato" panose="020B0604020202020204" charset="0"/>
            </a:endParaRPr>
          </a:p>
        </p:txBody>
      </p:sp>
      <p:sp>
        <p:nvSpPr>
          <p:cNvPr id="14" name="Rectangle: Rounded Corners 3">
            <a:extLst>
              <a:ext uri="{FF2B5EF4-FFF2-40B4-BE49-F238E27FC236}">
                <a16:creationId xmlns:a16="http://schemas.microsoft.com/office/drawing/2014/main" id="{FA40AD09-5680-4153-319B-BCDF1DB734D2}"/>
              </a:ext>
            </a:extLst>
          </p:cNvPr>
          <p:cNvSpPr/>
          <p:nvPr/>
        </p:nvSpPr>
        <p:spPr>
          <a:xfrm>
            <a:off x="3517900" y="2046514"/>
            <a:ext cx="2850312" cy="3787019"/>
          </a:xfrm>
          <a:prstGeom prst="roundRect">
            <a:avLst>
              <a:gd name="adj" fmla="val 5030"/>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tlCol="0" anchor="t"/>
          <a:lstStyle/>
          <a:p>
            <a:r>
              <a:rPr lang="en-GB" sz="2600" b="1" dirty="0">
                <a:solidFill>
                  <a:schemeClr val="bg1"/>
                </a:solidFill>
                <a:latin typeface="Century Gothic" panose="020B0502020202020204" pitchFamily="34" charset="0"/>
                <a:ea typeface="Lato" panose="020B0604020202020204" charset="0"/>
                <a:cs typeface="Lato" panose="020B0604020202020204" charset="0"/>
              </a:rPr>
              <a:t>Assertive</a:t>
            </a:r>
          </a:p>
          <a:p>
            <a:endParaRPr lang="en-GB" sz="2600" b="1" dirty="0">
              <a:solidFill>
                <a:schemeClr val="bg1"/>
              </a:solidFill>
              <a:latin typeface="Century Gothic" panose="020B0502020202020204" pitchFamily="34" charset="0"/>
              <a:ea typeface="Lato" panose="020B0604020202020204" charset="0"/>
              <a:cs typeface="Lato" panose="020B0604020202020204" charset="0"/>
            </a:endParaRPr>
          </a:p>
          <a:p>
            <a:pPr>
              <a:lnSpc>
                <a:spcPts val="2800"/>
              </a:lnSpc>
            </a:pPr>
            <a:r>
              <a:rPr lang="en-GB" sz="2000" dirty="0">
                <a:solidFill>
                  <a:schemeClr val="bg1"/>
                </a:solidFill>
                <a:latin typeface="Century Gothic" panose="020B0502020202020204" pitchFamily="34" charset="0"/>
                <a:ea typeface="Lato" panose="020B0604020202020204" charset="0"/>
                <a:cs typeface="Lato" panose="020B0604020202020204" charset="0"/>
              </a:rPr>
              <a:t>Standing up for oneself or someone else, calmly and positively, or getting a point across without causing upset.</a:t>
            </a:r>
            <a:endParaRPr lang="en-GB" sz="2600" b="1" dirty="0">
              <a:solidFill>
                <a:schemeClr val="bg1"/>
              </a:solidFill>
              <a:latin typeface="Century Gothic" panose="020B0502020202020204" pitchFamily="34" charset="0"/>
              <a:ea typeface="Lato" panose="020B0604020202020204" charset="0"/>
              <a:cs typeface="Lato" panose="020B0604020202020204" charset="0"/>
            </a:endParaRPr>
          </a:p>
        </p:txBody>
      </p:sp>
    </p:spTree>
    <p:extLst>
      <p:ext uri="{BB962C8B-B14F-4D97-AF65-F5344CB8AC3E}">
        <p14:creationId xmlns:p14="http://schemas.microsoft.com/office/powerpoint/2010/main" val="14315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lhouette of a child sitting on a hill&#10;&#10;Description automatically generated">
            <a:extLst>
              <a:ext uri="{FF2B5EF4-FFF2-40B4-BE49-F238E27FC236}">
                <a16:creationId xmlns:a16="http://schemas.microsoft.com/office/drawing/2014/main" id="{F54CD662-9397-2390-CA88-9B42F1C9856D}"/>
              </a:ext>
            </a:extLst>
          </p:cNvPr>
          <p:cNvPicPr>
            <a:picLocks noChangeAspect="1"/>
          </p:cNvPicPr>
          <p:nvPr/>
        </p:nvPicPr>
        <p:blipFill>
          <a:blip r:embed="rId3"/>
          <a:stretch>
            <a:fillRect/>
          </a:stretch>
        </p:blipFill>
        <p:spPr>
          <a:xfrm flipH="1">
            <a:off x="6035176" y="2734732"/>
            <a:ext cx="3870823" cy="4123268"/>
          </a:xfrm>
          <a:prstGeom prst="rect">
            <a:avLst/>
          </a:prstGeom>
        </p:spPr>
      </p:pic>
      <p:sp>
        <p:nvSpPr>
          <p:cNvPr id="2" name="Content Placeholder 1">
            <a:extLst>
              <a:ext uri="{FF2B5EF4-FFF2-40B4-BE49-F238E27FC236}">
                <a16:creationId xmlns:a16="http://schemas.microsoft.com/office/drawing/2014/main" id="{1E345A00-3620-249E-C4E1-08D36B1AD4DB}"/>
              </a:ext>
            </a:extLst>
          </p:cNvPr>
          <p:cNvSpPr>
            <a:spLocks noGrp="1"/>
          </p:cNvSpPr>
          <p:nvPr>
            <p:ph sz="half" idx="10"/>
          </p:nvPr>
        </p:nvSpPr>
        <p:spPr>
          <a:xfrm>
            <a:off x="225827" y="1289127"/>
            <a:ext cx="6160686" cy="5232963"/>
          </a:xfrm>
        </p:spPr>
        <p:txBody>
          <a:bodyPr>
            <a:normAutofit/>
          </a:bodyPr>
          <a:lstStyle/>
          <a:p>
            <a:pPr>
              <a:lnSpc>
                <a:spcPts val="2600"/>
              </a:lnSpc>
              <a:spcBef>
                <a:spcPts val="900"/>
              </a:spcBef>
            </a:pPr>
            <a:r>
              <a:rPr lang="en-US" sz="1800" dirty="0"/>
              <a:t>Listen to the pressure scenario. </a:t>
            </a:r>
          </a:p>
          <a:p>
            <a:pPr>
              <a:lnSpc>
                <a:spcPts val="2600"/>
              </a:lnSpc>
              <a:spcBef>
                <a:spcPts val="900"/>
              </a:spcBef>
            </a:pPr>
            <a:r>
              <a:rPr lang="en-US" sz="1800" dirty="0"/>
              <a:t>With your partner, discuss who or what the character is being influenced by and whether they are feeling pressure, including peer pressure. </a:t>
            </a:r>
          </a:p>
          <a:p>
            <a:pPr>
              <a:lnSpc>
                <a:spcPts val="2600"/>
              </a:lnSpc>
              <a:spcBef>
                <a:spcPts val="900"/>
              </a:spcBef>
            </a:pPr>
            <a:r>
              <a:rPr lang="en-US" sz="1800" dirty="0"/>
              <a:t>Now, think about how the character could respond: </a:t>
            </a:r>
          </a:p>
          <a:p>
            <a:pPr marL="162000" indent="-162000">
              <a:lnSpc>
                <a:spcPts val="2600"/>
              </a:lnSpc>
              <a:spcBef>
                <a:spcPts val="900"/>
              </a:spcBef>
              <a:buFont typeface="Arial" panose="020B0604020202020204" pitchFamily="34" charset="0"/>
              <a:buChar char="•"/>
            </a:pPr>
            <a:r>
              <a:rPr lang="en-US" sz="1800" dirty="0"/>
              <a:t>What would be an example of a passive response? </a:t>
            </a:r>
          </a:p>
          <a:p>
            <a:pPr marL="162000" indent="-162000">
              <a:lnSpc>
                <a:spcPts val="2600"/>
              </a:lnSpc>
              <a:spcBef>
                <a:spcPts val="900"/>
              </a:spcBef>
              <a:buFont typeface="Arial" panose="020B0604020202020204" pitchFamily="34" charset="0"/>
              <a:buChar char="•"/>
            </a:pPr>
            <a:r>
              <a:rPr lang="en-US" sz="1800" dirty="0"/>
              <a:t>What would be an example of an aggressive response? </a:t>
            </a:r>
          </a:p>
          <a:p>
            <a:pPr marL="162000" indent="-162000">
              <a:lnSpc>
                <a:spcPts val="2600"/>
              </a:lnSpc>
              <a:spcBef>
                <a:spcPts val="900"/>
              </a:spcBef>
              <a:buFont typeface="Arial" panose="020B0604020202020204" pitchFamily="34" charset="0"/>
              <a:buChar char="•"/>
            </a:pPr>
            <a:r>
              <a:rPr lang="en-US" sz="1800" dirty="0"/>
              <a:t>What would be an example of an assertive response?</a:t>
            </a:r>
          </a:p>
        </p:txBody>
      </p:sp>
      <p:sp>
        <p:nvSpPr>
          <p:cNvPr id="3" name="Title 2">
            <a:extLst>
              <a:ext uri="{FF2B5EF4-FFF2-40B4-BE49-F238E27FC236}">
                <a16:creationId xmlns:a16="http://schemas.microsoft.com/office/drawing/2014/main" id="{6779AF8A-74D6-1FBC-5F19-01DF6EF68561}"/>
              </a:ext>
            </a:extLst>
          </p:cNvPr>
          <p:cNvSpPr>
            <a:spLocks noGrp="1"/>
          </p:cNvSpPr>
          <p:nvPr>
            <p:ph type="title"/>
          </p:nvPr>
        </p:nvSpPr>
        <p:spPr>
          <a:xfrm>
            <a:off x="219416" y="536790"/>
            <a:ext cx="7488007" cy="694054"/>
          </a:xfrm>
        </p:spPr>
        <p:txBody>
          <a:bodyPr/>
          <a:lstStyle/>
          <a:p>
            <a:r>
              <a:rPr lang="en-GB" dirty="0"/>
              <a:t>Strategies for managing pressure</a:t>
            </a:r>
            <a:endParaRPr lang="en-US" dirty="0"/>
          </a:p>
        </p:txBody>
      </p:sp>
      <p:sp>
        <p:nvSpPr>
          <p:cNvPr id="4" name="Slide Number Placeholder 3">
            <a:extLst>
              <a:ext uri="{FF2B5EF4-FFF2-40B4-BE49-F238E27FC236}">
                <a16:creationId xmlns:a16="http://schemas.microsoft.com/office/drawing/2014/main" id="{320750F9-3E12-79F7-BF76-835ADCB7B802}"/>
              </a:ext>
            </a:extLst>
          </p:cNvPr>
          <p:cNvSpPr>
            <a:spLocks noGrp="1"/>
          </p:cNvSpPr>
          <p:nvPr>
            <p:ph type="sldNum" sz="quarter" idx="4"/>
          </p:nvPr>
        </p:nvSpPr>
        <p:spPr/>
        <p:txBody>
          <a:bodyPr/>
          <a:lstStyle/>
          <a:p>
            <a:r>
              <a:rPr lang="en-GB"/>
              <a:t>© PSHE Association 2025</a:t>
            </a:r>
            <a:endParaRPr lang="en-GB" dirty="0"/>
          </a:p>
        </p:txBody>
      </p:sp>
      <p:grpSp>
        <p:nvGrpSpPr>
          <p:cNvPr id="6" name="Group 5">
            <a:extLst>
              <a:ext uri="{FF2B5EF4-FFF2-40B4-BE49-F238E27FC236}">
                <a16:creationId xmlns:a16="http://schemas.microsoft.com/office/drawing/2014/main" id="{F8A33A0A-6D81-E5C0-2526-ADD33127AEF7}"/>
              </a:ext>
            </a:extLst>
          </p:cNvPr>
          <p:cNvGrpSpPr/>
          <p:nvPr/>
        </p:nvGrpSpPr>
        <p:grpSpPr>
          <a:xfrm rot="12335593" flipH="1">
            <a:off x="5826765" y="3232057"/>
            <a:ext cx="2103489" cy="4043201"/>
            <a:chOff x="6150054" y="2060009"/>
            <a:chExt cx="2652448" cy="4701309"/>
          </a:xfrm>
        </p:grpSpPr>
        <p:pic>
          <p:nvPicPr>
            <p:cNvPr id="7" name="Picture 6" descr="A purple snake on a black background&#10;&#10;Description automatically generated">
              <a:extLst>
                <a:ext uri="{FF2B5EF4-FFF2-40B4-BE49-F238E27FC236}">
                  <a16:creationId xmlns:a16="http://schemas.microsoft.com/office/drawing/2014/main" id="{EA616B5E-16AB-9C19-CC7C-34ED460721F7}"/>
                </a:ext>
              </a:extLst>
            </p:cNvPr>
            <p:cNvPicPr>
              <a:picLocks noChangeAspect="1"/>
            </p:cNvPicPr>
            <p:nvPr/>
          </p:nvPicPr>
          <p:blipFill>
            <a:blip r:embed="rId4"/>
            <a:stretch>
              <a:fillRect/>
            </a:stretch>
          </p:blipFill>
          <p:spPr>
            <a:xfrm rot="4395885">
              <a:off x="6655586" y="4356101"/>
              <a:ext cx="847237" cy="1554495"/>
            </a:xfrm>
            <a:prstGeom prst="rect">
              <a:avLst/>
            </a:prstGeom>
          </p:spPr>
        </p:pic>
        <p:pic>
          <p:nvPicPr>
            <p:cNvPr id="8" name="Picture 7" descr="A purple hand pointing at something&#10;&#10;Description automatically generated">
              <a:extLst>
                <a:ext uri="{FF2B5EF4-FFF2-40B4-BE49-F238E27FC236}">
                  <a16:creationId xmlns:a16="http://schemas.microsoft.com/office/drawing/2014/main" id="{38C7CCD4-EE19-53C5-109A-D217169E2D64}"/>
                </a:ext>
              </a:extLst>
            </p:cNvPr>
            <p:cNvPicPr>
              <a:picLocks noChangeAspect="1"/>
            </p:cNvPicPr>
            <p:nvPr/>
          </p:nvPicPr>
          <p:blipFill>
            <a:blip r:embed="rId5"/>
            <a:stretch>
              <a:fillRect/>
            </a:stretch>
          </p:blipFill>
          <p:spPr>
            <a:xfrm rot="15126028">
              <a:off x="6472128" y="2629671"/>
              <a:ext cx="838276" cy="1482423"/>
            </a:xfrm>
            <a:prstGeom prst="rect">
              <a:avLst/>
            </a:prstGeom>
          </p:spPr>
        </p:pic>
        <p:pic>
          <p:nvPicPr>
            <p:cNvPr id="9" name="Picture 8" descr="A purple arrow pointing up&#10;&#10;Description automatically generated">
              <a:extLst>
                <a:ext uri="{FF2B5EF4-FFF2-40B4-BE49-F238E27FC236}">
                  <a16:creationId xmlns:a16="http://schemas.microsoft.com/office/drawing/2014/main" id="{7BBB4135-A9EB-C2AC-D9DA-3B379C85856C}"/>
                </a:ext>
              </a:extLst>
            </p:cNvPr>
            <p:cNvPicPr>
              <a:picLocks noChangeAspect="1"/>
            </p:cNvPicPr>
            <p:nvPr/>
          </p:nvPicPr>
          <p:blipFill>
            <a:blip r:embed="rId6"/>
            <a:stretch>
              <a:fillRect/>
            </a:stretch>
          </p:blipFill>
          <p:spPr>
            <a:xfrm rot="2766200">
              <a:off x="6731806" y="3556397"/>
              <a:ext cx="892310" cy="1054041"/>
            </a:xfrm>
            <a:prstGeom prst="rect">
              <a:avLst/>
            </a:prstGeom>
          </p:spPr>
        </p:pic>
        <p:pic>
          <p:nvPicPr>
            <p:cNvPr id="10" name="Picture 9" descr="A purple arrow on a black background&#10;&#10;Description automatically generated">
              <a:extLst>
                <a:ext uri="{FF2B5EF4-FFF2-40B4-BE49-F238E27FC236}">
                  <a16:creationId xmlns:a16="http://schemas.microsoft.com/office/drawing/2014/main" id="{B840680A-4178-0B88-F4E6-420FFD077129}"/>
                </a:ext>
              </a:extLst>
            </p:cNvPr>
            <p:cNvPicPr>
              <a:picLocks noChangeAspect="1"/>
            </p:cNvPicPr>
            <p:nvPr/>
          </p:nvPicPr>
          <p:blipFill>
            <a:blip r:embed="rId7"/>
            <a:stretch>
              <a:fillRect/>
            </a:stretch>
          </p:blipFill>
          <p:spPr>
            <a:xfrm rot="13347748">
              <a:off x="7750105" y="5419131"/>
              <a:ext cx="805563" cy="1309858"/>
            </a:xfrm>
            <a:prstGeom prst="rect">
              <a:avLst/>
            </a:prstGeom>
          </p:spPr>
        </p:pic>
        <p:pic>
          <p:nvPicPr>
            <p:cNvPr id="11" name="Picture 10" descr="A purple arrow pointing up&#10;&#10;Description automatically generated">
              <a:extLst>
                <a:ext uri="{FF2B5EF4-FFF2-40B4-BE49-F238E27FC236}">
                  <a16:creationId xmlns:a16="http://schemas.microsoft.com/office/drawing/2014/main" id="{41F9F9B5-5AF6-8848-DFDA-7CBEE03A55EE}"/>
                </a:ext>
              </a:extLst>
            </p:cNvPr>
            <p:cNvPicPr>
              <a:picLocks noChangeAspect="1"/>
            </p:cNvPicPr>
            <p:nvPr/>
          </p:nvPicPr>
          <p:blipFill>
            <a:blip r:embed="rId8"/>
            <a:stretch>
              <a:fillRect/>
            </a:stretch>
          </p:blipFill>
          <p:spPr>
            <a:xfrm rot="4516760">
              <a:off x="6315440" y="2205998"/>
              <a:ext cx="1036314" cy="744336"/>
            </a:xfrm>
            <a:prstGeom prst="rect">
              <a:avLst/>
            </a:prstGeom>
          </p:spPr>
        </p:pic>
        <p:pic>
          <p:nvPicPr>
            <p:cNvPr id="12" name="Picture 11" descr="A purple hand pointing at something&#10;&#10;Description automatically generated">
              <a:extLst>
                <a:ext uri="{FF2B5EF4-FFF2-40B4-BE49-F238E27FC236}">
                  <a16:creationId xmlns:a16="http://schemas.microsoft.com/office/drawing/2014/main" id="{C2D97FA6-5472-5437-7968-41049B0E2D84}"/>
                </a:ext>
              </a:extLst>
            </p:cNvPr>
            <p:cNvPicPr>
              <a:picLocks noChangeAspect="1"/>
            </p:cNvPicPr>
            <p:nvPr/>
          </p:nvPicPr>
          <p:blipFill>
            <a:blip r:embed="rId5"/>
            <a:stretch>
              <a:fillRect/>
            </a:stretch>
          </p:blipFill>
          <p:spPr>
            <a:xfrm rot="13769660">
              <a:off x="7371485" y="5319634"/>
              <a:ext cx="460130" cy="813703"/>
            </a:xfrm>
            <a:prstGeom prst="rect">
              <a:avLst/>
            </a:prstGeom>
          </p:spPr>
        </p:pic>
        <p:pic>
          <p:nvPicPr>
            <p:cNvPr id="13" name="Picture 12" descr="A purple hand pointing at something&#10;&#10;Description automatically generated">
              <a:extLst>
                <a:ext uri="{FF2B5EF4-FFF2-40B4-BE49-F238E27FC236}">
                  <a16:creationId xmlns:a16="http://schemas.microsoft.com/office/drawing/2014/main" id="{8E5CD8C1-E4E3-5C4F-455C-40DA451AA687}"/>
                </a:ext>
              </a:extLst>
            </p:cNvPr>
            <p:cNvPicPr>
              <a:picLocks noChangeAspect="1"/>
            </p:cNvPicPr>
            <p:nvPr/>
          </p:nvPicPr>
          <p:blipFill>
            <a:blip r:embed="rId5"/>
            <a:stretch>
              <a:fillRect/>
            </a:stretch>
          </p:blipFill>
          <p:spPr>
            <a:xfrm rot="12361402">
              <a:off x="7334614" y="4318326"/>
              <a:ext cx="351360" cy="621352"/>
            </a:xfrm>
            <a:prstGeom prst="rect">
              <a:avLst/>
            </a:prstGeom>
          </p:spPr>
        </p:pic>
        <p:pic>
          <p:nvPicPr>
            <p:cNvPr id="14" name="Picture 13" descr="A purple hand pointing at something&#10;&#10;Description automatically generated">
              <a:extLst>
                <a:ext uri="{FF2B5EF4-FFF2-40B4-BE49-F238E27FC236}">
                  <a16:creationId xmlns:a16="http://schemas.microsoft.com/office/drawing/2014/main" id="{5A073AD6-4A88-72D7-F723-596FF82BD5D9}"/>
                </a:ext>
              </a:extLst>
            </p:cNvPr>
            <p:cNvPicPr>
              <a:picLocks noChangeAspect="1"/>
            </p:cNvPicPr>
            <p:nvPr/>
          </p:nvPicPr>
          <p:blipFill>
            <a:blip r:embed="rId5"/>
            <a:stretch>
              <a:fillRect/>
            </a:stretch>
          </p:blipFill>
          <p:spPr>
            <a:xfrm rot="12837745">
              <a:off x="8451142" y="6139966"/>
              <a:ext cx="351360" cy="621352"/>
            </a:xfrm>
            <a:prstGeom prst="rect">
              <a:avLst/>
            </a:prstGeom>
          </p:spPr>
        </p:pic>
      </p:grpSp>
      <p:pic>
        <p:nvPicPr>
          <p:cNvPr id="16" name="Google Shape;398;p16">
            <a:extLst>
              <a:ext uri="{FF2B5EF4-FFF2-40B4-BE49-F238E27FC236}">
                <a16:creationId xmlns:a16="http://schemas.microsoft.com/office/drawing/2014/main" id="{88DFA620-C166-7E4E-29D5-1FA09C887E33}"/>
              </a:ext>
            </a:extLst>
          </p:cNvPr>
          <p:cNvPicPr preferRelativeResize="0"/>
          <p:nvPr/>
        </p:nvPicPr>
        <p:blipFill rotWithShape="1">
          <a:blip r:embed="rId9">
            <a:alphaModFix/>
            <a:extLst>
              <a:ext uri="{BEBA8EAE-BF5A-486C-A8C5-ECC9F3942E4B}">
                <a14:imgProps xmlns:a14="http://schemas.microsoft.com/office/drawing/2010/main">
                  <a14:imgLayer r:embed="rId10">
                    <a14:imgEffect>
                      <a14:brightnessContrast bright="100000"/>
                    </a14:imgEffect>
                  </a14:imgLayer>
                </a14:imgProps>
              </a:ext>
            </a:extLst>
          </a:blip>
          <a:srcRect/>
          <a:stretch/>
        </p:blipFill>
        <p:spPr>
          <a:xfrm>
            <a:off x="301624" y="5898239"/>
            <a:ext cx="408764" cy="664804"/>
          </a:xfrm>
          <a:prstGeom prst="rect">
            <a:avLst/>
          </a:prstGeom>
          <a:noFill/>
          <a:ln>
            <a:noFill/>
          </a:ln>
        </p:spPr>
      </p:pic>
    </p:spTree>
    <p:extLst>
      <p:ext uri="{BB962C8B-B14F-4D97-AF65-F5344CB8AC3E}">
        <p14:creationId xmlns:p14="http://schemas.microsoft.com/office/powerpoint/2010/main" val="284111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33DDD5-F01F-750A-8106-97A35753ED1F}"/>
              </a:ext>
            </a:extLst>
          </p:cNvPr>
          <p:cNvPicPr>
            <a:picLocks noChangeAspect="1"/>
          </p:cNvPicPr>
          <p:nvPr/>
        </p:nvPicPr>
        <p:blipFill>
          <a:blip r:embed="rId3"/>
          <a:stretch>
            <a:fillRect/>
          </a:stretch>
        </p:blipFill>
        <p:spPr>
          <a:xfrm rot="340041">
            <a:off x="6488891" y="5320635"/>
            <a:ext cx="3138263" cy="847463"/>
          </a:xfrm>
          <a:prstGeom prst="roundRect">
            <a:avLst>
              <a:gd name="adj" fmla="val 8667"/>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279F0BD-9394-B93D-FFF7-6D58E00D376C}"/>
              </a:ext>
            </a:extLst>
          </p:cNvPr>
          <p:cNvSpPr>
            <a:spLocks noGrp="1"/>
          </p:cNvSpPr>
          <p:nvPr>
            <p:ph type="sldNum" sz="quarter" idx="4"/>
          </p:nvPr>
        </p:nvSpPr>
        <p:spPr/>
        <p:txBody>
          <a:bodyPr/>
          <a:lstStyle/>
          <a:p>
            <a:r>
              <a:rPr lang="en-GB" dirty="0"/>
              <a:t>© PSHE Association 2025</a:t>
            </a:r>
          </a:p>
        </p:txBody>
      </p:sp>
      <p:sp>
        <p:nvSpPr>
          <p:cNvPr id="7" name="Title 1">
            <a:extLst>
              <a:ext uri="{FF2B5EF4-FFF2-40B4-BE49-F238E27FC236}">
                <a16:creationId xmlns:a16="http://schemas.microsoft.com/office/drawing/2014/main" id="{5DD66519-4434-D5BD-B9E9-EC90A7499230}"/>
              </a:ext>
            </a:extLst>
          </p:cNvPr>
          <p:cNvSpPr>
            <a:spLocks noGrp="1"/>
          </p:cNvSpPr>
          <p:nvPr>
            <p:ph type="title"/>
          </p:nvPr>
        </p:nvSpPr>
        <p:spPr>
          <a:xfrm>
            <a:off x="204105" y="537017"/>
            <a:ext cx="7749945" cy="694054"/>
          </a:xfrm>
        </p:spPr>
        <p:txBody>
          <a:bodyPr/>
          <a:lstStyle/>
          <a:p>
            <a:r>
              <a:rPr lang="en-GB" dirty="0"/>
              <a:t>Responding to pressure</a:t>
            </a:r>
          </a:p>
        </p:txBody>
      </p:sp>
      <p:sp>
        <p:nvSpPr>
          <p:cNvPr id="8" name="TextBox 7">
            <a:extLst>
              <a:ext uri="{FF2B5EF4-FFF2-40B4-BE49-F238E27FC236}">
                <a16:creationId xmlns:a16="http://schemas.microsoft.com/office/drawing/2014/main" id="{826CF50A-B2B2-C9E4-5203-EC906D6AD2E6}"/>
              </a:ext>
            </a:extLst>
          </p:cNvPr>
          <p:cNvSpPr txBox="1"/>
          <p:nvPr/>
        </p:nvSpPr>
        <p:spPr>
          <a:xfrm>
            <a:off x="235317" y="2197727"/>
            <a:ext cx="5781140" cy="3496278"/>
          </a:xfrm>
          <a:prstGeom prst="rect">
            <a:avLst/>
          </a:prstGeom>
          <a:noFill/>
        </p:spPr>
        <p:txBody>
          <a:bodyPr wrap="square" rtlCol="0">
            <a:spAutoFit/>
          </a:bodyPr>
          <a:lstStyle/>
          <a:p>
            <a:pPr marL="198000" indent="-198000">
              <a:lnSpc>
                <a:spcPts val="2800"/>
              </a:lnSpc>
              <a:spcBef>
                <a:spcPts val="1100"/>
              </a:spcBef>
              <a:buFont typeface="Arial" panose="020B0604020202020204" pitchFamily="34" charset="0"/>
              <a:buChar char="•"/>
            </a:pPr>
            <a:r>
              <a:rPr lang="en-GB" sz="2000" dirty="0">
                <a:solidFill>
                  <a:schemeClr val="bg1"/>
                </a:solidFill>
                <a:latin typeface="Century Gothic" panose="020B0502020202020204" pitchFamily="34" charset="0"/>
              </a:rPr>
              <a:t>What are the risks for the character?</a:t>
            </a:r>
          </a:p>
          <a:p>
            <a:pPr marL="198000" indent="-198000">
              <a:lnSpc>
                <a:spcPts val="2800"/>
              </a:lnSpc>
              <a:spcBef>
                <a:spcPts val="1100"/>
              </a:spcBef>
              <a:buFont typeface="Arial" panose="020B0604020202020204" pitchFamily="34" charset="0"/>
              <a:buChar char="•"/>
            </a:pPr>
            <a:r>
              <a:rPr lang="en-GB" sz="2000" dirty="0">
                <a:solidFill>
                  <a:schemeClr val="bg1"/>
                </a:solidFill>
                <a:latin typeface="Century Gothic" panose="020B0502020202020204" pitchFamily="34" charset="0"/>
              </a:rPr>
              <a:t>Who or what are they being influenced by?</a:t>
            </a:r>
          </a:p>
          <a:p>
            <a:pPr marL="198000" indent="-198000">
              <a:lnSpc>
                <a:spcPts val="2800"/>
              </a:lnSpc>
              <a:spcBef>
                <a:spcPts val="1100"/>
              </a:spcBef>
              <a:buFont typeface="Arial" panose="020B0604020202020204" pitchFamily="34" charset="0"/>
              <a:buChar char="•"/>
            </a:pPr>
            <a:r>
              <a:rPr lang="en-GB" sz="2000" dirty="0">
                <a:solidFill>
                  <a:schemeClr val="bg1"/>
                </a:solidFill>
                <a:latin typeface="Century Gothic" panose="020B0502020202020204" pitchFamily="34" charset="0"/>
              </a:rPr>
              <a:t>Are they feeling pressure and if yes, what/who from?</a:t>
            </a:r>
          </a:p>
          <a:p>
            <a:pPr marL="198000" indent="-198000">
              <a:lnSpc>
                <a:spcPts val="2800"/>
              </a:lnSpc>
              <a:spcBef>
                <a:spcPts val="1100"/>
              </a:spcBef>
              <a:buFont typeface="Arial" panose="020B0604020202020204" pitchFamily="34" charset="0"/>
              <a:buChar char="•"/>
            </a:pPr>
            <a:r>
              <a:rPr lang="en-GB" sz="2000" dirty="0">
                <a:solidFill>
                  <a:schemeClr val="bg1"/>
                </a:solidFill>
                <a:latin typeface="Century Gothic" panose="020B0502020202020204" pitchFamily="34" charset="0"/>
              </a:rPr>
              <a:t>In what ways can they manage the situation?</a:t>
            </a:r>
          </a:p>
          <a:p>
            <a:pPr marL="198000" indent="-198000">
              <a:lnSpc>
                <a:spcPts val="2800"/>
              </a:lnSpc>
              <a:spcBef>
                <a:spcPts val="1100"/>
              </a:spcBef>
              <a:buFont typeface="Arial" panose="020B0604020202020204" pitchFamily="34" charset="0"/>
              <a:buChar char="•"/>
            </a:pPr>
            <a:r>
              <a:rPr lang="en-GB" sz="2000" dirty="0">
                <a:solidFill>
                  <a:schemeClr val="bg1"/>
                </a:solidFill>
                <a:latin typeface="Century Gothic" panose="020B0502020202020204" pitchFamily="34" charset="0"/>
              </a:rPr>
              <a:t>What would be an example of an </a:t>
            </a:r>
            <a:br>
              <a:rPr lang="en-GB" sz="2000" dirty="0">
                <a:solidFill>
                  <a:schemeClr val="bg1"/>
                </a:solidFill>
                <a:latin typeface="Century Gothic" panose="020B0502020202020204" pitchFamily="34" charset="0"/>
              </a:rPr>
            </a:br>
            <a:r>
              <a:rPr lang="en-GB" sz="2000" dirty="0">
                <a:solidFill>
                  <a:schemeClr val="bg1"/>
                </a:solidFill>
                <a:latin typeface="Century Gothic" panose="020B0502020202020204" pitchFamily="34" charset="0"/>
              </a:rPr>
              <a:t>assertive response?</a:t>
            </a:r>
          </a:p>
        </p:txBody>
      </p:sp>
      <p:pic>
        <p:nvPicPr>
          <p:cNvPr id="9" name="Google Shape;398;p16">
            <a:extLst>
              <a:ext uri="{FF2B5EF4-FFF2-40B4-BE49-F238E27FC236}">
                <a16:creationId xmlns:a16="http://schemas.microsoft.com/office/drawing/2014/main" id="{14126679-4A45-61F1-C2D5-13D358A96208}"/>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0" name="Google Shape;399;p16">
            <a:extLst>
              <a:ext uri="{FF2B5EF4-FFF2-40B4-BE49-F238E27FC236}">
                <a16:creationId xmlns:a16="http://schemas.microsoft.com/office/drawing/2014/main" id="{B374DA71-319A-F80D-13CA-A492934AFCD4}"/>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pic>
        <p:nvPicPr>
          <p:cNvPr id="11" name="Picture 10">
            <a:extLst>
              <a:ext uri="{FF2B5EF4-FFF2-40B4-BE49-F238E27FC236}">
                <a16:creationId xmlns:a16="http://schemas.microsoft.com/office/drawing/2014/main" id="{56FB0F26-0142-37AD-622A-076175B66789}"/>
              </a:ext>
            </a:extLst>
          </p:cNvPr>
          <p:cNvPicPr>
            <a:picLocks noChangeAspect="1"/>
          </p:cNvPicPr>
          <p:nvPr/>
        </p:nvPicPr>
        <p:blipFill>
          <a:blip r:embed="rId8"/>
          <a:stretch>
            <a:fillRect/>
          </a:stretch>
        </p:blipFill>
        <p:spPr>
          <a:xfrm rot="21132314">
            <a:off x="6825386" y="1378465"/>
            <a:ext cx="2816862" cy="754727"/>
          </a:xfrm>
          <a:prstGeom prst="roundRect">
            <a:avLst>
              <a:gd name="adj" fmla="val 10672"/>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82A1D66-3AE3-5ECA-DED9-A686474BB79E}"/>
              </a:ext>
            </a:extLst>
          </p:cNvPr>
          <p:cNvPicPr>
            <a:picLocks noChangeAspect="1"/>
          </p:cNvPicPr>
          <p:nvPr/>
        </p:nvPicPr>
        <p:blipFill>
          <a:blip r:embed="rId9"/>
          <a:stretch>
            <a:fillRect/>
          </a:stretch>
        </p:blipFill>
        <p:spPr>
          <a:xfrm rot="414245">
            <a:off x="6625183" y="2268929"/>
            <a:ext cx="2865679" cy="778281"/>
          </a:xfrm>
          <a:prstGeom prst="roundRect">
            <a:avLst>
              <a:gd name="adj" fmla="val 11991"/>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8F484409-C29C-63CE-5D25-3430BD70FFF7}"/>
              </a:ext>
            </a:extLst>
          </p:cNvPr>
          <p:cNvPicPr>
            <a:picLocks noChangeAspect="1"/>
          </p:cNvPicPr>
          <p:nvPr/>
        </p:nvPicPr>
        <p:blipFill>
          <a:blip r:embed="rId10"/>
          <a:stretch>
            <a:fillRect/>
          </a:stretch>
        </p:blipFill>
        <p:spPr>
          <a:xfrm rot="342813">
            <a:off x="6508319" y="3265488"/>
            <a:ext cx="2806099" cy="749474"/>
          </a:xfrm>
          <a:prstGeom prst="roundRect">
            <a:avLst>
              <a:gd name="adj" fmla="val 8965"/>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C8FFF5E-AE5D-F3D9-E623-67A117F5444E}"/>
              </a:ext>
            </a:extLst>
          </p:cNvPr>
          <p:cNvPicPr>
            <a:picLocks noChangeAspect="1"/>
          </p:cNvPicPr>
          <p:nvPr/>
        </p:nvPicPr>
        <p:blipFill>
          <a:blip r:embed="rId11"/>
          <a:stretch>
            <a:fillRect/>
          </a:stretch>
        </p:blipFill>
        <p:spPr>
          <a:xfrm rot="20865998">
            <a:off x="6558962" y="4196601"/>
            <a:ext cx="2998122" cy="799288"/>
          </a:xfrm>
          <a:prstGeom prst="roundRect">
            <a:avLst>
              <a:gd name="adj" fmla="val 9120"/>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189BF3AA-D83F-9120-F5C7-B64E2777096F}"/>
              </a:ext>
            </a:extLst>
          </p:cNvPr>
          <p:cNvSpPr txBox="1"/>
          <p:nvPr/>
        </p:nvSpPr>
        <p:spPr>
          <a:xfrm>
            <a:off x="225587" y="1308702"/>
            <a:ext cx="5737513" cy="1087477"/>
          </a:xfrm>
          <a:prstGeom prst="rect">
            <a:avLst/>
          </a:prstGeom>
          <a:noFill/>
        </p:spPr>
        <p:txBody>
          <a:bodyPr wrap="square" rtlCol="0">
            <a:spAutoFit/>
          </a:bodyPr>
          <a:lstStyle/>
          <a:p>
            <a:pPr>
              <a:lnSpc>
                <a:spcPts val="2800"/>
              </a:lnSpc>
            </a:pPr>
            <a:r>
              <a:rPr lang="en-GB" sz="2000" b="1" dirty="0">
                <a:solidFill>
                  <a:schemeClr val="bg1"/>
                </a:solidFill>
                <a:latin typeface="Century Gothic" panose="020B0502020202020204" pitchFamily="34" charset="0"/>
              </a:rPr>
              <a:t>Read the pressure scenario cards with your partner or group.</a:t>
            </a:r>
          </a:p>
          <a:p>
            <a:endParaRPr lang="en-US" dirty="0"/>
          </a:p>
        </p:txBody>
      </p:sp>
    </p:spTree>
    <p:extLst>
      <p:ext uri="{BB962C8B-B14F-4D97-AF65-F5344CB8AC3E}">
        <p14:creationId xmlns:p14="http://schemas.microsoft.com/office/powerpoint/2010/main" val="11033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40231" y="1297041"/>
            <a:ext cx="4555940" cy="4704091"/>
          </a:xfrm>
        </p:spPr>
        <p:txBody>
          <a:bodyPr>
            <a:normAutofit fontScale="32500" lnSpcReduction="20000"/>
          </a:bodyPr>
          <a:lstStyle/>
          <a:p>
            <a:pPr>
              <a:lnSpc>
                <a:spcPts val="2800"/>
              </a:lnSpc>
              <a:spcBef>
                <a:spcPts val="1100"/>
              </a:spcBef>
              <a:spcAft>
                <a:spcPts val="1200"/>
              </a:spcAft>
            </a:pPr>
            <a:r>
              <a:rPr lang="en-GB" sz="6200" dirty="0"/>
              <a:t>Think about the characters from the pressure scenarios:</a:t>
            </a:r>
          </a:p>
          <a:p>
            <a:pPr marL="198000" indent="-198000">
              <a:lnSpc>
                <a:spcPts val="2800"/>
              </a:lnSpc>
              <a:spcBef>
                <a:spcPts val="1100"/>
              </a:spcBef>
              <a:spcAft>
                <a:spcPts val="600"/>
              </a:spcAft>
              <a:buFont typeface="Arial" panose="020B0604020202020204" pitchFamily="34" charset="0"/>
              <a:buChar char="•"/>
            </a:pPr>
            <a:r>
              <a:rPr lang="en-GB" sz="6200" dirty="0"/>
              <a:t>Do you think any of the characters should get help?</a:t>
            </a:r>
          </a:p>
          <a:p>
            <a:pPr marL="198000" indent="-198000">
              <a:lnSpc>
                <a:spcPts val="2800"/>
              </a:lnSpc>
              <a:spcBef>
                <a:spcPts val="1100"/>
              </a:spcBef>
              <a:spcAft>
                <a:spcPts val="600"/>
              </a:spcAft>
              <a:buFont typeface="Arial" panose="020B0604020202020204" pitchFamily="34" charset="0"/>
              <a:buChar char="•"/>
            </a:pPr>
            <a:r>
              <a:rPr lang="en-GB" sz="6200" dirty="0"/>
              <a:t>If so, when should they seek help?</a:t>
            </a:r>
          </a:p>
          <a:p>
            <a:pPr marL="198000" indent="-198000">
              <a:lnSpc>
                <a:spcPts val="2800"/>
              </a:lnSpc>
              <a:spcBef>
                <a:spcPts val="1100"/>
              </a:spcBef>
              <a:spcAft>
                <a:spcPts val="600"/>
              </a:spcAft>
              <a:buFont typeface="Arial" panose="020B0604020202020204" pitchFamily="34" charset="0"/>
              <a:buChar char="•"/>
            </a:pPr>
            <a:r>
              <a:rPr lang="en-GB" sz="6200" dirty="0"/>
              <a:t>Who should they talk to and what should they say?</a:t>
            </a:r>
          </a:p>
          <a:p>
            <a:pPr marL="198000" indent="-198000">
              <a:lnSpc>
                <a:spcPts val="2800"/>
              </a:lnSpc>
              <a:spcBef>
                <a:spcPts val="1100"/>
              </a:spcBef>
              <a:spcAft>
                <a:spcPts val="600"/>
              </a:spcAft>
              <a:buFont typeface="Arial" panose="020B0604020202020204" pitchFamily="34" charset="0"/>
              <a:buChar char="•"/>
            </a:pPr>
            <a:r>
              <a:rPr lang="en-GB" sz="6200" dirty="0"/>
              <a:t>Why is this important in this situation?</a:t>
            </a:r>
          </a:p>
          <a:p>
            <a:pPr>
              <a:spcAft>
                <a:spcPts val="600"/>
              </a:spcAft>
            </a:pPr>
            <a:endParaRPr lang="en-GB" sz="7200" dirty="0"/>
          </a:p>
          <a:p>
            <a:pPr>
              <a:spcAft>
                <a:spcPts val="600"/>
              </a:spcAft>
            </a:pPr>
            <a:endParaRPr lang="en-GB" sz="7200"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a:xfrm>
            <a:off x="233366" y="536790"/>
            <a:ext cx="4555940" cy="694054"/>
          </a:xfrm>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2583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13075" y="580129"/>
            <a:ext cx="7498822" cy="694054"/>
          </a:xfrm>
        </p:spPr>
        <p:txBody>
          <a:bodyPr/>
          <a:lstStyle/>
          <a:p>
            <a:pPr>
              <a:lnSpc>
                <a:spcPts val="4300"/>
              </a:lnSpc>
            </a:pPr>
            <a:r>
              <a:rPr lang="en-US" dirty="0"/>
              <a:t>Using this PowerPoint</a:t>
            </a:r>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9">
            <a:extLst>
              <a:ext uri="{FF2B5EF4-FFF2-40B4-BE49-F238E27FC236}">
                <a16:creationId xmlns:a16="http://schemas.microsoft.com/office/drawing/2014/main" id="{8C55047C-EBAB-A1F2-0D7A-3009D99EC05F}"/>
              </a:ext>
            </a:extLst>
          </p:cNvPr>
          <p:cNvSpPr txBox="1">
            <a:spLocks/>
          </p:cNvSpPr>
          <p:nvPr/>
        </p:nvSpPr>
        <p:spPr>
          <a:xfrm>
            <a:off x="248491" y="1290827"/>
            <a:ext cx="7498822"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6" y="1303305"/>
            <a:ext cx="4137916" cy="4066137"/>
          </a:xfrm>
        </p:spPr>
        <p:txBody>
          <a:bodyPr>
            <a:noAutofit/>
          </a:bodyPr>
          <a:lstStyle/>
          <a:p>
            <a:pPr>
              <a:lnSpc>
                <a:spcPts val="2800"/>
              </a:lnSpc>
              <a:spcBef>
                <a:spcPts val="1100"/>
              </a:spcBef>
              <a:spcAft>
                <a:spcPts val="0"/>
              </a:spcAft>
            </a:pPr>
            <a:r>
              <a:rPr lang="en-GB" dirty="0"/>
              <a:t>If you have any worries or concerns:</a:t>
            </a:r>
          </a:p>
          <a:p>
            <a:pPr marL="198000" indent="-198000">
              <a:lnSpc>
                <a:spcPts val="2800"/>
              </a:lnSpc>
              <a:spcBef>
                <a:spcPts val="1100"/>
              </a:spcBef>
              <a:spcAft>
                <a:spcPts val="0"/>
              </a:spcAft>
              <a:buFont typeface="Arial" panose="020B0604020202020204" pitchFamily="34" charset="0"/>
              <a:buChar char="•"/>
            </a:pPr>
            <a:r>
              <a:rPr lang="en-GB" dirty="0"/>
              <a:t>Talk to a trusted adult</a:t>
            </a:r>
          </a:p>
          <a:p>
            <a:pPr marL="198000" indent="-198000">
              <a:lnSpc>
                <a:spcPts val="2800"/>
              </a:lnSpc>
              <a:spcBef>
                <a:spcPts val="1100"/>
              </a:spcBef>
              <a:spcAft>
                <a:spcPts val="0"/>
              </a:spcAft>
              <a:buFont typeface="Arial" panose="020B0604020202020204" pitchFamily="34" charset="0"/>
              <a:buChar char="•"/>
            </a:pPr>
            <a:r>
              <a:rPr lang="en-GB" dirty="0"/>
              <a:t>Contact Childline 0800 1111</a:t>
            </a:r>
          </a:p>
          <a:p>
            <a:pPr marL="198000" indent="-198000">
              <a:lnSpc>
                <a:spcPts val="2800"/>
              </a:lnSpc>
              <a:spcBef>
                <a:spcPts val="1100"/>
              </a:spcBef>
              <a:spcAft>
                <a:spcPts val="0"/>
              </a:spcAft>
              <a:buFont typeface="Arial" panose="020B0604020202020204" pitchFamily="34" charset="0"/>
              <a:buChar char="•"/>
            </a:pPr>
            <a:r>
              <a:rPr lang="en-GB" dirty="0"/>
              <a:t>Contact the police using 101 or ring 999 if someone is in immediate danger</a:t>
            </a:r>
          </a:p>
          <a:p>
            <a:pPr>
              <a:spcAft>
                <a:spcPts val="600"/>
              </a:spcAft>
            </a:pPr>
            <a:endParaRPr lang="en-GB" sz="7200" dirty="0"/>
          </a:p>
          <a:p>
            <a:endParaRPr lang="en-GB" sz="2800" dirty="0">
              <a:latin typeface="Lato" panose="020B0604020202020204" charset="0"/>
              <a:ea typeface="Lato" panose="020B0604020202020204" charset="0"/>
              <a:cs typeface="Lato" panose="020B0604020202020204" charset="0"/>
            </a:endParaRP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
        <p:nvSpPr>
          <p:cNvPr id="7" name="Title 2">
            <a:extLst>
              <a:ext uri="{FF2B5EF4-FFF2-40B4-BE49-F238E27FC236}">
                <a16:creationId xmlns:a16="http://schemas.microsoft.com/office/drawing/2014/main" id="{67185C39-C233-49DE-6769-4B90B887910B}"/>
              </a:ext>
            </a:extLst>
          </p:cNvPr>
          <p:cNvSpPr txBox="1">
            <a:spLocks/>
          </p:cNvSpPr>
          <p:nvPr/>
        </p:nvSpPr>
        <p:spPr>
          <a:xfrm>
            <a:off x="233366" y="536790"/>
            <a:ext cx="4555940"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a:t>Who can help?</a:t>
            </a:r>
            <a:endParaRPr lang="en-US" dirty="0"/>
          </a:p>
        </p:txBody>
      </p:sp>
    </p:spTree>
    <p:extLst>
      <p:ext uri="{BB962C8B-B14F-4D97-AF65-F5344CB8AC3E}">
        <p14:creationId xmlns:p14="http://schemas.microsoft.com/office/powerpoint/2010/main" val="255877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C3583B-0B84-6ADF-7B57-F48A5CB907A1}"/>
              </a:ext>
            </a:extLst>
          </p:cNvPr>
          <p:cNvSpPr/>
          <p:nvPr/>
        </p:nvSpPr>
        <p:spPr>
          <a:xfrm>
            <a:off x="0" y="6313018"/>
            <a:ext cx="9906000" cy="544981"/>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6BDD9D2-EF38-DE9F-5393-70BCE92F0C4C}"/>
              </a:ext>
            </a:extLst>
          </p:cNvPr>
          <p:cNvSpPr>
            <a:spLocks noGrp="1"/>
          </p:cNvSpPr>
          <p:nvPr>
            <p:ph type="sldNum" sz="quarter" idx="4"/>
          </p:nvPr>
        </p:nvSpPr>
        <p:spPr/>
        <p:txBody>
          <a:bodyPr/>
          <a:lstStyle/>
          <a:p>
            <a:r>
              <a:rPr lang="en-GB"/>
              <a:t>© PSHE Association 2025</a:t>
            </a:r>
            <a:endParaRPr lang="en-GB" dirty="0"/>
          </a:p>
        </p:txBody>
      </p:sp>
      <p:sp>
        <p:nvSpPr>
          <p:cNvPr id="5" name="Content Placeholder 1">
            <a:extLst>
              <a:ext uri="{FF2B5EF4-FFF2-40B4-BE49-F238E27FC236}">
                <a16:creationId xmlns:a16="http://schemas.microsoft.com/office/drawing/2014/main" id="{8275E24E-ADE7-7DA8-F86D-634165A0BFE7}"/>
              </a:ext>
            </a:extLst>
          </p:cNvPr>
          <p:cNvSpPr>
            <a:spLocks noGrp="1"/>
          </p:cNvSpPr>
          <p:nvPr>
            <p:ph sz="half" idx="10"/>
          </p:nvPr>
        </p:nvSpPr>
        <p:spPr>
          <a:xfrm>
            <a:off x="247318" y="1296215"/>
            <a:ext cx="5112808" cy="478703"/>
          </a:xfrm>
        </p:spPr>
        <p:txBody>
          <a:bodyPr>
            <a:normAutofit/>
          </a:bodyPr>
          <a:lstStyle/>
          <a:p>
            <a:pPr marL="502920" lvl="0" indent="-502920"/>
            <a:r>
              <a:rPr lang="en-GB" dirty="0">
                <a:ea typeface="Lato" panose="020B0604020202020204" charset="0"/>
                <a:cs typeface="Lato" panose="020B0604020202020204" charset="0"/>
              </a:rPr>
              <a:t>Think about your learning on:</a:t>
            </a:r>
          </a:p>
        </p:txBody>
      </p:sp>
      <p:sp>
        <p:nvSpPr>
          <p:cNvPr id="6" name="Title 2">
            <a:extLst>
              <a:ext uri="{FF2B5EF4-FFF2-40B4-BE49-F238E27FC236}">
                <a16:creationId xmlns:a16="http://schemas.microsoft.com/office/drawing/2014/main" id="{95B33B5B-44E4-3AF9-0B83-1D1572B9C40E}"/>
              </a:ext>
            </a:extLst>
          </p:cNvPr>
          <p:cNvSpPr>
            <a:spLocks noGrp="1"/>
          </p:cNvSpPr>
          <p:nvPr>
            <p:ph type="title"/>
          </p:nvPr>
        </p:nvSpPr>
        <p:spPr>
          <a:xfrm>
            <a:off x="232914" y="544563"/>
            <a:ext cx="5802125" cy="694054"/>
          </a:xfrm>
        </p:spPr>
        <p:txBody>
          <a:bodyPr/>
          <a:lstStyle/>
          <a:p>
            <a:r>
              <a:rPr lang="en-GB" dirty="0"/>
              <a:t>What have we learnt?</a:t>
            </a:r>
          </a:p>
        </p:txBody>
      </p:sp>
      <p:sp>
        <p:nvSpPr>
          <p:cNvPr id="8" name="TextBox 7">
            <a:extLst>
              <a:ext uri="{FF2B5EF4-FFF2-40B4-BE49-F238E27FC236}">
                <a16:creationId xmlns:a16="http://schemas.microsoft.com/office/drawing/2014/main" id="{77B5B9C8-F017-B38E-8037-3B3011D171C8}"/>
              </a:ext>
            </a:extLst>
          </p:cNvPr>
          <p:cNvSpPr txBox="1"/>
          <p:nvPr/>
        </p:nvSpPr>
        <p:spPr>
          <a:xfrm>
            <a:off x="232914" y="3978210"/>
            <a:ext cx="6827105" cy="1805623"/>
          </a:xfrm>
          <a:prstGeom prst="rect">
            <a:avLst/>
          </a:prstGeom>
          <a:noFill/>
        </p:spPr>
        <p:txBody>
          <a:bodyPr wrap="square" rtlCol="0">
            <a:spAutoFit/>
          </a:bodyPr>
          <a:lstStyle/>
          <a:p>
            <a:pPr>
              <a:lnSpc>
                <a:spcPts val="2800"/>
              </a:lnSpc>
              <a:spcBef>
                <a:spcPts val="1100"/>
              </a:spcBef>
            </a:pPr>
            <a:r>
              <a:rPr lang="en-GB" sz="2000" dirty="0">
                <a:solidFill>
                  <a:schemeClr val="bg1"/>
                </a:solidFill>
                <a:latin typeface="Century Gothic" panose="020B0502020202020204" pitchFamily="34" charset="0"/>
              </a:rPr>
              <a:t>Write a sentence about what you think is the most important thing that you will take away from the lesson about drugs, alcohol, tobacco and vaping, pressure and how to manage it.  </a:t>
            </a:r>
          </a:p>
          <a:p>
            <a:endParaRPr lang="en-US" dirty="0"/>
          </a:p>
        </p:txBody>
      </p:sp>
      <p:sp>
        <p:nvSpPr>
          <p:cNvPr id="9" name="Rounded Rectangle 8">
            <a:extLst>
              <a:ext uri="{FF2B5EF4-FFF2-40B4-BE49-F238E27FC236}">
                <a16:creationId xmlns:a16="http://schemas.microsoft.com/office/drawing/2014/main" id="{75AF1F04-9EC5-3F01-5360-E900651DC4A0}"/>
              </a:ext>
            </a:extLst>
          </p:cNvPr>
          <p:cNvSpPr/>
          <p:nvPr/>
        </p:nvSpPr>
        <p:spPr>
          <a:xfrm>
            <a:off x="6711950" y="1828960"/>
            <a:ext cx="2868613" cy="1852613"/>
          </a:xfrm>
          <a:prstGeom prst="roundRect">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lnSpc>
                <a:spcPts val="2800"/>
              </a:lnSpc>
              <a:spcBef>
                <a:spcPts val="1100"/>
              </a:spcBef>
            </a:pPr>
            <a:r>
              <a:rPr lang="en-GB" sz="2000" b="1" dirty="0">
                <a:solidFill>
                  <a:schemeClr val="tx1"/>
                </a:solidFill>
                <a:latin typeface="Century Gothic" panose="020B0502020202020204" pitchFamily="34" charset="0"/>
                <a:ea typeface="Lato" panose="020B0604020202020204" charset="0"/>
                <a:cs typeface="Lato" panose="020B0604020202020204" charset="0"/>
              </a:rPr>
              <a:t>ways to respond to pressure</a:t>
            </a:r>
            <a:endParaRPr lang="en-GB" sz="2000" b="1" dirty="0">
              <a:solidFill>
                <a:schemeClr val="tx1"/>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4D2BF6C8-17EF-0122-2EAB-AC2249A86B37}"/>
              </a:ext>
            </a:extLst>
          </p:cNvPr>
          <p:cNvSpPr/>
          <p:nvPr/>
        </p:nvSpPr>
        <p:spPr>
          <a:xfrm>
            <a:off x="3517900" y="1828960"/>
            <a:ext cx="2868613" cy="1852613"/>
          </a:xfrm>
          <a:prstGeom prst="roundRect">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lnSpc>
                <a:spcPts val="2800"/>
              </a:lnSpc>
              <a:spcBef>
                <a:spcPts val="1500"/>
              </a:spcBef>
            </a:pPr>
            <a:r>
              <a:rPr lang="en-GB" sz="2000" b="1" dirty="0">
                <a:solidFill>
                  <a:schemeClr val="tx1"/>
                </a:solidFill>
                <a:latin typeface="Century Gothic" panose="020B0502020202020204" pitchFamily="34" charset="0"/>
                <a:ea typeface="Lato" panose="020B0604020202020204" charset="0"/>
                <a:cs typeface="Lato" panose="020B0604020202020204" charset="0"/>
              </a:rPr>
              <a:t>feeling pressure and peer pressure</a:t>
            </a:r>
          </a:p>
          <a:p>
            <a:pPr algn="ctr"/>
            <a:endParaRPr lang="en-US" dirty="0"/>
          </a:p>
        </p:txBody>
      </p:sp>
      <p:sp>
        <p:nvSpPr>
          <p:cNvPr id="11" name="Rounded Rectangle 10">
            <a:extLst>
              <a:ext uri="{FF2B5EF4-FFF2-40B4-BE49-F238E27FC236}">
                <a16:creationId xmlns:a16="http://schemas.microsoft.com/office/drawing/2014/main" id="{150E18C1-319C-3221-8616-629BA6120CA7}"/>
              </a:ext>
            </a:extLst>
          </p:cNvPr>
          <p:cNvSpPr/>
          <p:nvPr/>
        </p:nvSpPr>
        <p:spPr>
          <a:xfrm>
            <a:off x="323849" y="1828960"/>
            <a:ext cx="2868613" cy="1852613"/>
          </a:xfrm>
          <a:prstGeom prst="roundRect">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lnSpc>
                <a:spcPts val="2800"/>
              </a:lnSpc>
              <a:spcBef>
                <a:spcPts val="1100"/>
              </a:spcBef>
            </a:pPr>
            <a:r>
              <a:rPr lang="en-GB" sz="2000" b="1" dirty="0">
                <a:solidFill>
                  <a:schemeClr val="tx1"/>
                </a:solidFill>
                <a:latin typeface="Century Gothic" panose="020B0502020202020204" pitchFamily="34" charset="0"/>
                <a:ea typeface="Lato" panose="020B0604020202020204" charset="0"/>
                <a:cs typeface="Lato" panose="020B0604020202020204" charset="0"/>
              </a:rPr>
              <a:t>drugs, alcohol, tobacco and vapes</a:t>
            </a:r>
          </a:p>
          <a:p>
            <a:pPr algn="ctr"/>
            <a:endParaRPr lang="en-US" dirty="0"/>
          </a:p>
        </p:txBody>
      </p:sp>
      <p:pic>
        <p:nvPicPr>
          <p:cNvPr id="13" name="Picture 12" descr="A pencils and pens in a cup&#10;&#10;Description automatically generated">
            <a:extLst>
              <a:ext uri="{FF2B5EF4-FFF2-40B4-BE49-F238E27FC236}">
                <a16:creationId xmlns:a16="http://schemas.microsoft.com/office/drawing/2014/main" id="{377434EE-C626-D4C5-1C77-618F9FC69811}"/>
              </a:ext>
            </a:extLst>
          </p:cNvPr>
          <p:cNvPicPr>
            <a:picLocks noChangeAspect="1"/>
          </p:cNvPicPr>
          <p:nvPr/>
        </p:nvPicPr>
        <p:blipFill>
          <a:blip r:embed="rId3"/>
          <a:stretch>
            <a:fillRect/>
          </a:stretch>
        </p:blipFill>
        <p:spPr>
          <a:xfrm>
            <a:off x="8009478" y="4715018"/>
            <a:ext cx="1086065" cy="1699438"/>
          </a:xfrm>
          <a:prstGeom prst="rect">
            <a:avLst/>
          </a:prstGeom>
        </p:spPr>
      </p:pic>
    </p:spTree>
    <p:extLst>
      <p:ext uri="{BB962C8B-B14F-4D97-AF65-F5344CB8AC3E}">
        <p14:creationId xmlns:p14="http://schemas.microsoft.com/office/powerpoint/2010/main" val="131551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8105F5-82D6-EFB4-6A39-8626A8867454}"/>
              </a:ext>
            </a:extLst>
          </p:cNvPr>
          <p:cNvSpPr>
            <a:spLocks noGrp="1"/>
          </p:cNvSpPr>
          <p:nvPr>
            <p:ph type="sldNum" sz="quarter" idx="4"/>
          </p:nvPr>
        </p:nvSpPr>
        <p:spPr/>
        <p:txBody>
          <a:bodyPr/>
          <a:lstStyle/>
          <a:p>
            <a:r>
              <a:rPr lang="en-GB"/>
              <a:t>© PSHE Association 2025</a:t>
            </a:r>
            <a:endParaRPr lang="en-GB" dirty="0"/>
          </a:p>
        </p:txBody>
      </p:sp>
      <p:sp>
        <p:nvSpPr>
          <p:cNvPr id="5" name="Content Placeholder 1">
            <a:extLst>
              <a:ext uri="{FF2B5EF4-FFF2-40B4-BE49-F238E27FC236}">
                <a16:creationId xmlns:a16="http://schemas.microsoft.com/office/drawing/2014/main" id="{70E12677-4C00-35A2-B31F-9EC492A7D913}"/>
              </a:ext>
            </a:extLst>
          </p:cNvPr>
          <p:cNvSpPr>
            <a:spLocks noGrp="1"/>
          </p:cNvSpPr>
          <p:nvPr>
            <p:ph sz="half" idx="10"/>
          </p:nvPr>
        </p:nvSpPr>
        <p:spPr>
          <a:xfrm>
            <a:off x="233593" y="1311084"/>
            <a:ext cx="4719407" cy="4723423"/>
          </a:xfrm>
        </p:spPr>
        <p:txBody>
          <a:bodyPr>
            <a:normAutofit/>
          </a:bodyPr>
          <a:lstStyle/>
          <a:p>
            <a:r>
              <a:rPr lang="en-GB" sz="2000" dirty="0"/>
              <a:t>Draw a cartoon of one of the pressure scenarios:</a:t>
            </a:r>
          </a:p>
          <a:p>
            <a:pPr marL="198000" indent="-198000">
              <a:buFont typeface="Arial" panose="020B0604020202020204" pitchFamily="34" charset="0"/>
              <a:buChar char="•"/>
            </a:pPr>
            <a:r>
              <a:rPr lang="en-GB" sz="2000" dirty="0"/>
              <a:t>Add in speech and thought bubbles</a:t>
            </a:r>
          </a:p>
          <a:p>
            <a:pPr marL="198000" indent="-198000">
              <a:buFont typeface="Arial" panose="020B0604020202020204" pitchFamily="34" charset="0"/>
              <a:buChar char="•"/>
            </a:pPr>
            <a:r>
              <a:rPr lang="en-GB" sz="2000" dirty="0"/>
              <a:t>Show an assertive response </a:t>
            </a:r>
          </a:p>
          <a:p>
            <a:endParaRPr lang="en-GB" dirty="0"/>
          </a:p>
        </p:txBody>
      </p:sp>
      <p:sp>
        <p:nvSpPr>
          <p:cNvPr id="6" name="Title 2">
            <a:extLst>
              <a:ext uri="{FF2B5EF4-FFF2-40B4-BE49-F238E27FC236}">
                <a16:creationId xmlns:a16="http://schemas.microsoft.com/office/drawing/2014/main" id="{5DB231F0-DFAD-7715-7E9B-91EC61065690}"/>
              </a:ext>
            </a:extLst>
          </p:cNvPr>
          <p:cNvSpPr>
            <a:spLocks noGrp="1"/>
          </p:cNvSpPr>
          <p:nvPr>
            <p:ph type="title"/>
          </p:nvPr>
        </p:nvSpPr>
        <p:spPr>
          <a:xfrm>
            <a:off x="233593" y="529702"/>
            <a:ext cx="5426978" cy="694054"/>
          </a:xfrm>
        </p:spPr>
        <p:txBody>
          <a:bodyPr/>
          <a:lstStyle/>
          <a:p>
            <a:r>
              <a:rPr lang="en-GB" dirty="0"/>
              <a:t>Assertive responses</a:t>
            </a:r>
          </a:p>
        </p:txBody>
      </p:sp>
      <p:pic>
        <p:nvPicPr>
          <p:cNvPr id="3" name="Picture 2" descr="A red and pink paper with a pencil and silhouettes of people&#10;&#10;Description automatically generated">
            <a:extLst>
              <a:ext uri="{FF2B5EF4-FFF2-40B4-BE49-F238E27FC236}">
                <a16:creationId xmlns:a16="http://schemas.microsoft.com/office/drawing/2014/main" id="{722EE488-A031-1953-BEC0-300B5A206425}"/>
              </a:ext>
            </a:extLst>
          </p:cNvPr>
          <p:cNvPicPr>
            <a:picLocks noChangeAspect="1"/>
          </p:cNvPicPr>
          <p:nvPr/>
        </p:nvPicPr>
        <p:blipFill>
          <a:blip r:embed="rId3"/>
          <a:stretch>
            <a:fillRect/>
          </a:stretch>
        </p:blipFill>
        <p:spPr>
          <a:xfrm>
            <a:off x="5061327" y="902233"/>
            <a:ext cx="4753518" cy="5768975"/>
          </a:xfrm>
          <a:prstGeom prst="rect">
            <a:avLst/>
          </a:prstGeom>
        </p:spPr>
      </p:pic>
    </p:spTree>
    <p:extLst>
      <p:ext uri="{BB962C8B-B14F-4D97-AF65-F5344CB8AC3E}">
        <p14:creationId xmlns:p14="http://schemas.microsoft.com/office/powerpoint/2010/main" val="14540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a:xfrm>
            <a:off x="224154" y="573041"/>
            <a:ext cx="7764145" cy="694054"/>
          </a:xfrm>
        </p:spPr>
        <p:txBody>
          <a:bodyPr/>
          <a:lstStyle/>
          <a:p>
            <a:pPr>
              <a:lnSpc>
                <a:spcPts val="4300"/>
              </a:lnSpc>
            </a:pPr>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54071" y="1290826"/>
            <a:ext cx="3748405"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8491" y="1290826"/>
            <a:ext cx="3748405" cy="4937321"/>
          </a:xfrm>
        </p:spPr>
        <p:txBody>
          <a:body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8491" y="1290827"/>
            <a:ext cx="7498822" cy="4566366"/>
          </a:xfrm>
        </p:spPr>
        <p:txBody>
          <a:bodyPr/>
          <a:lstStyle/>
          <a:p>
            <a:pPr>
              <a:lnSpc>
                <a:spcPts val="2800"/>
              </a:lnSpc>
              <a:spcBef>
                <a:spcPts val="1100"/>
              </a:spcBef>
              <a:spcAft>
                <a:spcPts val="0"/>
              </a:spcAft>
            </a:pPr>
            <a:r>
              <a:rPr lang="en-GB" kern="100" dirty="0">
                <a:effectLst/>
                <a:ea typeface="Aptos" panose="020B0004020202020204" pitchFamily="34" charset="0"/>
                <a:cs typeface="Times New Roman" panose="02020603050405020304" pitchFamily="18" charset="0"/>
              </a:rPr>
              <a:t>This is the third of four drug education lessons, for year 5–6. This lesson focuses on the reasons why someone may or may not choose to use a drug, through analysing different influences. Pupils also explore ways to manage these influences and ways to respond, including how to do so assertively in a range of situations.</a:t>
            </a:r>
          </a:p>
          <a:p>
            <a:pPr>
              <a:lnSpc>
                <a:spcPts val="1550"/>
              </a:lnSpc>
              <a:spcAft>
                <a:spcPts val="700"/>
              </a:spcAft>
            </a:pPr>
            <a:endParaRPr lang="en-GB" dirty="0">
              <a:effectLst/>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24263" y="573149"/>
            <a:ext cx="7498822" cy="694054"/>
          </a:xfrm>
        </p:spPr>
        <p:txBody>
          <a:bodyPr/>
          <a:lstStyle/>
          <a:p>
            <a:pPr>
              <a:lnSpc>
                <a:spcPts val="4300"/>
              </a:lnSpc>
            </a:pPr>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27335" y="1290827"/>
            <a:ext cx="7938470" cy="4566366"/>
          </a:xfrm>
        </p:spPr>
        <p:txBody>
          <a:bodyPr/>
          <a:lstStyle/>
          <a:p>
            <a:pPr>
              <a:lnSpc>
                <a:spcPts val="2800"/>
              </a:lnSpc>
              <a:spcBef>
                <a:spcPts val="1100"/>
              </a:spcBef>
              <a:spcAft>
                <a:spcPts val="0"/>
              </a:spcAft>
            </a:pPr>
            <a:r>
              <a:rPr lang="en-GB" dirty="0">
                <a:ea typeface="Lato" panose="020B0604020202020204" charset="0"/>
                <a:cs typeface="Lato" panose="020B0604020202020204" charset="0"/>
              </a:rPr>
              <a:t>Key information on content related to these lessons can be found in the Year 5-6 Knowledge Organiser.</a:t>
            </a:r>
          </a:p>
          <a:p>
            <a:pPr>
              <a:lnSpc>
                <a:spcPts val="2800"/>
              </a:lnSpc>
              <a:spcBef>
                <a:spcPts val="1100"/>
              </a:spcBef>
              <a:spcAft>
                <a:spcPts val="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a:t>
            </a:r>
            <a:r>
              <a:rPr lang="en-GB" i="1" dirty="0">
                <a:ea typeface="Lato" panose="020B0604020202020204" charset="0"/>
                <a:cs typeface="Lato" panose="020B0604020202020204" charset="0"/>
              </a:rPr>
              <a:t>Teacher Guidance: Drug and alcohol education</a:t>
            </a:r>
            <a:endParaRPr lang="en-GB" dirty="0">
              <a:ea typeface="Lato" panose="020B0604020202020204" charset="0"/>
              <a:cs typeface="Lato" panose="020B0604020202020204" charset="0"/>
            </a:endParaRPr>
          </a:p>
          <a:p>
            <a:pPr>
              <a:lnSpc>
                <a:spcPts val="2800"/>
              </a:lnSpc>
              <a:spcBef>
                <a:spcPts val="1100"/>
              </a:spcBef>
              <a:spcAft>
                <a:spcPts val="0"/>
              </a:spcAft>
            </a:pPr>
            <a:r>
              <a:rPr lang="en-GB" dirty="0">
                <a:ea typeface="Lato" panose="020B0604020202020204" charset="0"/>
                <a:cs typeface="Lato" panose="020B0604020202020204" charset="0"/>
              </a:rPr>
              <a:t>Data sources to inform your planning can be found within our document that outlines the approach of these lessons </a:t>
            </a:r>
            <a:r>
              <a:rPr lang="en-GB" i="1" dirty="0">
                <a:ea typeface="Lato" panose="020B0604020202020204" charset="0"/>
                <a:cs typeface="Lato" panose="020B0604020202020204" charset="0"/>
              </a:rPr>
              <a:t>Evidence Review: Effective drug and alcohol education, </a:t>
            </a:r>
            <a:r>
              <a:rPr lang="en-GB" dirty="0">
                <a:ea typeface="Lato" panose="020B0604020202020204" charset="0"/>
                <a:cs typeface="Lato" panose="020B0604020202020204" charset="0"/>
              </a:rPr>
              <a:t>along with advice regarding how to talk to young people about addiction, dependency and problematic substance use.</a:t>
            </a:r>
          </a:p>
          <a:p>
            <a:pPr>
              <a:lnSpc>
                <a:spcPts val="2800"/>
              </a:lnSpc>
            </a:pPr>
            <a:endParaRPr lang="en-GB" dirty="0">
              <a:solidFill>
                <a:schemeClr val="bg1"/>
              </a:solidFill>
              <a:latin typeface="Lato" panose="020B0604020202020204" charset="0"/>
              <a:ea typeface="Lato" panose="020B0604020202020204" charset="0"/>
              <a:cs typeface="Lato" panose="020B0604020202020204" charset="0"/>
            </a:endParaRPr>
          </a:p>
          <a:p>
            <a:pPr>
              <a:lnSpc>
                <a:spcPts val="2800"/>
              </a:lnSpc>
            </a:pPr>
            <a:endParaRPr lang="en-GB" dirty="0">
              <a:ea typeface="Lato" panose="020B0604020202020204" charset="0"/>
              <a:cs typeface="Lato" panose="020B0604020202020204" charset="0"/>
            </a:endParaRP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03107" y="573149"/>
            <a:ext cx="7498822" cy="694054"/>
          </a:xfrm>
        </p:spPr>
        <p:txBody>
          <a:bodyPr/>
          <a:lstStyle/>
          <a:p>
            <a:pPr>
              <a:lnSpc>
                <a:spcPts val="4300"/>
              </a:lnSpc>
            </a:pPr>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8491" y="1290827"/>
            <a:ext cx="3409109" cy="4650224"/>
          </a:xfrm>
        </p:spPr>
        <p:txBody>
          <a:bodyPr/>
          <a:lstStyle/>
          <a:p>
            <a:pPr>
              <a:lnSpc>
                <a:spcPts val="2800"/>
              </a:lnSpc>
              <a:spcBef>
                <a:spcPts val="1100"/>
              </a:spcBef>
              <a:spcAft>
                <a:spcPts val="0"/>
              </a:spcAft>
            </a:pPr>
            <a:r>
              <a:rPr lang="en-GB" kern="100" dirty="0">
                <a:effectLst/>
                <a:ea typeface="Aptos" panose="020B0004020202020204" pitchFamily="34" charset="0"/>
                <a:cs typeface="Times New Roman" panose="02020603050405020304" pitchFamily="18" charset="0"/>
              </a:rPr>
              <a:t>To learn about </a:t>
            </a:r>
            <a:r>
              <a:rPr lang="en-GB" dirty="0">
                <a:effectLst/>
                <a:ea typeface="Calibri" panose="020F0502020204030204" pitchFamily="34" charset="0"/>
                <a:cs typeface="Times New Roman" panose="02020603050405020304" pitchFamily="18" charset="0"/>
              </a:rPr>
              <a:t>the reasons why people use drugs, and how to manage peer influence.</a:t>
            </a:r>
            <a:endParaRPr lang="en-GB" kern="100" dirty="0">
              <a:effectLst/>
              <a:ea typeface="Aptos" panose="020B000402020202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3" y="1284603"/>
            <a:ext cx="5193287" cy="4650224"/>
          </a:xfrm>
        </p:spPr>
        <p:txBody>
          <a:bodyPr/>
          <a:lstStyle/>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why people may choose to use or not use a drug, and the different factors that might influence them</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analyse what is most likely to influence a person to use or not use a drug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describe strategies for managing peer influence in situations that might involve drugs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how to ask for help from a trusted adult if they have any worries about drugs and why this is important  </a:t>
            </a:r>
          </a:p>
          <a:p>
            <a:endParaRPr lang="en-US" dirty="0"/>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215083"/>
            <a:ext cx="4562158" cy="5091932"/>
          </a:xfrm>
        </p:spPr>
        <p:txBody>
          <a:bodyPr>
            <a:normAutofit/>
          </a:bodyPr>
          <a:lstStyle/>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Box or envelope for questions </a:t>
            </a:r>
            <a:endParaRPr lang="en-GB" dirty="0">
              <a:ea typeface="Calibri" panose="020F0502020204030204" pitchFamily="34" charset="0"/>
              <a:cs typeface="Times New Roman" panose="02020603050405020304" pitchFamily="18" charset="0"/>
            </a:endParaRPr>
          </a:p>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Post-it notes</a:t>
            </a:r>
          </a:p>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1: </a:t>
            </a:r>
            <a:r>
              <a:rPr lang="en-GB" i="1" dirty="0">
                <a:effectLst/>
                <a:ea typeface="Calibri" panose="020F0502020204030204" pitchFamily="34" charset="0"/>
                <a:cs typeface="Times New Roman" panose="02020603050405020304" pitchFamily="18" charset="0"/>
              </a:rPr>
              <a:t>Bus stop conversation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per pupil]</a:t>
            </a:r>
          </a:p>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2: </a:t>
            </a:r>
            <a:r>
              <a:rPr lang="en-GB" i="1" dirty="0">
                <a:effectLst/>
                <a:ea typeface="Calibri" panose="020F0502020204030204" pitchFamily="34" charset="0"/>
                <a:cs typeface="Times New Roman" panose="02020603050405020304" pitchFamily="18" charset="0"/>
              </a:rPr>
              <a:t>Influences diamond 9 cards </a:t>
            </a:r>
            <a:r>
              <a:rPr lang="en-GB" dirty="0">
                <a:effectLst/>
                <a:ea typeface="Calibri" panose="020F0502020204030204" pitchFamily="34" charset="0"/>
                <a:cs typeface="Times New Roman" panose="02020603050405020304" pitchFamily="18" charset="0"/>
              </a:rPr>
              <a:t>[one set per group]</a:t>
            </a:r>
          </a:p>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3: </a:t>
            </a:r>
            <a:r>
              <a:rPr lang="en-GB" i="1" dirty="0">
                <a:effectLst/>
                <a:ea typeface="Calibri" panose="020F0502020204030204" pitchFamily="34" charset="0"/>
                <a:cs typeface="Times New Roman" panose="02020603050405020304" pitchFamily="18" charset="0"/>
              </a:rPr>
              <a:t>Pressure scenario cards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set per class]</a:t>
            </a:r>
          </a:p>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4: </a:t>
            </a:r>
            <a:r>
              <a:rPr lang="en-GB" i="1" dirty="0">
                <a:effectLst/>
                <a:ea typeface="Calibri" panose="020F0502020204030204" pitchFamily="34" charset="0"/>
                <a:cs typeface="Times New Roman" panose="02020603050405020304" pitchFamily="18" charset="0"/>
              </a:rPr>
              <a:t>Responses prompts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per pair, as required]</a:t>
            </a:r>
          </a:p>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Resource 4a: </a:t>
            </a:r>
            <a:r>
              <a:rPr lang="en-GB" i="1" dirty="0">
                <a:effectLst/>
                <a:ea typeface="Calibri" panose="020F0502020204030204" pitchFamily="34" charset="0"/>
                <a:cs typeface="Times New Roman" panose="02020603050405020304" pitchFamily="18" charset="0"/>
              </a:rPr>
              <a:t>Responses prompts – teacher guide </a:t>
            </a:r>
            <a:r>
              <a:rPr lang="en-GB" dirty="0">
                <a:effectLst/>
                <a:ea typeface="Calibri" panose="020F0502020204030204" pitchFamily="34" charset="0"/>
                <a:cs typeface="Times New Roman" panose="02020603050405020304" pitchFamily="18" charset="0"/>
              </a:rPr>
              <a:t>[teacher copy]</a:t>
            </a:r>
          </a:p>
          <a:p>
            <a:pPr marL="285750" indent="-285750">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lvl="0">
              <a:lnSpc>
                <a:spcPts val="1550"/>
              </a:lnSpc>
              <a:spcAft>
                <a:spcPts val="700"/>
              </a:spcAft>
              <a:tabLst>
                <a:tab pos="228600" algn="l"/>
                <a:tab pos="457200" algn="l"/>
              </a:tabLst>
            </a:pPr>
            <a:endParaRPr lang="en-GB" sz="21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endParaRPr lang="en-GB" dirty="0">
              <a:effectLst/>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1476510734"/>
              </p:ext>
            </p:extLst>
          </p:nvPr>
        </p:nvGraphicFramePr>
        <p:xfrm>
          <a:off x="341423" y="1407369"/>
          <a:ext cx="9245600" cy="4857655"/>
        </p:xfrm>
        <a:graphic>
          <a:graphicData uri="http://schemas.openxmlformats.org/drawingml/2006/table">
            <a:tbl>
              <a:tblPr firstRow="1" bandRow="1">
                <a:tableStyleId>{F5AB1C69-6EDB-4FF4-983F-18BD219EF322}</a:tableStyleId>
              </a:tblPr>
              <a:tblGrid>
                <a:gridCol w="1559002">
                  <a:extLst>
                    <a:ext uri="{9D8B030D-6E8A-4147-A177-3AD203B41FA5}">
                      <a16:colId xmlns:a16="http://schemas.microsoft.com/office/drawing/2014/main" val="2495411842"/>
                    </a:ext>
                  </a:extLst>
                </a:gridCol>
                <a:gridCol w="6962462">
                  <a:extLst>
                    <a:ext uri="{9D8B030D-6E8A-4147-A177-3AD203B41FA5}">
                      <a16:colId xmlns:a16="http://schemas.microsoft.com/office/drawing/2014/main" val="3888252853"/>
                    </a:ext>
                  </a:extLst>
                </a:gridCol>
                <a:gridCol w="724136">
                  <a:extLst>
                    <a:ext uri="{9D8B030D-6E8A-4147-A177-3AD203B41FA5}">
                      <a16:colId xmlns:a16="http://schemas.microsoft.com/office/drawing/2014/main" val="1961446416"/>
                    </a:ext>
                  </a:extLst>
                </a:gridCol>
              </a:tblGrid>
              <a:tr h="474739">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565239">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Baseline assessment activity</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b="1" kern="1200" dirty="0">
                          <a:solidFill>
                            <a:schemeClr val="tx1"/>
                          </a:solidFill>
                          <a:effectLst/>
                          <a:latin typeface="Century Gothic" panose="020B0502020202020204" pitchFamily="34" charset="0"/>
                          <a:ea typeface="+mn-ea"/>
                          <a:cs typeface="+mn-cs"/>
                        </a:rPr>
                        <a:t>To be completed before the lesson.</a:t>
                      </a:r>
                      <a:r>
                        <a:rPr lang="en-GB" sz="1200" kern="1200" dirty="0">
                          <a:solidFill>
                            <a:schemeClr val="tx1"/>
                          </a:solidFill>
                          <a:effectLst/>
                          <a:latin typeface="Century Gothic" panose="020B0502020202020204" pitchFamily="34" charset="0"/>
                          <a:ea typeface="+mn-ea"/>
                          <a:cs typeface="+mn-cs"/>
                        </a:rPr>
                        <a:t> Reinforce ground rules. Pupils then complete speech and thought bubbles about tobacco, vapes, alcohol or other drugs.</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565239">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Introduction</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Remind pupils of the ground rules and introduce the learning objective and outcomes. Pupils discuss reasons why someone may use a drug. </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266619"/>
                  </a:ext>
                </a:extLst>
              </a:tr>
              <a:tr h="455268">
                <a:tc>
                  <a:txBody>
                    <a:bodyPr/>
                    <a:lstStyle/>
                    <a:p>
                      <a:pPr marL="0" indent="0">
                        <a:lnSpc>
                          <a:spcPts val="1600"/>
                        </a:lnSpc>
                        <a:spcBef>
                          <a:spcPts val="700"/>
                        </a:spcBef>
                        <a:buFont typeface="Arial" panose="020B0604020202020204" pitchFamily="34" charset="0"/>
                        <a:buNone/>
                      </a:pPr>
                      <a:r>
                        <a:rPr lang="en-GB" sz="1200" b="0" baseline="0" dirty="0">
                          <a:solidFill>
                            <a:schemeClr val="tx1"/>
                          </a:solidFill>
                          <a:latin typeface="Century Gothic" panose="020B0502020202020204" pitchFamily="34" charset="0"/>
                        </a:rPr>
                        <a:t>Diamond 9: Part 1</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rank places or things that might influence someone to use a drug.</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424601">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baseline="0" dirty="0">
                          <a:solidFill>
                            <a:schemeClr val="tx1"/>
                          </a:solidFill>
                          <a:latin typeface="Century Gothic" panose="020B0502020202020204" pitchFamily="34" charset="0"/>
                        </a:rPr>
                        <a:t>Diamond 9: Part 2</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consider reasons why someone might choose not to use a drug.</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565239">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Strategies for managing pressure</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identify influences and pressure in a scenario and explore what is meant by a passive, aggressive and assertive response.</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402851"/>
                  </a:ext>
                </a:extLst>
              </a:tr>
              <a:tr h="565239">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Responding to pressure</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read scenarios and suggest ways the character can manage the influence or pressure in the situation, giving examples of an assertive response.</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159204"/>
                  </a:ext>
                </a:extLst>
              </a:tr>
              <a:tr h="469695">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Signposting support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decide if, when and how a character can seek support. Highlight sources of support.</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700"/>
                        </a:spcBef>
                        <a:buNone/>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77239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Reflection and endpoint assessment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Pupils write a ‘take-away’ sentence about their learning on drugs, alcohol, tobacco and vaping, pressure and how to manage it.</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4A43932-0E65-7560-C9C9-12F82699CF47}"/>
              </a:ext>
            </a:extLst>
          </p:cNvPr>
          <p:cNvPicPr>
            <a:picLocks noChangeAspect="1"/>
          </p:cNvPicPr>
          <p:nvPr/>
        </p:nvPicPr>
        <p:blipFill>
          <a:blip r:embed="rId2"/>
          <a:srcRect/>
          <a:stretch/>
        </p:blipFill>
        <p:spPr>
          <a:xfrm>
            <a:off x="5498539" y="2163915"/>
            <a:ext cx="4407458" cy="4693266"/>
          </a:xfrm>
          <a:prstGeom prst="rect">
            <a:avLst/>
          </a:prstGeom>
        </p:spPr>
      </p:pic>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3</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03730" y="1313670"/>
            <a:ext cx="4407460" cy="1325563"/>
          </a:xfrm>
        </p:spPr>
        <p:txBody>
          <a:bodyPr>
            <a:normAutofit fontScale="90000"/>
          </a:bodyPr>
          <a:lstStyle/>
          <a:p>
            <a:pPr>
              <a:lnSpc>
                <a:spcPts val="5200"/>
              </a:lnSpc>
            </a:pPr>
            <a:r>
              <a:rPr lang="en-US" dirty="0"/>
              <a:t>Influences and pressure</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grpSp>
        <p:nvGrpSpPr>
          <p:cNvPr id="23" name="Group 22">
            <a:extLst>
              <a:ext uri="{FF2B5EF4-FFF2-40B4-BE49-F238E27FC236}">
                <a16:creationId xmlns:a16="http://schemas.microsoft.com/office/drawing/2014/main" id="{038495D1-4CEA-B59C-0AFF-25C5B8D50C4E}"/>
              </a:ext>
            </a:extLst>
          </p:cNvPr>
          <p:cNvGrpSpPr/>
          <p:nvPr/>
        </p:nvGrpSpPr>
        <p:grpSpPr>
          <a:xfrm rot="12335593" flipH="1">
            <a:off x="5591948" y="2805468"/>
            <a:ext cx="2294916" cy="4411151"/>
            <a:chOff x="6150054" y="2060009"/>
            <a:chExt cx="2652448" cy="4701309"/>
          </a:xfrm>
        </p:grpSpPr>
        <p:pic>
          <p:nvPicPr>
            <p:cNvPr id="24" name="Picture 23" descr="A purple snake on a black background&#10;&#10;Description automatically generated">
              <a:extLst>
                <a:ext uri="{FF2B5EF4-FFF2-40B4-BE49-F238E27FC236}">
                  <a16:creationId xmlns:a16="http://schemas.microsoft.com/office/drawing/2014/main" id="{8C253C3C-12AE-C1B0-A31F-9FDA28473B1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rot="4395885">
              <a:off x="6655586" y="4356101"/>
              <a:ext cx="847237" cy="1554495"/>
            </a:xfrm>
            <a:prstGeom prst="rect">
              <a:avLst/>
            </a:prstGeom>
          </p:spPr>
        </p:pic>
        <p:pic>
          <p:nvPicPr>
            <p:cNvPr id="26" name="Picture 25" descr="A purple hand pointing at something&#10;&#10;Description automatically generated">
              <a:extLst>
                <a:ext uri="{FF2B5EF4-FFF2-40B4-BE49-F238E27FC236}">
                  <a16:creationId xmlns:a16="http://schemas.microsoft.com/office/drawing/2014/main" id="{8D5D8569-12BF-0E60-FBF4-E86B8800967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rot="15126028">
              <a:off x="6472128" y="2629671"/>
              <a:ext cx="838276" cy="1482423"/>
            </a:xfrm>
            <a:prstGeom prst="rect">
              <a:avLst/>
            </a:prstGeom>
          </p:spPr>
        </p:pic>
        <p:pic>
          <p:nvPicPr>
            <p:cNvPr id="34" name="Picture 33" descr="A purple arrow pointing up&#10;&#10;Description automatically generated">
              <a:extLst>
                <a:ext uri="{FF2B5EF4-FFF2-40B4-BE49-F238E27FC236}">
                  <a16:creationId xmlns:a16="http://schemas.microsoft.com/office/drawing/2014/main" id="{FD5F6CCD-106A-8526-16A4-F60F7E4B8B8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rot="2766200">
              <a:off x="6731806" y="3556397"/>
              <a:ext cx="892310" cy="1054041"/>
            </a:xfrm>
            <a:prstGeom prst="rect">
              <a:avLst/>
            </a:prstGeom>
          </p:spPr>
        </p:pic>
        <p:pic>
          <p:nvPicPr>
            <p:cNvPr id="35" name="Picture 34" descr="A purple arrow on a black background&#10;&#10;Description automatically generated">
              <a:extLst>
                <a:ext uri="{FF2B5EF4-FFF2-40B4-BE49-F238E27FC236}">
                  <a16:creationId xmlns:a16="http://schemas.microsoft.com/office/drawing/2014/main" id="{F6C01693-EA68-465A-B259-07EC65501C55}"/>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rot="13347748">
              <a:off x="7750105" y="5419131"/>
              <a:ext cx="805563" cy="1309858"/>
            </a:xfrm>
            <a:prstGeom prst="rect">
              <a:avLst/>
            </a:prstGeom>
          </p:spPr>
        </p:pic>
        <p:pic>
          <p:nvPicPr>
            <p:cNvPr id="36" name="Picture 35" descr="A purple arrow pointing up&#10;&#10;Description automatically generated">
              <a:extLst>
                <a:ext uri="{FF2B5EF4-FFF2-40B4-BE49-F238E27FC236}">
                  <a16:creationId xmlns:a16="http://schemas.microsoft.com/office/drawing/2014/main" id="{AAA7E90A-D548-6EF9-F865-7EE62608F7B3}"/>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rot="4516760">
              <a:off x="6315440" y="2205998"/>
              <a:ext cx="1036314" cy="744336"/>
            </a:xfrm>
            <a:prstGeom prst="rect">
              <a:avLst/>
            </a:prstGeom>
          </p:spPr>
        </p:pic>
        <p:pic>
          <p:nvPicPr>
            <p:cNvPr id="37" name="Picture 36" descr="A purple hand pointing at something&#10;&#10;Description automatically generated">
              <a:extLst>
                <a:ext uri="{FF2B5EF4-FFF2-40B4-BE49-F238E27FC236}">
                  <a16:creationId xmlns:a16="http://schemas.microsoft.com/office/drawing/2014/main" id="{18B1A08D-7FDB-6BAD-C56A-D9A6D81C525E}"/>
                </a:ext>
              </a:extLst>
            </p:cNvPr>
            <p:cNvPicPr>
              <a:picLocks noChangeAspect="1"/>
            </p:cNvPicPr>
            <p:nvPr/>
          </p:nvPicPr>
          <p:blipFill>
            <a:blip r:embed="rId5">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rot="13769660">
              <a:off x="7371485" y="5319634"/>
              <a:ext cx="460130" cy="813703"/>
            </a:xfrm>
            <a:prstGeom prst="rect">
              <a:avLst/>
            </a:prstGeom>
          </p:spPr>
        </p:pic>
        <p:pic>
          <p:nvPicPr>
            <p:cNvPr id="38" name="Picture 37" descr="A purple hand pointing at something&#10;&#10;Description automatically generated">
              <a:extLst>
                <a:ext uri="{FF2B5EF4-FFF2-40B4-BE49-F238E27FC236}">
                  <a16:creationId xmlns:a16="http://schemas.microsoft.com/office/drawing/2014/main" id="{D2FBBC48-F92B-5D48-DC12-07A0D2EE2981}"/>
                </a:ext>
              </a:extLst>
            </p:cNvPr>
            <p:cNvPicPr>
              <a:picLocks noChangeAspect="1"/>
            </p:cNvPicPr>
            <p:nvPr/>
          </p:nvPicPr>
          <p:blipFill>
            <a:blip r:embed="rId5">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rot="12361402">
              <a:off x="7334614" y="4318326"/>
              <a:ext cx="351360" cy="621352"/>
            </a:xfrm>
            <a:prstGeom prst="rect">
              <a:avLst/>
            </a:prstGeom>
          </p:spPr>
        </p:pic>
        <p:pic>
          <p:nvPicPr>
            <p:cNvPr id="39" name="Picture 38" descr="A purple hand pointing at something&#10;&#10;Description automatically generated">
              <a:extLst>
                <a:ext uri="{FF2B5EF4-FFF2-40B4-BE49-F238E27FC236}">
                  <a16:creationId xmlns:a16="http://schemas.microsoft.com/office/drawing/2014/main" id="{6F19A4CA-AC37-7BC7-7CA7-D125C42CBB2C}"/>
                </a:ext>
              </a:extLst>
            </p:cNvPr>
            <p:cNvPicPr>
              <a:picLocks noChangeAspect="1"/>
            </p:cNvPicPr>
            <p:nvPr/>
          </p:nvPicPr>
          <p:blipFill>
            <a:blip r:embed="rId5">
              <a:extLst>
                <a:ext uri="{BEBA8EAE-BF5A-486C-A8C5-ECC9F3942E4B}">
                  <a14:imgProps xmlns:a14="http://schemas.microsoft.com/office/drawing/2010/main">
                    <a14:imgLayer r:embed="rId15">
                      <a14:imgEffect>
                        <a14:brightnessContrast bright="-100000"/>
                      </a14:imgEffect>
                    </a14:imgLayer>
                  </a14:imgProps>
                </a:ext>
              </a:extLst>
            </a:blip>
            <a:stretch>
              <a:fillRect/>
            </a:stretch>
          </p:blipFill>
          <p:spPr>
            <a:xfrm rot="12837745">
              <a:off x="8451142" y="6139966"/>
              <a:ext cx="351360" cy="621352"/>
            </a:xfrm>
            <a:prstGeom prst="rect">
              <a:avLst/>
            </a:prstGeom>
          </p:spPr>
        </p:pic>
      </p:grpSp>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0E2A9-F3BF-405C-BD8F-B8D7E62A97F4}">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dcmitype/"/>
    <ds:schemaRef ds:uri="6ded5182-507a-430e-922d-50a9575e5a4a"/>
    <ds:schemaRef ds:uri="http://schemas.microsoft.com/office/2006/documentManagement/types"/>
    <ds:schemaRef ds:uri="88f9c89a-407a-49b7-9ca1-7578c3d06dfc"/>
    <ds:schemaRef ds:uri="http://www.w3.org/XML/1998/namespace"/>
  </ds:schemaRefs>
</ds:datastoreItem>
</file>

<file path=customXml/itemProps2.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3.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10435</TotalTime>
  <Words>3413</Words>
  <Application>Microsoft Macintosh PowerPoint</Application>
  <PresentationFormat>A4 Paper (210x297 mm)</PresentationFormat>
  <Paragraphs>275</Paragraphs>
  <Slides>22</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Arial</vt:lpstr>
      <vt:lpstr>Calibri</vt:lpstr>
      <vt:lpstr>Century Gothic</vt:lpstr>
      <vt:lpstr>Lato</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Influences and pressure</vt:lpstr>
      <vt:lpstr>PowerPoint Presentation</vt:lpstr>
      <vt:lpstr>PowerPoint Presentation</vt:lpstr>
      <vt:lpstr>PowerPoint Presentation</vt:lpstr>
      <vt:lpstr>Introduction</vt:lpstr>
      <vt:lpstr>Diamond 9: Part 1</vt:lpstr>
      <vt:lpstr>Diamond 9: Part 2</vt:lpstr>
      <vt:lpstr>PowerPoint Presentation</vt:lpstr>
      <vt:lpstr>Strategies for managing pressure</vt:lpstr>
      <vt:lpstr>Responding to pressure</vt:lpstr>
      <vt:lpstr>Who can help?</vt:lpstr>
      <vt:lpstr>PowerPoint Presentation</vt:lpstr>
      <vt:lpstr>What have we learnt?</vt:lpstr>
      <vt:lpstr>Assertive responses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36</cp:revision>
  <dcterms:created xsi:type="dcterms:W3CDTF">2023-05-19T09:34:20Z</dcterms:created>
  <dcterms:modified xsi:type="dcterms:W3CDTF">2024-11-15T12:18:09Z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