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1" r:id="rId5"/>
  </p:sldMasterIdLst>
  <p:notesMasterIdLst>
    <p:notesMasterId r:id="rId33"/>
  </p:notesMasterIdLst>
  <p:handoutMasterIdLst>
    <p:handoutMasterId r:id="rId34"/>
  </p:handoutMasterIdLst>
  <p:sldIdLst>
    <p:sldId id="257" r:id="rId6"/>
    <p:sldId id="258" r:id="rId7"/>
    <p:sldId id="270" r:id="rId8"/>
    <p:sldId id="260" r:id="rId9"/>
    <p:sldId id="272" r:id="rId10"/>
    <p:sldId id="261" r:id="rId11"/>
    <p:sldId id="256" r:id="rId12"/>
    <p:sldId id="262" r:id="rId13"/>
    <p:sldId id="263" r:id="rId14"/>
    <p:sldId id="286" r:id="rId15"/>
    <p:sldId id="264" r:id="rId16"/>
    <p:sldId id="265" r:id="rId17"/>
    <p:sldId id="306" r:id="rId18"/>
    <p:sldId id="307" r:id="rId19"/>
    <p:sldId id="308" r:id="rId20"/>
    <p:sldId id="309" r:id="rId21"/>
    <p:sldId id="311" r:id="rId22"/>
    <p:sldId id="310" r:id="rId23"/>
    <p:sldId id="312" r:id="rId24"/>
    <p:sldId id="313" r:id="rId25"/>
    <p:sldId id="314" r:id="rId26"/>
    <p:sldId id="315" r:id="rId27"/>
    <p:sldId id="316" r:id="rId28"/>
    <p:sldId id="317" r:id="rId29"/>
    <p:sldId id="285" r:id="rId30"/>
    <p:sldId id="278" r:id="rId31"/>
    <p:sldId id="293" r:id="rId32"/>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acher slides" id="{054E604B-5DE3-6240-A5CB-269D62CB8131}">
          <p14:sldIdLst>
            <p14:sldId id="257"/>
            <p14:sldId id="258"/>
            <p14:sldId id="270"/>
            <p14:sldId id="260"/>
            <p14:sldId id="272"/>
            <p14:sldId id="261"/>
            <p14:sldId id="256"/>
            <p14:sldId id="262"/>
          </p14:sldIdLst>
        </p14:section>
        <p14:section name="Pupil Slides" id="{938DD7AC-2297-1F48-B25E-0B0BFFE37CBE}">
          <p14:sldIdLst>
            <p14:sldId id="263"/>
            <p14:sldId id="286"/>
            <p14:sldId id="264"/>
            <p14:sldId id="265"/>
            <p14:sldId id="306"/>
            <p14:sldId id="307"/>
            <p14:sldId id="308"/>
            <p14:sldId id="309"/>
            <p14:sldId id="311"/>
            <p14:sldId id="310"/>
            <p14:sldId id="312"/>
            <p14:sldId id="313"/>
            <p14:sldId id="314"/>
            <p14:sldId id="315"/>
            <p14:sldId id="316"/>
            <p14:sldId id="317"/>
            <p14:sldId id="285"/>
            <p14:sldId id="278"/>
            <p14:sldId id="293"/>
          </p14:sldIdLst>
        </p14:section>
      </p14:sectionLst>
    </p:ext>
    <p:ext uri="{EFAFB233-063F-42B5-8137-9DF3F51BA10A}">
      <p15:sldGuideLst xmlns:p15="http://schemas.microsoft.com/office/powerpoint/2012/main">
        <p15:guide id="2" pos="3120" userDrawn="1">
          <p15:clr>
            <a:srgbClr val="A4A3A4"/>
          </p15:clr>
        </p15:guide>
        <p15:guide id="3" orient="horz" pos="218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C12B08-0C65-70E1-06A9-EC6ECC22BC65}" name="Sarah Gabbett" initials="SG" userId="S::sarah.gabbett@pshe-association.org.uk::12008655-cbfd-44ed-a381-1f290a29d2b3" providerId="AD"/>
  <p188:author id="{F802640C-DFE8-DBF9-8CAA-1964855F0BD9}" name="Lydia Stober" initials="LS" userId="S::Lydia@pshe-association.org.uk::e687ff10-80d0-4eb3-ad71-69ad21d4f6ca" providerId="AD"/>
  <p188:author id="{3C53221D-BA6F-6B76-58E9-32C234ECFA7A}" name="Ferg Ashby" initials="" userId="S::ferg.ashby@revealingreality.co.uk::3b6fd15c-2e30-4dd8-8006-46678ab8eb10" providerId="AD"/>
  <p188:author id="{A585043F-A66D-640D-13ED-CBB00BA6FCE7}" name="Florence Ackland" initials="FA" userId="S::florence@pshe-association.org.uk::4fb6b414-8ee9-4dd4-af5a-4d2d97910631" providerId="AD"/>
  <p188:author id="{ECE9A068-C919-A02A-25B8-2F5A9A3AA73E}" name="Jenny Barksfield" initials="JB" userId="S::jenny@pshe-association.org.uk::e146badb-6d45-41de-81bb-9480fcad5801" providerId="AD"/>
  <p188:author id="{A615D0C0-0528-1829-B6EF-3E91335F7BD5}" name="Elizabeth Laming" initials="EL" userId="S::Elizabeth@pshe-association.org.uk::9efb028c-33ba-4adf-b3e0-6fd4460b30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m Harvey" initials="SH" lastIdx="1" clrIdx="0">
    <p:extLst>
      <p:ext uri="{19B8F6BF-5375-455C-9EA6-DF929625EA0E}">
        <p15:presenceInfo xmlns:p15="http://schemas.microsoft.com/office/powerpoint/2012/main" userId="S-1-12-1-320596639-1112559647-2345866923-5509528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F837E"/>
    <a:srgbClr val="1EA099"/>
    <a:srgbClr val="712352"/>
    <a:srgbClr val="056762"/>
    <a:srgbClr val="F6B4A5"/>
    <a:srgbClr val="D39BBD"/>
    <a:srgbClr val="64235E"/>
    <a:srgbClr val="FF9933"/>
    <a:srgbClr val="ED69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77"/>
    <p:restoredTop sz="82041" autoAdjust="0"/>
  </p:normalViewPr>
  <p:slideViewPr>
    <p:cSldViewPr snapToGrid="0">
      <p:cViewPr varScale="1">
        <p:scale>
          <a:sx n="104" d="100"/>
          <a:sy n="104" d="100"/>
        </p:scale>
        <p:origin x="2504" y="192"/>
      </p:cViewPr>
      <p:guideLst>
        <p:guide pos="3120"/>
        <p:guide orient="horz" pos="2183"/>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8B9088-BAF2-4383-A178-E575732CF6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9CB5D46-D5A2-46C7-8A1B-72ADDB29D2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6A91F5-2AB9-47F7-A3B9-5DD75AEB376D}" type="datetimeFigureOut">
              <a:rPr lang="en-GB" smtClean="0"/>
              <a:t>15/11/2024</a:t>
            </a:fld>
            <a:endParaRPr lang="en-GB"/>
          </a:p>
        </p:txBody>
      </p:sp>
      <p:sp>
        <p:nvSpPr>
          <p:cNvPr id="4" name="Footer Placeholder 3">
            <a:extLst>
              <a:ext uri="{FF2B5EF4-FFF2-40B4-BE49-F238E27FC236}">
                <a16:creationId xmlns:a16="http://schemas.microsoft.com/office/drawing/2014/main" id="{E99CB244-1F0C-4A1A-961E-4D50507FBC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AE8DF69-99F8-479C-84B9-BA1991B72E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3773F4-4BFC-43A3-ABBC-3E050505F238}" type="slidenum">
              <a:rPr lang="en-GB" smtClean="0"/>
              <a:t>‹#›</a:t>
            </a:fld>
            <a:endParaRPr lang="en-GB"/>
          </a:p>
        </p:txBody>
      </p:sp>
    </p:spTree>
    <p:extLst>
      <p:ext uri="{BB962C8B-B14F-4D97-AF65-F5344CB8AC3E}">
        <p14:creationId xmlns:p14="http://schemas.microsoft.com/office/powerpoint/2010/main" val="2943030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72EAD3-7812-2E4F-B4D3-7C238458E569}" type="datetimeFigureOut">
              <a:rPr lang="en-US" smtClean="0"/>
              <a:t>11/15/24</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8E58B-C9BC-F047-AC61-EC49AB3E98B5}" type="slidenum">
              <a:rPr lang="en-US" smtClean="0"/>
              <a:t>‹#›</a:t>
            </a:fld>
            <a:endParaRPr lang="en-US"/>
          </a:p>
        </p:txBody>
      </p:sp>
    </p:spTree>
    <p:extLst>
      <p:ext uri="{BB962C8B-B14F-4D97-AF65-F5344CB8AC3E}">
        <p14:creationId xmlns:p14="http://schemas.microsoft.com/office/powerpoint/2010/main" val="4286727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AB8E58B-C9BC-F047-AC61-EC49AB3E98B5}" type="slidenum">
              <a:rPr lang="en-US" smtClean="0"/>
              <a:t>3</a:t>
            </a:fld>
            <a:endParaRPr lang="en-US"/>
          </a:p>
        </p:txBody>
      </p:sp>
    </p:spTree>
    <p:extLst>
      <p:ext uri="{BB962C8B-B14F-4D97-AF65-F5344CB8AC3E}">
        <p14:creationId xmlns:p14="http://schemas.microsoft.com/office/powerpoint/2010/main" val="189588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550"/>
              </a:lnSpc>
              <a:spcAft>
                <a:spcPts val="700"/>
              </a:spcAft>
            </a:pPr>
            <a:r>
              <a:rPr lang="en-GB" sz="1800" b="1" dirty="0">
                <a:solidFill>
                  <a:srgbClr val="3B3838"/>
                </a:solidFill>
                <a:effectLst/>
                <a:latin typeface="Outfit"/>
                <a:ea typeface="Calibri" panose="020F0502020204030204" pitchFamily="34" charset="0"/>
                <a:cs typeface="Times New Roman" panose="02020603050405020304" pitchFamily="18" charset="0"/>
              </a:rPr>
              <a:t>Teacher notes - Analysing media messages (slides 14-21, 15 mins)</a:t>
            </a:r>
          </a:p>
          <a:p>
            <a:pPr marL="0" marR="0" lvl="0" indent="0" algn="just" defTabSz="914400" rtl="0" eaLnBrk="1" fontAlgn="auto" latinLnBrk="0" hangingPunct="1">
              <a:lnSpc>
                <a:spcPts val="1550"/>
              </a:lnSpc>
              <a:spcBef>
                <a:spcPts val="0"/>
              </a:spcBef>
              <a:spcAft>
                <a:spcPts val="700"/>
              </a:spcAft>
              <a:buClrTx/>
              <a:buSzTx/>
              <a:buFontTx/>
              <a:buNone/>
              <a:tabLst/>
              <a:defRPr/>
            </a:pPr>
            <a:r>
              <a:rPr lang="en-GB" sz="1800" dirty="0"/>
              <a:t>Use</a:t>
            </a:r>
            <a:r>
              <a:rPr lang="en-GB" sz="1800" baseline="0" dirty="0"/>
              <a:t> slides 15-21 to discuss possible key messages pupils may have suggested for each poster. They may have also suggested additional ideas. </a:t>
            </a:r>
            <a:endParaRPr lang="en-GB" sz="1800" dirty="0"/>
          </a:p>
          <a:p>
            <a:pPr algn="just">
              <a:lnSpc>
                <a:spcPts val="1550"/>
              </a:lnSpc>
              <a:spcAft>
                <a:spcPts val="700"/>
              </a:spcAft>
            </a:pPr>
            <a:endParaRPr lang="en-GB" sz="1800" b="1" dirty="0">
              <a:solidFill>
                <a:srgbClr val="3B3838"/>
              </a:solidFill>
              <a:effectLst/>
              <a:latin typeface="Outfi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AB8E58B-C9BC-F047-AC61-EC49AB3E98B5}" type="slidenum">
              <a:rPr lang="en-US" smtClean="0"/>
              <a:t>15</a:t>
            </a:fld>
            <a:endParaRPr lang="en-US"/>
          </a:p>
        </p:txBody>
      </p:sp>
    </p:spTree>
    <p:extLst>
      <p:ext uri="{BB962C8B-B14F-4D97-AF65-F5344CB8AC3E}">
        <p14:creationId xmlns:p14="http://schemas.microsoft.com/office/powerpoint/2010/main" val="185240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550"/>
              </a:lnSpc>
              <a:spcAft>
                <a:spcPts val="700"/>
              </a:spcAft>
            </a:pPr>
            <a:r>
              <a:rPr lang="en-GB" sz="1800" b="1" dirty="0">
                <a:solidFill>
                  <a:srgbClr val="3B3838"/>
                </a:solidFill>
                <a:effectLst/>
                <a:latin typeface="Outfit"/>
                <a:ea typeface="Calibri" panose="020F0502020204030204" pitchFamily="34" charset="0"/>
                <a:cs typeface="Times New Roman" panose="02020603050405020304" pitchFamily="18" charset="0"/>
              </a:rPr>
              <a:t>Teacher notes - Analysing media messages (slides 14-21, 15 mins)</a:t>
            </a:r>
          </a:p>
          <a:p>
            <a:pPr marL="0" marR="0" lvl="0" indent="0" algn="just" defTabSz="914400" rtl="0" eaLnBrk="1" fontAlgn="auto" latinLnBrk="0" hangingPunct="1">
              <a:lnSpc>
                <a:spcPts val="1550"/>
              </a:lnSpc>
              <a:spcBef>
                <a:spcPts val="0"/>
              </a:spcBef>
              <a:spcAft>
                <a:spcPts val="700"/>
              </a:spcAft>
              <a:buClrTx/>
              <a:buSzTx/>
              <a:buFontTx/>
              <a:buNone/>
              <a:tabLst/>
              <a:defRPr/>
            </a:pPr>
            <a:r>
              <a:rPr lang="en-GB" sz="1800" dirty="0"/>
              <a:t>Use</a:t>
            </a:r>
            <a:r>
              <a:rPr lang="en-GB" sz="1800" baseline="0" dirty="0"/>
              <a:t> slides 15-21 to discuss possible key messages pupils may have suggested for each poster. They may have also suggested additional ideas. </a:t>
            </a:r>
            <a:endParaRPr lang="en-GB" sz="1800" dirty="0"/>
          </a:p>
          <a:p>
            <a:pPr algn="just">
              <a:lnSpc>
                <a:spcPts val="1550"/>
              </a:lnSpc>
              <a:spcAft>
                <a:spcPts val="700"/>
              </a:spcAft>
            </a:pPr>
            <a:endParaRPr lang="en-GB" sz="1800" b="1" dirty="0">
              <a:solidFill>
                <a:srgbClr val="3B3838"/>
              </a:solidFill>
              <a:effectLst/>
              <a:latin typeface="Outfi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AB8E58B-C9BC-F047-AC61-EC49AB3E98B5}" type="slidenum">
              <a:rPr lang="en-US" smtClean="0"/>
              <a:t>16</a:t>
            </a:fld>
            <a:endParaRPr lang="en-US"/>
          </a:p>
        </p:txBody>
      </p:sp>
    </p:spTree>
    <p:extLst>
      <p:ext uri="{BB962C8B-B14F-4D97-AF65-F5344CB8AC3E}">
        <p14:creationId xmlns:p14="http://schemas.microsoft.com/office/powerpoint/2010/main" val="1679309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550"/>
              </a:lnSpc>
              <a:spcAft>
                <a:spcPts val="700"/>
              </a:spcAft>
            </a:pPr>
            <a:r>
              <a:rPr lang="en-GB" sz="1800" b="1" dirty="0">
                <a:solidFill>
                  <a:srgbClr val="3B3838"/>
                </a:solidFill>
                <a:effectLst/>
                <a:latin typeface="Outfit"/>
                <a:ea typeface="Calibri" panose="020F0502020204030204" pitchFamily="34" charset="0"/>
                <a:cs typeface="Times New Roman" panose="02020603050405020304" pitchFamily="18" charset="0"/>
              </a:rPr>
              <a:t>Teacher notes - Analysing media messages (slides 14-21, 15 mins)</a:t>
            </a:r>
          </a:p>
          <a:p>
            <a:pPr marL="0" marR="0" lvl="0" indent="0" algn="just" defTabSz="914400" rtl="0" eaLnBrk="1" fontAlgn="auto" latinLnBrk="0" hangingPunct="1">
              <a:lnSpc>
                <a:spcPts val="1550"/>
              </a:lnSpc>
              <a:spcBef>
                <a:spcPts val="0"/>
              </a:spcBef>
              <a:spcAft>
                <a:spcPts val="700"/>
              </a:spcAft>
              <a:buClrTx/>
              <a:buSzTx/>
              <a:buFontTx/>
              <a:buNone/>
              <a:tabLst/>
              <a:defRPr/>
            </a:pPr>
            <a:r>
              <a:rPr lang="en-GB" sz="1800" dirty="0"/>
              <a:t>Use</a:t>
            </a:r>
            <a:r>
              <a:rPr lang="en-GB" sz="1800" baseline="0" dirty="0"/>
              <a:t> slides 15-21 to discuss possible key messages pupils may have suggested for each poster. They may have also suggested additional ideas. </a:t>
            </a:r>
            <a:endParaRPr lang="en-GB" sz="1800" dirty="0"/>
          </a:p>
          <a:p>
            <a:pPr algn="just">
              <a:lnSpc>
                <a:spcPts val="1550"/>
              </a:lnSpc>
              <a:spcAft>
                <a:spcPts val="700"/>
              </a:spcAft>
            </a:pPr>
            <a:endParaRPr lang="en-GB" sz="1800" b="1" dirty="0">
              <a:solidFill>
                <a:srgbClr val="3B3838"/>
              </a:solidFill>
              <a:effectLst/>
              <a:latin typeface="Outfi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AB8E58B-C9BC-F047-AC61-EC49AB3E98B5}" type="slidenum">
              <a:rPr lang="en-US" smtClean="0"/>
              <a:t>17</a:t>
            </a:fld>
            <a:endParaRPr lang="en-US"/>
          </a:p>
        </p:txBody>
      </p:sp>
    </p:spTree>
    <p:extLst>
      <p:ext uri="{BB962C8B-B14F-4D97-AF65-F5344CB8AC3E}">
        <p14:creationId xmlns:p14="http://schemas.microsoft.com/office/powerpoint/2010/main" val="1950762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550"/>
              </a:lnSpc>
              <a:spcAft>
                <a:spcPts val="700"/>
              </a:spcAft>
            </a:pPr>
            <a:r>
              <a:rPr lang="en-GB" sz="1800" b="1" dirty="0">
                <a:solidFill>
                  <a:srgbClr val="3B3838"/>
                </a:solidFill>
                <a:effectLst/>
                <a:latin typeface="Outfit"/>
                <a:ea typeface="Calibri" panose="020F0502020204030204" pitchFamily="34" charset="0"/>
                <a:cs typeface="Times New Roman" panose="02020603050405020304" pitchFamily="18" charset="0"/>
              </a:rPr>
              <a:t>Teacher notes - Analysing media messages (slides 14-21, 15 mins)</a:t>
            </a:r>
          </a:p>
          <a:p>
            <a:pPr marL="0" marR="0" lvl="0" indent="0" algn="just" defTabSz="914400" rtl="0" eaLnBrk="1" fontAlgn="auto" latinLnBrk="0" hangingPunct="1">
              <a:lnSpc>
                <a:spcPts val="1550"/>
              </a:lnSpc>
              <a:spcBef>
                <a:spcPts val="0"/>
              </a:spcBef>
              <a:spcAft>
                <a:spcPts val="700"/>
              </a:spcAft>
              <a:buClrTx/>
              <a:buSzTx/>
              <a:buFontTx/>
              <a:buNone/>
              <a:tabLst/>
              <a:defRPr/>
            </a:pPr>
            <a:r>
              <a:rPr lang="en-GB" sz="1800" dirty="0"/>
              <a:t>Use</a:t>
            </a:r>
            <a:r>
              <a:rPr lang="en-GB" sz="1800" baseline="0" dirty="0"/>
              <a:t> slides 15-21 to discuss possible key messages pupils may have suggested for each poster. They may have also suggested additional ideas. </a:t>
            </a:r>
            <a:endParaRPr lang="en-GB" sz="1800" dirty="0"/>
          </a:p>
          <a:p>
            <a:pPr algn="just">
              <a:lnSpc>
                <a:spcPts val="1550"/>
              </a:lnSpc>
              <a:spcAft>
                <a:spcPts val="700"/>
              </a:spcAft>
            </a:pPr>
            <a:endParaRPr lang="en-GB" sz="1800" b="1" dirty="0">
              <a:solidFill>
                <a:srgbClr val="3B3838"/>
              </a:solidFill>
              <a:effectLst/>
              <a:latin typeface="Outfi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AB8E58B-C9BC-F047-AC61-EC49AB3E98B5}" type="slidenum">
              <a:rPr lang="en-US" smtClean="0"/>
              <a:t>18</a:t>
            </a:fld>
            <a:endParaRPr lang="en-US"/>
          </a:p>
        </p:txBody>
      </p:sp>
    </p:spTree>
    <p:extLst>
      <p:ext uri="{BB962C8B-B14F-4D97-AF65-F5344CB8AC3E}">
        <p14:creationId xmlns:p14="http://schemas.microsoft.com/office/powerpoint/2010/main" val="942576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550"/>
              </a:lnSpc>
              <a:spcAft>
                <a:spcPts val="700"/>
              </a:spcAft>
            </a:pPr>
            <a:r>
              <a:rPr lang="en-GB" sz="1800" b="1" dirty="0">
                <a:solidFill>
                  <a:srgbClr val="3B3838"/>
                </a:solidFill>
                <a:effectLst/>
                <a:latin typeface="Outfit"/>
                <a:ea typeface="Calibri" panose="020F0502020204030204" pitchFamily="34" charset="0"/>
                <a:cs typeface="Times New Roman" panose="02020603050405020304" pitchFamily="18" charset="0"/>
              </a:rPr>
              <a:t>Teacher notes - Analysing media messages (slides 14-21, 15 mins)</a:t>
            </a:r>
          </a:p>
          <a:p>
            <a:pPr marL="0" marR="0" lvl="0" indent="0" algn="just" defTabSz="914400" rtl="0" eaLnBrk="1" fontAlgn="auto" latinLnBrk="0" hangingPunct="1">
              <a:lnSpc>
                <a:spcPts val="1550"/>
              </a:lnSpc>
              <a:spcBef>
                <a:spcPts val="0"/>
              </a:spcBef>
              <a:spcAft>
                <a:spcPts val="700"/>
              </a:spcAft>
              <a:buClrTx/>
              <a:buSzTx/>
              <a:buFontTx/>
              <a:buNone/>
              <a:tabLst/>
              <a:defRPr/>
            </a:pPr>
            <a:r>
              <a:rPr lang="en-GB" sz="1800" dirty="0"/>
              <a:t>Use</a:t>
            </a:r>
            <a:r>
              <a:rPr lang="en-GB" sz="1800" baseline="0" dirty="0"/>
              <a:t> slides 15-21 to discuss possible key messages pupils may have suggested for each poster. They may have also suggested additional ideas. </a:t>
            </a:r>
            <a:endParaRPr lang="en-GB" sz="1800" dirty="0"/>
          </a:p>
          <a:p>
            <a:pPr algn="just">
              <a:lnSpc>
                <a:spcPts val="1550"/>
              </a:lnSpc>
              <a:spcAft>
                <a:spcPts val="700"/>
              </a:spcAft>
            </a:pPr>
            <a:endParaRPr lang="en-GB" sz="1800" b="1" dirty="0">
              <a:solidFill>
                <a:srgbClr val="3B3838"/>
              </a:solidFill>
              <a:effectLst/>
              <a:latin typeface="Outfi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AB8E58B-C9BC-F047-AC61-EC49AB3E98B5}" type="slidenum">
              <a:rPr lang="en-US" smtClean="0"/>
              <a:t>19</a:t>
            </a:fld>
            <a:endParaRPr lang="en-US"/>
          </a:p>
        </p:txBody>
      </p:sp>
    </p:spTree>
    <p:extLst>
      <p:ext uri="{BB962C8B-B14F-4D97-AF65-F5344CB8AC3E}">
        <p14:creationId xmlns:p14="http://schemas.microsoft.com/office/powerpoint/2010/main" val="1405230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550"/>
              </a:lnSpc>
              <a:spcAft>
                <a:spcPts val="700"/>
              </a:spcAft>
            </a:pPr>
            <a:r>
              <a:rPr lang="en-GB" sz="1800" b="1" dirty="0">
                <a:solidFill>
                  <a:srgbClr val="3B3838"/>
                </a:solidFill>
                <a:effectLst/>
                <a:latin typeface="Outfit"/>
                <a:ea typeface="Calibri" panose="020F0502020204030204" pitchFamily="34" charset="0"/>
                <a:cs typeface="Times New Roman" panose="02020603050405020304" pitchFamily="18" charset="0"/>
              </a:rPr>
              <a:t>Teacher notes - Analysing media messages (slides 14-21, 15 mins)</a:t>
            </a:r>
          </a:p>
          <a:p>
            <a:pPr marL="0" marR="0" lvl="0" indent="0" algn="just" defTabSz="914400" rtl="0" eaLnBrk="1" fontAlgn="auto" latinLnBrk="0" hangingPunct="1">
              <a:lnSpc>
                <a:spcPts val="1550"/>
              </a:lnSpc>
              <a:spcBef>
                <a:spcPts val="0"/>
              </a:spcBef>
              <a:spcAft>
                <a:spcPts val="700"/>
              </a:spcAft>
              <a:buClrTx/>
              <a:buSzTx/>
              <a:buFontTx/>
              <a:buNone/>
              <a:tabLst/>
              <a:defRPr/>
            </a:pPr>
            <a:r>
              <a:rPr lang="en-GB" sz="1800" dirty="0"/>
              <a:t>Use</a:t>
            </a:r>
            <a:r>
              <a:rPr lang="en-GB" sz="1800" baseline="0" dirty="0"/>
              <a:t> slides 15-21 to discuss possible key messages pupils may have suggested for each poster. They may have also suggested additional ideas. </a:t>
            </a:r>
            <a:endParaRPr lang="en-GB" sz="1800" dirty="0"/>
          </a:p>
          <a:p>
            <a:pPr algn="just">
              <a:lnSpc>
                <a:spcPts val="1550"/>
              </a:lnSpc>
              <a:spcAft>
                <a:spcPts val="700"/>
              </a:spcAft>
            </a:pPr>
            <a:endParaRPr lang="en-GB" sz="1800" b="1" dirty="0">
              <a:solidFill>
                <a:srgbClr val="3B3838"/>
              </a:solidFill>
              <a:effectLst/>
              <a:latin typeface="Outfi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AB8E58B-C9BC-F047-AC61-EC49AB3E98B5}" type="slidenum">
              <a:rPr lang="en-US" smtClean="0"/>
              <a:t>20</a:t>
            </a:fld>
            <a:endParaRPr lang="en-US"/>
          </a:p>
        </p:txBody>
      </p:sp>
    </p:spTree>
    <p:extLst>
      <p:ext uri="{BB962C8B-B14F-4D97-AF65-F5344CB8AC3E}">
        <p14:creationId xmlns:p14="http://schemas.microsoft.com/office/powerpoint/2010/main" val="2105699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550"/>
              </a:lnSpc>
              <a:spcAft>
                <a:spcPts val="700"/>
              </a:spcAft>
            </a:pPr>
            <a:r>
              <a:rPr lang="en-GB" sz="1800" b="1" dirty="0">
                <a:solidFill>
                  <a:srgbClr val="3B3838"/>
                </a:solidFill>
                <a:effectLst/>
                <a:latin typeface="Outfit"/>
                <a:ea typeface="Calibri" panose="020F0502020204030204" pitchFamily="34" charset="0"/>
                <a:cs typeface="Times New Roman" panose="02020603050405020304" pitchFamily="18" charset="0"/>
              </a:rPr>
              <a:t>Teacher notes - Analysing media messages (slides 14-21, 15 mins)</a:t>
            </a:r>
          </a:p>
          <a:p>
            <a:pPr marL="0" marR="0" lvl="0" indent="0" algn="just" defTabSz="914400" rtl="0" eaLnBrk="1" fontAlgn="auto" latinLnBrk="0" hangingPunct="1">
              <a:lnSpc>
                <a:spcPts val="1550"/>
              </a:lnSpc>
              <a:spcBef>
                <a:spcPts val="0"/>
              </a:spcBef>
              <a:spcAft>
                <a:spcPts val="700"/>
              </a:spcAft>
              <a:buClrTx/>
              <a:buSzTx/>
              <a:buFontTx/>
              <a:buNone/>
              <a:tabLst/>
              <a:defRPr/>
            </a:pPr>
            <a:r>
              <a:rPr lang="en-GB" sz="1800" dirty="0"/>
              <a:t>Use</a:t>
            </a:r>
            <a:r>
              <a:rPr lang="en-GB" sz="1800" baseline="0" dirty="0"/>
              <a:t> slides 15-21 to discuss possible key messages pupils may have suggested for each poster. They may have also suggested additional ideas. </a:t>
            </a:r>
            <a:endParaRPr lang="en-GB" sz="1800" dirty="0"/>
          </a:p>
          <a:p>
            <a:pPr algn="just">
              <a:lnSpc>
                <a:spcPts val="1550"/>
              </a:lnSpc>
              <a:spcAft>
                <a:spcPts val="700"/>
              </a:spcAft>
            </a:pPr>
            <a:endParaRPr lang="en-GB" sz="1800" b="1" dirty="0">
              <a:solidFill>
                <a:srgbClr val="3B3838"/>
              </a:solidFill>
              <a:effectLst/>
              <a:latin typeface="Outfi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AB8E58B-C9BC-F047-AC61-EC49AB3E98B5}" type="slidenum">
              <a:rPr lang="en-US" smtClean="0"/>
              <a:t>21</a:t>
            </a:fld>
            <a:endParaRPr lang="en-US"/>
          </a:p>
        </p:txBody>
      </p:sp>
    </p:spTree>
    <p:extLst>
      <p:ext uri="{BB962C8B-B14F-4D97-AF65-F5344CB8AC3E}">
        <p14:creationId xmlns:p14="http://schemas.microsoft.com/office/powerpoint/2010/main" val="26745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dirty="0">
                <a:solidFill>
                  <a:srgbClr val="1D1C1D"/>
                </a:solidFill>
                <a:effectLst/>
                <a:latin typeface="Slack-Lato"/>
              </a:rPr>
              <a:t>Teacher notes – Think, feel, do (15 mins)</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In pairs, ask pupils to choose one example from Resource 1 and imagine a young person looking at it. Then, discuss what it might make the young person think, feel, and do (or want to do) and complete </a:t>
            </a:r>
            <a:r>
              <a:rPr lang="en-GB" sz="1800" b="1" dirty="0">
                <a:solidFill>
                  <a:srgbClr val="3B3838"/>
                </a:solidFill>
                <a:effectLst/>
                <a:latin typeface="Outfit"/>
                <a:ea typeface="Calibri" panose="020F0502020204030204" pitchFamily="34" charset="0"/>
                <a:cs typeface="Times New Roman" panose="02020603050405020304" pitchFamily="18" charset="0"/>
              </a:rPr>
              <a:t>Resource 2: Think, feel, do</a:t>
            </a:r>
            <a:r>
              <a:rPr lang="en-GB" sz="1800" dirty="0">
                <a:solidFill>
                  <a:srgbClr val="3B3838"/>
                </a:solidFill>
                <a:effectLst/>
                <a:latin typeface="Outfit"/>
                <a:ea typeface="Calibri" panose="020F0502020204030204" pitchFamily="34" charset="0"/>
                <a:cs typeface="Times New Roman" panose="02020603050405020304" pitchFamily="18" charset="0"/>
              </a:rPr>
              <a:t>. </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Ask them then to ‘pair/share’, first with another pair who have chosen the same example as them, to compare responses and see if they concur, then with a pair who chose a different example, and compare responses for similarities and differences. </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Bring the class together to feedback and draw some conclusions from their findings. For example, pupils might say: </a:t>
            </a:r>
            <a:r>
              <a:rPr lang="en-GB" sz="1800" i="1" dirty="0">
                <a:solidFill>
                  <a:srgbClr val="3B3838"/>
                </a:solidFill>
                <a:effectLst/>
                <a:latin typeface="Outfit"/>
                <a:ea typeface="Calibri" panose="020F0502020204030204" pitchFamily="34" charset="0"/>
                <a:cs typeface="Times New Roman" panose="02020603050405020304" pitchFamily="18" charset="0"/>
              </a:rPr>
              <a:t>The adverts might make them think that all young people vape. </a:t>
            </a:r>
            <a:r>
              <a:rPr lang="en-GB" sz="1800" dirty="0">
                <a:solidFill>
                  <a:srgbClr val="3B3838"/>
                </a:solidFill>
                <a:effectLst/>
                <a:latin typeface="Outfit"/>
                <a:ea typeface="Calibri" panose="020F0502020204030204" pitchFamily="34" charset="0"/>
                <a:cs typeface="Times New Roman" panose="02020603050405020304" pitchFamily="18" charset="0"/>
              </a:rPr>
              <a:t>However, it is important to draw out that actually most young people choose not to use these drugs at all. </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Highlight the following positive social norms: </a:t>
            </a:r>
          </a:p>
          <a:p>
            <a:pPr marL="342900" lvl="0" indent="-342900" algn="just">
              <a:lnSpc>
                <a:spcPct val="107000"/>
              </a:lnSpc>
              <a:spcAft>
                <a:spcPts val="800"/>
              </a:spcAft>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The number of young people in England (aged 11-15) who smoke tobacco regularly (smoking at least one cigarette a week) is very low at 1%.</a:t>
            </a:r>
          </a:p>
          <a:p>
            <a:pPr marL="342900" lvl="0" indent="-342900" algn="just">
              <a:lnSpc>
                <a:spcPct val="107000"/>
              </a:lnSpc>
              <a:spcAft>
                <a:spcPts val="800"/>
              </a:spcAft>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Some people might think that lots of people use vapes but actually only 4% of young people (aged 11-15) use them regularly (at least once a week).</a:t>
            </a:r>
          </a:p>
          <a:p>
            <a:pPr marL="342900" lvl="0" indent="-342900" algn="just">
              <a:lnSpc>
                <a:spcPct val="107000"/>
              </a:lnSpc>
              <a:spcAft>
                <a:spcPts val="800"/>
              </a:spcAft>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We might think that lots of teenagers drink alcohol, but actually 60% of young people (aged 11-15) say they have never drunk alcohol.</a:t>
            </a:r>
          </a:p>
          <a:p>
            <a:pPr marL="0" lvl="0" indent="0" algn="just">
              <a:lnSpc>
                <a:spcPct val="107000"/>
              </a:lnSpc>
              <a:spcAft>
                <a:spcPts val="800"/>
              </a:spcAft>
              <a:buFont typeface="Symbol" panose="05050102010706020507" pitchFamily="18" charset="2"/>
              <a:buNone/>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gn="just">
              <a:lnSpc>
                <a:spcPts val="1550"/>
              </a:lnSpc>
              <a:spcAft>
                <a:spcPts val="700"/>
              </a:spcAft>
            </a:pPr>
            <a:r>
              <a:rPr lang="en-GB" sz="1800" i="1" dirty="0">
                <a:solidFill>
                  <a:srgbClr val="3B3838"/>
                </a:solidFill>
                <a:effectLst/>
                <a:latin typeface="Outfit"/>
                <a:ea typeface="Calibri" panose="020F0502020204030204" pitchFamily="34" charset="0"/>
                <a:cs typeface="Times New Roman" panose="02020603050405020304" pitchFamily="18" charset="0"/>
              </a:rPr>
              <a:t>Reference: Smoking, drinking and drug use among young people in England 2021 (NHS)</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22</a:t>
            </a:fld>
            <a:endParaRPr lang="en-US"/>
          </a:p>
        </p:txBody>
      </p:sp>
    </p:spTree>
    <p:extLst>
      <p:ext uri="{BB962C8B-B14F-4D97-AF65-F5344CB8AC3E}">
        <p14:creationId xmlns:p14="http://schemas.microsoft.com/office/powerpoint/2010/main" val="573506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1D1C1D"/>
                </a:solidFill>
                <a:effectLst/>
                <a:latin typeface="Slack-Lato"/>
              </a:rPr>
              <a:t>Teacher notes – Accurate information continuum (10 mins)</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Show </a:t>
            </a:r>
            <a:r>
              <a:rPr lang="en-GB" sz="1800" b="1" dirty="0">
                <a:solidFill>
                  <a:srgbClr val="3B3838"/>
                </a:solidFill>
                <a:effectLst/>
                <a:latin typeface="Outfit"/>
                <a:ea typeface="Calibri" panose="020F0502020204030204" pitchFamily="34" charset="0"/>
                <a:cs typeface="Times New Roman" panose="02020603050405020304" pitchFamily="18" charset="0"/>
              </a:rPr>
              <a:t>Resource 3: Sources of information cards</a:t>
            </a:r>
            <a:r>
              <a:rPr lang="en-GB" sz="1800" dirty="0">
                <a:solidFill>
                  <a:srgbClr val="3B3838"/>
                </a:solidFill>
                <a:effectLst/>
                <a:latin typeface="Outfit"/>
                <a:ea typeface="Calibri" panose="020F0502020204030204" pitchFamily="34" charset="0"/>
                <a:cs typeface="Times New Roman" panose="02020603050405020304" pitchFamily="18" charset="0"/>
              </a:rPr>
              <a:t>. Explain what they are, how someone could access them, and what information they might find out by doing so.  </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As a whole class, or in small groups (each with a set of cards), ask pupils to discuss which will give the most reliable and accurate information, explaining their thinking, then organise the cards on a continuum from least to most likely to be accurate and reliable.</a:t>
            </a:r>
          </a:p>
          <a:p>
            <a:pPr algn="just">
              <a:lnSpc>
                <a:spcPts val="1550"/>
              </a:lnSpc>
              <a:spcAft>
                <a:spcPts val="700"/>
              </a:spcAft>
            </a:pPr>
            <a:r>
              <a:rPr lang="en-GB" sz="1800" i="1" dirty="0">
                <a:solidFill>
                  <a:srgbClr val="3B3838"/>
                </a:solidFill>
                <a:effectLst/>
                <a:latin typeface="Outfit"/>
                <a:ea typeface="Calibri" panose="020F0502020204030204" pitchFamily="34" charset="0"/>
                <a:cs typeface="Times New Roman" panose="02020603050405020304" pitchFamily="18" charset="0"/>
              </a:rPr>
              <a:t>For example: up-to-date health advice should be available on the NHS website; PSHE education lessons teach the facts; a friend may not really know best; an advert on social media might be trying to persuade someone to buy something and may not give all the information about the product, such as health risks.</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23</a:t>
            </a:fld>
            <a:endParaRPr lang="en-US"/>
          </a:p>
        </p:txBody>
      </p:sp>
    </p:spTree>
    <p:extLst>
      <p:ext uri="{BB962C8B-B14F-4D97-AF65-F5344CB8AC3E}">
        <p14:creationId xmlns:p14="http://schemas.microsoft.com/office/powerpoint/2010/main" val="2825030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ts val="1550"/>
              </a:lnSpc>
              <a:spcBef>
                <a:spcPts val="0"/>
              </a:spcBef>
              <a:spcAft>
                <a:spcPts val="700"/>
              </a:spcAft>
              <a:buClrTx/>
              <a:buSzTx/>
              <a:buFontTx/>
              <a:buNone/>
              <a:tabLst/>
              <a:defRPr/>
            </a:pPr>
            <a:r>
              <a:rPr lang="en-US" sz="1800" b="1" i="0" dirty="0">
                <a:solidFill>
                  <a:srgbClr val="1D1C1D"/>
                </a:solidFill>
                <a:effectLst/>
                <a:latin typeface="Slack-Lato"/>
              </a:rPr>
              <a:t>Teacher notes – Giving advice (5 mins)</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Ask pupils to return to their </a:t>
            </a:r>
            <a:r>
              <a:rPr lang="en-GB" sz="1800" i="1" dirty="0">
                <a:solidFill>
                  <a:srgbClr val="3B3838"/>
                </a:solidFill>
                <a:effectLst/>
                <a:latin typeface="Outfit"/>
                <a:ea typeface="Calibri" panose="020F0502020204030204" pitchFamily="34" charset="0"/>
                <a:cs typeface="Times New Roman" panose="02020603050405020304" pitchFamily="18" charset="0"/>
              </a:rPr>
              <a:t>think, feel, do </a:t>
            </a:r>
            <a:r>
              <a:rPr lang="en-GB" sz="1800" dirty="0">
                <a:solidFill>
                  <a:srgbClr val="3B3838"/>
                </a:solidFill>
                <a:effectLst/>
                <a:latin typeface="Outfit"/>
                <a:ea typeface="Calibri" panose="020F0502020204030204" pitchFamily="34" charset="0"/>
                <a:cs typeface="Times New Roman" panose="02020603050405020304" pitchFamily="18" charset="0"/>
              </a:rPr>
              <a:t>sheets</a:t>
            </a:r>
            <a:r>
              <a:rPr lang="en-GB" sz="1800" i="1" dirty="0">
                <a:solidFill>
                  <a:srgbClr val="3B3838"/>
                </a:solidFill>
                <a:effectLst/>
                <a:latin typeface="Outfit"/>
                <a:ea typeface="Calibri" panose="020F0502020204030204" pitchFamily="34" charset="0"/>
                <a:cs typeface="Times New Roman" panose="02020603050405020304" pitchFamily="18" charset="0"/>
              </a:rPr>
              <a:t> </a:t>
            </a:r>
            <a:r>
              <a:rPr lang="en-GB" sz="1800" dirty="0">
                <a:solidFill>
                  <a:srgbClr val="3B3838"/>
                </a:solidFill>
                <a:effectLst/>
                <a:latin typeface="Outfit"/>
                <a:ea typeface="Calibri" panose="020F0502020204030204" pitchFamily="34" charset="0"/>
                <a:cs typeface="Times New Roman" panose="02020603050405020304" pitchFamily="18" charset="0"/>
              </a:rPr>
              <a:t>(Resource 2) and imagine they are giving advice to the young person looking at the media advert. Ask them to use the sentence starters below to write them a message and take feedback.</a:t>
            </a:r>
          </a:p>
          <a:p>
            <a:pPr marL="342900" lvl="0" indent="-342900" algn="just">
              <a:lnSpc>
                <a:spcPct val="107000"/>
              </a:lnSpc>
              <a:spcAft>
                <a:spcPts val="800"/>
              </a:spcAft>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You might think that…</a:t>
            </a:r>
          </a:p>
          <a:p>
            <a:pPr marL="342900" lvl="0" indent="-342900" algn="just">
              <a:lnSpc>
                <a:spcPct val="107000"/>
              </a:lnSpc>
              <a:spcAft>
                <a:spcPts val="800"/>
              </a:spcAft>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But this might not be reliable because…</a:t>
            </a:r>
          </a:p>
          <a:p>
            <a:pPr marL="342900" lvl="0" indent="-342900" algn="just">
              <a:lnSpc>
                <a:spcPct val="107000"/>
              </a:lnSpc>
              <a:spcAft>
                <a:spcPts val="800"/>
              </a:spcAft>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Some facts about the effects of tobacco/vaping/drinking alcohol are…</a:t>
            </a:r>
          </a:p>
          <a:p>
            <a:pPr marL="342900" lvl="0" indent="-342900" algn="just">
              <a:lnSpc>
                <a:spcPct val="107000"/>
              </a:lnSpc>
              <a:spcAft>
                <a:spcPts val="800"/>
              </a:spcAft>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Somewhere you could get more information is…</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24</a:t>
            </a:fld>
            <a:endParaRPr lang="en-US"/>
          </a:p>
        </p:txBody>
      </p:sp>
    </p:spTree>
    <p:extLst>
      <p:ext uri="{BB962C8B-B14F-4D97-AF65-F5344CB8AC3E}">
        <p14:creationId xmlns:p14="http://schemas.microsoft.com/office/powerpoint/2010/main" val="2062393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4</a:t>
            </a:fld>
            <a:endParaRPr lang="en-US"/>
          </a:p>
        </p:txBody>
      </p:sp>
    </p:spTree>
    <p:extLst>
      <p:ext uri="{BB962C8B-B14F-4D97-AF65-F5344CB8AC3E}">
        <p14:creationId xmlns:p14="http://schemas.microsoft.com/office/powerpoint/2010/main" val="526945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Signposting support (5 mins)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B3838"/>
                </a:solidFill>
                <a:effectLst/>
                <a:latin typeface="Outfit"/>
                <a:ea typeface="Calibri" panose="020F0502020204030204" pitchFamily="34" charset="0"/>
                <a:cs typeface="Times New Roman" panose="02020603050405020304" pitchFamily="18" charset="0"/>
              </a:rPr>
              <a:t>Remind pupils that if they have any worries or concerns about drugs, tobacco (e.g. in cigarettes), vapes, or alcohol, they should talk to a trusted adult at home or in school. They can also contact Childline on 0800 1111.</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25</a:t>
            </a:fld>
            <a:endParaRPr lang="en-US"/>
          </a:p>
        </p:txBody>
      </p:sp>
    </p:spTree>
    <p:extLst>
      <p:ext uri="{BB962C8B-B14F-4D97-AF65-F5344CB8AC3E}">
        <p14:creationId xmlns:p14="http://schemas.microsoft.com/office/powerpoint/2010/main" val="520054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Endpoint assessment (5 mins)</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Ask pupils to complete all or some of the following sentence starters in their books, as evidence of their learning:</a:t>
            </a:r>
          </a:p>
          <a:p>
            <a:pPr marL="342900" lvl="0" indent="-342900">
              <a:lnSpc>
                <a:spcPct val="107000"/>
              </a:lnSpc>
              <a:spcAft>
                <a:spcPts val="800"/>
              </a:spcAft>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The lesson has made me think about…</a:t>
            </a:r>
          </a:p>
          <a:p>
            <a:pPr marL="342900" lvl="0" indent="-342900">
              <a:lnSpc>
                <a:spcPct val="107000"/>
              </a:lnSpc>
              <a:spcAft>
                <a:spcPts val="800"/>
              </a:spcAft>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The mixed messages in the media about tobacco, vapes and alcohol include…</a:t>
            </a:r>
          </a:p>
          <a:p>
            <a:pPr marL="342900" lvl="0" indent="-342900">
              <a:lnSpc>
                <a:spcPct val="107000"/>
              </a:lnSpc>
              <a:spcAft>
                <a:spcPts val="800"/>
              </a:spcAft>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People should…</a:t>
            </a:r>
          </a:p>
          <a:p>
            <a:pPr marL="342900" lvl="0" indent="-342900">
              <a:lnSpc>
                <a:spcPct val="107000"/>
              </a:lnSpc>
              <a:spcAft>
                <a:spcPts val="800"/>
              </a:spcAft>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I have learnt that...</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26</a:t>
            </a:fld>
            <a:endParaRPr lang="en-US"/>
          </a:p>
        </p:txBody>
      </p:sp>
    </p:spTree>
    <p:extLst>
      <p:ext uri="{BB962C8B-B14F-4D97-AF65-F5344CB8AC3E}">
        <p14:creationId xmlns:p14="http://schemas.microsoft.com/office/powerpoint/2010/main" val="3762578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 Extension activity</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Using one of the ‘positive’ social norms statistics as inspiration, ask pupils to design material aimed at accurately informing young people about the risks of tobacco/vaping/drinking alcohol. It should avoid using stereotypes, shock or scare tactics and instead aim to be informative and convey correct information. It could take the form of a poster, film/radio clip or Public Health social media message. </a:t>
            </a:r>
          </a:p>
          <a:p>
            <a:endParaRPr lang="en-GB" b="1" dirty="0"/>
          </a:p>
        </p:txBody>
      </p:sp>
      <p:sp>
        <p:nvSpPr>
          <p:cNvPr id="4" name="Slide Number Placeholder 3"/>
          <p:cNvSpPr>
            <a:spLocks noGrp="1"/>
          </p:cNvSpPr>
          <p:nvPr>
            <p:ph type="sldNum" sz="quarter" idx="5"/>
          </p:nvPr>
        </p:nvSpPr>
        <p:spPr/>
        <p:txBody>
          <a:bodyPr/>
          <a:lstStyle/>
          <a:p>
            <a:fld id="{4AB8E58B-C9BC-F047-AC61-EC49AB3E98B5}" type="slidenum">
              <a:rPr lang="en-US" smtClean="0"/>
              <a:t>27</a:t>
            </a:fld>
            <a:endParaRPr lang="en-US"/>
          </a:p>
        </p:txBody>
      </p:sp>
    </p:spTree>
    <p:extLst>
      <p:ext uri="{BB962C8B-B14F-4D97-AF65-F5344CB8AC3E}">
        <p14:creationId xmlns:p14="http://schemas.microsoft.com/office/powerpoint/2010/main" val="330400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B3838"/>
                </a:solidFill>
                <a:effectLst/>
                <a:latin typeface="Outfit"/>
                <a:ea typeface="Calibri" panose="020F0502020204030204" pitchFamily="34" charset="0"/>
                <a:cs typeface="Calibri" panose="020F0502020204030204" pitchFamily="34" charset="0"/>
              </a:rPr>
              <a:t>P</a:t>
            </a:r>
            <a:r>
              <a:rPr lang="en-GB" sz="1800" dirty="0">
                <a:solidFill>
                  <a:srgbClr val="3B3838"/>
                </a:solidFill>
                <a:effectLst/>
                <a:latin typeface="Outfit"/>
                <a:ea typeface="Calibri" panose="020F0502020204030204" pitchFamily="34" charset="0"/>
                <a:cs typeface="Times New Roman" panose="02020603050405020304" pitchFamily="18" charset="0"/>
              </a:rPr>
              <a:t>upils will have experienced varying levels of exposure to media. Some may never have noticed media regarding tobacco, vapes or alcohol and others will be very aware, especially with increasing exposure to social media platforms as they get older. If necessary, remind pupils that most social media platforms require users to be aged 13 years and over. This lesson uses re-produced images rather than real adverts which may include upsetting or inspirational images, so please use these resources rather than source your own.  </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7</a:t>
            </a:fld>
            <a:endParaRPr lang="en-US"/>
          </a:p>
        </p:txBody>
      </p:sp>
    </p:spTree>
    <p:extLst>
      <p:ext uri="{BB962C8B-B14F-4D97-AF65-F5344CB8AC3E}">
        <p14:creationId xmlns:p14="http://schemas.microsoft.com/office/powerpoint/2010/main" val="316260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8</a:t>
            </a:fld>
            <a:endParaRPr lang="en-US"/>
          </a:p>
        </p:txBody>
      </p:sp>
    </p:spTree>
    <p:extLst>
      <p:ext uri="{BB962C8B-B14F-4D97-AF65-F5344CB8AC3E}">
        <p14:creationId xmlns:p14="http://schemas.microsoft.com/office/powerpoint/2010/main" val="1729397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ts val="1550"/>
              </a:lnSpc>
              <a:spcBef>
                <a:spcPts val="0"/>
              </a:spcBef>
              <a:spcAft>
                <a:spcPts val="700"/>
              </a:spcAft>
              <a:buClrTx/>
              <a:buSzTx/>
              <a:buFontTx/>
              <a:buNone/>
              <a:tabLst/>
              <a:defRPr/>
            </a:pPr>
            <a:r>
              <a:rPr lang="en-US" sz="1800" b="1" i="0" dirty="0">
                <a:solidFill>
                  <a:srgbClr val="1D1C1D"/>
                </a:solidFill>
                <a:effectLst/>
                <a:latin typeface="Slack-Lato"/>
              </a:rPr>
              <a:t>Teacher notes – Baseline assessment (10 mins)</a:t>
            </a:r>
          </a:p>
          <a:p>
            <a:pPr algn="just">
              <a:lnSpc>
                <a:spcPts val="1550"/>
              </a:lnSpc>
              <a:spcAft>
                <a:spcPts val="700"/>
              </a:spcAft>
            </a:pPr>
            <a:r>
              <a:rPr lang="en-GB" sz="1800" b="1" dirty="0">
                <a:solidFill>
                  <a:srgbClr val="3B3838"/>
                </a:solidFill>
                <a:effectLst/>
                <a:latin typeface="Outfit"/>
                <a:ea typeface="Calibri" panose="020F0502020204030204" pitchFamily="34" charset="0"/>
                <a:cs typeface="Times New Roman" panose="02020603050405020304" pitchFamily="18" charset="0"/>
              </a:rPr>
              <a:t>This activity should be completed before the lesson.</a:t>
            </a:r>
            <a:r>
              <a:rPr lang="en-GB" sz="1800" dirty="0">
                <a:solidFill>
                  <a:srgbClr val="3B3838"/>
                </a:solidFill>
                <a:effectLst/>
                <a:latin typeface="Outfit"/>
                <a:ea typeface="Calibri" panose="020F0502020204030204" pitchFamily="34" charset="0"/>
                <a:cs typeface="Times New Roman" panose="02020603050405020304" pitchFamily="18" charset="0"/>
              </a:rPr>
              <a:t> This allows time to look through pupils’ work and gain a sense of their current understanding and experiences of media messages. Remind pupils of the ground rules for these lessons before completing the following activity.</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Read aloud the following instructions, without giving any additional prompts or examples: </a:t>
            </a:r>
          </a:p>
          <a:p>
            <a:pPr algn="just">
              <a:lnSpc>
                <a:spcPts val="1550"/>
              </a:lnSpc>
              <a:spcAft>
                <a:spcPts val="700"/>
              </a:spcAft>
            </a:pPr>
            <a:r>
              <a:rPr lang="en-GB" sz="1800" i="1" dirty="0">
                <a:solidFill>
                  <a:srgbClr val="3B3838"/>
                </a:solidFill>
                <a:effectLst/>
                <a:latin typeface="Outfit"/>
                <a:ea typeface="Calibri" panose="020F0502020204030204" pitchFamily="34" charset="0"/>
                <a:cs typeface="Times New Roman" panose="02020603050405020304" pitchFamily="18" charset="0"/>
              </a:rPr>
              <a:t>A young person (aged about 13) is looking at an advert, film or TV programme which features tobacco (for example in cigarettes), vapes or alcohol. Draw or write about what they are seeing and, in a ‘think bubble’, write what they are thinking about this.</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Ask pupils to draw and/or write their responses in their book or on a blank piece of paper, working on their own, without discussing with anyone else. Stress that there is no ‘right answer’ – you just want to know their initial ideas.</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Collect these in and use them to identify pupils’ starting points and to inform your approach to the lesson.</a:t>
            </a:r>
          </a:p>
          <a:p>
            <a:pPr marL="0" marR="0" lvl="0" indent="0" algn="just" defTabSz="914400" rtl="0" eaLnBrk="1" fontAlgn="auto" latinLnBrk="0" hangingPunct="1">
              <a:lnSpc>
                <a:spcPts val="1550"/>
              </a:lnSpc>
              <a:spcBef>
                <a:spcPts val="0"/>
              </a:spcBef>
              <a:spcAft>
                <a:spcPts val="700"/>
              </a:spcAft>
              <a:buClrTx/>
              <a:buSzTx/>
              <a:buFontTx/>
              <a:buNone/>
              <a:tabLst/>
              <a:defRPr/>
            </a:pPr>
            <a:endParaRPr lang="en-US" sz="1800" b="1" i="0" dirty="0">
              <a:solidFill>
                <a:srgbClr val="1D1C1D"/>
              </a:solidFill>
              <a:effectLst/>
              <a:latin typeface="Slack-Lato"/>
            </a:endParaRPr>
          </a:p>
        </p:txBody>
      </p:sp>
      <p:sp>
        <p:nvSpPr>
          <p:cNvPr id="4" name="Slide Number Placeholder 3"/>
          <p:cNvSpPr>
            <a:spLocks noGrp="1"/>
          </p:cNvSpPr>
          <p:nvPr>
            <p:ph type="sldNum" sz="quarter" idx="5"/>
          </p:nvPr>
        </p:nvSpPr>
        <p:spPr/>
        <p:txBody>
          <a:bodyPr/>
          <a:lstStyle/>
          <a:p>
            <a:fld id="{4AB8E58B-C9BC-F047-AC61-EC49AB3E98B5}" type="slidenum">
              <a:rPr lang="en-US" smtClean="0"/>
              <a:t>10</a:t>
            </a:fld>
            <a:endParaRPr lang="en-US"/>
          </a:p>
        </p:txBody>
      </p:sp>
    </p:spTree>
    <p:extLst>
      <p:ext uri="{BB962C8B-B14F-4D97-AF65-F5344CB8AC3E}">
        <p14:creationId xmlns:p14="http://schemas.microsoft.com/office/powerpoint/2010/main" val="1108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1550"/>
              </a:lnSpc>
              <a:spcBef>
                <a:spcPts val="0"/>
              </a:spcBef>
              <a:spcAft>
                <a:spcPts val="700"/>
              </a:spcAft>
              <a:buClrTx/>
              <a:buSzTx/>
              <a:buFontTx/>
              <a:buNone/>
              <a:tabLst/>
              <a:defRPr/>
            </a:pPr>
            <a:r>
              <a:rPr lang="en-US" sz="1200" b="1" i="0" dirty="0">
                <a:solidFill>
                  <a:srgbClr val="1D1C1D"/>
                </a:solidFill>
                <a:effectLst/>
                <a:latin typeface="Slack-Lato"/>
              </a:rPr>
              <a:t>Teacher notes – Introduction (slides 11-13</a:t>
            </a:r>
            <a:r>
              <a:rPr lang="en-US" b="1" i="0" dirty="0">
                <a:solidFill>
                  <a:srgbClr val="1D1C1D"/>
                </a:solidFill>
                <a:effectLst/>
                <a:latin typeface="Slack-Lato"/>
              </a:rPr>
              <a:t>, 5 mins</a:t>
            </a:r>
            <a:r>
              <a:rPr lang="en-US" sz="1200" b="1" i="0" dirty="0">
                <a:solidFill>
                  <a:srgbClr val="1D1C1D"/>
                </a:solidFill>
                <a:effectLst/>
                <a:latin typeface="Slack-Lato"/>
              </a:rPr>
              <a:t>)</a:t>
            </a:r>
          </a:p>
          <a:p>
            <a:pPr marL="0" marR="0" lvl="0" indent="0" algn="l" defTabSz="914400" rtl="0" eaLnBrk="1" fontAlgn="auto" latinLnBrk="0" hangingPunct="1">
              <a:lnSpc>
                <a:spcPts val="1550"/>
              </a:lnSpc>
              <a:spcBef>
                <a:spcPts val="0"/>
              </a:spcBef>
              <a:spcAft>
                <a:spcPts val="700"/>
              </a:spcAft>
              <a:buClrTx/>
              <a:buSzTx/>
              <a:buFontTx/>
              <a:buNone/>
              <a:tabLst/>
              <a:defRPr/>
            </a:pPr>
            <a:r>
              <a:rPr lang="en-GB" sz="1800" dirty="0">
                <a:solidFill>
                  <a:srgbClr val="3B3838"/>
                </a:solidFill>
                <a:effectLst/>
                <a:latin typeface="Outfit"/>
                <a:ea typeface="Calibri" panose="020F0502020204030204" pitchFamily="34" charset="0"/>
                <a:cs typeface="Times New Roman" panose="02020603050405020304" pitchFamily="18" charset="0"/>
              </a:rPr>
              <a:t>Reinforce ground rules and point out any that are especially pertinent, such as being respectful to each other’s views and opinions, accepting these may be different to our own and recognising that we may have different thoughts or experiences. </a:t>
            </a:r>
          </a:p>
          <a:p>
            <a:pPr marL="0" marR="0" lvl="0" indent="0" algn="l" defTabSz="914400" rtl="0" eaLnBrk="1" fontAlgn="auto" latinLnBrk="0" hangingPunct="1">
              <a:lnSpc>
                <a:spcPts val="1550"/>
              </a:lnSpc>
              <a:spcBef>
                <a:spcPts val="0"/>
              </a:spcBef>
              <a:spcAft>
                <a:spcPts val="70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11</a:t>
            </a:fld>
            <a:endParaRPr lang="en-US"/>
          </a:p>
        </p:txBody>
      </p:sp>
    </p:spTree>
    <p:extLst>
      <p:ext uri="{BB962C8B-B14F-4D97-AF65-F5344CB8AC3E}">
        <p14:creationId xmlns:p14="http://schemas.microsoft.com/office/powerpoint/2010/main" val="1738531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Introduction (slides 11-13, 5 mins)</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Introduce the learning objective and outcomes.</a:t>
            </a:r>
            <a:endParaRPr lang="en-US" b="1" i="0" dirty="0">
              <a:solidFill>
                <a:srgbClr val="1D1C1D"/>
              </a:solidFill>
              <a:effectLst/>
              <a:latin typeface="Slack-Lato"/>
            </a:endParaRPr>
          </a:p>
        </p:txBody>
      </p:sp>
      <p:sp>
        <p:nvSpPr>
          <p:cNvPr id="4" name="Slide Number Placeholder 3"/>
          <p:cNvSpPr>
            <a:spLocks noGrp="1"/>
          </p:cNvSpPr>
          <p:nvPr>
            <p:ph type="sldNum" sz="quarter" idx="5"/>
          </p:nvPr>
        </p:nvSpPr>
        <p:spPr/>
        <p:txBody>
          <a:bodyPr/>
          <a:lstStyle/>
          <a:p>
            <a:fld id="{4AB8E58B-C9BC-F047-AC61-EC49AB3E98B5}" type="slidenum">
              <a:rPr lang="en-US" smtClean="0"/>
              <a:t>12</a:t>
            </a:fld>
            <a:endParaRPr lang="en-US"/>
          </a:p>
        </p:txBody>
      </p:sp>
    </p:spTree>
    <p:extLst>
      <p:ext uri="{BB962C8B-B14F-4D97-AF65-F5344CB8AC3E}">
        <p14:creationId xmlns:p14="http://schemas.microsoft.com/office/powerpoint/2010/main" val="3830850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Introduction (slides 11-13, 5 mins)</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Ask the class to identify different places where a person might see or hear messages related to drugs, and make a list on the board. This might be any drug for now but later in the lesson the focus will be on tobacco, vapes and/or alcohol.  </a:t>
            </a:r>
          </a:p>
          <a:p>
            <a:pPr algn="just">
              <a:lnSpc>
                <a:spcPts val="1550"/>
              </a:lnSpc>
              <a:spcAft>
                <a:spcPts val="700"/>
              </a:spcAft>
            </a:pPr>
            <a:r>
              <a:rPr lang="en-GB" sz="1800" i="1" dirty="0">
                <a:solidFill>
                  <a:srgbClr val="3B3838"/>
                </a:solidFill>
                <a:effectLst/>
                <a:latin typeface="Outfit"/>
                <a:ea typeface="Calibri" panose="020F0502020204030204" pitchFamily="34" charset="0"/>
                <a:cs typeface="Times New Roman" panose="02020603050405020304" pitchFamily="18" charset="0"/>
              </a:rPr>
              <a:t>For example: films, TV documentaries, advertisements, posters, shops, health warning posters, drug packaging, newspapers and magazines, radio, social media.</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13</a:t>
            </a:fld>
            <a:endParaRPr lang="en-US"/>
          </a:p>
        </p:txBody>
      </p:sp>
    </p:spTree>
    <p:extLst>
      <p:ext uri="{BB962C8B-B14F-4D97-AF65-F5344CB8AC3E}">
        <p14:creationId xmlns:p14="http://schemas.microsoft.com/office/powerpoint/2010/main" val="2219041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550"/>
              </a:lnSpc>
              <a:spcAft>
                <a:spcPts val="700"/>
              </a:spcAft>
            </a:pPr>
            <a:r>
              <a:rPr lang="en-GB" sz="1800" b="1" dirty="0">
                <a:solidFill>
                  <a:srgbClr val="3B3838"/>
                </a:solidFill>
                <a:effectLst/>
                <a:latin typeface="Outfit"/>
                <a:ea typeface="Calibri" panose="020F0502020204030204" pitchFamily="34" charset="0"/>
                <a:cs typeface="Times New Roman" panose="02020603050405020304" pitchFamily="18" charset="0"/>
              </a:rPr>
              <a:t>Teacher notes - Analysing media messages (slides 14-21, 15 mins)</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Display around the classroom, or provide each group with, copies of </a:t>
            </a:r>
            <a:r>
              <a:rPr lang="en-GB" sz="1800" b="1" dirty="0">
                <a:solidFill>
                  <a:srgbClr val="3B3838"/>
                </a:solidFill>
                <a:effectLst/>
                <a:latin typeface="Outfit"/>
                <a:ea typeface="Calibri" panose="020F0502020204030204" pitchFamily="34" charset="0"/>
                <a:cs typeface="Times New Roman" panose="02020603050405020304" pitchFamily="18" charset="0"/>
              </a:rPr>
              <a:t>Resource 1: Mixed message posters. </a:t>
            </a:r>
            <a:r>
              <a:rPr lang="en-GB" sz="1800" dirty="0">
                <a:solidFill>
                  <a:srgbClr val="3B3838"/>
                </a:solidFill>
                <a:effectLst/>
                <a:latin typeface="Outfit"/>
                <a:ea typeface="Calibri" panose="020F0502020204030204" pitchFamily="34" charset="0"/>
                <a:cs typeface="Times New Roman" panose="02020603050405020304" pitchFamily="18" charset="0"/>
              </a:rPr>
              <a:t>In their groups, or moving around the room, ask pupils to analyse the media excerpt to identify the key messages in each. </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Before taking feedback on each poster, ask pupils why they think there are mixed messages about tobacco, vapes and alcohol. </a:t>
            </a:r>
          </a:p>
          <a:p>
            <a:pPr algn="just">
              <a:lnSpc>
                <a:spcPts val="1550"/>
              </a:lnSpc>
              <a:spcAft>
                <a:spcPts val="700"/>
              </a:spcAft>
            </a:pPr>
            <a:r>
              <a:rPr lang="en-GB" sz="1800" i="1" dirty="0">
                <a:solidFill>
                  <a:srgbClr val="3B3838"/>
                </a:solidFill>
                <a:effectLst/>
                <a:latin typeface="Outfit"/>
                <a:ea typeface="Calibri" panose="020F0502020204030204" pitchFamily="34" charset="0"/>
                <a:cs typeface="Times New Roman" panose="02020603050405020304" pitchFamily="18" charset="0"/>
              </a:rPr>
              <a:t>Suggestions might include:</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gn="just">
              <a:lnSpc>
                <a:spcPts val="1550"/>
              </a:lnSpc>
              <a:spcAft>
                <a:spcPts val="700"/>
              </a:spcAft>
            </a:pPr>
            <a:r>
              <a:rPr lang="en-GB" sz="1800" i="1" dirty="0">
                <a:solidFill>
                  <a:srgbClr val="3B3838"/>
                </a:solidFill>
                <a:effectLst/>
                <a:latin typeface="Outfit"/>
                <a:ea typeface="Calibri" panose="020F0502020204030204" pitchFamily="34" charset="0"/>
                <a:cs typeface="Times New Roman" panose="02020603050405020304" pitchFamily="18" charset="0"/>
              </a:rPr>
              <a:t>It depends whose message it is – advertisers want to sell a product so will give positive messages about it; the government, health service, charities etc. are more likely to focus on risks and harmful effects to discourage people from using tobacco, vapes and alcohol.</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gn="l">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Then, using slides 15-21, take feedback on each poster.</a:t>
            </a:r>
            <a:br>
              <a:rPr lang="en-GB" sz="1800" dirty="0">
                <a:solidFill>
                  <a:srgbClr val="3B3838"/>
                </a:solidFill>
                <a:effectLst/>
                <a:latin typeface="Outfit"/>
                <a:ea typeface="Calibri" panose="020F0502020204030204" pitchFamily="34" charset="0"/>
                <a:cs typeface="Times New Roman" panose="02020603050405020304" pitchFamily="18" charset="0"/>
              </a:rPr>
            </a:br>
            <a:endParaRPr lang="en-GB" sz="1800" dirty="0">
              <a:solidFill>
                <a:srgbClr val="3B3838"/>
              </a:solidFill>
              <a:effectLst/>
              <a:latin typeface="Outfit"/>
              <a:ea typeface="Calibri" panose="020F0502020204030204" pitchFamily="34" charset="0"/>
              <a:cs typeface="Times New Roman" panose="02020603050405020304" pitchFamily="18" charset="0"/>
            </a:endParaRPr>
          </a:p>
          <a:p>
            <a:r>
              <a:rPr lang="en-GB" b="1" dirty="0"/>
              <a:t>Support: </a:t>
            </a:r>
            <a:r>
              <a:rPr lang="en-GB" sz="1800" dirty="0">
                <a:solidFill>
                  <a:srgbClr val="3B3838"/>
                </a:solidFill>
                <a:effectLst/>
                <a:latin typeface="Outfit"/>
                <a:ea typeface="Calibri" panose="020F0502020204030204" pitchFamily="34" charset="0"/>
                <a:cs typeface="Times New Roman" panose="02020603050405020304" pitchFamily="18" charset="0"/>
              </a:rPr>
              <a:t>Using each poster from </a:t>
            </a:r>
            <a:r>
              <a:rPr lang="en-GB" sz="1800" b="1" dirty="0">
                <a:solidFill>
                  <a:srgbClr val="3B3838"/>
                </a:solidFill>
                <a:effectLst/>
                <a:latin typeface="Outfit"/>
                <a:ea typeface="Calibri" panose="020F0502020204030204" pitchFamily="34" charset="0"/>
                <a:cs typeface="Times New Roman" panose="02020603050405020304" pitchFamily="18" charset="0"/>
              </a:rPr>
              <a:t>Resource 1: Mixed message posters</a:t>
            </a:r>
            <a:r>
              <a:rPr lang="en-GB" sz="1800" i="1" dirty="0">
                <a:solidFill>
                  <a:srgbClr val="3B3838"/>
                </a:solidFill>
                <a:effectLst/>
                <a:latin typeface="Outfit"/>
                <a:ea typeface="Calibri" panose="020F0502020204030204" pitchFamily="34" charset="0"/>
                <a:cs typeface="Times New Roman" panose="02020603050405020304" pitchFamily="18" charset="0"/>
              </a:rPr>
              <a:t>, </a:t>
            </a:r>
            <a:r>
              <a:rPr lang="en-GB" sz="1800" dirty="0">
                <a:solidFill>
                  <a:srgbClr val="3B3838"/>
                </a:solidFill>
                <a:effectLst/>
                <a:latin typeface="Outfit"/>
                <a:ea typeface="Calibri" panose="020F0502020204030204" pitchFamily="34" charset="0"/>
                <a:cs typeface="Times New Roman" panose="02020603050405020304" pitchFamily="18" charset="0"/>
              </a:rPr>
              <a:t>ask pupils to identify which are encouraging and which are discouraging people to use the drug (tobacco, vapes or alcohol) and, if possible, explain their thinking. </a:t>
            </a:r>
            <a:br>
              <a:rPr lang="en-GB" b="1" dirty="0"/>
            </a:br>
            <a:r>
              <a:rPr lang="en-GB" b="1" dirty="0"/>
              <a:t>Challenge: </a:t>
            </a:r>
            <a:r>
              <a:rPr lang="en-GB" sz="1800" dirty="0">
                <a:solidFill>
                  <a:srgbClr val="3B3838"/>
                </a:solidFill>
                <a:effectLst/>
                <a:latin typeface="Outfit"/>
                <a:ea typeface="Calibri" panose="020F0502020204030204" pitchFamily="34" charset="0"/>
                <a:cs typeface="Times New Roman" panose="02020603050405020304" pitchFamily="18" charset="0"/>
              </a:rPr>
              <a:t>Ask pupils to discuss what lifestyle choices these adverts are promoting.</a:t>
            </a:r>
            <a:endParaRPr lang="en-GB" b="1" dirty="0"/>
          </a:p>
        </p:txBody>
      </p:sp>
      <p:sp>
        <p:nvSpPr>
          <p:cNvPr id="4" name="Slide Number Placeholder 3"/>
          <p:cNvSpPr>
            <a:spLocks noGrp="1"/>
          </p:cNvSpPr>
          <p:nvPr>
            <p:ph type="sldNum" sz="quarter" idx="5"/>
          </p:nvPr>
        </p:nvSpPr>
        <p:spPr/>
        <p:txBody>
          <a:bodyPr/>
          <a:lstStyle/>
          <a:p>
            <a:fld id="{4AB8E58B-C9BC-F047-AC61-EC49AB3E98B5}" type="slidenum">
              <a:rPr lang="en-US" smtClean="0"/>
              <a:t>14</a:t>
            </a:fld>
            <a:endParaRPr lang="en-US"/>
          </a:p>
        </p:txBody>
      </p:sp>
    </p:spTree>
    <p:extLst>
      <p:ext uri="{BB962C8B-B14F-4D97-AF65-F5344CB8AC3E}">
        <p14:creationId xmlns:p14="http://schemas.microsoft.com/office/powerpoint/2010/main" val="22813428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he-association.org.uk/"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pshe-association.org.uk/"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he-association.org.uk/"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F - Titl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0719" y="1059578"/>
            <a:ext cx="5151120" cy="1325563"/>
          </a:xfrm>
        </p:spPr>
        <p:txBody>
          <a:bodyPr>
            <a:normAutofit/>
          </a:bodyPr>
          <a:lstStyle>
            <a:lvl1pPr>
              <a:defRPr sz="5200"/>
            </a:lvl1pPr>
          </a:lstStyle>
          <a:p>
            <a:r>
              <a:rPr lang="en-GB" dirty="0"/>
              <a:t>Slide Title </a:t>
            </a:r>
            <a:endParaRPr lang="en-US" dirty="0"/>
          </a:p>
        </p:txBody>
      </p:sp>
      <p:sp>
        <p:nvSpPr>
          <p:cNvPr id="6" name="Subtitle 2">
            <a:extLst>
              <a:ext uri="{FF2B5EF4-FFF2-40B4-BE49-F238E27FC236}">
                <a16:creationId xmlns:a16="http://schemas.microsoft.com/office/drawing/2014/main" id="{66181232-5898-06A3-F90E-AB82BC063773}"/>
              </a:ext>
            </a:extLst>
          </p:cNvPr>
          <p:cNvSpPr>
            <a:spLocks noGrp="1"/>
          </p:cNvSpPr>
          <p:nvPr>
            <p:ph type="subTitle" idx="1" hasCustomPrompt="1"/>
          </p:nvPr>
        </p:nvSpPr>
        <p:spPr>
          <a:xfrm>
            <a:off x="228318" y="3497342"/>
            <a:ext cx="5071113" cy="582035"/>
          </a:xfrm>
        </p:spPr>
        <p:txBody>
          <a:bodyPr>
            <a:noAutofit/>
          </a:bodyPr>
          <a:lstStyle>
            <a:lvl1pPr marL="0" indent="0" algn="l">
              <a:lnSpc>
                <a:spcPts val="3200"/>
              </a:lnSpc>
              <a:spcBef>
                <a:spcPts val="0"/>
              </a:spcBef>
              <a:buNone/>
              <a:defRPr sz="2400">
                <a:solidFill>
                  <a:schemeClr val="accent2"/>
                </a:solidFill>
                <a:latin typeface="Century Gothic" panose="020B0502020202020204" pitchFamily="34" charset="0"/>
              </a:defRPr>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en-US" dirty="0"/>
              <a:t>Lower line subtitle – same line length as above</a:t>
            </a:r>
            <a:endParaRPr lang="en-GB" dirty="0"/>
          </a:p>
        </p:txBody>
      </p:sp>
      <p:cxnSp>
        <p:nvCxnSpPr>
          <p:cNvPr id="7" name="Straight Connector 6">
            <a:extLst>
              <a:ext uri="{FF2B5EF4-FFF2-40B4-BE49-F238E27FC236}">
                <a16:creationId xmlns:a16="http://schemas.microsoft.com/office/drawing/2014/main" id="{EB5E4C66-939E-CEF4-6653-710ED4836EDF}"/>
              </a:ext>
            </a:extLst>
          </p:cNvPr>
          <p:cNvCxnSpPr>
            <a:cxnSpLocks/>
          </p:cNvCxnSpPr>
          <p:nvPr userDrawn="1"/>
        </p:nvCxnSpPr>
        <p:spPr>
          <a:xfrm>
            <a:off x="337349" y="3429000"/>
            <a:ext cx="81478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C55472E-498F-C7CE-F296-3CBEC8267D06}"/>
              </a:ext>
            </a:extLst>
          </p:cNvPr>
          <p:cNvPicPr>
            <a:picLocks noChangeAspect="1"/>
          </p:cNvPicPr>
          <p:nvPr userDrawn="1"/>
        </p:nvPicPr>
        <p:blipFill>
          <a:blip r:embed="rId2">
            <a:biLevel thresh="25000"/>
            <a:alphaModFix amt="20000"/>
          </a:blip>
          <a:srcRect/>
          <a:stretch/>
        </p:blipFill>
        <p:spPr>
          <a:xfrm>
            <a:off x="6441065" y="358385"/>
            <a:ext cx="3116442" cy="5803030"/>
          </a:xfrm>
          <a:prstGeom prst="rect">
            <a:avLst/>
          </a:prstGeom>
        </p:spPr>
      </p:pic>
      <p:sp>
        <p:nvSpPr>
          <p:cNvPr id="12" name="Picture Placeholder 12">
            <a:extLst>
              <a:ext uri="{FF2B5EF4-FFF2-40B4-BE49-F238E27FC236}">
                <a16:creationId xmlns:a16="http://schemas.microsoft.com/office/drawing/2014/main" id="{705C4EAE-994C-521D-5273-D5152B07171D}"/>
              </a:ext>
            </a:extLst>
          </p:cNvPr>
          <p:cNvSpPr>
            <a:spLocks noGrp="1"/>
          </p:cNvSpPr>
          <p:nvPr>
            <p:ph type="pic" sz="quarter" idx="10" hasCustomPrompt="1"/>
          </p:nvPr>
        </p:nvSpPr>
        <p:spPr>
          <a:xfrm>
            <a:off x="6748780" y="1412875"/>
            <a:ext cx="2452375" cy="3382670"/>
          </a:xfrm>
        </p:spPr>
        <p:txBody>
          <a:bodyPr/>
          <a:lstStyle>
            <a:lvl1pPr marL="0" indent="0">
              <a:buNone/>
              <a:defRPr>
                <a:solidFill>
                  <a:schemeClr val="bg1"/>
                </a:solidFill>
              </a:defRPr>
            </a:lvl1pPr>
          </a:lstStyle>
          <a:p>
            <a:r>
              <a:rPr lang="en-US"/>
              <a:t>Teaching resource</a:t>
            </a:r>
          </a:p>
        </p:txBody>
      </p:sp>
      <p:sp>
        <p:nvSpPr>
          <p:cNvPr id="5" name="Slide Number Placeholder 5">
            <a:extLst>
              <a:ext uri="{FF2B5EF4-FFF2-40B4-BE49-F238E27FC236}">
                <a16:creationId xmlns:a16="http://schemas.microsoft.com/office/drawing/2014/main" id="{9C20B273-416A-06DD-4C65-3914F8FA6F1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9" name="Picture 8">
            <a:extLst>
              <a:ext uri="{FF2B5EF4-FFF2-40B4-BE49-F238E27FC236}">
                <a16:creationId xmlns:a16="http://schemas.microsoft.com/office/drawing/2014/main" id="{29043529-49E4-697C-49EF-83C1C5283615}"/>
              </a:ext>
            </a:extLst>
          </p:cNvPr>
          <p:cNvPicPr>
            <a:picLocks noChangeAspect="1"/>
          </p:cNvPicPr>
          <p:nvPr userDrawn="1"/>
        </p:nvPicPr>
        <p:blipFill>
          <a:blip r:embed="rId3"/>
          <a:stretch>
            <a:fillRect/>
          </a:stretch>
        </p:blipFill>
        <p:spPr>
          <a:xfrm>
            <a:off x="310726" y="333603"/>
            <a:ext cx="1948181" cy="397493"/>
          </a:xfrm>
          <a:prstGeom prst="rect">
            <a:avLst/>
          </a:prstGeom>
        </p:spPr>
      </p:pic>
      <p:sp>
        <p:nvSpPr>
          <p:cNvPr id="10" name="TextBox 9">
            <a:extLst>
              <a:ext uri="{FF2B5EF4-FFF2-40B4-BE49-F238E27FC236}">
                <a16:creationId xmlns:a16="http://schemas.microsoft.com/office/drawing/2014/main" id="{E537EE96-68DC-7DCB-BE97-F42076F8849B}"/>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 *Ensure you have read the teacher guidance before teaching the lesson </a:t>
            </a:r>
          </a:p>
        </p:txBody>
      </p:sp>
    </p:spTree>
    <p:extLst>
      <p:ext uri="{BB962C8B-B14F-4D97-AF65-F5344CB8AC3E}">
        <p14:creationId xmlns:p14="http://schemas.microsoft.com/office/powerpoint/2010/main" val="384249829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SF - Lesson title_2">
    <p:bg>
      <p:bgPr>
        <a:solidFill>
          <a:schemeClr val="accent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8" name="Title 1">
            <a:extLst>
              <a:ext uri="{FF2B5EF4-FFF2-40B4-BE49-F238E27FC236}">
                <a16:creationId xmlns:a16="http://schemas.microsoft.com/office/drawing/2014/main" id="{217A6F38-A5F3-27CD-4D23-50A3880CDB1B}"/>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bg1"/>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BEF3B30C-E22F-4063-F7BF-073F75C3A3AC}"/>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3BB20A47-2D05-9E94-3F2C-C7C018E6CF1D}"/>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9B7BF923-9AAE-F089-67B0-51A0A0D10AC6}"/>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258976334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SF - Lesson title_3">
    <p:bg>
      <p:bgPr>
        <a:solidFill>
          <a:schemeClr val="accent4"/>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10" name="Title 1">
            <a:extLst>
              <a:ext uri="{FF2B5EF4-FFF2-40B4-BE49-F238E27FC236}">
                <a16:creationId xmlns:a16="http://schemas.microsoft.com/office/drawing/2014/main" id="{1B46D4F5-3B18-8123-47EA-6CA344E6A765}"/>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10063F2E-1376-1F9C-49B7-D6C52C65DC3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B0BEE3D7-DA76-9A93-D552-8DE27E9CFD0D}"/>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ACFF54B5-12DF-D7EE-3C73-F4CCE641505E}"/>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2117504487"/>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SF - Lesson title_4">
    <p:bg>
      <p:bgPr>
        <a:solidFill>
          <a:schemeClr val="accent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7" name="Title 1">
            <a:extLst>
              <a:ext uri="{FF2B5EF4-FFF2-40B4-BE49-F238E27FC236}">
                <a16:creationId xmlns:a16="http://schemas.microsoft.com/office/drawing/2014/main" id="{BC5F16BD-A0A4-11D0-762C-96F997BA2698}"/>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194053E0-8A8C-E37C-E690-BFB97F3A70FF}"/>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F0140D33-7B6E-F04C-D902-220737508632}"/>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EC79DEB7-EAC6-3A7A-F835-B91CA84147FE}"/>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365393509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SF - Ground rules ">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EF5027-69B8-3CE7-BF04-1328760B92BB}"/>
              </a:ext>
            </a:extLst>
          </p:cNvPr>
          <p:cNvSpPr txBox="1"/>
          <p:nvPr userDrawn="1"/>
        </p:nvSpPr>
        <p:spPr>
          <a:xfrm>
            <a:off x="323850" y="1031895"/>
            <a:ext cx="9256713" cy="4414263"/>
          </a:xfrm>
          <a:prstGeom prst="roundRect">
            <a:avLst>
              <a:gd name="adj" fmla="val 3270"/>
            </a:avLst>
          </a:prstGeom>
          <a:noFill/>
          <a:ln w="28575">
            <a:solidFill>
              <a:srgbClr val="0BC6F0"/>
            </a:solidFill>
          </a:ln>
        </p:spPr>
        <p:txBody>
          <a:bodyPr wrap="square" rtlCol="0">
            <a:spAutoFit/>
          </a:bodyPr>
          <a:lstStyle/>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GB" sz="1463"/>
          </a:p>
          <a:p>
            <a:r>
              <a:rPr lang="en-GB" sz="1463"/>
              <a:t> </a:t>
            </a:r>
          </a:p>
        </p:txBody>
      </p:sp>
      <p:sp>
        <p:nvSpPr>
          <p:cNvPr id="3" name="Title 2">
            <a:extLst>
              <a:ext uri="{FF2B5EF4-FFF2-40B4-BE49-F238E27FC236}">
                <a16:creationId xmlns:a16="http://schemas.microsoft.com/office/drawing/2014/main" id="{3CFC9EAF-664B-F433-22EF-6FC41729B9E5}"/>
              </a:ext>
            </a:extLst>
          </p:cNvPr>
          <p:cNvSpPr txBox="1">
            <a:spLocks/>
          </p:cNvSpPr>
          <p:nvPr userDrawn="1"/>
        </p:nvSpPr>
        <p:spPr>
          <a:xfrm>
            <a:off x="247684" y="579959"/>
            <a:ext cx="2581203" cy="564394"/>
          </a:xfrm>
          <a:prstGeom prst="rect">
            <a:avLst/>
          </a:prstGeom>
          <a:solidFill>
            <a:schemeClr val="bg1"/>
          </a:solidFill>
        </p:spPr>
        <p:txBody>
          <a:bodyPr vert="horz" lIns="74295" tIns="37148" rIns="74295" bIns="37148" rtlCol="0" anchor="b" anchorCtr="0">
            <a:noAutofit/>
          </a:bodyPr>
          <a:lstStyle>
            <a:lvl1pPr algn="l" defTabSz="914400" rtl="0" eaLnBrk="1" latinLnBrk="0" hangingPunct="1">
              <a:lnSpc>
                <a:spcPct val="90000"/>
              </a:lnSpc>
              <a:spcBef>
                <a:spcPct val="0"/>
              </a:spcBef>
              <a:buNone/>
              <a:defRPr sz="4400" kern="1200">
                <a:solidFill>
                  <a:schemeClr val="tx1"/>
                </a:solidFill>
                <a:latin typeface="Nunito" panose="00000500000000000000" pitchFamily="2" charset="0"/>
                <a:ea typeface="+mj-ea"/>
                <a:cs typeface="+mj-cs"/>
              </a:defRPr>
            </a:lvl1pPr>
          </a:lstStyle>
          <a:p>
            <a:r>
              <a:rPr lang="en-GB" sz="2400" b="1" dirty="0">
                <a:solidFill>
                  <a:srgbClr val="95519E"/>
                </a:solidFill>
                <a:latin typeface="Century Gothic" panose="020B0502020202020204" pitchFamily="34" charset="0"/>
              </a:rPr>
              <a:t>Ground rules    </a:t>
            </a:r>
          </a:p>
        </p:txBody>
      </p:sp>
      <p:pic>
        <p:nvPicPr>
          <p:cNvPr id="12" name="Picture 11">
            <a:extLst>
              <a:ext uri="{FF2B5EF4-FFF2-40B4-BE49-F238E27FC236}">
                <a16:creationId xmlns:a16="http://schemas.microsoft.com/office/drawing/2014/main" id="{BFCEE68F-D421-CB69-BAD6-D495071701EB}"/>
              </a:ext>
            </a:extLst>
          </p:cNvPr>
          <p:cNvPicPr>
            <a:picLocks noChangeAspect="1"/>
          </p:cNvPicPr>
          <p:nvPr userDrawn="1"/>
        </p:nvPicPr>
        <p:blipFill>
          <a:blip r:embed="rId2"/>
          <a:stretch>
            <a:fillRect/>
          </a:stretch>
        </p:blipFill>
        <p:spPr>
          <a:xfrm>
            <a:off x="2418120" y="519507"/>
            <a:ext cx="410767" cy="523038"/>
          </a:xfrm>
          <a:prstGeom prst="rect">
            <a:avLst/>
          </a:prstGeom>
        </p:spPr>
      </p:pic>
      <p:sp>
        <p:nvSpPr>
          <p:cNvPr id="13" name="Content Placeholder 2">
            <a:extLst>
              <a:ext uri="{FF2B5EF4-FFF2-40B4-BE49-F238E27FC236}">
                <a16:creationId xmlns:a16="http://schemas.microsoft.com/office/drawing/2014/main" id="{1282AA1E-25B3-703D-CB9A-A04C0F91FF60}"/>
              </a:ext>
            </a:extLst>
          </p:cNvPr>
          <p:cNvSpPr>
            <a:spLocks noGrp="1"/>
          </p:cNvSpPr>
          <p:nvPr>
            <p:ph idx="1" hasCustomPrompt="1"/>
          </p:nvPr>
        </p:nvSpPr>
        <p:spPr>
          <a:xfrm>
            <a:off x="575290" y="1286953"/>
            <a:ext cx="8706362" cy="3904480"/>
          </a:xfrm>
        </p:spPr>
        <p:txBody>
          <a:bodyPr>
            <a:noAutofit/>
          </a:bodyPr>
          <a:lstStyle>
            <a:lvl1pPr marL="0" indent="0">
              <a:lnSpc>
                <a:spcPts val="2600"/>
              </a:lnSpc>
              <a:spcBef>
                <a:spcPts val="900"/>
              </a:spcBef>
              <a:spcAft>
                <a:spcPts val="0"/>
              </a:spcAft>
              <a:buFont typeface="Arial" panose="020B0604020202020204" pitchFamily="34" charset="0"/>
              <a:buChar char="•"/>
              <a:defRPr sz="1800">
                <a:solidFill>
                  <a:srgbClr val="551C59"/>
                </a:solidFill>
                <a:latin typeface="Century Gothic" panose="020B0502020202020204" pitchFamily="34" charset="0"/>
              </a:defRPr>
            </a:lvl1pPr>
            <a:lvl2pPr marL="292500" indent="-184448">
              <a:lnSpc>
                <a:spcPts val="2113"/>
              </a:lnSpc>
              <a:spcBef>
                <a:spcPts val="325"/>
              </a:spcBef>
              <a:spcAft>
                <a:spcPts val="163"/>
              </a:spcAft>
              <a:tabLst/>
              <a:defRPr sz="1625">
                <a:solidFill>
                  <a:srgbClr val="551C59"/>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marL="285750" indent="-285750">
              <a:buFont typeface="Arial" panose="020B0604020202020204" pitchFamily="34" charset="0"/>
              <a:buChar char="•"/>
            </a:pPr>
            <a:r>
              <a:rPr lang="en-GB"/>
              <a:t>[Add your class rules here]</a:t>
            </a:r>
          </a:p>
        </p:txBody>
      </p:sp>
      <p:sp>
        <p:nvSpPr>
          <p:cNvPr id="5" name="Slide Number Placeholder 5">
            <a:extLst>
              <a:ext uri="{FF2B5EF4-FFF2-40B4-BE49-F238E27FC236}">
                <a16:creationId xmlns:a16="http://schemas.microsoft.com/office/drawing/2014/main" id="{B6BB1D26-D3AF-7491-8D13-B9AD64745A12}"/>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lumMod val="50000"/>
                    <a:lumOff val="50000"/>
                  </a:schemeClr>
                </a:solidFill>
                <a:latin typeface="Century Gothic" panose="020B0502020202020204" pitchFamily="34" charset="0"/>
              </a:defRPr>
            </a:lvl1pPr>
          </a:lstStyle>
          <a:p>
            <a:r>
              <a:rPr lang="en-GB" dirty="0"/>
              <a:t>© PSHE Association 2025</a:t>
            </a:r>
          </a:p>
        </p:txBody>
      </p:sp>
      <p:pic>
        <p:nvPicPr>
          <p:cNvPr id="6" name="Google Shape;109;p36">
            <a:extLst>
              <a:ext uri="{FF2B5EF4-FFF2-40B4-BE49-F238E27FC236}">
                <a16:creationId xmlns:a16="http://schemas.microsoft.com/office/drawing/2014/main" id="{D76B4B07-66EB-7308-1331-A8B06BC2B327}"/>
              </a:ext>
            </a:extLst>
          </p:cNvPr>
          <p:cNvPicPr preferRelativeResize="0"/>
          <p:nvPr userDrawn="1"/>
        </p:nvPicPr>
        <p:blipFill rotWithShape="1">
          <a:blip r:embed="rId3">
            <a:alphaModFix/>
          </a:blip>
          <a:srcRect/>
          <a:stretch/>
        </p:blipFill>
        <p:spPr>
          <a:xfrm>
            <a:off x="8091329" y="336172"/>
            <a:ext cx="1479391" cy="301845"/>
          </a:xfrm>
          <a:prstGeom prst="rect">
            <a:avLst/>
          </a:prstGeom>
          <a:noFill/>
          <a:ln>
            <a:noFill/>
          </a:ln>
        </p:spPr>
      </p:pic>
    </p:spTree>
    <p:extLst>
      <p:ext uri="{BB962C8B-B14F-4D97-AF65-F5344CB8AC3E}">
        <p14:creationId xmlns:p14="http://schemas.microsoft.com/office/powerpoint/2010/main" val="102708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SF - Objectives and outcomes ">
    <p:bg>
      <p:bgRef idx="1001">
        <a:schemeClr val="bg2"/>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41373D1-67E0-7E09-6110-518E660E22D5}"/>
              </a:ext>
            </a:extLst>
          </p:cNvPr>
          <p:cNvPicPr>
            <a:picLocks noChangeAspect="1"/>
          </p:cNvPicPr>
          <p:nvPr userDrawn="1"/>
        </p:nvPicPr>
        <p:blipFill rotWithShape="1">
          <a:blip r:embed="rId2"/>
          <a:srcRect l="17442" t="13602" r="6854"/>
          <a:stretch/>
        </p:blipFill>
        <p:spPr>
          <a:xfrm rot="10800000">
            <a:off x="3878580" y="0"/>
            <a:ext cx="6027420" cy="6858000"/>
          </a:xfrm>
          <a:prstGeom prst="rect">
            <a:avLst/>
          </a:prstGeom>
        </p:spPr>
      </p:pic>
      <p:sp>
        <p:nvSpPr>
          <p:cNvPr id="14" name="Slide Number Placeholder 5">
            <a:extLst>
              <a:ext uri="{FF2B5EF4-FFF2-40B4-BE49-F238E27FC236}">
                <a16:creationId xmlns:a16="http://schemas.microsoft.com/office/drawing/2014/main" id="{978A8162-CAE9-6B16-425D-89B6E47EF32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15" name="Picture 14" descr="A close-up of a logo&#10;&#10;Description automatically generated">
            <a:extLst>
              <a:ext uri="{FF2B5EF4-FFF2-40B4-BE49-F238E27FC236}">
                <a16:creationId xmlns:a16="http://schemas.microsoft.com/office/drawing/2014/main" id="{2CAEF1E6-2A7E-14DC-6CC9-F651A3B8AB0A}"/>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2" name="Title 1">
            <a:extLst>
              <a:ext uri="{FF2B5EF4-FFF2-40B4-BE49-F238E27FC236}">
                <a16:creationId xmlns:a16="http://schemas.microsoft.com/office/drawing/2014/main" id="{F472AB25-35D9-5A8A-2B0E-717E942F186E}"/>
              </a:ext>
            </a:extLst>
          </p:cNvPr>
          <p:cNvSpPr txBox="1">
            <a:spLocks/>
          </p:cNvSpPr>
          <p:nvPr userDrawn="1"/>
        </p:nvSpPr>
        <p:spPr>
          <a:xfrm>
            <a:off x="405955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tx1"/>
                </a:solidFill>
              </a:rPr>
              <a:t>Learning outcomes  </a:t>
            </a:r>
            <a:endParaRPr lang="en-US" sz="2400" dirty="0">
              <a:solidFill>
                <a:schemeClr val="tx1"/>
              </a:solidFill>
            </a:endParaRPr>
          </a:p>
        </p:txBody>
      </p:sp>
      <p:sp>
        <p:nvSpPr>
          <p:cNvPr id="5" name="Title 1">
            <a:extLst>
              <a:ext uri="{FF2B5EF4-FFF2-40B4-BE49-F238E27FC236}">
                <a16:creationId xmlns:a16="http://schemas.microsoft.com/office/drawing/2014/main" id="{B9BA6DD5-D4D4-914D-A34D-9484E49EE4E7}"/>
              </a:ext>
            </a:extLst>
          </p:cNvPr>
          <p:cNvSpPr txBox="1">
            <a:spLocks/>
          </p:cNvSpPr>
          <p:nvPr userDrawn="1"/>
        </p:nvSpPr>
        <p:spPr>
          <a:xfrm>
            <a:off x="22669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tx1"/>
                </a:solidFill>
              </a:rPr>
              <a:t>Learning objective  </a:t>
            </a:r>
            <a:endParaRPr lang="en-US" sz="2400" dirty="0">
              <a:solidFill>
                <a:schemeClr val="tx1"/>
              </a:solidFill>
            </a:endParaRPr>
          </a:p>
        </p:txBody>
      </p:sp>
      <p:sp>
        <p:nvSpPr>
          <p:cNvPr id="12" name="Content Placeholder 2">
            <a:extLst>
              <a:ext uri="{FF2B5EF4-FFF2-40B4-BE49-F238E27FC236}">
                <a16:creationId xmlns:a16="http://schemas.microsoft.com/office/drawing/2014/main" id="{E0ECD032-0172-1D9C-F7F4-5CAF061252B3}"/>
              </a:ext>
            </a:extLst>
          </p:cNvPr>
          <p:cNvSpPr>
            <a:spLocks noGrp="1"/>
          </p:cNvSpPr>
          <p:nvPr>
            <p:ph sz="half" idx="12"/>
          </p:nvPr>
        </p:nvSpPr>
        <p:spPr>
          <a:xfrm>
            <a:off x="234315" y="1333463"/>
            <a:ext cx="3495309"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3" name="Content Placeholder 2">
            <a:extLst>
              <a:ext uri="{FF2B5EF4-FFF2-40B4-BE49-F238E27FC236}">
                <a16:creationId xmlns:a16="http://schemas.microsoft.com/office/drawing/2014/main" id="{280098A2-7D2D-EBD2-5734-A3C3E72C09F8}"/>
              </a:ext>
            </a:extLst>
          </p:cNvPr>
          <p:cNvSpPr>
            <a:spLocks noGrp="1"/>
          </p:cNvSpPr>
          <p:nvPr>
            <p:ph sz="half" idx="13"/>
          </p:nvPr>
        </p:nvSpPr>
        <p:spPr>
          <a:xfrm>
            <a:off x="4067944" y="1333463"/>
            <a:ext cx="3603625"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144175147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SF - large imag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603E9132-87C2-F358-AE39-5813EA738D1C}"/>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dirty="0"/>
          </a:p>
        </p:txBody>
      </p:sp>
      <p:sp>
        <p:nvSpPr>
          <p:cNvPr id="11" name="Title 1">
            <a:extLst>
              <a:ext uri="{FF2B5EF4-FFF2-40B4-BE49-F238E27FC236}">
                <a16:creationId xmlns:a16="http://schemas.microsoft.com/office/drawing/2014/main" id="{C02627F3-4E2A-05E0-BA32-326D042612F7}"/>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DE9F3651-BC40-E162-5BD5-97E387A358B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7E469B3B-4E93-775F-08D9-E46DFE2186A2}"/>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028027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SF - large imag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19E38187-F988-B257-0790-60AD2F251879}"/>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D0354F72-16C4-DCB2-BB18-9AF5DDB9FEC5}"/>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12" name="Slide Number Placeholder 5">
            <a:extLst>
              <a:ext uri="{FF2B5EF4-FFF2-40B4-BE49-F238E27FC236}">
                <a16:creationId xmlns:a16="http://schemas.microsoft.com/office/drawing/2014/main" id="{FA9CC9BC-3705-2843-A066-3187D7FEBEB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13" name="Picture 12" descr="A close-up of a logo&#10;&#10;Description automatically generated">
            <a:extLst>
              <a:ext uri="{FF2B5EF4-FFF2-40B4-BE49-F238E27FC236}">
                <a16:creationId xmlns:a16="http://schemas.microsoft.com/office/drawing/2014/main" id="{632A2CD2-468F-B415-3A42-1BE0D5CE0B9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40673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SF - large image_3">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700BF2E-963B-F3EE-9204-3C8873186F64}"/>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11" name="Slide Number Placeholder 5">
            <a:extLst>
              <a:ext uri="{FF2B5EF4-FFF2-40B4-BE49-F238E27FC236}">
                <a16:creationId xmlns:a16="http://schemas.microsoft.com/office/drawing/2014/main" id="{D2492A16-FC63-E25F-885F-06D4DFA19B4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12" name="Picture 11" descr="A close-up of a logo&#10;&#10;Description automatically generated">
            <a:extLst>
              <a:ext uri="{FF2B5EF4-FFF2-40B4-BE49-F238E27FC236}">
                <a16:creationId xmlns:a16="http://schemas.microsoft.com/office/drawing/2014/main" id="{4E79E2A7-4A1D-851D-B035-7FEC0A3209CF}"/>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023289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SF - large imag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27556696-F17A-D6D9-C557-41C5D10153D8}"/>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3" name="Title 1">
            <a:extLst>
              <a:ext uri="{FF2B5EF4-FFF2-40B4-BE49-F238E27FC236}">
                <a16:creationId xmlns:a16="http://schemas.microsoft.com/office/drawing/2014/main" id="{804383EF-9BD4-9548-677E-0957F43E774A}"/>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B0893429-94AF-8377-A7F1-64FB8B8C1B5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F2CD5144-78F2-0A4E-3197-5AAE9B75BF5E}"/>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751164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SF - Small imag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DE58AFF2-8EF3-2315-275C-9C8A5EE39BD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2" name="Title 1">
            <a:extLst>
              <a:ext uri="{FF2B5EF4-FFF2-40B4-BE49-F238E27FC236}">
                <a16:creationId xmlns:a16="http://schemas.microsoft.com/office/drawing/2014/main" id="{337E3D66-CECE-C8A9-A053-2BDF639253C5}"/>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9112B95F-5377-873D-6033-4DC8E5E05E3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4B6F21CC-B7BC-D951-7D70-9BD198057AF4}"/>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659948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 One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24155" y="587217"/>
            <a:ext cx="7498822" cy="694054"/>
          </a:xfrm>
        </p:spPr>
        <p:txBody>
          <a:bodyPr>
            <a:noAutofit/>
          </a:bodyPr>
          <a:lstStyle>
            <a:lvl1pPr>
              <a:defRPr sz="3600">
                <a:solidFill>
                  <a:schemeClr val="accent2"/>
                </a:solidFill>
              </a:defRPr>
            </a:lvl1pPr>
          </a:lstStyle>
          <a:p>
            <a:r>
              <a:rPr lang="en-GB" dirty="0"/>
              <a:t>Slide Title </a:t>
            </a:r>
            <a:endParaRPr lang="en-US" dirty="0"/>
          </a:p>
        </p:txBody>
      </p:sp>
      <p:sp>
        <p:nvSpPr>
          <p:cNvPr id="10" name="Content Placeholder 2">
            <a:extLst>
              <a:ext uri="{FF2B5EF4-FFF2-40B4-BE49-F238E27FC236}">
                <a16:creationId xmlns:a16="http://schemas.microsoft.com/office/drawing/2014/main" id="{7700BF2E-963B-F3EE-9204-3C8873186F64}"/>
              </a:ext>
            </a:extLst>
          </p:cNvPr>
          <p:cNvSpPr>
            <a:spLocks noGrp="1"/>
          </p:cNvSpPr>
          <p:nvPr>
            <p:ph sz="half" idx="10"/>
          </p:nvPr>
        </p:nvSpPr>
        <p:spPr>
          <a:xfrm>
            <a:off x="234315" y="1333463"/>
            <a:ext cx="7498822" cy="4566366"/>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4" name="Slide Number Placeholder 5">
            <a:extLst>
              <a:ext uri="{FF2B5EF4-FFF2-40B4-BE49-F238E27FC236}">
                <a16:creationId xmlns:a16="http://schemas.microsoft.com/office/drawing/2014/main" id="{99A55454-B8C9-7D9C-48B5-DA62B1D29280}"/>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2EB9AC0A-5AE9-EEAF-AD9D-A39200D460D7}"/>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7" name="TextBox 6">
            <a:extLst>
              <a:ext uri="{FF2B5EF4-FFF2-40B4-BE49-F238E27FC236}">
                <a16:creationId xmlns:a16="http://schemas.microsoft.com/office/drawing/2014/main" id="{608E3D86-F1AB-6460-29AD-2C5308F31193}"/>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145439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SF - Small imag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61C3CA8D-D1D6-830C-D217-1BA8153E797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484E4F93-0363-D3C1-9553-957BAC524411}"/>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6CDAF316-358C-E609-D4AF-1CF2DC76D8E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F81FFC03-C698-02B0-DB90-322D38C09218}"/>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88681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SF - Small image_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A5F36CA1-5DB8-5192-E833-842D777B2B41}"/>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391F98AD-3FB4-FDB7-1191-47D8D3CE3AFA}"/>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A312133B-76F0-F95D-37C6-DB08CFE2ED5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38FF35D3-2910-63F3-1C7F-2E0934561B99}"/>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92511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SF - Small imag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B40DFD04-0846-6310-4677-2B47BA63E7D4}"/>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CB84146D-AE50-94EE-3961-9BE701B15893}"/>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44A80987-8B8F-26FA-4EF0-3AD4D47B953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ABCE6084-F1AD-8B7A-B19F-E721B818B24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64322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SF - full colour_1">
    <p:bg>
      <p:bgPr>
        <a:solidFill>
          <a:schemeClr val="accent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3228F97-7E30-304E-B8DE-DCC8945502FF}"/>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11" name="Content Placeholder 2">
            <a:extLst>
              <a:ext uri="{FF2B5EF4-FFF2-40B4-BE49-F238E27FC236}">
                <a16:creationId xmlns:a16="http://schemas.microsoft.com/office/drawing/2014/main" id="{9D93470B-D612-FC0F-ED66-E111F28D9AC9}"/>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tx1"/>
                </a:solidFill>
              </a:defRPr>
            </a:lvl1pPr>
          </a:lstStyle>
          <a:p>
            <a:pPr lvl="0"/>
            <a:endParaRPr lang="en-US" dirty="0"/>
          </a:p>
        </p:txBody>
      </p:sp>
      <p:sp>
        <p:nvSpPr>
          <p:cNvPr id="2" name="Slide Number Placeholder 5">
            <a:extLst>
              <a:ext uri="{FF2B5EF4-FFF2-40B4-BE49-F238E27FC236}">
                <a16:creationId xmlns:a16="http://schemas.microsoft.com/office/drawing/2014/main" id="{74E02EE9-ED3B-F43A-BDBA-734B1C223BC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80756DD1-9CFB-9D15-EF16-670CF001579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540093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SF - full colour_2">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1EB195-DBFD-2F97-04E9-860404B9BAEB}"/>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tx1"/>
                </a:solidFill>
              </a:defRPr>
            </a:lvl1pPr>
          </a:lstStyle>
          <a:p>
            <a:pPr lvl="0"/>
            <a:endParaRPr lang="en-US" dirty="0"/>
          </a:p>
        </p:txBody>
      </p:sp>
      <p:sp>
        <p:nvSpPr>
          <p:cNvPr id="10" name="Title 1">
            <a:extLst>
              <a:ext uri="{FF2B5EF4-FFF2-40B4-BE49-F238E27FC236}">
                <a16:creationId xmlns:a16="http://schemas.microsoft.com/office/drawing/2014/main" id="{D1384F7F-1A1B-613B-9E69-FBE28ADF19F4}"/>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A1528D44-40B4-9833-4D76-920741A078C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E591D9C2-75E5-3352-5241-FD528E6B3679}"/>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696032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SF - full colour_3">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51B39B-DE01-9F78-CC71-E41807E8D49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bg1"/>
                </a:solidFill>
              </a:defRPr>
            </a:lvl1pPr>
          </a:lstStyle>
          <a:p>
            <a:pPr lvl="0"/>
            <a:endParaRPr lang="en-US"/>
          </a:p>
        </p:txBody>
      </p:sp>
      <p:sp>
        <p:nvSpPr>
          <p:cNvPr id="10" name="Title 1">
            <a:extLst>
              <a:ext uri="{FF2B5EF4-FFF2-40B4-BE49-F238E27FC236}">
                <a16:creationId xmlns:a16="http://schemas.microsoft.com/office/drawing/2014/main" id="{E8717BBB-D13C-90F0-4C98-31953F3A980D}"/>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D195353F-CADC-CF40-73D4-BD796694069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BCD8EF13-9D5E-8139-122F-BBFF1C875922}"/>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777496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SF - full colour_4">
    <p:bg>
      <p:bgPr>
        <a:solidFill>
          <a:schemeClr val="accent3"/>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EA7040-942A-80AB-88E8-55F2BA5DAA95}"/>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bg1"/>
                </a:solidFill>
              </a:defRPr>
            </a:lvl1pPr>
          </a:lstStyle>
          <a:p>
            <a:pPr lvl="0"/>
            <a:endParaRPr lang="en-US"/>
          </a:p>
        </p:txBody>
      </p:sp>
      <p:sp>
        <p:nvSpPr>
          <p:cNvPr id="10" name="Title 1">
            <a:extLst>
              <a:ext uri="{FF2B5EF4-FFF2-40B4-BE49-F238E27FC236}">
                <a16:creationId xmlns:a16="http://schemas.microsoft.com/office/drawing/2014/main" id="{B5450C8C-1608-E58A-A1BC-4FC4D6E7EA2C}"/>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077F33D3-5CA6-818E-0A86-33AB9753A62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0E0E0E95-35E5-12F9-827A-2C4421996880}"/>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07030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SF - Split colour_1">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tx1"/>
                </a:solidFill>
              </a:defRPr>
            </a:lvl1pPr>
          </a:lstStyle>
          <a:p>
            <a:pPr lvl="0"/>
            <a:endParaRPr lang="en-US" dirty="0"/>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204D9B99-16A1-1439-229D-65551CC0B7E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7ACA3B22-4942-ACF7-0619-C7AEE199A7EB}"/>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522867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SF - Split colour_2">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tx1"/>
                </a:solidFill>
              </a:defRPr>
            </a:lvl1pPr>
          </a:lstStyle>
          <a:p>
            <a:pPr lvl="0"/>
            <a:endParaRPr lang="en-US" dirty="0"/>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5812DDA2-600D-39EF-8908-5F862280EB9A}"/>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175C2B04-A6F0-20FB-6395-8F3F5F392CD7}"/>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162535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SF - Split colour_3">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5DB4AB5C-EF20-8850-EB82-8781670242C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B17B6D2A-E18E-5FBE-7417-6D406670400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222654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F - Two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4A921C7-92B9-0BC1-711C-79266BA87B97}"/>
              </a:ext>
            </a:extLst>
          </p:cNvPr>
          <p:cNvSpPr>
            <a:spLocks noGrp="1"/>
          </p:cNvSpPr>
          <p:nvPr>
            <p:ph type="title" hasCustomPrompt="1"/>
          </p:nvPr>
        </p:nvSpPr>
        <p:spPr>
          <a:xfrm>
            <a:off x="224154" y="587217"/>
            <a:ext cx="7764145" cy="694054"/>
          </a:xfrm>
        </p:spPr>
        <p:txBody>
          <a:bodyPr>
            <a:noAutofit/>
          </a:bodyPr>
          <a:lstStyle>
            <a:lvl1pPr>
              <a:defRPr sz="3600">
                <a:solidFill>
                  <a:schemeClr val="accent2"/>
                </a:solidFill>
              </a:defRPr>
            </a:lvl1pPr>
          </a:lstStyle>
          <a:p>
            <a:r>
              <a:rPr lang="en-GB" dirty="0"/>
              <a:t>Slide Title </a:t>
            </a:r>
            <a:endParaRPr lang="en-US" dirty="0"/>
          </a:p>
        </p:txBody>
      </p:sp>
      <p:sp>
        <p:nvSpPr>
          <p:cNvPr id="5" name="Slide Number Placeholder 5">
            <a:extLst>
              <a:ext uri="{FF2B5EF4-FFF2-40B4-BE49-F238E27FC236}">
                <a16:creationId xmlns:a16="http://schemas.microsoft.com/office/drawing/2014/main" id="{11E814DC-1E0D-B3C4-E921-FD6C48AD1CA4}"/>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B3417A30-B4D9-92DB-F5A3-C9925D8271AA}"/>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8" name="TextBox 7">
            <a:extLst>
              <a:ext uri="{FF2B5EF4-FFF2-40B4-BE49-F238E27FC236}">
                <a16:creationId xmlns:a16="http://schemas.microsoft.com/office/drawing/2014/main" id="{CA21E51A-7D15-AE01-90B6-B6735F141750}"/>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7" name="Content Placeholder 2">
            <a:extLst>
              <a:ext uri="{FF2B5EF4-FFF2-40B4-BE49-F238E27FC236}">
                <a16:creationId xmlns:a16="http://schemas.microsoft.com/office/drawing/2014/main" id="{7661C6D7-480C-736D-C569-E580895EDC0A}"/>
              </a:ext>
            </a:extLst>
          </p:cNvPr>
          <p:cNvSpPr>
            <a:spLocks noGrp="1"/>
          </p:cNvSpPr>
          <p:nvPr>
            <p:ph sz="half" idx="12"/>
          </p:nvPr>
        </p:nvSpPr>
        <p:spPr>
          <a:xfrm>
            <a:off x="234315" y="1333462"/>
            <a:ext cx="3748405" cy="4937321"/>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1" name="Content Placeholder 2">
            <a:extLst>
              <a:ext uri="{FF2B5EF4-FFF2-40B4-BE49-F238E27FC236}">
                <a16:creationId xmlns:a16="http://schemas.microsoft.com/office/drawing/2014/main" id="{E2B39478-AF5F-125E-D828-29CBB65F0DEB}"/>
              </a:ext>
            </a:extLst>
          </p:cNvPr>
          <p:cNvSpPr>
            <a:spLocks noGrp="1"/>
          </p:cNvSpPr>
          <p:nvPr>
            <p:ph sz="half" idx="13"/>
          </p:nvPr>
        </p:nvSpPr>
        <p:spPr>
          <a:xfrm>
            <a:off x="4239895" y="1333462"/>
            <a:ext cx="3748405" cy="4937321"/>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1004867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SF - Split colour_4">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9AAF77CA-0003-CF44-BA5C-74BD95180D4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F5EB55A8-4926-E157-7375-23FDF913A4C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044062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SF - Signposting-support">
    <p:bg>
      <p:bgPr>
        <a:solidFill>
          <a:schemeClr val="accent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DBC81B4D-ABA1-715B-52EE-40D32F09B96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4A65BD89-9C36-683A-1339-04B2639CB30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513639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SF - plain whit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C8D52-B310-B426-CA75-DA7EB0182F1B}"/>
              </a:ext>
            </a:extLst>
          </p:cNvPr>
          <p:cNvSpPr>
            <a:spLocks noGrp="1"/>
          </p:cNvSpPr>
          <p:nvPr>
            <p:ph type="title" hasCustomPrompt="1"/>
          </p:nvPr>
        </p:nvSpPr>
        <p:spPr>
          <a:xfrm>
            <a:off x="233592" y="543878"/>
            <a:ext cx="7749945" cy="694054"/>
          </a:xfrm>
        </p:spPr>
        <p:txBody>
          <a:bodyPr anchor="b">
            <a:noAutofit/>
          </a:bodyPr>
          <a:lstStyle>
            <a:lvl1pPr>
              <a:lnSpc>
                <a:spcPts val="4300"/>
              </a:lnSpc>
              <a:spcBef>
                <a:spcPts val="2600"/>
              </a:spcBef>
              <a:defRPr sz="3600">
                <a:solidFill>
                  <a:schemeClr val="tx2"/>
                </a:solidFill>
              </a:defRPr>
            </a:lvl1pPr>
          </a:lstStyle>
          <a:p>
            <a:r>
              <a:rPr lang="en-GB" dirty="0"/>
              <a:t>Slide Title </a:t>
            </a:r>
            <a:endParaRPr lang="en-US" dirty="0"/>
          </a:p>
        </p:txBody>
      </p:sp>
      <p:sp>
        <p:nvSpPr>
          <p:cNvPr id="5" name="Slide Number Placeholder 5">
            <a:extLst>
              <a:ext uri="{FF2B5EF4-FFF2-40B4-BE49-F238E27FC236}">
                <a16:creationId xmlns:a16="http://schemas.microsoft.com/office/drawing/2014/main" id="{958A4896-A8F8-0D7A-AE31-BEA33E1F14B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lumMod val="50000"/>
                    <a:lumOff val="50000"/>
                  </a:schemeClr>
                </a:solidFill>
                <a:latin typeface="Century Gothic" panose="020B0502020202020204" pitchFamily="34" charset="0"/>
              </a:defRPr>
            </a:lvl1pPr>
          </a:lstStyle>
          <a:p>
            <a:r>
              <a:rPr lang="en-GB" dirty="0"/>
              <a:t>© PSHE Association 2025</a:t>
            </a:r>
          </a:p>
        </p:txBody>
      </p:sp>
      <p:pic>
        <p:nvPicPr>
          <p:cNvPr id="6" name="Google Shape;109;p36">
            <a:extLst>
              <a:ext uri="{FF2B5EF4-FFF2-40B4-BE49-F238E27FC236}">
                <a16:creationId xmlns:a16="http://schemas.microsoft.com/office/drawing/2014/main" id="{E401EC68-85B4-3C77-2F17-799936FA93CA}"/>
              </a:ext>
            </a:extLst>
          </p:cNvPr>
          <p:cNvPicPr preferRelativeResize="0"/>
          <p:nvPr userDrawn="1"/>
        </p:nvPicPr>
        <p:blipFill rotWithShape="1">
          <a:blip r:embed="rId2">
            <a:alphaModFix/>
          </a:blip>
          <a:srcRect/>
          <a:stretch/>
        </p:blipFill>
        <p:spPr>
          <a:xfrm>
            <a:off x="8091329" y="336172"/>
            <a:ext cx="1479391" cy="301845"/>
          </a:xfrm>
          <a:prstGeom prst="rect">
            <a:avLst/>
          </a:prstGeom>
          <a:noFill/>
          <a:ln>
            <a:noFill/>
          </a:ln>
        </p:spPr>
      </p:pic>
    </p:spTree>
    <p:extLst>
      <p:ext uri="{BB962C8B-B14F-4D97-AF65-F5344CB8AC3E}">
        <p14:creationId xmlns:p14="http://schemas.microsoft.com/office/powerpoint/2010/main" val="118554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 Objectives and outcomes ">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820D2D3-8DD0-D76F-BFCE-2417C10F4D87}"/>
              </a:ext>
            </a:extLst>
          </p:cNvPr>
          <p:cNvSpPr txBox="1">
            <a:spLocks/>
          </p:cNvSpPr>
          <p:nvPr userDrawn="1"/>
        </p:nvSpPr>
        <p:spPr>
          <a:xfrm>
            <a:off x="405955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accent2"/>
                </a:solidFill>
              </a:rPr>
              <a:t>Learning outcomes  </a:t>
            </a:r>
            <a:endParaRPr lang="en-US" sz="2400" dirty="0">
              <a:solidFill>
                <a:schemeClr val="accent2"/>
              </a:solidFill>
            </a:endParaRPr>
          </a:p>
        </p:txBody>
      </p:sp>
      <p:sp>
        <p:nvSpPr>
          <p:cNvPr id="4" name="Title 1">
            <a:extLst>
              <a:ext uri="{FF2B5EF4-FFF2-40B4-BE49-F238E27FC236}">
                <a16:creationId xmlns:a16="http://schemas.microsoft.com/office/drawing/2014/main" id="{A51FCE47-53E5-07EF-4FA1-81F7FF144F70}"/>
              </a:ext>
            </a:extLst>
          </p:cNvPr>
          <p:cNvSpPr txBox="1">
            <a:spLocks/>
          </p:cNvSpPr>
          <p:nvPr userDrawn="1"/>
        </p:nvSpPr>
        <p:spPr>
          <a:xfrm>
            <a:off x="22669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accent2"/>
                </a:solidFill>
              </a:rPr>
              <a:t>Learning objective  </a:t>
            </a:r>
            <a:endParaRPr lang="en-US" sz="2400" dirty="0">
              <a:solidFill>
                <a:schemeClr val="accent2"/>
              </a:solidFill>
            </a:endParaRPr>
          </a:p>
        </p:txBody>
      </p:sp>
      <p:cxnSp>
        <p:nvCxnSpPr>
          <p:cNvPr id="12" name="Straight Connector 11">
            <a:extLst>
              <a:ext uri="{FF2B5EF4-FFF2-40B4-BE49-F238E27FC236}">
                <a16:creationId xmlns:a16="http://schemas.microsoft.com/office/drawing/2014/main" id="{56F37032-E1C3-E0DE-071E-9FCF250FC0E6}"/>
              </a:ext>
            </a:extLst>
          </p:cNvPr>
          <p:cNvCxnSpPr>
            <a:cxnSpLocks/>
          </p:cNvCxnSpPr>
          <p:nvPr userDrawn="1"/>
        </p:nvCxnSpPr>
        <p:spPr>
          <a:xfrm>
            <a:off x="3878580" y="833120"/>
            <a:ext cx="15240" cy="51505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4E170FC3-5D8D-2B8A-AF24-4AE2FCA38D8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E89A8514-0B3D-0DC7-CDC1-808BBA75285B}"/>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7" name="TextBox 6">
            <a:extLst>
              <a:ext uri="{FF2B5EF4-FFF2-40B4-BE49-F238E27FC236}">
                <a16:creationId xmlns:a16="http://schemas.microsoft.com/office/drawing/2014/main" id="{5B05C901-90D1-FED7-EA87-46C6A27A6E9A}"/>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11" name="Content Placeholder 2">
            <a:extLst>
              <a:ext uri="{FF2B5EF4-FFF2-40B4-BE49-F238E27FC236}">
                <a16:creationId xmlns:a16="http://schemas.microsoft.com/office/drawing/2014/main" id="{80F89E4D-8605-8B87-FBD0-B8AC80F2EE36}"/>
              </a:ext>
            </a:extLst>
          </p:cNvPr>
          <p:cNvSpPr>
            <a:spLocks noGrp="1"/>
          </p:cNvSpPr>
          <p:nvPr>
            <p:ph sz="half" idx="12"/>
          </p:nvPr>
        </p:nvSpPr>
        <p:spPr>
          <a:xfrm>
            <a:off x="234315" y="1333463"/>
            <a:ext cx="3495309"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3" name="Content Placeholder 2">
            <a:extLst>
              <a:ext uri="{FF2B5EF4-FFF2-40B4-BE49-F238E27FC236}">
                <a16:creationId xmlns:a16="http://schemas.microsoft.com/office/drawing/2014/main" id="{53C17DA9-0604-BD71-1867-C143F529086C}"/>
              </a:ext>
            </a:extLst>
          </p:cNvPr>
          <p:cNvSpPr>
            <a:spLocks noGrp="1"/>
          </p:cNvSpPr>
          <p:nvPr>
            <p:ph sz="half" idx="13"/>
          </p:nvPr>
        </p:nvSpPr>
        <p:spPr>
          <a:xfrm>
            <a:off x="4067944" y="1333463"/>
            <a:ext cx="3603625"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2286736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F - Climate for learning + see notes ">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2F432C-A1AE-937D-DD11-EE61E68DAD63}"/>
              </a:ext>
            </a:extLst>
          </p:cNvPr>
          <p:cNvSpPr txBox="1"/>
          <p:nvPr userDrawn="1"/>
        </p:nvSpPr>
        <p:spPr>
          <a:xfrm>
            <a:off x="222307" y="742917"/>
            <a:ext cx="4518025" cy="5639172"/>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kern="1200" dirty="0">
                <a:solidFill>
                  <a:schemeClr val="tx1"/>
                </a:solidFill>
                <a:latin typeface="Century Gothic" panose="020B0502020202020204" pitchFamily="34" charset="0"/>
                <a:ea typeface="+mn-ea"/>
                <a:cs typeface="+mn-cs"/>
              </a:rPr>
              <a:t>Make sure you have read the accompanying teacher guidance notes before teaching this lesson. These include relevant subject knowledge for this topic, guidance on creating a safe learning environment, and curriculum links</a:t>
            </a:r>
            <a:br>
              <a:rPr lang="en-US" sz="160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(See notes below)</a:t>
            </a: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2"/>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11" name="Content Placeholder 2">
            <a:extLst>
              <a:ext uri="{FF2B5EF4-FFF2-40B4-BE49-F238E27FC236}">
                <a16:creationId xmlns:a16="http://schemas.microsoft.com/office/drawing/2014/main" id="{AFBFE3F0-AF15-64D4-9972-B459CF0CF8B0}"/>
              </a:ext>
            </a:extLst>
          </p:cNvPr>
          <p:cNvSpPr>
            <a:spLocks noGrp="1"/>
          </p:cNvSpPr>
          <p:nvPr>
            <p:ph sz="half" idx="12"/>
          </p:nvPr>
        </p:nvSpPr>
        <p:spPr>
          <a:xfrm>
            <a:off x="5018405" y="1215083"/>
            <a:ext cx="4562158" cy="4573593"/>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4" name="TextBox 3">
            <a:extLst>
              <a:ext uri="{FF2B5EF4-FFF2-40B4-BE49-F238E27FC236}">
                <a16:creationId xmlns:a16="http://schemas.microsoft.com/office/drawing/2014/main" id="{3CD0CA89-1742-42B4-825B-1D7BCA80F06C}"/>
              </a:ext>
            </a:extLst>
          </p:cNvPr>
          <p:cNvSpPr txBox="1"/>
          <p:nvPr userDrawn="1"/>
        </p:nvSpPr>
        <p:spPr>
          <a:xfrm>
            <a:off x="5003800" y="742917"/>
            <a:ext cx="4953000" cy="461665"/>
          </a:xfrm>
          <a:prstGeom prst="rect">
            <a:avLst/>
          </a:prstGeom>
          <a:noFill/>
        </p:spPr>
        <p:txBody>
          <a:bodyPr wrap="square">
            <a:spAutoFit/>
          </a:bodyPr>
          <a:lstStyle/>
          <a:p>
            <a:pPr>
              <a:spcAft>
                <a:spcPts val="800"/>
              </a:spcAft>
            </a:pPr>
            <a:r>
              <a:rPr lang="en-US" sz="2400" b="1" dirty="0">
                <a:solidFill>
                  <a:schemeClr val="accent2"/>
                </a:solidFill>
                <a:latin typeface="Century Gothic" panose="020B0502020202020204" pitchFamily="34" charset="0"/>
              </a:rPr>
              <a:t>Resources required  </a:t>
            </a:r>
          </a:p>
        </p:txBody>
      </p:sp>
      <p:sp>
        <p:nvSpPr>
          <p:cNvPr id="2" name="Slide Number Placeholder 5">
            <a:extLst>
              <a:ext uri="{FF2B5EF4-FFF2-40B4-BE49-F238E27FC236}">
                <a16:creationId xmlns:a16="http://schemas.microsoft.com/office/drawing/2014/main" id="{ABD669F8-39F9-206C-9BFE-CC90DDBCD80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24C3B23D-8584-0BE9-6A03-02F9C5C12404}"/>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5" name="TextBox 4">
            <a:extLst>
              <a:ext uri="{FF2B5EF4-FFF2-40B4-BE49-F238E27FC236}">
                <a16:creationId xmlns:a16="http://schemas.microsoft.com/office/drawing/2014/main" id="{D0C19F99-03CC-F20A-7E2F-B98AAC20156B}"/>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2406793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F - Climate for learning NO see notes ">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C296A01-0566-BA45-97D1-F56C64466DC7}"/>
              </a:ext>
            </a:extLst>
          </p:cNvPr>
          <p:cNvSpPr>
            <a:spLocks noGrp="1"/>
          </p:cNvSpPr>
          <p:nvPr>
            <p:ph sz="half" idx="12"/>
          </p:nvPr>
        </p:nvSpPr>
        <p:spPr>
          <a:xfrm>
            <a:off x="5025821" y="2496123"/>
            <a:ext cx="4554742" cy="3904677"/>
          </a:xfrm>
        </p:spPr>
        <p:txBody>
          <a:bodyPr>
            <a:normAutofit/>
          </a:bodyPr>
          <a:lstStyle>
            <a:lvl1pPr marL="0" indent="0">
              <a:lnSpc>
                <a:spcPts val="2400"/>
              </a:lnSpc>
              <a:spcBef>
                <a:spcPts val="700"/>
              </a:spcBef>
              <a:spcAft>
                <a:spcPts val="0"/>
              </a:spcAft>
              <a:buNone/>
              <a:defRPr sz="1600"/>
            </a:lvl1pPr>
          </a:lstStyle>
          <a:p>
            <a:pPr lvl="0"/>
            <a:endParaRPr lang="en-US" dirty="0"/>
          </a:p>
        </p:txBody>
      </p:sp>
      <p:sp>
        <p:nvSpPr>
          <p:cNvPr id="8" name="TextBox 7">
            <a:extLst>
              <a:ext uri="{FF2B5EF4-FFF2-40B4-BE49-F238E27FC236}">
                <a16:creationId xmlns:a16="http://schemas.microsoft.com/office/drawing/2014/main" id="{CC531C46-C32B-8326-245D-74305762D335}"/>
              </a:ext>
            </a:extLst>
          </p:cNvPr>
          <p:cNvSpPr txBox="1"/>
          <p:nvPr userDrawn="1"/>
        </p:nvSpPr>
        <p:spPr>
          <a:xfrm>
            <a:off x="5008889" y="1993407"/>
            <a:ext cx="4959626" cy="461665"/>
          </a:xfrm>
          <a:prstGeom prst="rect">
            <a:avLst/>
          </a:prstGeom>
          <a:noFill/>
        </p:spPr>
        <p:txBody>
          <a:bodyPr wrap="square">
            <a:spAutoFit/>
          </a:bodyPr>
          <a:lstStyle/>
          <a:p>
            <a:pPr>
              <a:spcAft>
                <a:spcPts val="800"/>
              </a:spcAft>
            </a:pPr>
            <a:r>
              <a:rPr lang="en-US" sz="2400" b="1" dirty="0">
                <a:solidFill>
                  <a:srgbClr val="EC694A"/>
                </a:solidFill>
                <a:latin typeface="Century Gothic" panose="020B0502020202020204" pitchFamily="34" charset="0"/>
              </a:rPr>
              <a:t>Resources required </a:t>
            </a:r>
          </a:p>
        </p:txBody>
      </p:sp>
      <p:sp>
        <p:nvSpPr>
          <p:cNvPr id="10" name="TextBox 9">
            <a:extLst>
              <a:ext uri="{FF2B5EF4-FFF2-40B4-BE49-F238E27FC236}">
                <a16:creationId xmlns:a16="http://schemas.microsoft.com/office/drawing/2014/main" id="{B60255D6-F7D5-BE51-319F-3AF82F0820EF}"/>
              </a:ext>
            </a:extLst>
          </p:cNvPr>
          <p:cNvSpPr txBox="1"/>
          <p:nvPr userDrawn="1"/>
        </p:nvSpPr>
        <p:spPr>
          <a:xfrm>
            <a:off x="5008889" y="744975"/>
            <a:ext cx="4518025" cy="1176476"/>
          </a:xfrm>
          <a:prstGeom prst="rect">
            <a:avLst/>
          </a:prstGeom>
          <a:noFill/>
        </p:spPr>
        <p:txBody>
          <a:bodyPr wrap="square" rtlCol="0">
            <a:spAutoFit/>
          </a:bodyPr>
          <a:lstStyle/>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rgbClr val="EC694A"/>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2" name="Slide Number Placeholder 5">
            <a:extLst>
              <a:ext uri="{FF2B5EF4-FFF2-40B4-BE49-F238E27FC236}">
                <a16:creationId xmlns:a16="http://schemas.microsoft.com/office/drawing/2014/main" id="{4DB59F04-F5AA-0801-0B13-214D0E13054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976FB27C-E708-05AF-A072-0521FC5BEB55}"/>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6" name="TextBox 5">
            <a:extLst>
              <a:ext uri="{FF2B5EF4-FFF2-40B4-BE49-F238E27FC236}">
                <a16:creationId xmlns:a16="http://schemas.microsoft.com/office/drawing/2014/main" id="{CA738623-8B52-321A-67FF-8DF5CB2FE394}"/>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9" name="TextBox 8">
            <a:extLst>
              <a:ext uri="{FF2B5EF4-FFF2-40B4-BE49-F238E27FC236}">
                <a16:creationId xmlns:a16="http://schemas.microsoft.com/office/drawing/2014/main" id="{D7E42CF0-927F-365D-7773-76DA83AB4CFC}"/>
              </a:ext>
            </a:extLst>
          </p:cNvPr>
          <p:cNvSpPr txBox="1"/>
          <p:nvPr userDrawn="1"/>
        </p:nvSpPr>
        <p:spPr>
          <a:xfrm>
            <a:off x="222307" y="742917"/>
            <a:ext cx="4518025" cy="5241756"/>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dirty="0">
                <a:solidFill>
                  <a:schemeClr val="tx1"/>
                </a:solidFill>
                <a:latin typeface="Century Gothic" panose="020B0502020202020204" pitchFamily="34" charset="0"/>
              </a:rPr>
              <a:t>Make sure you have read the accompanying teacher guidance notes before teaching this lesson. These include relevant subject knowledge and guidance on establishing a safe classroom environment, including sharing ground rules, the limits of confidentiality, approaching the topic sensitively and handling questions effectively. </a:t>
            </a:r>
          </a:p>
          <a:p>
            <a:pPr marL="0" marR="0" lvl="0" indent="0" algn="l" defTabSz="457200" rtl="0" eaLnBrk="1" fontAlgn="auto" latinLnBrk="0" hangingPunct="1">
              <a:lnSpc>
                <a:spcPts val="2400"/>
              </a:lnSpc>
              <a:spcBef>
                <a:spcPts val="1500"/>
              </a:spcBef>
              <a:spcAft>
                <a:spcPts val="0"/>
              </a:spcAft>
              <a:buClrTx/>
              <a:buSzTx/>
              <a:buFontTx/>
              <a:buNone/>
              <a:tabLst/>
              <a:defRPr/>
            </a:pPr>
            <a:r>
              <a:rPr lang="en-US" sz="2400" b="1" dirty="0">
                <a:solidFill>
                  <a:srgbClr val="EC694A"/>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3"/>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2400"/>
              </a:lnSpc>
              <a:spcBef>
                <a:spcPts val="700"/>
              </a:spcBef>
              <a:spcAft>
                <a:spcPts val="0"/>
              </a:spcAft>
              <a:buClrTx/>
              <a:buSzTx/>
              <a:buFontTx/>
              <a:buNone/>
              <a:tabLst/>
              <a:defRPr/>
            </a:pPr>
            <a:endParaRPr lang="en-US" sz="16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60387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F - Climate for learning NO see notes-V2">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2F432C-A1AE-937D-DD11-EE61E68DAD63}"/>
              </a:ext>
            </a:extLst>
          </p:cNvPr>
          <p:cNvSpPr txBox="1"/>
          <p:nvPr userDrawn="1"/>
        </p:nvSpPr>
        <p:spPr>
          <a:xfrm>
            <a:off x="222307" y="742917"/>
            <a:ext cx="4518025" cy="5241628"/>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a:lnSpc>
                <a:spcPts val="2400"/>
              </a:lnSpc>
            </a:pPr>
            <a:r>
              <a:rPr lang="en-GB" sz="1600" b="0" kern="1200" dirty="0">
                <a:solidFill>
                  <a:schemeClr val="tx1"/>
                </a:solidFill>
                <a:latin typeface="Century Gothic" panose="020B0502020202020204" pitchFamily="34" charset="0"/>
                <a:ea typeface="+mn-ea"/>
                <a:cs typeface="+mn-cs"/>
              </a:rPr>
              <a:t>Make sure you have read the accompanying teacher guidance notes before teaching this lesson. These include relevant subject knowledge for this topic, guidance on creating a safe learning environment, and curriculum links.</a:t>
            </a: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2"/>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11" name="Content Placeholder 2">
            <a:extLst>
              <a:ext uri="{FF2B5EF4-FFF2-40B4-BE49-F238E27FC236}">
                <a16:creationId xmlns:a16="http://schemas.microsoft.com/office/drawing/2014/main" id="{AFBFE3F0-AF15-64D4-9972-B459CF0CF8B0}"/>
              </a:ext>
            </a:extLst>
          </p:cNvPr>
          <p:cNvSpPr>
            <a:spLocks noGrp="1"/>
          </p:cNvSpPr>
          <p:nvPr>
            <p:ph sz="half" idx="12"/>
          </p:nvPr>
        </p:nvSpPr>
        <p:spPr>
          <a:xfrm>
            <a:off x="5018405" y="1215083"/>
            <a:ext cx="4562158" cy="4573593"/>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4" name="TextBox 3">
            <a:extLst>
              <a:ext uri="{FF2B5EF4-FFF2-40B4-BE49-F238E27FC236}">
                <a16:creationId xmlns:a16="http://schemas.microsoft.com/office/drawing/2014/main" id="{3CD0CA89-1742-42B4-825B-1D7BCA80F06C}"/>
              </a:ext>
            </a:extLst>
          </p:cNvPr>
          <p:cNvSpPr txBox="1"/>
          <p:nvPr userDrawn="1"/>
        </p:nvSpPr>
        <p:spPr>
          <a:xfrm>
            <a:off x="5003800" y="742917"/>
            <a:ext cx="4953000" cy="461665"/>
          </a:xfrm>
          <a:prstGeom prst="rect">
            <a:avLst/>
          </a:prstGeom>
          <a:noFill/>
        </p:spPr>
        <p:txBody>
          <a:bodyPr wrap="square">
            <a:spAutoFit/>
          </a:bodyPr>
          <a:lstStyle/>
          <a:p>
            <a:pPr>
              <a:spcAft>
                <a:spcPts val="800"/>
              </a:spcAft>
            </a:pPr>
            <a:r>
              <a:rPr lang="en-US" sz="2400" b="1" dirty="0">
                <a:solidFill>
                  <a:schemeClr val="accent2"/>
                </a:solidFill>
                <a:latin typeface="Century Gothic" panose="020B0502020202020204" pitchFamily="34" charset="0"/>
              </a:rPr>
              <a:t>Resources required  </a:t>
            </a:r>
          </a:p>
        </p:txBody>
      </p:sp>
      <p:sp>
        <p:nvSpPr>
          <p:cNvPr id="2" name="Slide Number Placeholder 5">
            <a:extLst>
              <a:ext uri="{FF2B5EF4-FFF2-40B4-BE49-F238E27FC236}">
                <a16:creationId xmlns:a16="http://schemas.microsoft.com/office/drawing/2014/main" id="{5EA43B49-578E-7273-9BED-0859E681380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890094DA-0C3A-95C9-412D-7EF35C99FA16}"/>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5" name="TextBox 4">
            <a:extLst>
              <a:ext uri="{FF2B5EF4-FFF2-40B4-BE49-F238E27FC236}">
                <a16:creationId xmlns:a16="http://schemas.microsoft.com/office/drawing/2014/main" id="{54846773-2F9B-03A7-B8D3-0C81B4CCFDD5}"/>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224903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F - blank ">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24155" y="582276"/>
            <a:ext cx="7498822" cy="694054"/>
          </a:xfrm>
        </p:spPr>
        <p:txBody>
          <a:bodyPr>
            <a:noAutofit/>
          </a:bodyPr>
          <a:lstStyle>
            <a:lvl1pPr>
              <a:defRPr sz="3600">
                <a:solidFill>
                  <a:schemeClr val="accent2"/>
                </a:solidFill>
              </a:defRPr>
            </a:lvl1pPr>
          </a:lstStyle>
          <a:p>
            <a:r>
              <a:rPr lang="en-GB" dirty="0"/>
              <a:t>Slide Title </a:t>
            </a:r>
            <a:endParaRPr lang="en-US" dirty="0"/>
          </a:p>
        </p:txBody>
      </p:sp>
      <p:sp>
        <p:nvSpPr>
          <p:cNvPr id="6" name="Slide Number Placeholder 5">
            <a:extLst>
              <a:ext uri="{FF2B5EF4-FFF2-40B4-BE49-F238E27FC236}">
                <a16:creationId xmlns:a16="http://schemas.microsoft.com/office/drawing/2014/main" id="{094BB503-8807-82A5-14DF-4F12CC984B5E}"/>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7" name="Picture 6" descr="A close-up of a logo&#10;&#10;Description automatically generated">
            <a:extLst>
              <a:ext uri="{FF2B5EF4-FFF2-40B4-BE49-F238E27FC236}">
                <a16:creationId xmlns:a16="http://schemas.microsoft.com/office/drawing/2014/main" id="{8B3FB9FE-20B6-D2A7-0CA0-B53FFE1AD36F}"/>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8" name="TextBox 7">
            <a:extLst>
              <a:ext uri="{FF2B5EF4-FFF2-40B4-BE49-F238E27FC236}">
                <a16:creationId xmlns:a16="http://schemas.microsoft.com/office/drawing/2014/main" id="{F98F271E-351A-C0DA-5ED1-7A9B87676B6A}"/>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1027259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SF - Lesson title_1">
    <p:bg>
      <p:bgPr>
        <a:solidFill>
          <a:schemeClr val="accent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15" name="Text Placeholder 5">
            <a:extLst>
              <a:ext uri="{FF2B5EF4-FFF2-40B4-BE49-F238E27FC236}">
                <a16:creationId xmlns:a16="http://schemas.microsoft.com/office/drawing/2014/main" id="{84F77F2C-B8A7-2180-E207-341DA2C9E1FC}"/>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
        <p:nvSpPr>
          <p:cNvPr id="3" name="Title 1">
            <a:extLst>
              <a:ext uri="{FF2B5EF4-FFF2-40B4-BE49-F238E27FC236}">
                <a16:creationId xmlns:a16="http://schemas.microsoft.com/office/drawing/2014/main" id="{A9C42C64-A2AE-AE48-5B4D-DDEC501BADCC}"/>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bg1"/>
                </a:solidFill>
              </a:defRPr>
            </a:lvl1pPr>
          </a:lstStyle>
          <a:p>
            <a:r>
              <a:rPr lang="en-GB" dirty="0"/>
              <a:t>Slide Title </a:t>
            </a:r>
            <a:endParaRPr lang="en-US" dirty="0"/>
          </a:p>
        </p:txBody>
      </p:sp>
      <p:sp>
        <p:nvSpPr>
          <p:cNvPr id="6" name="Slide Number Placeholder 5">
            <a:extLst>
              <a:ext uri="{FF2B5EF4-FFF2-40B4-BE49-F238E27FC236}">
                <a16:creationId xmlns:a16="http://schemas.microsoft.com/office/drawing/2014/main" id="{1751FA22-7FFF-D15C-9949-B592D645673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9" name="Picture 8" descr="A close-up of a logo&#10;&#10;Description automatically generated">
            <a:extLst>
              <a:ext uri="{FF2B5EF4-FFF2-40B4-BE49-F238E27FC236}">
                <a16:creationId xmlns:a16="http://schemas.microsoft.com/office/drawing/2014/main" id="{1A57D409-EC48-0997-B0C8-838FC922D3B8}"/>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1020736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207" y="365127"/>
            <a:ext cx="9135533"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41207" y="1825625"/>
            <a:ext cx="9135533"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41207" y="6356352"/>
            <a:ext cx="2228850" cy="365125"/>
          </a:xfrm>
          <a:prstGeom prst="rect">
            <a:avLst/>
          </a:prstGeom>
        </p:spPr>
        <p:txBody>
          <a:bodyPr vert="horz" lIns="91440" tIns="45720" rIns="91440" bIns="45720" rtlCol="0" anchor="ctr"/>
          <a:lstStyle>
            <a:lvl1pPr algn="l">
              <a:defRPr sz="1083">
                <a:solidFill>
                  <a:schemeClr val="tx1"/>
                </a:solidFill>
                <a:latin typeface="Century Gothic" panose="020B0502020202020204" pitchFamily="34" charset="0"/>
              </a:defRPr>
            </a:lvl1pPr>
          </a:lstStyle>
          <a:p>
            <a:r>
              <a:rPr lang="en-GB" b="1"/>
              <a:t>‹#›</a:t>
            </a:r>
            <a:endParaRPr lang="en-US"/>
          </a:p>
        </p:txBody>
      </p:sp>
      <p:sp>
        <p:nvSpPr>
          <p:cNvPr id="5" name="Slide Number Placeholder 5">
            <a:extLst>
              <a:ext uri="{FF2B5EF4-FFF2-40B4-BE49-F238E27FC236}">
                <a16:creationId xmlns:a16="http://schemas.microsoft.com/office/drawing/2014/main" id="{D734BCF7-9077-EC02-0FF2-D789ECF9339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100273752"/>
      </p:ext>
    </p:extLst>
  </p:cSld>
  <p:clrMap bg1="dk1" tx1="lt1" bg2="dk2" tx2="lt2" accent1="accent1" accent2="accent2" accent3="accent3" accent4="accent4" accent5="accent5" accent6="accent6" hlink="hlink" folHlink="folHlink"/>
  <p:sldLayoutIdLst>
    <p:sldLayoutId id="2147483666" r:id="rId1"/>
    <p:sldLayoutId id="2147483664" r:id="rId2"/>
    <p:sldLayoutId id="2147483667" r:id="rId3"/>
    <p:sldLayoutId id="2147483668" r:id="rId4"/>
    <p:sldLayoutId id="2147483669" r:id="rId5"/>
    <p:sldLayoutId id="2147483703" r:id="rId6"/>
    <p:sldLayoutId id="2147483702" r:id="rId7"/>
    <p:sldLayoutId id="2147483670" r:id="rId8"/>
  </p:sldLayoutIdLst>
  <p:hf hdr="0" ftr="0" dt="0"/>
  <p:txStyles>
    <p:titleStyle>
      <a:lvl1pPr algn="l" defTabSz="990570" rtl="0" eaLnBrk="1" latinLnBrk="0" hangingPunct="1">
        <a:lnSpc>
          <a:spcPct val="90000"/>
        </a:lnSpc>
        <a:spcBef>
          <a:spcPct val="0"/>
        </a:spcBef>
        <a:buNone/>
        <a:defRPr sz="3900" b="1" kern="1200">
          <a:solidFill>
            <a:schemeClr val="tx1"/>
          </a:solidFill>
          <a:latin typeface="Century Gothic" panose="020B0502020202020204" pitchFamily="34" charset="0"/>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6240" userDrawn="1">
          <p15:clr>
            <a:srgbClr val="F26B43"/>
          </p15:clr>
        </p15:guide>
        <p15:guide id="3" pos="208" userDrawn="1">
          <p15:clr>
            <a:srgbClr val="F26B43"/>
          </p15:clr>
        </p15:guide>
        <p15:guide id="4" pos="1008" userDrawn="1">
          <p15:clr>
            <a:srgbClr val="F26B43"/>
          </p15:clr>
        </p15:guide>
        <p15:guide id="5" pos="1208" userDrawn="1">
          <p15:clr>
            <a:srgbClr val="F26B43"/>
          </p15:clr>
        </p15:guide>
        <p15:guide id="6" pos="2008" userDrawn="1">
          <p15:clr>
            <a:srgbClr val="F26B43"/>
          </p15:clr>
        </p15:guide>
        <p15:guide id="7" pos="2216" userDrawn="1">
          <p15:clr>
            <a:srgbClr val="F26B43"/>
          </p15:clr>
        </p15:guide>
        <p15:guide id="8" pos="3016" userDrawn="1">
          <p15:clr>
            <a:srgbClr val="F26B43"/>
          </p15:clr>
        </p15:guide>
        <p15:guide id="9" pos="3224" userDrawn="1">
          <p15:clr>
            <a:srgbClr val="F26B43"/>
          </p15:clr>
        </p15:guide>
        <p15:guide id="10" pos="4024" userDrawn="1">
          <p15:clr>
            <a:srgbClr val="F26B43"/>
          </p15:clr>
        </p15:guide>
        <p15:guide id="11" pos="4232" userDrawn="1">
          <p15:clr>
            <a:srgbClr val="F26B43"/>
          </p15:clr>
        </p15:guide>
        <p15:guide id="12" pos="5032" userDrawn="1">
          <p15:clr>
            <a:srgbClr val="F26B43"/>
          </p15:clr>
        </p15:guide>
        <p15:guide id="13" pos="5232" userDrawn="1">
          <p15:clr>
            <a:srgbClr val="F26B43"/>
          </p15:clr>
        </p15:guide>
        <p15:guide id="14" pos="6032" userDrawn="1">
          <p15:clr>
            <a:srgbClr val="F26B43"/>
          </p15:clr>
        </p15:guide>
        <p15:guide id="15" orient="horz" userDrawn="1">
          <p15:clr>
            <a:srgbClr val="F26B43"/>
          </p15:clr>
        </p15:guide>
        <p15:guide id="16" orient="horz" pos="4320" userDrawn="1">
          <p15:clr>
            <a:srgbClr val="F26B43"/>
          </p15:clr>
        </p15:guide>
        <p15:guide id="17" orient="horz" pos="208" userDrawn="1">
          <p15:clr>
            <a:srgbClr val="F26B43"/>
          </p15:clr>
        </p15:guide>
        <p15:guide id="18" orient="horz" pos="688" userDrawn="1">
          <p15:clr>
            <a:srgbClr val="F26B43"/>
          </p15:clr>
        </p15:guide>
        <p15:guide id="19" orient="horz" pos="888" userDrawn="1">
          <p15:clr>
            <a:srgbClr val="F26B43"/>
          </p15:clr>
        </p15:guide>
        <p15:guide id="20" orient="horz" pos="1368" userDrawn="1">
          <p15:clr>
            <a:srgbClr val="F26B43"/>
          </p15:clr>
        </p15:guide>
        <p15:guide id="21" orient="horz" pos="1576" userDrawn="1">
          <p15:clr>
            <a:srgbClr val="F26B43"/>
          </p15:clr>
        </p15:guide>
        <p15:guide id="22" orient="horz" pos="2056" userDrawn="1">
          <p15:clr>
            <a:srgbClr val="F26B43"/>
          </p15:clr>
        </p15:guide>
        <p15:guide id="23" orient="horz" pos="2264" userDrawn="1">
          <p15:clr>
            <a:srgbClr val="F26B43"/>
          </p15:clr>
        </p15:guide>
        <p15:guide id="24" orient="horz" pos="2744" userDrawn="1">
          <p15:clr>
            <a:srgbClr val="F26B43"/>
          </p15:clr>
        </p15:guide>
        <p15:guide id="25" orient="horz" pos="2952" userDrawn="1">
          <p15:clr>
            <a:srgbClr val="F26B43"/>
          </p15:clr>
        </p15:guide>
        <p15:guide id="26" orient="horz" pos="3432" userDrawn="1">
          <p15:clr>
            <a:srgbClr val="F26B43"/>
          </p15:clr>
        </p15:guide>
        <p15:guide id="27" orient="horz" pos="3632" userDrawn="1">
          <p15:clr>
            <a:srgbClr val="F26B43"/>
          </p15:clr>
        </p15:guide>
        <p15:guide id="28" orient="horz" pos="411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207" y="365127"/>
            <a:ext cx="9135533"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41207" y="1825625"/>
            <a:ext cx="9135533"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41207" y="6356352"/>
            <a:ext cx="2228850" cy="365125"/>
          </a:xfrm>
          <a:prstGeom prst="rect">
            <a:avLst/>
          </a:prstGeom>
        </p:spPr>
        <p:txBody>
          <a:bodyPr vert="horz" lIns="91440" tIns="45720" rIns="91440" bIns="45720" rtlCol="0" anchor="ctr"/>
          <a:lstStyle>
            <a:lvl1pPr algn="l">
              <a:defRPr sz="1083">
                <a:solidFill>
                  <a:schemeClr val="tx1"/>
                </a:solidFill>
                <a:latin typeface="Century Gothic" panose="020B0502020202020204" pitchFamily="34" charset="0"/>
              </a:defRPr>
            </a:lvl1pPr>
          </a:lstStyle>
          <a:p>
            <a:r>
              <a:rPr lang="en-GB" b="1"/>
              <a:t>‹#›</a:t>
            </a:r>
            <a:endParaRPr lang="en-US"/>
          </a:p>
        </p:txBody>
      </p:sp>
      <p:sp>
        <p:nvSpPr>
          <p:cNvPr id="6" name="Slide Number Placeholder 5"/>
          <p:cNvSpPr>
            <a:spLocks noGrp="1"/>
          </p:cNvSpPr>
          <p:nvPr>
            <p:ph type="sldNum" sz="quarter" idx="4"/>
          </p:nvPr>
        </p:nvSpPr>
        <p:spPr>
          <a:xfrm>
            <a:off x="7247890" y="6356352"/>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3162068689"/>
      </p:ext>
    </p:extLst>
  </p:cSld>
  <p:clrMap bg1="lt1" tx1="dk1" bg2="lt2" tx2="dk2" accent1="accent1" accent2="accent2" accent3="accent3" accent4="accent4" accent5="accent5" accent6="accent6" hlink="hlink" folHlink="folHlink"/>
  <p:sldLayoutIdLst>
    <p:sldLayoutId id="2147483672" r:id="rId1"/>
    <p:sldLayoutId id="2147483700" r:id="rId2"/>
    <p:sldLayoutId id="2147483699" r:id="rId3"/>
    <p:sldLayoutId id="2147483698" r:id="rId4"/>
    <p:sldLayoutId id="2147483678" r:id="rId5"/>
    <p:sldLayoutId id="2147483685" r:id="rId6"/>
    <p:sldLayoutId id="2147483687" r:id="rId7"/>
    <p:sldLayoutId id="2147483688" r:id="rId8"/>
    <p:sldLayoutId id="2147483680" r:id="rId9"/>
    <p:sldLayoutId id="2147483686" r:id="rId10"/>
    <p:sldLayoutId id="2147483694" r:id="rId11"/>
    <p:sldLayoutId id="2147483696" r:id="rId12"/>
    <p:sldLayoutId id="2147483693" r:id="rId13"/>
    <p:sldLayoutId id="2147483695" r:id="rId14"/>
    <p:sldLayoutId id="2147483691" r:id="rId15"/>
    <p:sldLayoutId id="2147483682" r:id="rId16"/>
    <p:sldLayoutId id="2147483689" r:id="rId17"/>
    <p:sldLayoutId id="2147483690" r:id="rId18"/>
    <p:sldLayoutId id="2147483704" r:id="rId19"/>
    <p:sldLayoutId id="2147483706" r:id="rId20"/>
    <p:sldLayoutId id="2147483705" r:id="rId21"/>
    <p:sldLayoutId id="2147483708" r:id="rId22"/>
    <p:sldLayoutId id="2147483701" r:id="rId23"/>
    <p:sldLayoutId id="2147483677" r:id="rId24"/>
  </p:sldLayoutIdLst>
  <p:hf hdr="0" ftr="0" dt="0"/>
  <p:txStyles>
    <p:titleStyle>
      <a:lvl1pPr algn="l" defTabSz="990570" rtl="0" eaLnBrk="1" latinLnBrk="0" hangingPunct="1">
        <a:lnSpc>
          <a:spcPct val="90000"/>
        </a:lnSpc>
        <a:spcBef>
          <a:spcPct val="0"/>
        </a:spcBef>
        <a:buNone/>
        <a:defRPr sz="3900" b="1" kern="1200">
          <a:solidFill>
            <a:schemeClr val="tx1"/>
          </a:solidFill>
          <a:latin typeface="Century Gothic" panose="020B0502020202020204" pitchFamily="34" charset="0"/>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6240" userDrawn="1">
          <p15:clr>
            <a:srgbClr val="F26B43"/>
          </p15:clr>
        </p15:guide>
        <p15:guide id="3" pos="204" userDrawn="1">
          <p15:clr>
            <a:srgbClr val="F26B43"/>
          </p15:clr>
        </p15:guide>
        <p15:guide id="4" pos="1005" userDrawn="1">
          <p15:clr>
            <a:srgbClr val="F26B43"/>
          </p15:clr>
        </p15:guide>
        <p15:guide id="5" pos="1210" userDrawn="1">
          <p15:clr>
            <a:srgbClr val="F26B43"/>
          </p15:clr>
        </p15:guide>
        <p15:guide id="6" pos="2011" userDrawn="1">
          <p15:clr>
            <a:srgbClr val="F26B43"/>
          </p15:clr>
        </p15:guide>
        <p15:guide id="7" pos="2216" userDrawn="1">
          <p15:clr>
            <a:srgbClr val="F26B43"/>
          </p15:clr>
        </p15:guide>
        <p15:guide id="8" pos="3017" userDrawn="1">
          <p15:clr>
            <a:srgbClr val="F26B43"/>
          </p15:clr>
        </p15:guide>
        <p15:guide id="9" pos="3222" userDrawn="1">
          <p15:clr>
            <a:srgbClr val="F26B43"/>
          </p15:clr>
        </p15:guide>
        <p15:guide id="10" pos="4023" userDrawn="1">
          <p15:clr>
            <a:srgbClr val="F26B43"/>
          </p15:clr>
        </p15:guide>
        <p15:guide id="11" pos="4228" userDrawn="1">
          <p15:clr>
            <a:srgbClr val="F26B43"/>
          </p15:clr>
        </p15:guide>
        <p15:guide id="12" pos="5029" userDrawn="1">
          <p15:clr>
            <a:srgbClr val="F26B43"/>
          </p15:clr>
        </p15:guide>
        <p15:guide id="13" pos="5234" userDrawn="1">
          <p15:clr>
            <a:srgbClr val="F26B43"/>
          </p15:clr>
        </p15:guide>
        <p15:guide id="14" pos="6035" userDrawn="1">
          <p15:clr>
            <a:srgbClr val="F26B43"/>
          </p15:clr>
        </p15:guide>
        <p15:guide id="15" orient="horz" userDrawn="1">
          <p15:clr>
            <a:srgbClr val="F26B43"/>
          </p15:clr>
        </p15:guide>
        <p15:guide id="16" orient="horz" pos="4320" userDrawn="1">
          <p15:clr>
            <a:srgbClr val="F26B43"/>
          </p15:clr>
        </p15:guide>
        <p15:guide id="17" orient="horz" pos="204" userDrawn="1">
          <p15:clr>
            <a:srgbClr val="F26B43"/>
          </p15:clr>
        </p15:guide>
        <p15:guide id="18" orient="horz" pos="685" userDrawn="1">
          <p15:clr>
            <a:srgbClr val="F26B43"/>
          </p15:clr>
        </p15:guide>
        <p15:guide id="19" orient="horz" pos="890" userDrawn="1">
          <p15:clr>
            <a:srgbClr val="F26B43"/>
          </p15:clr>
        </p15:guide>
        <p15:guide id="20" orient="horz" pos="1371" userDrawn="1">
          <p15:clr>
            <a:srgbClr val="F26B43"/>
          </p15:clr>
        </p15:guide>
        <p15:guide id="21" orient="horz" pos="1576" userDrawn="1">
          <p15:clr>
            <a:srgbClr val="F26B43"/>
          </p15:clr>
        </p15:guide>
        <p15:guide id="22" orient="horz" pos="2057" userDrawn="1">
          <p15:clr>
            <a:srgbClr val="F26B43"/>
          </p15:clr>
        </p15:guide>
        <p15:guide id="23" orient="horz" pos="2262" userDrawn="1">
          <p15:clr>
            <a:srgbClr val="F26B43"/>
          </p15:clr>
        </p15:guide>
        <p15:guide id="24" orient="horz" pos="2743" userDrawn="1">
          <p15:clr>
            <a:srgbClr val="F26B43"/>
          </p15:clr>
        </p15:guide>
        <p15:guide id="25" orient="horz" pos="2948" userDrawn="1">
          <p15:clr>
            <a:srgbClr val="F26B43"/>
          </p15:clr>
        </p15:guide>
        <p15:guide id="26" orient="horz" pos="3429" userDrawn="1">
          <p15:clr>
            <a:srgbClr val="F26B43"/>
          </p15:clr>
        </p15:guide>
        <p15:guide id="27" orient="horz" pos="3634" userDrawn="1">
          <p15:clr>
            <a:srgbClr val="F26B43"/>
          </p15:clr>
        </p15:guide>
        <p15:guide id="28" orient="horz" pos="411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5.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13" Type="http://schemas.microsoft.com/office/2007/relationships/hdphoto" Target="../media/hdphoto2.wdp"/><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image" Target="../media/image20.png"/><Relationship Id="rId11" Type="http://schemas.microsoft.com/office/2007/relationships/hdphoto" Target="../media/hdphoto1.wdp"/><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9.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6.xml"/><Relationship Id="rId6" Type="http://schemas.openxmlformats.org/officeDocument/2006/relationships/image" Target="../media/image20.png"/><Relationship Id="rId11" Type="http://schemas.openxmlformats.org/officeDocument/2006/relationships/image" Target="../media/image27.png"/><Relationship Id="rId5" Type="http://schemas.openxmlformats.org/officeDocument/2006/relationships/image" Target="../media/image19.png"/><Relationship Id="rId10" Type="http://schemas.openxmlformats.org/officeDocument/2006/relationships/image" Target="../media/image26.png"/><Relationship Id="rId4" Type="http://schemas.openxmlformats.org/officeDocument/2006/relationships/image" Target="../media/image18.png"/><Relationship Id="rId9" Type="http://schemas.openxmlformats.org/officeDocument/2006/relationships/image" Target="../media/image23.png"/></Relationships>
</file>

<file path=ppt/slides/_rels/slide23.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30.png"/><Relationship Id="rId7" Type="http://schemas.openxmlformats.org/officeDocument/2006/relationships/image" Target="../media/image32.png"/><Relationship Id="rId12" Type="http://schemas.microsoft.com/office/2007/relationships/hdphoto" Target="../media/hdphoto7.wdp"/><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microsoft.com/office/2007/relationships/hdphoto" Target="../media/hdphoto4.wdp"/><Relationship Id="rId11" Type="http://schemas.openxmlformats.org/officeDocument/2006/relationships/image" Target="../media/image34.png"/><Relationship Id="rId5" Type="http://schemas.openxmlformats.org/officeDocument/2006/relationships/image" Target="../media/image31.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4.xml"/><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31.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6.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8800C-B306-18E7-D605-B2295BCDC299}"/>
              </a:ext>
            </a:extLst>
          </p:cNvPr>
          <p:cNvSpPr>
            <a:spLocks noGrp="1"/>
          </p:cNvSpPr>
          <p:nvPr>
            <p:ph type="title"/>
          </p:nvPr>
        </p:nvSpPr>
        <p:spPr>
          <a:xfrm>
            <a:off x="199262" y="999064"/>
            <a:ext cx="5142234" cy="1325563"/>
          </a:xfrm>
        </p:spPr>
        <p:txBody>
          <a:bodyPr>
            <a:normAutofit fontScale="90000"/>
          </a:bodyPr>
          <a:lstStyle/>
          <a:p>
            <a:r>
              <a:rPr lang="en-US" dirty="0"/>
              <a:t>Drug education</a:t>
            </a:r>
          </a:p>
        </p:txBody>
      </p:sp>
      <p:sp>
        <p:nvSpPr>
          <p:cNvPr id="3" name="Subtitle 2">
            <a:extLst>
              <a:ext uri="{FF2B5EF4-FFF2-40B4-BE49-F238E27FC236}">
                <a16:creationId xmlns:a16="http://schemas.microsoft.com/office/drawing/2014/main" id="{F1231D9D-8A18-B483-FE64-1B1B1B96683A}"/>
              </a:ext>
            </a:extLst>
          </p:cNvPr>
          <p:cNvSpPr>
            <a:spLocks noGrp="1"/>
          </p:cNvSpPr>
          <p:nvPr>
            <p:ph type="subTitle" idx="1"/>
          </p:nvPr>
        </p:nvSpPr>
        <p:spPr>
          <a:xfrm>
            <a:off x="239605" y="3483582"/>
            <a:ext cx="6288785" cy="582035"/>
          </a:xfrm>
        </p:spPr>
        <p:txBody>
          <a:bodyPr/>
          <a:lstStyle/>
          <a:p>
            <a:pPr>
              <a:lnSpc>
                <a:spcPts val="3200"/>
              </a:lnSpc>
              <a:spcBef>
                <a:spcPts val="0"/>
              </a:spcBef>
            </a:pPr>
            <a:r>
              <a:rPr lang="en-US" dirty="0"/>
              <a:t>Tobacco, vaping and alcohol in the media</a:t>
            </a:r>
          </a:p>
          <a:p>
            <a:pPr>
              <a:lnSpc>
                <a:spcPts val="3200"/>
              </a:lnSpc>
              <a:spcBef>
                <a:spcPts val="0"/>
              </a:spcBef>
            </a:pPr>
            <a:r>
              <a:rPr lang="en-US" dirty="0"/>
              <a:t>Year 5-6: Lesson 4</a:t>
            </a:r>
            <a:endParaRPr lang="en-US" sz="2400" dirty="0"/>
          </a:p>
        </p:txBody>
      </p:sp>
      <p:sp>
        <p:nvSpPr>
          <p:cNvPr id="5" name="Slide Number Placeholder 5">
            <a:extLst>
              <a:ext uri="{FF2B5EF4-FFF2-40B4-BE49-F238E27FC236}">
                <a16:creationId xmlns:a16="http://schemas.microsoft.com/office/drawing/2014/main" id="{B3DDE530-D9CF-7586-D2F5-BC12A61F377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6" name="Picture Placeholder 11">
            <a:extLst>
              <a:ext uri="{FF2B5EF4-FFF2-40B4-BE49-F238E27FC236}">
                <a16:creationId xmlns:a16="http://schemas.microsoft.com/office/drawing/2014/main" id="{4C36B0E4-7213-D132-0856-D60AA5AC7AEE}"/>
              </a:ext>
            </a:extLst>
          </p:cNvPr>
          <p:cNvPicPr>
            <a:picLocks noChangeAspect="1"/>
          </p:cNvPicPr>
          <p:nvPr/>
        </p:nvPicPr>
        <p:blipFill>
          <a:blip r:embed="rId2"/>
          <a:srcRect t="1207" b="1207"/>
          <a:stretch/>
        </p:blipFill>
        <p:spPr>
          <a:xfrm>
            <a:off x="6750838" y="1412875"/>
            <a:ext cx="2449299" cy="3382670"/>
          </a:xfrm>
          <a:prstGeom prst="rect">
            <a:avLst/>
          </a:prstGeom>
          <a:ln>
            <a:noFill/>
          </a:ln>
          <a:effectLst>
            <a:outerShdw blurRad="292100" dist="232131" dir="5400000" algn="tl" rotWithShape="0">
              <a:srgbClr val="333333">
                <a:alpha val="71669"/>
              </a:srgbClr>
            </a:outerShdw>
          </a:effectLst>
        </p:spPr>
      </p:pic>
    </p:spTree>
    <p:extLst>
      <p:ext uri="{BB962C8B-B14F-4D97-AF65-F5344CB8AC3E}">
        <p14:creationId xmlns:p14="http://schemas.microsoft.com/office/powerpoint/2010/main" val="226012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erson sitting in front of a television&#10;&#10;Description automatically generated">
            <a:extLst>
              <a:ext uri="{FF2B5EF4-FFF2-40B4-BE49-F238E27FC236}">
                <a16:creationId xmlns:a16="http://schemas.microsoft.com/office/drawing/2014/main" id="{A09F4D9E-DF74-91E4-FC72-0AF7DC17D8E4}"/>
              </a:ext>
            </a:extLst>
          </p:cNvPr>
          <p:cNvPicPr>
            <a:picLocks noChangeAspect="1"/>
          </p:cNvPicPr>
          <p:nvPr/>
        </p:nvPicPr>
        <p:blipFill>
          <a:blip r:embed="rId3"/>
          <a:srcRect l="13229" b="53720"/>
          <a:stretch/>
        </p:blipFill>
        <p:spPr>
          <a:xfrm>
            <a:off x="0" y="4055034"/>
            <a:ext cx="4953000" cy="2802966"/>
          </a:xfrm>
          <a:prstGeom prst="rect">
            <a:avLst/>
          </a:prstGeom>
        </p:spPr>
      </p:pic>
      <p:pic>
        <p:nvPicPr>
          <p:cNvPr id="15" name="Picture 14" descr="A purple rectangular object with a black border&#10;&#10;Description automatically generated">
            <a:extLst>
              <a:ext uri="{FF2B5EF4-FFF2-40B4-BE49-F238E27FC236}">
                <a16:creationId xmlns:a16="http://schemas.microsoft.com/office/drawing/2014/main" id="{68119D5B-1BCD-FB48-51B8-862F8F0C1DA3}"/>
              </a:ext>
            </a:extLst>
          </p:cNvPr>
          <p:cNvPicPr>
            <a:picLocks noChangeAspect="1"/>
          </p:cNvPicPr>
          <p:nvPr/>
        </p:nvPicPr>
        <p:blipFill>
          <a:blip r:embed="rId4"/>
          <a:srcRect r="2747" b="22828"/>
          <a:stretch/>
        </p:blipFill>
        <p:spPr>
          <a:xfrm>
            <a:off x="4953001" y="1412875"/>
            <a:ext cx="4953000" cy="5445125"/>
          </a:xfrm>
          <a:prstGeom prst="rect">
            <a:avLst/>
          </a:prstGeom>
        </p:spPr>
      </p:pic>
      <p:sp>
        <p:nvSpPr>
          <p:cNvPr id="2" name="Title 1">
            <a:extLst>
              <a:ext uri="{FF2B5EF4-FFF2-40B4-BE49-F238E27FC236}">
                <a16:creationId xmlns:a16="http://schemas.microsoft.com/office/drawing/2014/main" id="{22821EE9-1E6D-9B89-9229-FCEE5D72BCEE}"/>
              </a:ext>
            </a:extLst>
          </p:cNvPr>
          <p:cNvSpPr>
            <a:spLocks noGrp="1"/>
          </p:cNvSpPr>
          <p:nvPr>
            <p:ph type="title"/>
          </p:nvPr>
        </p:nvSpPr>
        <p:spPr/>
        <p:txBody>
          <a:bodyPr/>
          <a:lstStyle/>
          <a:p>
            <a:r>
              <a:rPr lang="en-GB" dirty="0"/>
              <a:t>What’s our starting point?</a:t>
            </a:r>
          </a:p>
        </p:txBody>
      </p:sp>
      <p:sp>
        <p:nvSpPr>
          <p:cNvPr id="3" name="Slide Number Placeholder 2">
            <a:extLst>
              <a:ext uri="{FF2B5EF4-FFF2-40B4-BE49-F238E27FC236}">
                <a16:creationId xmlns:a16="http://schemas.microsoft.com/office/drawing/2014/main" id="{B29D12BC-46F3-76B8-73AE-7A2555B542E0}"/>
              </a:ext>
            </a:extLst>
          </p:cNvPr>
          <p:cNvSpPr>
            <a:spLocks noGrp="1"/>
          </p:cNvSpPr>
          <p:nvPr>
            <p:ph type="sldNum" sz="quarter" idx="4"/>
          </p:nvPr>
        </p:nvSpPr>
        <p:spPr/>
        <p:txBody>
          <a:bodyPr/>
          <a:lstStyle/>
          <a:p>
            <a:r>
              <a:rPr lang="en-GB"/>
              <a:t>© PSHE Association 2025</a:t>
            </a:r>
            <a:endParaRPr lang="en-GB" dirty="0"/>
          </a:p>
        </p:txBody>
      </p:sp>
      <p:sp>
        <p:nvSpPr>
          <p:cNvPr id="4" name="TextBox 3">
            <a:extLst>
              <a:ext uri="{FF2B5EF4-FFF2-40B4-BE49-F238E27FC236}">
                <a16:creationId xmlns:a16="http://schemas.microsoft.com/office/drawing/2014/main" id="{54664497-F266-FA81-AC0C-E82A3A51BBF0}"/>
              </a:ext>
            </a:extLst>
          </p:cNvPr>
          <p:cNvSpPr txBox="1"/>
          <p:nvPr/>
        </p:nvSpPr>
        <p:spPr>
          <a:xfrm>
            <a:off x="240316" y="1283989"/>
            <a:ext cx="4156873" cy="1853841"/>
          </a:xfrm>
          <a:prstGeom prst="rect">
            <a:avLst/>
          </a:prstGeom>
          <a:noFill/>
        </p:spPr>
        <p:txBody>
          <a:bodyPr wrap="square" rtlCol="0">
            <a:spAutoFit/>
          </a:bodyPr>
          <a:lstStyle/>
          <a:p>
            <a:pPr>
              <a:lnSpc>
                <a:spcPts val="2800"/>
              </a:lnSpc>
            </a:pPr>
            <a:r>
              <a:rPr lang="en-GB" sz="2000" b="1" dirty="0">
                <a:latin typeface="Century Gothic" panose="020B0502020202020204" pitchFamily="34" charset="0"/>
              </a:rPr>
              <a:t>A young person (aged about 13) is looking at an advert, film or TV programme which features tobacco (e.g. in cigarettes), vapes or alcohol. </a:t>
            </a:r>
          </a:p>
        </p:txBody>
      </p:sp>
      <p:sp>
        <p:nvSpPr>
          <p:cNvPr id="5" name="TextBox 4">
            <a:extLst>
              <a:ext uri="{FF2B5EF4-FFF2-40B4-BE49-F238E27FC236}">
                <a16:creationId xmlns:a16="http://schemas.microsoft.com/office/drawing/2014/main" id="{9716D33E-05FD-357A-7EE9-C6A409AD3300}"/>
              </a:ext>
            </a:extLst>
          </p:cNvPr>
          <p:cNvSpPr txBox="1"/>
          <p:nvPr/>
        </p:nvSpPr>
        <p:spPr>
          <a:xfrm>
            <a:off x="5293339" y="1527892"/>
            <a:ext cx="4287224" cy="1501373"/>
          </a:xfrm>
          <a:prstGeom prst="rect">
            <a:avLst/>
          </a:prstGeom>
          <a:noFill/>
        </p:spPr>
        <p:txBody>
          <a:bodyPr wrap="square" rtlCol="0">
            <a:spAutoFit/>
          </a:bodyPr>
          <a:lstStyle/>
          <a:p>
            <a:pPr>
              <a:lnSpc>
                <a:spcPts val="2800"/>
              </a:lnSpc>
            </a:pPr>
            <a:r>
              <a:rPr lang="en-GB" sz="2000" dirty="0">
                <a:latin typeface="Century Gothic" panose="020B0502020202020204" pitchFamily="34" charset="0"/>
              </a:rPr>
              <a:t>Draw or write about what they are seeing. In a ‘think bubble’ write what they are thinking about this.</a:t>
            </a:r>
          </a:p>
        </p:txBody>
      </p:sp>
      <p:pic>
        <p:nvPicPr>
          <p:cNvPr id="21" name="Picture 20" descr="A white cloud with purple border&#10;&#10;Description automatically generated">
            <a:extLst>
              <a:ext uri="{FF2B5EF4-FFF2-40B4-BE49-F238E27FC236}">
                <a16:creationId xmlns:a16="http://schemas.microsoft.com/office/drawing/2014/main" id="{54B19FDA-7FA9-CC60-4CB9-F1704A523177}"/>
              </a:ext>
            </a:extLst>
          </p:cNvPr>
          <p:cNvPicPr>
            <a:picLocks noChangeAspect="1"/>
          </p:cNvPicPr>
          <p:nvPr/>
        </p:nvPicPr>
        <p:blipFill>
          <a:blip r:embed="rId5"/>
          <a:stretch>
            <a:fillRect/>
          </a:stretch>
        </p:blipFill>
        <p:spPr>
          <a:xfrm>
            <a:off x="5179618" y="3142767"/>
            <a:ext cx="4499765" cy="2699859"/>
          </a:xfrm>
          <a:prstGeom prst="rect">
            <a:avLst/>
          </a:prstGeom>
        </p:spPr>
      </p:pic>
      <p:pic>
        <p:nvPicPr>
          <p:cNvPr id="23" name="Picture 22" descr="A purple and black striped object&#10;&#10;Description automatically generated">
            <a:extLst>
              <a:ext uri="{FF2B5EF4-FFF2-40B4-BE49-F238E27FC236}">
                <a16:creationId xmlns:a16="http://schemas.microsoft.com/office/drawing/2014/main" id="{B9A858DA-8B81-1951-607E-C87B80DBA63C}"/>
              </a:ext>
            </a:extLst>
          </p:cNvPr>
          <p:cNvPicPr>
            <a:picLocks noChangeAspect="1"/>
          </p:cNvPicPr>
          <p:nvPr/>
        </p:nvPicPr>
        <p:blipFill>
          <a:blip r:embed="rId6"/>
          <a:stretch>
            <a:fillRect/>
          </a:stretch>
        </p:blipFill>
        <p:spPr>
          <a:xfrm rot="3536939">
            <a:off x="8970555" y="3364895"/>
            <a:ext cx="215138" cy="1613535"/>
          </a:xfrm>
          <a:prstGeom prst="rect">
            <a:avLst/>
          </a:prstGeom>
        </p:spPr>
      </p:pic>
      <p:sp>
        <p:nvSpPr>
          <p:cNvPr id="25" name="Oval 24">
            <a:extLst>
              <a:ext uri="{FF2B5EF4-FFF2-40B4-BE49-F238E27FC236}">
                <a16:creationId xmlns:a16="http://schemas.microsoft.com/office/drawing/2014/main" id="{1EC2241D-99E7-31E6-B7A3-8E36CD6F79B6}"/>
              </a:ext>
            </a:extLst>
          </p:cNvPr>
          <p:cNvSpPr/>
          <p:nvPr/>
        </p:nvSpPr>
        <p:spPr>
          <a:xfrm>
            <a:off x="3615534" y="4648345"/>
            <a:ext cx="450477" cy="450477"/>
          </a:xfrm>
          <a:prstGeom prst="ellipse">
            <a:avLst/>
          </a:prstGeom>
          <a:noFill/>
          <a:ln w="57150">
            <a:solidFill>
              <a:srgbClr val="6423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07765565-FD35-E59A-D6A1-5CA2D9350E8C}"/>
              </a:ext>
            </a:extLst>
          </p:cNvPr>
          <p:cNvSpPr/>
          <p:nvPr/>
        </p:nvSpPr>
        <p:spPr>
          <a:xfrm>
            <a:off x="3053626" y="4907201"/>
            <a:ext cx="307682" cy="307682"/>
          </a:xfrm>
          <a:prstGeom prst="ellipse">
            <a:avLst/>
          </a:prstGeom>
          <a:solidFill>
            <a:schemeClr val="bg1"/>
          </a:solidFill>
          <a:ln w="57150">
            <a:solidFill>
              <a:srgbClr val="6423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C211CB3B-DE3E-1446-1AEB-8870E52B0080}"/>
              </a:ext>
            </a:extLst>
          </p:cNvPr>
          <p:cNvSpPr/>
          <p:nvPr/>
        </p:nvSpPr>
        <p:spPr>
          <a:xfrm>
            <a:off x="4292628" y="4384301"/>
            <a:ext cx="591297" cy="591297"/>
          </a:xfrm>
          <a:prstGeom prst="ellipse">
            <a:avLst/>
          </a:prstGeom>
          <a:noFill/>
          <a:ln w="57150">
            <a:solidFill>
              <a:srgbClr val="6423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2247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500"/>
                                        <p:tgtEl>
                                          <p:spTgt spid="5">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B866AD-FBEF-AB0F-1F13-3998817CD676}"/>
              </a:ext>
            </a:extLst>
          </p:cNvPr>
          <p:cNvSpPr>
            <a:spLocks noGrp="1"/>
          </p:cNvSpPr>
          <p:nvPr>
            <p:ph idx="1"/>
          </p:nvPr>
        </p:nvSpPr>
        <p:spPr/>
        <p:txBody>
          <a:bodyPr/>
          <a:lstStyle/>
          <a:p>
            <a:endParaRPr lang="en-US"/>
          </a:p>
        </p:txBody>
      </p:sp>
      <p:sp>
        <p:nvSpPr>
          <p:cNvPr id="3" name="Slide Number Placeholder 5">
            <a:extLst>
              <a:ext uri="{FF2B5EF4-FFF2-40B4-BE49-F238E27FC236}">
                <a16:creationId xmlns:a16="http://schemas.microsoft.com/office/drawing/2014/main" id="{3D634B50-2908-D19A-31D1-14B55BBA010A}"/>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solidFill>
                  <a:schemeClr val="tx1">
                    <a:lumMod val="50000"/>
                    <a:lumOff val="50000"/>
                  </a:schemeClr>
                </a:solidFill>
              </a:rPr>
              <a:t>© PSHE Association 2025</a:t>
            </a:r>
          </a:p>
        </p:txBody>
      </p:sp>
    </p:spTree>
    <p:extLst>
      <p:ext uri="{BB962C8B-B14F-4D97-AF65-F5344CB8AC3E}">
        <p14:creationId xmlns:p14="http://schemas.microsoft.com/office/powerpoint/2010/main" val="2552904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0745C9D-E4FC-ED65-A944-0DB4FAEFB885}"/>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5" name="Content Placeholder 4">
            <a:extLst>
              <a:ext uri="{FF2B5EF4-FFF2-40B4-BE49-F238E27FC236}">
                <a16:creationId xmlns:a16="http://schemas.microsoft.com/office/drawing/2014/main" id="{D1B41380-CE5F-737D-911C-2826BEA3C027}"/>
              </a:ext>
            </a:extLst>
          </p:cNvPr>
          <p:cNvSpPr>
            <a:spLocks noGrp="1"/>
          </p:cNvSpPr>
          <p:nvPr>
            <p:ph sz="half" idx="12"/>
          </p:nvPr>
        </p:nvSpPr>
        <p:spPr>
          <a:xfrm>
            <a:off x="241039" y="1286395"/>
            <a:ext cx="3362773" cy="4650224"/>
          </a:xfrm>
        </p:spPr>
        <p:txBody>
          <a:bodyPr/>
          <a:lstStyle/>
          <a:p>
            <a:pPr>
              <a:lnSpc>
                <a:spcPts val="2800"/>
              </a:lnSpc>
              <a:spcBef>
                <a:spcPts val="1100"/>
              </a:spcBef>
              <a:spcAft>
                <a:spcPts val="0"/>
              </a:spcAft>
            </a:pPr>
            <a:r>
              <a:rPr lang="en-GB" dirty="0">
                <a:solidFill>
                  <a:srgbClr val="FFFFFF"/>
                </a:solidFill>
                <a:effectLst/>
              </a:rPr>
              <a:t>To learn how mixed messages about drug use in the media can influence opinions and decisions.</a:t>
            </a:r>
          </a:p>
        </p:txBody>
      </p:sp>
      <p:sp>
        <p:nvSpPr>
          <p:cNvPr id="6" name="Content Placeholder 5">
            <a:extLst>
              <a:ext uri="{FF2B5EF4-FFF2-40B4-BE49-F238E27FC236}">
                <a16:creationId xmlns:a16="http://schemas.microsoft.com/office/drawing/2014/main" id="{E476D276-A037-8F3F-2293-303A10A6A3C8}"/>
              </a:ext>
            </a:extLst>
          </p:cNvPr>
          <p:cNvSpPr>
            <a:spLocks noGrp="1"/>
          </p:cNvSpPr>
          <p:nvPr>
            <p:ph sz="half" idx="13"/>
          </p:nvPr>
        </p:nvSpPr>
        <p:spPr>
          <a:xfrm>
            <a:off x="4067944" y="1285985"/>
            <a:ext cx="4680640" cy="4650224"/>
          </a:xfrm>
        </p:spPr>
        <p:txBody>
          <a:bodyPr/>
          <a:lstStyle/>
          <a:p>
            <a:pPr marL="198000" lvl="0" indent="-198000">
              <a:lnSpc>
                <a:spcPts val="2800"/>
              </a:lnSpc>
              <a:spcBef>
                <a:spcPts val="1100"/>
              </a:spcBef>
              <a:spcAft>
                <a:spcPts val="0"/>
              </a:spcAft>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identify mixed messages in the media in relation to tobacco, vapes and alcohol</a:t>
            </a:r>
          </a:p>
          <a:p>
            <a:pPr marL="198000" lvl="0" indent="-198000">
              <a:lnSpc>
                <a:spcPts val="2800"/>
              </a:lnSpc>
              <a:spcBef>
                <a:spcPts val="1100"/>
              </a:spcBef>
              <a:spcAft>
                <a:spcPts val="0"/>
              </a:spcAft>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analyse key messages, suggest who they are targeted at and why </a:t>
            </a:r>
          </a:p>
          <a:p>
            <a:pPr marL="198000" lvl="0" indent="-198000">
              <a:lnSpc>
                <a:spcPts val="2800"/>
              </a:lnSpc>
              <a:spcBef>
                <a:spcPts val="1100"/>
              </a:spcBef>
              <a:spcAft>
                <a:spcPts val="0"/>
              </a:spcAft>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describe how these messages might affect a person’s thoughts, feelings and actions</a:t>
            </a:r>
          </a:p>
          <a:p>
            <a:pPr marL="198000" lvl="0" indent="-198000">
              <a:lnSpc>
                <a:spcPts val="2800"/>
              </a:lnSpc>
              <a:spcBef>
                <a:spcPts val="1100"/>
              </a:spcBef>
              <a:spcAft>
                <a:spcPts val="0"/>
              </a:spcAft>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explain what would help a person to make informed decisions about health, and where they could find reliable information</a:t>
            </a:r>
          </a:p>
          <a:p>
            <a:endParaRPr lang="en-US" dirty="0"/>
          </a:p>
        </p:txBody>
      </p:sp>
    </p:spTree>
    <p:extLst>
      <p:ext uri="{BB962C8B-B14F-4D97-AF65-F5344CB8AC3E}">
        <p14:creationId xmlns:p14="http://schemas.microsoft.com/office/powerpoint/2010/main" val="3757565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86C9F06-0EC6-9F46-FA7E-E50568CF7318}"/>
              </a:ext>
            </a:extLst>
          </p:cNvPr>
          <p:cNvSpPr/>
          <p:nvPr/>
        </p:nvSpPr>
        <p:spPr>
          <a:xfrm>
            <a:off x="312515" y="1481559"/>
            <a:ext cx="9190299" cy="4734046"/>
          </a:xfrm>
          <a:prstGeom prst="roundRect">
            <a:avLst>
              <a:gd name="adj" fmla="val 3314"/>
            </a:avLst>
          </a:prstGeom>
          <a:solidFill>
            <a:schemeClr val="bg1"/>
          </a:solidFill>
          <a:ln w="104775">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89C60C67-3152-C8BB-9ED5-4A959BD16164}"/>
              </a:ext>
            </a:extLst>
          </p:cNvPr>
          <p:cNvSpPr txBox="1">
            <a:spLocks noGrp="1"/>
          </p:cNvSpPr>
          <p:nvPr>
            <p:ph sz="half" idx="10"/>
          </p:nvPr>
        </p:nvSpPr>
        <p:spPr>
          <a:xfrm>
            <a:off x="597518" y="1789492"/>
            <a:ext cx="6451464" cy="878767"/>
          </a:xfrm>
          <a:prstGeom prst="rect">
            <a:avLst/>
          </a:prstGeom>
          <a:noFill/>
        </p:spPr>
        <p:txBody>
          <a:bodyPr wrap="square" rtlCol="0">
            <a:spAutoFit/>
          </a:bodyPr>
          <a:lstStyle/>
          <a:p>
            <a:pPr>
              <a:lnSpc>
                <a:spcPts val="3200"/>
              </a:lnSpc>
            </a:pPr>
            <a:r>
              <a:rPr lang="en-GB" sz="2400" b="1" dirty="0">
                <a:solidFill>
                  <a:schemeClr val="accent4">
                    <a:lumMod val="50000"/>
                  </a:schemeClr>
                </a:solidFill>
                <a:latin typeface="Century Gothic" panose="020B0502020202020204" pitchFamily="34" charset="0"/>
              </a:rPr>
              <a:t>Where</a:t>
            </a:r>
            <a:r>
              <a:rPr lang="en-GB" sz="2400" dirty="0">
                <a:solidFill>
                  <a:schemeClr val="accent4">
                    <a:lumMod val="50000"/>
                  </a:schemeClr>
                </a:solidFill>
                <a:latin typeface="Century Gothic" panose="020B0502020202020204" pitchFamily="34" charset="0"/>
              </a:rPr>
              <a:t> might a person </a:t>
            </a:r>
            <a:r>
              <a:rPr lang="en-GB" sz="2400" b="1" dirty="0">
                <a:solidFill>
                  <a:schemeClr val="accent4">
                    <a:lumMod val="50000"/>
                  </a:schemeClr>
                </a:solidFill>
                <a:latin typeface="Century Gothic" panose="020B0502020202020204" pitchFamily="34" charset="0"/>
              </a:rPr>
              <a:t>see</a:t>
            </a:r>
            <a:r>
              <a:rPr lang="en-GB" sz="2400" dirty="0">
                <a:solidFill>
                  <a:schemeClr val="accent4">
                    <a:lumMod val="50000"/>
                  </a:schemeClr>
                </a:solidFill>
                <a:latin typeface="Century Gothic" panose="020B0502020202020204" pitchFamily="34" charset="0"/>
              </a:rPr>
              <a:t> or </a:t>
            </a:r>
            <a:r>
              <a:rPr lang="en-GB" sz="2400" b="1" dirty="0">
                <a:solidFill>
                  <a:schemeClr val="accent4">
                    <a:lumMod val="50000"/>
                  </a:schemeClr>
                </a:solidFill>
                <a:latin typeface="Century Gothic" panose="020B0502020202020204" pitchFamily="34" charset="0"/>
              </a:rPr>
              <a:t>hear</a:t>
            </a:r>
            <a:r>
              <a:rPr lang="en-GB" sz="2400" dirty="0">
                <a:solidFill>
                  <a:schemeClr val="accent4">
                    <a:lumMod val="50000"/>
                  </a:schemeClr>
                </a:solidFill>
                <a:latin typeface="Century Gothic" panose="020B0502020202020204" pitchFamily="34" charset="0"/>
              </a:rPr>
              <a:t> messages related to drugs? </a:t>
            </a:r>
          </a:p>
        </p:txBody>
      </p:sp>
      <p:sp>
        <p:nvSpPr>
          <p:cNvPr id="3" name="Title 2">
            <a:extLst>
              <a:ext uri="{FF2B5EF4-FFF2-40B4-BE49-F238E27FC236}">
                <a16:creationId xmlns:a16="http://schemas.microsoft.com/office/drawing/2014/main" id="{EF5EE46B-F235-AE9C-8DDF-DDCE04DF67E2}"/>
              </a:ext>
            </a:extLst>
          </p:cNvPr>
          <p:cNvSpPr>
            <a:spLocks noGrp="1"/>
          </p:cNvSpPr>
          <p:nvPr>
            <p:ph type="title"/>
          </p:nvPr>
        </p:nvSpPr>
        <p:spPr>
          <a:xfrm>
            <a:off x="206697" y="543878"/>
            <a:ext cx="4881332" cy="694054"/>
          </a:xfrm>
        </p:spPr>
        <p:txBody>
          <a:bodyPr/>
          <a:lstStyle/>
          <a:p>
            <a:r>
              <a:rPr lang="en-GB" dirty="0"/>
              <a:t>Introduction</a:t>
            </a:r>
          </a:p>
        </p:txBody>
      </p:sp>
      <p:sp>
        <p:nvSpPr>
          <p:cNvPr id="4" name="Slide Number Placeholder 3">
            <a:extLst>
              <a:ext uri="{FF2B5EF4-FFF2-40B4-BE49-F238E27FC236}">
                <a16:creationId xmlns:a16="http://schemas.microsoft.com/office/drawing/2014/main" id="{C36AAD19-9C17-DE18-5673-D0CEABAD8C6E}"/>
              </a:ext>
            </a:extLst>
          </p:cNvPr>
          <p:cNvSpPr>
            <a:spLocks noGrp="1"/>
          </p:cNvSpPr>
          <p:nvPr>
            <p:ph type="sldNum" sz="quarter" idx="4"/>
          </p:nvPr>
        </p:nvSpPr>
        <p:spPr/>
        <p:txBody>
          <a:bodyPr/>
          <a:lstStyle/>
          <a:p>
            <a:r>
              <a:rPr lang="en-GB"/>
              <a:t>© PSHE Association 2025</a:t>
            </a:r>
            <a:endParaRPr lang="en-GB" dirty="0"/>
          </a:p>
        </p:txBody>
      </p:sp>
      <p:grpSp>
        <p:nvGrpSpPr>
          <p:cNvPr id="26" name="Group 25">
            <a:extLst>
              <a:ext uri="{FF2B5EF4-FFF2-40B4-BE49-F238E27FC236}">
                <a16:creationId xmlns:a16="http://schemas.microsoft.com/office/drawing/2014/main" id="{2D29F6EE-253E-707D-FEC6-605F50EF0C28}"/>
              </a:ext>
            </a:extLst>
          </p:cNvPr>
          <p:cNvGrpSpPr/>
          <p:nvPr/>
        </p:nvGrpSpPr>
        <p:grpSpPr>
          <a:xfrm>
            <a:off x="787078" y="3429000"/>
            <a:ext cx="5204337" cy="1265747"/>
            <a:chOff x="787078" y="3228836"/>
            <a:chExt cx="5204337" cy="1265747"/>
          </a:xfrm>
        </p:grpSpPr>
        <p:cxnSp>
          <p:nvCxnSpPr>
            <p:cNvPr id="9" name="Straight Connector 8">
              <a:extLst>
                <a:ext uri="{FF2B5EF4-FFF2-40B4-BE49-F238E27FC236}">
                  <a16:creationId xmlns:a16="http://schemas.microsoft.com/office/drawing/2014/main" id="{67DBC21F-7F71-892D-CE84-F5CF2C55276B}"/>
                </a:ext>
              </a:extLst>
            </p:cNvPr>
            <p:cNvCxnSpPr/>
            <p:nvPr/>
          </p:nvCxnSpPr>
          <p:spPr>
            <a:xfrm>
              <a:off x="787078" y="3261880"/>
              <a:ext cx="1666755" cy="0"/>
            </a:xfrm>
            <a:prstGeom prst="line">
              <a:avLst/>
            </a:prstGeom>
            <a:ln w="539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04D0484-56A1-D120-C499-5847A3060601}"/>
                </a:ext>
              </a:extLst>
            </p:cNvPr>
            <p:cNvCxnSpPr>
              <a:cxnSpLocks/>
            </p:cNvCxnSpPr>
            <p:nvPr/>
          </p:nvCxnSpPr>
          <p:spPr>
            <a:xfrm>
              <a:off x="787078" y="3425854"/>
              <a:ext cx="1250066" cy="0"/>
            </a:xfrm>
            <a:prstGeom prst="line">
              <a:avLst/>
            </a:prstGeom>
            <a:ln w="539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C800197-416D-D7E2-E1E4-0CF42066BD2D}"/>
                </a:ext>
              </a:extLst>
            </p:cNvPr>
            <p:cNvCxnSpPr>
              <a:cxnSpLocks/>
            </p:cNvCxnSpPr>
            <p:nvPr/>
          </p:nvCxnSpPr>
          <p:spPr>
            <a:xfrm>
              <a:off x="787078" y="3601403"/>
              <a:ext cx="1469985" cy="0"/>
            </a:xfrm>
            <a:prstGeom prst="line">
              <a:avLst/>
            </a:prstGeom>
            <a:ln w="539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90F62A2-50E8-6F05-80AC-5F83AF6D7E8E}"/>
                </a:ext>
              </a:extLst>
            </p:cNvPr>
            <p:cNvCxnSpPr/>
            <p:nvPr/>
          </p:nvCxnSpPr>
          <p:spPr>
            <a:xfrm>
              <a:off x="787078" y="4155060"/>
              <a:ext cx="1666755" cy="0"/>
            </a:xfrm>
            <a:prstGeom prst="line">
              <a:avLst/>
            </a:prstGeom>
            <a:ln w="539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E6B02D6-93B5-BB06-0CE8-AADFED0F064C}"/>
                </a:ext>
              </a:extLst>
            </p:cNvPr>
            <p:cNvCxnSpPr>
              <a:cxnSpLocks/>
            </p:cNvCxnSpPr>
            <p:nvPr/>
          </p:nvCxnSpPr>
          <p:spPr>
            <a:xfrm>
              <a:off x="787078" y="4319034"/>
              <a:ext cx="1250066" cy="0"/>
            </a:xfrm>
            <a:prstGeom prst="line">
              <a:avLst/>
            </a:prstGeom>
            <a:ln w="539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C1866F8-1405-122E-5C49-37BE33052B2D}"/>
                </a:ext>
              </a:extLst>
            </p:cNvPr>
            <p:cNvCxnSpPr>
              <a:cxnSpLocks/>
            </p:cNvCxnSpPr>
            <p:nvPr/>
          </p:nvCxnSpPr>
          <p:spPr>
            <a:xfrm>
              <a:off x="787078" y="4494583"/>
              <a:ext cx="1469985" cy="0"/>
            </a:xfrm>
            <a:prstGeom prst="line">
              <a:avLst/>
            </a:prstGeom>
            <a:ln w="539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EF9EE16-388B-D2C0-B6C9-F9769CA705A2}"/>
                </a:ext>
              </a:extLst>
            </p:cNvPr>
            <p:cNvCxnSpPr/>
            <p:nvPr/>
          </p:nvCxnSpPr>
          <p:spPr>
            <a:xfrm>
              <a:off x="3603914" y="3228836"/>
              <a:ext cx="1666755" cy="0"/>
            </a:xfrm>
            <a:prstGeom prst="line">
              <a:avLst/>
            </a:prstGeom>
            <a:ln w="539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5129C46-FA64-BFCA-2D94-680D4395AACB}"/>
                </a:ext>
              </a:extLst>
            </p:cNvPr>
            <p:cNvCxnSpPr>
              <a:cxnSpLocks/>
            </p:cNvCxnSpPr>
            <p:nvPr/>
          </p:nvCxnSpPr>
          <p:spPr>
            <a:xfrm>
              <a:off x="3603914" y="3392810"/>
              <a:ext cx="1250066" cy="0"/>
            </a:xfrm>
            <a:prstGeom prst="line">
              <a:avLst/>
            </a:prstGeom>
            <a:ln w="539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036319B-5B2C-EF4F-878C-89073B4CDF28}"/>
                </a:ext>
              </a:extLst>
            </p:cNvPr>
            <p:cNvCxnSpPr>
              <a:cxnSpLocks/>
            </p:cNvCxnSpPr>
            <p:nvPr/>
          </p:nvCxnSpPr>
          <p:spPr>
            <a:xfrm>
              <a:off x="3603914" y="3568359"/>
              <a:ext cx="1469985" cy="0"/>
            </a:xfrm>
            <a:prstGeom prst="line">
              <a:avLst/>
            </a:prstGeom>
            <a:ln w="539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659D5803-0A11-EBA4-1D23-31AEDE6E3CBF}"/>
                </a:ext>
              </a:extLst>
            </p:cNvPr>
            <p:cNvPicPr>
              <a:picLocks noChangeAspect="1"/>
            </p:cNvPicPr>
            <p:nvPr/>
          </p:nvPicPr>
          <p:blipFill>
            <a:blip r:embed="rId3"/>
            <a:stretch>
              <a:fillRect/>
            </a:stretch>
          </p:blipFill>
          <p:spPr>
            <a:xfrm rot="4388190">
              <a:off x="5126861" y="3396004"/>
              <a:ext cx="869551" cy="859556"/>
            </a:xfrm>
            <a:prstGeom prst="rect">
              <a:avLst/>
            </a:prstGeom>
          </p:spPr>
        </p:pic>
      </p:grpSp>
      <p:pic>
        <p:nvPicPr>
          <p:cNvPr id="23" name="Picture 22" descr="A purple circle with a white eye and a black background&#10;&#10;Description automatically generated">
            <a:extLst>
              <a:ext uri="{FF2B5EF4-FFF2-40B4-BE49-F238E27FC236}">
                <a16:creationId xmlns:a16="http://schemas.microsoft.com/office/drawing/2014/main" id="{CAEB7F2E-4895-27C9-7CD1-B955E8B9E96D}"/>
              </a:ext>
            </a:extLst>
          </p:cNvPr>
          <p:cNvPicPr>
            <a:picLocks noChangeAspect="1"/>
          </p:cNvPicPr>
          <p:nvPr/>
        </p:nvPicPr>
        <p:blipFill>
          <a:blip r:embed="rId4"/>
          <a:stretch>
            <a:fillRect/>
          </a:stretch>
        </p:blipFill>
        <p:spPr>
          <a:xfrm>
            <a:off x="7048982" y="1821463"/>
            <a:ext cx="1172899" cy="1172899"/>
          </a:xfrm>
          <a:prstGeom prst="rect">
            <a:avLst/>
          </a:prstGeom>
          <a:effectLst>
            <a:outerShdw blurRad="50800" dist="57864" dir="10020000" algn="ctr" rotWithShape="0">
              <a:srgbClr val="000000">
                <a:alpha val="11000"/>
              </a:srgbClr>
            </a:outerShdw>
          </a:effectLst>
        </p:spPr>
      </p:pic>
      <p:pic>
        <p:nvPicPr>
          <p:cNvPr id="25" name="Picture 24" descr="A white outline of a ear in a purple circle&#10;&#10;Description automatically generated">
            <a:extLst>
              <a:ext uri="{FF2B5EF4-FFF2-40B4-BE49-F238E27FC236}">
                <a16:creationId xmlns:a16="http://schemas.microsoft.com/office/drawing/2014/main" id="{5CC1C8DB-640C-5D07-8B0C-DB492AB059FD}"/>
              </a:ext>
            </a:extLst>
          </p:cNvPr>
          <p:cNvPicPr>
            <a:picLocks noChangeAspect="1"/>
          </p:cNvPicPr>
          <p:nvPr/>
        </p:nvPicPr>
        <p:blipFill>
          <a:blip r:embed="rId5"/>
          <a:stretch>
            <a:fillRect/>
          </a:stretch>
        </p:blipFill>
        <p:spPr>
          <a:xfrm>
            <a:off x="8003894" y="1821462"/>
            <a:ext cx="1172899" cy="1172899"/>
          </a:xfrm>
          <a:prstGeom prst="rect">
            <a:avLst/>
          </a:prstGeom>
          <a:effectLst>
            <a:outerShdw blurRad="50800" dist="57864" dir="10020000" algn="ctr" rotWithShape="0">
              <a:srgbClr val="000000">
                <a:alpha val="11000"/>
              </a:srgbClr>
            </a:outerShdw>
          </a:effectLst>
        </p:spPr>
      </p:pic>
    </p:spTree>
    <p:extLst>
      <p:ext uri="{BB962C8B-B14F-4D97-AF65-F5344CB8AC3E}">
        <p14:creationId xmlns:p14="http://schemas.microsoft.com/office/powerpoint/2010/main" val="1502449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F6EA3-DE0E-13D1-1487-07A810DEE40B}"/>
              </a:ext>
            </a:extLst>
          </p:cNvPr>
          <p:cNvSpPr>
            <a:spLocks noGrp="1"/>
          </p:cNvSpPr>
          <p:nvPr>
            <p:ph type="title"/>
          </p:nvPr>
        </p:nvSpPr>
        <p:spPr>
          <a:xfrm>
            <a:off x="233593" y="543878"/>
            <a:ext cx="7041266" cy="694054"/>
          </a:xfrm>
        </p:spPr>
        <p:txBody>
          <a:bodyPr/>
          <a:lstStyle/>
          <a:p>
            <a:r>
              <a:rPr lang="en-GB" dirty="0"/>
              <a:t>Analysing media messages</a:t>
            </a:r>
          </a:p>
        </p:txBody>
      </p:sp>
      <p:sp>
        <p:nvSpPr>
          <p:cNvPr id="3" name="Slide Number Placeholder 2">
            <a:extLst>
              <a:ext uri="{FF2B5EF4-FFF2-40B4-BE49-F238E27FC236}">
                <a16:creationId xmlns:a16="http://schemas.microsoft.com/office/drawing/2014/main" id="{B0FC5322-489B-A27F-B430-21B522069CD9}"/>
              </a:ext>
            </a:extLst>
          </p:cNvPr>
          <p:cNvSpPr>
            <a:spLocks noGrp="1"/>
          </p:cNvSpPr>
          <p:nvPr>
            <p:ph type="sldNum" sz="quarter" idx="4"/>
          </p:nvPr>
        </p:nvSpPr>
        <p:spPr/>
        <p:txBody>
          <a:bodyPr/>
          <a:lstStyle/>
          <a:p>
            <a:r>
              <a:rPr lang="en-GB"/>
              <a:t>© PSHE Association 2025</a:t>
            </a:r>
            <a:endParaRPr lang="en-GB" dirty="0"/>
          </a:p>
        </p:txBody>
      </p:sp>
      <p:sp>
        <p:nvSpPr>
          <p:cNvPr id="5" name="TextBox 4">
            <a:extLst>
              <a:ext uri="{FF2B5EF4-FFF2-40B4-BE49-F238E27FC236}">
                <a16:creationId xmlns:a16="http://schemas.microsoft.com/office/drawing/2014/main" id="{0819E8D0-D910-CFBB-752B-2499FB04D2D5}"/>
              </a:ext>
            </a:extLst>
          </p:cNvPr>
          <p:cNvSpPr txBox="1"/>
          <p:nvPr/>
        </p:nvSpPr>
        <p:spPr>
          <a:xfrm>
            <a:off x="217777" y="1304089"/>
            <a:ext cx="4735223" cy="1287917"/>
          </a:xfrm>
          <a:prstGeom prst="rect">
            <a:avLst/>
          </a:prstGeom>
          <a:noFill/>
        </p:spPr>
        <p:txBody>
          <a:bodyPr wrap="square">
            <a:spAutoFit/>
          </a:bodyPr>
          <a:lstStyle/>
          <a:p>
            <a:pPr>
              <a:lnSpc>
                <a:spcPts val="3200"/>
              </a:lnSpc>
            </a:pPr>
            <a:r>
              <a:rPr lang="en-GB" sz="2400" b="1" dirty="0">
                <a:solidFill>
                  <a:schemeClr val="bg1"/>
                </a:solidFill>
                <a:latin typeface="Century Gothic" panose="020B0502020202020204" pitchFamily="34" charset="0"/>
              </a:rPr>
              <a:t>Look at the posters with your group and identify the key messages in each one.</a:t>
            </a:r>
          </a:p>
        </p:txBody>
      </p:sp>
      <p:sp>
        <p:nvSpPr>
          <p:cNvPr id="14" name="Rounded Rectangle 13">
            <a:extLst>
              <a:ext uri="{FF2B5EF4-FFF2-40B4-BE49-F238E27FC236}">
                <a16:creationId xmlns:a16="http://schemas.microsoft.com/office/drawing/2014/main" id="{36E8D0B1-282F-34AD-666D-C885ED6DB8C8}"/>
              </a:ext>
            </a:extLst>
          </p:cNvPr>
          <p:cNvSpPr/>
          <p:nvPr/>
        </p:nvSpPr>
        <p:spPr>
          <a:xfrm>
            <a:off x="323850" y="3763539"/>
            <a:ext cx="3761608" cy="1781586"/>
          </a:xfrm>
          <a:prstGeom prst="roundRect">
            <a:avLst>
              <a:gd name="adj" fmla="val 339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rtlCol="0" anchor="ctr"/>
          <a:lstStyle/>
          <a:p>
            <a:pPr>
              <a:lnSpc>
                <a:spcPts val="2800"/>
              </a:lnSpc>
            </a:pPr>
            <a:r>
              <a:rPr lang="en-GB" sz="2000" dirty="0">
                <a:solidFill>
                  <a:schemeClr val="tx1"/>
                </a:solidFill>
                <a:latin typeface="Century Gothic" panose="020B0502020202020204" pitchFamily="34" charset="0"/>
              </a:rPr>
              <a:t>Why do you think there are mixed messages about alcohol, tobacco and vapes in the media?</a:t>
            </a:r>
            <a:endParaRPr lang="en-US" sz="2000" dirty="0">
              <a:solidFill>
                <a:schemeClr val="tx1"/>
              </a:solidFill>
              <a:latin typeface="Century Gothic" panose="020B0502020202020204" pitchFamily="34" charset="0"/>
            </a:endParaRPr>
          </a:p>
        </p:txBody>
      </p:sp>
      <p:grpSp>
        <p:nvGrpSpPr>
          <p:cNvPr id="34" name="Group 33">
            <a:extLst>
              <a:ext uri="{FF2B5EF4-FFF2-40B4-BE49-F238E27FC236}">
                <a16:creationId xmlns:a16="http://schemas.microsoft.com/office/drawing/2014/main" id="{D456B74B-32F2-6B7F-0D3C-6651FA4A9DCB}"/>
              </a:ext>
            </a:extLst>
          </p:cNvPr>
          <p:cNvGrpSpPr/>
          <p:nvPr/>
        </p:nvGrpSpPr>
        <p:grpSpPr>
          <a:xfrm>
            <a:off x="4990207" y="1465729"/>
            <a:ext cx="4569304" cy="4545336"/>
            <a:chOff x="4735604" y="1012098"/>
            <a:chExt cx="5025327" cy="4998967"/>
          </a:xfrm>
        </p:grpSpPr>
        <p:grpSp>
          <p:nvGrpSpPr>
            <p:cNvPr id="32" name="Group 31">
              <a:extLst>
                <a:ext uri="{FF2B5EF4-FFF2-40B4-BE49-F238E27FC236}">
                  <a16:creationId xmlns:a16="http://schemas.microsoft.com/office/drawing/2014/main" id="{5809B293-C078-C493-5C9A-81AB789E8A62}"/>
                </a:ext>
              </a:extLst>
            </p:cNvPr>
            <p:cNvGrpSpPr/>
            <p:nvPr/>
          </p:nvGrpSpPr>
          <p:grpSpPr>
            <a:xfrm rot="20896183">
              <a:off x="7928683" y="3951779"/>
              <a:ext cx="1496896" cy="2059286"/>
              <a:chOff x="7747688" y="3722795"/>
              <a:chExt cx="1496896" cy="2059286"/>
            </a:xfrm>
            <a:effectLst>
              <a:outerShdw blurRad="88103" dist="50800" dir="5400000" sx="35000" sy="35000" algn="ctr" rotWithShape="0">
                <a:srgbClr val="000000">
                  <a:alpha val="39000"/>
                </a:srgbClr>
              </a:outerShdw>
            </a:effectLst>
          </p:grpSpPr>
          <p:sp>
            <p:nvSpPr>
              <p:cNvPr id="31" name="Rounded Rectangle 30">
                <a:extLst>
                  <a:ext uri="{FF2B5EF4-FFF2-40B4-BE49-F238E27FC236}">
                    <a16:creationId xmlns:a16="http://schemas.microsoft.com/office/drawing/2014/main" id="{8290F34C-7035-E2E7-7CCC-1B1E1E56E477}"/>
                  </a:ext>
                </a:extLst>
              </p:cNvPr>
              <p:cNvSpPr/>
              <p:nvPr/>
            </p:nvSpPr>
            <p:spPr>
              <a:xfrm>
                <a:off x="7747688" y="3722795"/>
                <a:ext cx="1496896" cy="2059286"/>
              </a:xfrm>
              <a:prstGeom prst="roundRect">
                <a:avLst>
                  <a:gd name="adj" fmla="val 3839"/>
                </a:avLst>
              </a:prstGeom>
              <a:ln>
                <a:noFill/>
              </a:ln>
              <a:effectLst>
                <a:outerShdw blurRad="50800" dist="50800" dir="5400000" algn="ctr" rotWithShape="0">
                  <a:srgbClr val="000000">
                    <a:alpha val="29118"/>
                  </a:srgb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id="{4A2334B1-6BA0-FA04-0430-1C910EA1B29C}"/>
                  </a:ext>
                </a:extLst>
              </p:cNvPr>
              <p:cNvPicPr>
                <a:picLocks noChangeAspect="1"/>
              </p:cNvPicPr>
              <p:nvPr/>
            </p:nvPicPr>
            <p:blipFill>
              <a:blip r:embed="rId3"/>
              <a:stretch>
                <a:fillRect/>
              </a:stretch>
            </p:blipFill>
            <p:spPr>
              <a:xfrm>
                <a:off x="7854962" y="3836317"/>
                <a:ext cx="1302288" cy="1847432"/>
              </a:xfrm>
              <a:prstGeom prst="rect">
                <a:avLst/>
              </a:prstGeom>
            </p:spPr>
          </p:pic>
        </p:grpSp>
        <p:grpSp>
          <p:nvGrpSpPr>
            <p:cNvPr id="20" name="Group 19">
              <a:extLst>
                <a:ext uri="{FF2B5EF4-FFF2-40B4-BE49-F238E27FC236}">
                  <a16:creationId xmlns:a16="http://schemas.microsoft.com/office/drawing/2014/main" id="{08205060-5BE6-6B4A-F126-915939E2D0D5}"/>
                </a:ext>
              </a:extLst>
            </p:cNvPr>
            <p:cNvGrpSpPr/>
            <p:nvPr/>
          </p:nvGrpSpPr>
          <p:grpSpPr>
            <a:xfrm rot="21093174">
              <a:off x="7433990" y="1012098"/>
              <a:ext cx="1531744" cy="2031612"/>
              <a:chOff x="4850027" y="1442097"/>
              <a:chExt cx="1504929" cy="1996047"/>
            </a:xfrm>
            <a:effectLst>
              <a:outerShdw blurRad="88103" dist="50800" dir="5400000" sx="35000" sy="35000" algn="ctr" rotWithShape="0">
                <a:srgbClr val="000000">
                  <a:alpha val="39000"/>
                </a:srgbClr>
              </a:outerShdw>
            </a:effectLst>
          </p:grpSpPr>
          <p:sp>
            <p:nvSpPr>
              <p:cNvPr id="19" name="Rounded Rectangle 18">
                <a:extLst>
                  <a:ext uri="{FF2B5EF4-FFF2-40B4-BE49-F238E27FC236}">
                    <a16:creationId xmlns:a16="http://schemas.microsoft.com/office/drawing/2014/main" id="{B291987C-549B-1DC3-9F3F-FB7886E8DFE6}"/>
                  </a:ext>
                </a:extLst>
              </p:cNvPr>
              <p:cNvSpPr/>
              <p:nvPr/>
            </p:nvSpPr>
            <p:spPr>
              <a:xfrm>
                <a:off x="4850027" y="1442097"/>
                <a:ext cx="1504929" cy="1996047"/>
              </a:xfrm>
              <a:prstGeom prst="roundRect">
                <a:avLst>
                  <a:gd name="adj" fmla="val 6338"/>
                </a:avLst>
              </a:prstGeom>
              <a:ln>
                <a:noFill/>
              </a:ln>
              <a:effectLst>
                <a:outerShdw blurRad="50800" dist="50800" dir="5400000" algn="ctr" rotWithShape="0">
                  <a:srgbClr val="000000">
                    <a:alpha val="14000"/>
                  </a:srgb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02D0C2A8-BC8F-482A-1F48-B75FF6A9A814}"/>
                  </a:ext>
                </a:extLst>
              </p:cNvPr>
              <p:cNvPicPr>
                <a:picLocks noChangeAspect="1"/>
              </p:cNvPicPr>
              <p:nvPr/>
            </p:nvPicPr>
            <p:blipFill>
              <a:blip r:embed="rId4"/>
              <a:stretch>
                <a:fillRect/>
              </a:stretch>
            </p:blipFill>
            <p:spPr>
              <a:xfrm>
                <a:off x="4924931" y="1504347"/>
                <a:ext cx="1302288" cy="1847432"/>
              </a:xfrm>
              <a:prstGeom prst="rect">
                <a:avLst/>
              </a:prstGeom>
            </p:spPr>
          </p:pic>
        </p:grpSp>
        <p:grpSp>
          <p:nvGrpSpPr>
            <p:cNvPr id="27" name="Group 26">
              <a:extLst>
                <a:ext uri="{FF2B5EF4-FFF2-40B4-BE49-F238E27FC236}">
                  <a16:creationId xmlns:a16="http://schemas.microsoft.com/office/drawing/2014/main" id="{6A21448D-F6E6-0794-C17D-207B85523E14}"/>
                </a:ext>
              </a:extLst>
            </p:cNvPr>
            <p:cNvGrpSpPr/>
            <p:nvPr/>
          </p:nvGrpSpPr>
          <p:grpSpPr>
            <a:xfrm>
              <a:off x="4735604" y="2067246"/>
              <a:ext cx="1399421" cy="1978025"/>
              <a:chOff x="4672195" y="1977924"/>
              <a:chExt cx="1399421" cy="1978025"/>
            </a:xfrm>
            <a:effectLst>
              <a:outerShdw blurRad="395582" dist="50800" dir="5400000" sx="50000" sy="50000" algn="ctr" rotWithShape="0">
                <a:srgbClr val="000000">
                  <a:alpha val="14801"/>
                </a:srgbClr>
              </a:outerShdw>
            </a:effectLst>
          </p:grpSpPr>
          <p:sp>
            <p:nvSpPr>
              <p:cNvPr id="26" name="Rounded Rectangle 25">
                <a:extLst>
                  <a:ext uri="{FF2B5EF4-FFF2-40B4-BE49-F238E27FC236}">
                    <a16:creationId xmlns:a16="http://schemas.microsoft.com/office/drawing/2014/main" id="{4FEF90C9-83B0-7456-EF21-334E8AB9D078}"/>
                  </a:ext>
                </a:extLst>
              </p:cNvPr>
              <p:cNvSpPr/>
              <p:nvPr/>
            </p:nvSpPr>
            <p:spPr>
              <a:xfrm>
                <a:off x="4672195" y="1977924"/>
                <a:ext cx="1399421" cy="1978025"/>
              </a:xfrm>
              <a:prstGeom prst="roundRect">
                <a:avLst>
                  <a:gd name="adj" fmla="val 4906"/>
                </a:avLst>
              </a:prstGeom>
              <a:ln>
                <a:noFill/>
              </a:ln>
              <a:effectLst>
                <a:outerShdw blurRad="50800" dist="50800" dir="5400000" algn="ctr" rotWithShape="0">
                  <a:srgbClr val="000000">
                    <a:alpha val="23613"/>
                  </a:srgb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6" name="Picture 15">
                <a:extLst>
                  <a:ext uri="{FF2B5EF4-FFF2-40B4-BE49-F238E27FC236}">
                    <a16:creationId xmlns:a16="http://schemas.microsoft.com/office/drawing/2014/main" id="{CD098669-9340-09F9-1BD9-EE86264D45AF}"/>
                  </a:ext>
                </a:extLst>
              </p:cNvPr>
              <p:cNvPicPr>
                <a:picLocks noChangeAspect="1"/>
              </p:cNvPicPr>
              <p:nvPr/>
            </p:nvPicPr>
            <p:blipFill>
              <a:blip r:embed="rId5"/>
              <a:stretch>
                <a:fillRect/>
              </a:stretch>
            </p:blipFill>
            <p:spPr>
              <a:xfrm>
                <a:off x="4723052" y="2066375"/>
                <a:ext cx="1302625" cy="1846650"/>
              </a:xfrm>
              <a:prstGeom prst="rect">
                <a:avLst/>
              </a:prstGeom>
            </p:spPr>
          </p:pic>
        </p:grpSp>
        <p:grpSp>
          <p:nvGrpSpPr>
            <p:cNvPr id="25" name="Group 24">
              <a:extLst>
                <a:ext uri="{FF2B5EF4-FFF2-40B4-BE49-F238E27FC236}">
                  <a16:creationId xmlns:a16="http://schemas.microsoft.com/office/drawing/2014/main" id="{23BFBD61-FF1E-D541-08B8-FB4116A49BE5}"/>
                </a:ext>
              </a:extLst>
            </p:cNvPr>
            <p:cNvGrpSpPr/>
            <p:nvPr/>
          </p:nvGrpSpPr>
          <p:grpSpPr>
            <a:xfrm rot="21208685">
              <a:off x="4854595" y="3483598"/>
              <a:ext cx="2148041" cy="1496855"/>
              <a:chOff x="4592025" y="1696662"/>
              <a:chExt cx="2295527" cy="1599630"/>
            </a:xfrm>
            <a:effectLst>
              <a:outerShdw blurRad="88103" dist="50800" dir="5400000" sx="35000" sy="35000" algn="ctr" rotWithShape="0">
                <a:srgbClr val="000000">
                  <a:alpha val="39000"/>
                </a:srgbClr>
              </a:outerShdw>
            </a:effectLst>
          </p:grpSpPr>
          <p:sp>
            <p:nvSpPr>
              <p:cNvPr id="24" name="Rounded Rectangle 23">
                <a:extLst>
                  <a:ext uri="{FF2B5EF4-FFF2-40B4-BE49-F238E27FC236}">
                    <a16:creationId xmlns:a16="http://schemas.microsoft.com/office/drawing/2014/main" id="{3B3036EB-D70E-9E06-CFD5-72199B5E3A0B}"/>
                  </a:ext>
                </a:extLst>
              </p:cNvPr>
              <p:cNvSpPr/>
              <p:nvPr/>
            </p:nvSpPr>
            <p:spPr>
              <a:xfrm>
                <a:off x="4592025" y="1696662"/>
                <a:ext cx="2295527" cy="1599630"/>
              </a:xfrm>
              <a:prstGeom prst="roundRect">
                <a:avLst>
                  <a:gd name="adj" fmla="val 2948"/>
                </a:avLst>
              </a:prstGeom>
              <a:ln>
                <a:noFill/>
              </a:ln>
              <a:effectLst>
                <a:outerShdw blurRad="50800" dist="50800" dir="5400000" algn="ctr" rotWithShape="0">
                  <a:srgbClr val="000000">
                    <a:alpha val="14668"/>
                  </a:srgb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8" name="Picture 17">
                <a:extLst>
                  <a:ext uri="{FF2B5EF4-FFF2-40B4-BE49-F238E27FC236}">
                    <a16:creationId xmlns:a16="http://schemas.microsoft.com/office/drawing/2014/main" id="{725570FB-8B85-32CA-7117-02753C133F9F}"/>
                  </a:ext>
                </a:extLst>
              </p:cNvPr>
              <p:cNvPicPr>
                <a:picLocks noChangeAspect="1"/>
              </p:cNvPicPr>
              <p:nvPr/>
            </p:nvPicPr>
            <p:blipFill>
              <a:blip r:embed="rId6"/>
              <a:stretch>
                <a:fillRect/>
              </a:stretch>
            </p:blipFill>
            <p:spPr>
              <a:xfrm>
                <a:off x="4650036" y="1768530"/>
                <a:ext cx="2139204" cy="1509731"/>
              </a:xfrm>
              <a:prstGeom prst="rect">
                <a:avLst/>
              </a:prstGeom>
            </p:spPr>
          </p:pic>
        </p:grpSp>
        <p:grpSp>
          <p:nvGrpSpPr>
            <p:cNvPr id="23" name="Group 22">
              <a:extLst>
                <a:ext uri="{FF2B5EF4-FFF2-40B4-BE49-F238E27FC236}">
                  <a16:creationId xmlns:a16="http://schemas.microsoft.com/office/drawing/2014/main" id="{F283A8CC-B892-D8FC-FCD1-3F4C723634CB}"/>
                </a:ext>
              </a:extLst>
            </p:cNvPr>
            <p:cNvGrpSpPr/>
            <p:nvPr/>
          </p:nvGrpSpPr>
          <p:grpSpPr>
            <a:xfrm rot="393080">
              <a:off x="6134193" y="1596680"/>
              <a:ext cx="1541726" cy="2044852"/>
              <a:chOff x="6089482" y="1401927"/>
              <a:chExt cx="1504929" cy="1996047"/>
            </a:xfrm>
            <a:effectLst>
              <a:outerShdw blurRad="88103" dist="50800" dir="5400000" sx="35000" sy="35000" algn="ctr" rotWithShape="0">
                <a:srgbClr val="000000">
                  <a:alpha val="39000"/>
                </a:srgbClr>
              </a:outerShdw>
            </a:effectLst>
          </p:grpSpPr>
          <p:sp>
            <p:nvSpPr>
              <p:cNvPr id="22" name="Rounded Rectangle 21">
                <a:extLst>
                  <a:ext uri="{FF2B5EF4-FFF2-40B4-BE49-F238E27FC236}">
                    <a16:creationId xmlns:a16="http://schemas.microsoft.com/office/drawing/2014/main" id="{7B9B657A-09FF-9A71-A16A-BC4D3A7B1403}"/>
                  </a:ext>
                </a:extLst>
              </p:cNvPr>
              <p:cNvSpPr/>
              <p:nvPr/>
            </p:nvSpPr>
            <p:spPr>
              <a:xfrm>
                <a:off x="6089482" y="1401927"/>
                <a:ext cx="1504929" cy="1996047"/>
              </a:xfrm>
              <a:prstGeom prst="roundRect">
                <a:avLst>
                  <a:gd name="adj" fmla="val 6338"/>
                </a:avLst>
              </a:prstGeom>
              <a:ln>
                <a:noFill/>
              </a:ln>
              <a:effectLst>
                <a:outerShdw blurRad="50800" dist="50800" dir="5400000" algn="ctr" rotWithShape="0">
                  <a:srgbClr val="000000">
                    <a:alpha val="21000"/>
                  </a:srgb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578D476B-A2FC-1FA1-97A5-4FEE665D33F9}"/>
                  </a:ext>
                </a:extLst>
              </p:cNvPr>
              <p:cNvPicPr>
                <a:picLocks noChangeAspect="1"/>
              </p:cNvPicPr>
              <p:nvPr/>
            </p:nvPicPr>
            <p:blipFill>
              <a:blip r:embed="rId7"/>
              <a:stretch>
                <a:fillRect/>
              </a:stretch>
            </p:blipFill>
            <p:spPr>
              <a:xfrm>
                <a:off x="6202171" y="1466606"/>
                <a:ext cx="1302288" cy="1850506"/>
              </a:xfrm>
              <a:prstGeom prst="rect">
                <a:avLst/>
              </a:prstGeom>
            </p:spPr>
          </p:pic>
        </p:grpSp>
        <p:grpSp>
          <p:nvGrpSpPr>
            <p:cNvPr id="30" name="Group 29">
              <a:extLst>
                <a:ext uri="{FF2B5EF4-FFF2-40B4-BE49-F238E27FC236}">
                  <a16:creationId xmlns:a16="http://schemas.microsoft.com/office/drawing/2014/main" id="{0BA557E3-DC9C-7CF2-72F2-4C7F5B714839}"/>
                </a:ext>
              </a:extLst>
            </p:cNvPr>
            <p:cNvGrpSpPr/>
            <p:nvPr/>
          </p:nvGrpSpPr>
          <p:grpSpPr>
            <a:xfrm>
              <a:off x="7482800" y="2809166"/>
              <a:ext cx="2278131" cy="1630958"/>
              <a:chOff x="6291072" y="3844575"/>
              <a:chExt cx="2450592" cy="1754426"/>
            </a:xfrm>
            <a:effectLst>
              <a:outerShdw blurRad="88103" dist="50800" dir="5400000" sx="35000" sy="35000" algn="ctr" rotWithShape="0">
                <a:srgbClr val="000000">
                  <a:alpha val="0"/>
                </a:srgbClr>
              </a:outerShdw>
            </a:effectLst>
          </p:grpSpPr>
          <p:sp>
            <p:nvSpPr>
              <p:cNvPr id="29" name="Rounded Rectangle 28">
                <a:extLst>
                  <a:ext uri="{FF2B5EF4-FFF2-40B4-BE49-F238E27FC236}">
                    <a16:creationId xmlns:a16="http://schemas.microsoft.com/office/drawing/2014/main" id="{FB8E33E1-A9AC-DE53-7446-8026716A30EE}"/>
                  </a:ext>
                </a:extLst>
              </p:cNvPr>
              <p:cNvSpPr/>
              <p:nvPr/>
            </p:nvSpPr>
            <p:spPr>
              <a:xfrm>
                <a:off x="6291072" y="3844575"/>
                <a:ext cx="2450592" cy="1754426"/>
              </a:xfrm>
              <a:prstGeom prst="roundRect">
                <a:avLst>
                  <a:gd name="adj" fmla="val 5201"/>
                </a:avLst>
              </a:prstGeom>
              <a:ln>
                <a:noFill/>
              </a:ln>
              <a:effectLst>
                <a:outerShdw blurRad="50800" dist="50800" dir="5400000" algn="ctr" rotWithShape="0">
                  <a:srgbClr val="000000">
                    <a:alpha val="22238"/>
                  </a:srgb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7" name="Picture 16">
                <a:extLst>
                  <a:ext uri="{FF2B5EF4-FFF2-40B4-BE49-F238E27FC236}">
                    <a16:creationId xmlns:a16="http://schemas.microsoft.com/office/drawing/2014/main" id="{25A25075-3B56-455A-97FC-7A35D9C6C330}"/>
                  </a:ext>
                </a:extLst>
              </p:cNvPr>
              <p:cNvPicPr>
                <a:picLocks noChangeAspect="1"/>
              </p:cNvPicPr>
              <p:nvPr/>
            </p:nvPicPr>
            <p:blipFill>
              <a:blip r:embed="rId8"/>
              <a:stretch>
                <a:fillRect/>
              </a:stretch>
            </p:blipFill>
            <p:spPr>
              <a:xfrm>
                <a:off x="6402009" y="3909856"/>
                <a:ext cx="2272665" cy="1596720"/>
              </a:xfrm>
              <a:prstGeom prst="rect">
                <a:avLst/>
              </a:prstGeom>
            </p:spPr>
          </p:pic>
        </p:grpSp>
        <p:grpSp>
          <p:nvGrpSpPr>
            <p:cNvPr id="33" name="Group 32">
              <a:extLst>
                <a:ext uri="{FF2B5EF4-FFF2-40B4-BE49-F238E27FC236}">
                  <a16:creationId xmlns:a16="http://schemas.microsoft.com/office/drawing/2014/main" id="{52BFA6BF-A954-5264-457F-B36D17DA3235}"/>
                </a:ext>
              </a:extLst>
            </p:cNvPr>
            <p:cNvGrpSpPr/>
            <p:nvPr/>
          </p:nvGrpSpPr>
          <p:grpSpPr>
            <a:xfrm>
              <a:off x="6185882" y="3624376"/>
              <a:ext cx="1631769" cy="2336687"/>
              <a:chOff x="4808234" y="3722795"/>
              <a:chExt cx="1427973" cy="2044852"/>
            </a:xfrm>
            <a:effectLst>
              <a:outerShdw blurRad="88103" dist="50800" dir="5400000" sx="35000" sy="35000" algn="ctr" rotWithShape="0">
                <a:srgbClr val="000000">
                  <a:alpha val="39000"/>
                </a:srgbClr>
              </a:outerShdw>
            </a:effectLst>
          </p:grpSpPr>
          <p:sp>
            <p:nvSpPr>
              <p:cNvPr id="28" name="Rounded Rectangle 27">
                <a:extLst>
                  <a:ext uri="{FF2B5EF4-FFF2-40B4-BE49-F238E27FC236}">
                    <a16:creationId xmlns:a16="http://schemas.microsoft.com/office/drawing/2014/main" id="{65B1C1DB-CC41-B74A-3BA0-E0D9E075AF7F}"/>
                  </a:ext>
                </a:extLst>
              </p:cNvPr>
              <p:cNvSpPr/>
              <p:nvPr/>
            </p:nvSpPr>
            <p:spPr>
              <a:xfrm>
                <a:off x="4808234" y="3722795"/>
                <a:ext cx="1427973" cy="2044852"/>
              </a:xfrm>
              <a:prstGeom prst="roundRect">
                <a:avLst>
                  <a:gd name="adj" fmla="val 4835"/>
                </a:avLst>
              </a:prstGeom>
              <a:ln>
                <a:noFill/>
              </a:ln>
              <a:effectLst>
                <a:outerShdw blurRad="50800" dist="50800" dir="5400000" algn="ctr" rotWithShape="0">
                  <a:srgbClr val="000000">
                    <a:alpha val="25835"/>
                  </a:srgb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5" name="Picture 14">
                <a:extLst>
                  <a:ext uri="{FF2B5EF4-FFF2-40B4-BE49-F238E27FC236}">
                    <a16:creationId xmlns:a16="http://schemas.microsoft.com/office/drawing/2014/main" id="{B711FD3E-C44D-3F3C-FEE6-8F604ED4E6AD}"/>
                  </a:ext>
                </a:extLst>
              </p:cNvPr>
              <p:cNvPicPr>
                <a:picLocks noChangeAspect="1"/>
              </p:cNvPicPr>
              <p:nvPr/>
            </p:nvPicPr>
            <p:blipFill>
              <a:blip r:embed="rId9"/>
              <a:stretch>
                <a:fillRect/>
              </a:stretch>
            </p:blipFill>
            <p:spPr>
              <a:xfrm>
                <a:off x="4863099" y="3844575"/>
                <a:ext cx="1300764" cy="1847431"/>
              </a:xfrm>
              <a:prstGeom prst="rect">
                <a:avLst/>
              </a:prstGeom>
            </p:spPr>
          </p:pic>
        </p:grpSp>
      </p:grpSp>
      <p:grpSp>
        <p:nvGrpSpPr>
          <p:cNvPr id="35" name="Group 34">
            <a:extLst>
              <a:ext uri="{FF2B5EF4-FFF2-40B4-BE49-F238E27FC236}">
                <a16:creationId xmlns:a16="http://schemas.microsoft.com/office/drawing/2014/main" id="{F78F0D4E-86B8-8E55-C4A2-1B4707C8CDD7}"/>
              </a:ext>
            </a:extLst>
          </p:cNvPr>
          <p:cNvGrpSpPr/>
          <p:nvPr/>
        </p:nvGrpSpPr>
        <p:grpSpPr>
          <a:xfrm>
            <a:off x="371248" y="5859888"/>
            <a:ext cx="899744" cy="685958"/>
            <a:chOff x="422763" y="5716228"/>
            <a:chExt cx="1054391" cy="803860"/>
          </a:xfrm>
        </p:grpSpPr>
        <p:pic>
          <p:nvPicPr>
            <p:cNvPr id="36" name="Google Shape;374;p14">
              <a:extLst>
                <a:ext uri="{FF2B5EF4-FFF2-40B4-BE49-F238E27FC236}">
                  <a16:creationId xmlns:a16="http://schemas.microsoft.com/office/drawing/2014/main" id="{96437FC7-E43D-9448-CE3B-31108C7D4917}"/>
                </a:ext>
              </a:extLst>
            </p:cNvPr>
            <p:cNvPicPr preferRelativeResize="0"/>
            <p:nvPr/>
          </p:nvPicPr>
          <p:blipFill rotWithShape="1">
            <a:blip r:embed="rId10">
              <a:alphaModFix/>
              <a:extLst>
                <a:ext uri="{BEBA8EAE-BF5A-486C-A8C5-ECC9F3942E4B}">
                  <a14:imgProps xmlns:a14="http://schemas.microsoft.com/office/drawing/2010/main">
                    <a14:imgLayer r:embed="rId11">
                      <a14:imgEffect>
                        <a14:brightnessContrast bright="100000"/>
                      </a14:imgEffect>
                    </a14:imgLayer>
                  </a14:imgProps>
                </a:ext>
              </a:extLst>
            </a:blip>
            <a:srcRect/>
            <a:stretch/>
          </p:blipFill>
          <p:spPr>
            <a:xfrm rot="917769" flipH="1">
              <a:off x="422763" y="5716228"/>
              <a:ext cx="401930" cy="803860"/>
            </a:xfrm>
            <a:prstGeom prst="rect">
              <a:avLst/>
            </a:prstGeom>
            <a:noFill/>
            <a:ln>
              <a:noFill/>
            </a:ln>
          </p:spPr>
        </p:pic>
        <p:pic>
          <p:nvPicPr>
            <p:cNvPr id="37" name="Google Shape;375;p14">
              <a:extLst>
                <a:ext uri="{FF2B5EF4-FFF2-40B4-BE49-F238E27FC236}">
                  <a16:creationId xmlns:a16="http://schemas.microsoft.com/office/drawing/2014/main" id="{4F826E68-2CBC-5ECB-73EA-B5384F7FB86D}"/>
                </a:ext>
              </a:extLst>
            </p:cNvPr>
            <p:cNvPicPr preferRelativeResize="0"/>
            <p:nvPr/>
          </p:nvPicPr>
          <p:blipFill rotWithShape="1">
            <a:blip r:embed="rId12">
              <a:alphaModFix/>
              <a:extLst>
                <a:ext uri="{BEBA8EAE-BF5A-486C-A8C5-ECC9F3942E4B}">
                  <a14:imgProps xmlns:a14="http://schemas.microsoft.com/office/drawing/2010/main">
                    <a14:imgLayer r:embed="rId13">
                      <a14:imgEffect>
                        <a14:brightnessContrast bright="100000"/>
                      </a14:imgEffect>
                    </a14:imgLayer>
                  </a14:imgProps>
                </a:ext>
              </a:extLst>
            </a:blip>
            <a:srcRect/>
            <a:stretch/>
          </p:blipFill>
          <p:spPr>
            <a:xfrm>
              <a:off x="950111" y="5859243"/>
              <a:ext cx="527043" cy="600708"/>
            </a:xfrm>
            <a:prstGeom prst="rect">
              <a:avLst/>
            </a:prstGeom>
            <a:noFill/>
            <a:ln>
              <a:noFill/>
            </a:ln>
          </p:spPr>
        </p:pic>
      </p:grpSp>
    </p:spTree>
    <p:extLst>
      <p:ext uri="{BB962C8B-B14F-4D97-AF65-F5344CB8AC3E}">
        <p14:creationId xmlns:p14="http://schemas.microsoft.com/office/powerpoint/2010/main" val="361745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animEffect transition="in" filter="fade">
                                      <p:cBhvr>
                                        <p:cTn id="9" dur="5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9C0E2132-2FB1-012C-8EA6-B12ADB9C9B70}"/>
              </a:ext>
            </a:extLst>
          </p:cNvPr>
          <p:cNvSpPr/>
          <p:nvPr/>
        </p:nvSpPr>
        <p:spPr>
          <a:xfrm>
            <a:off x="6035731" y="1432782"/>
            <a:ext cx="3583718" cy="4753228"/>
          </a:xfrm>
          <a:prstGeom prst="roundRect">
            <a:avLst>
              <a:gd name="adj" fmla="val 6338"/>
            </a:avLst>
          </a:prstGeom>
          <a:ln>
            <a:noFill/>
          </a:ln>
          <a:effectLst>
            <a:outerShdw blurRad="50800" dist="50800" dir="5400000" algn="ctr" rotWithShape="0">
              <a:srgbClr val="000000">
                <a:alpha val="21000"/>
              </a:srgb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7" name="Rounded Rectangle 6">
            <a:extLst>
              <a:ext uri="{FF2B5EF4-FFF2-40B4-BE49-F238E27FC236}">
                <a16:creationId xmlns:a16="http://schemas.microsoft.com/office/drawing/2014/main" id="{020A9981-F698-9726-691F-A18EC5902CED}"/>
              </a:ext>
            </a:extLst>
          </p:cNvPr>
          <p:cNvSpPr/>
          <p:nvPr/>
        </p:nvSpPr>
        <p:spPr>
          <a:xfrm>
            <a:off x="6035731" y="4937216"/>
            <a:ext cx="3583718" cy="1279244"/>
          </a:xfrm>
          <a:prstGeom prst="roundRect">
            <a:avLst>
              <a:gd name="adj" fmla="val 13696"/>
            </a:avLst>
          </a:prstGeom>
          <a:solidFill>
            <a:srgbClr val="056762"/>
          </a:solidFill>
          <a:ln>
            <a:noFill/>
          </a:ln>
          <a:effectLst>
            <a:outerShdw blurRad="50800" dist="50800" dir="5400000" algn="ctr" rotWithShape="0">
              <a:srgbClr val="000000">
                <a:alpha val="21000"/>
              </a:srgb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82CF6EA3-DE0E-13D1-1487-07A810DEE40B}"/>
              </a:ext>
            </a:extLst>
          </p:cNvPr>
          <p:cNvSpPr>
            <a:spLocks noGrp="1"/>
          </p:cNvSpPr>
          <p:nvPr>
            <p:ph type="title"/>
          </p:nvPr>
        </p:nvSpPr>
        <p:spPr>
          <a:xfrm>
            <a:off x="233593" y="543878"/>
            <a:ext cx="7155566" cy="694054"/>
          </a:xfrm>
        </p:spPr>
        <p:txBody>
          <a:bodyPr/>
          <a:lstStyle/>
          <a:p>
            <a:r>
              <a:rPr lang="en-GB" dirty="0"/>
              <a:t>Analysing media messages</a:t>
            </a:r>
          </a:p>
        </p:txBody>
      </p:sp>
      <p:sp>
        <p:nvSpPr>
          <p:cNvPr id="3" name="Slide Number Placeholder 2">
            <a:extLst>
              <a:ext uri="{FF2B5EF4-FFF2-40B4-BE49-F238E27FC236}">
                <a16:creationId xmlns:a16="http://schemas.microsoft.com/office/drawing/2014/main" id="{B0FC5322-489B-A27F-B430-21B522069CD9}"/>
              </a:ext>
            </a:extLst>
          </p:cNvPr>
          <p:cNvSpPr>
            <a:spLocks noGrp="1"/>
          </p:cNvSpPr>
          <p:nvPr>
            <p:ph type="sldNum" sz="quarter" idx="4"/>
          </p:nvPr>
        </p:nvSpPr>
        <p:spPr/>
        <p:txBody>
          <a:bodyPr/>
          <a:lstStyle/>
          <a:p>
            <a:r>
              <a:rPr lang="en-GB"/>
              <a:t>© PSHE Association 2025</a:t>
            </a:r>
            <a:endParaRPr lang="en-GB" dirty="0"/>
          </a:p>
        </p:txBody>
      </p:sp>
      <p:sp>
        <p:nvSpPr>
          <p:cNvPr id="5" name="TextBox 4">
            <a:extLst>
              <a:ext uri="{FF2B5EF4-FFF2-40B4-BE49-F238E27FC236}">
                <a16:creationId xmlns:a16="http://schemas.microsoft.com/office/drawing/2014/main" id="{0819E8D0-D910-CFBB-752B-2499FB04D2D5}"/>
              </a:ext>
            </a:extLst>
          </p:cNvPr>
          <p:cNvSpPr txBox="1"/>
          <p:nvPr/>
        </p:nvSpPr>
        <p:spPr>
          <a:xfrm>
            <a:off x="233593" y="1301284"/>
            <a:ext cx="4954772" cy="3635932"/>
          </a:xfrm>
          <a:prstGeom prst="rect">
            <a:avLst/>
          </a:prstGeom>
          <a:noFill/>
        </p:spPr>
        <p:txBody>
          <a:bodyPr wrap="square">
            <a:spAutoFit/>
          </a:bodyPr>
          <a:lstStyle/>
          <a:p>
            <a:pPr marL="198000" lvl="0" indent="-198000">
              <a:lnSpc>
                <a:spcPts val="3200"/>
              </a:lnSpc>
              <a:spcAft>
                <a:spcPts val="1100"/>
              </a:spcAft>
              <a:buFont typeface="Arial" panose="020B0604020202020204" pitchFamily="34" charset="0"/>
              <a:buChar char="•"/>
            </a:pPr>
            <a:r>
              <a:rPr lang="en-GB" sz="2400" dirty="0">
                <a:solidFill>
                  <a:schemeClr val="bg1"/>
                </a:solidFill>
                <a:latin typeface="Century Gothic" panose="020B0502020202020204" pitchFamily="34" charset="0"/>
              </a:rPr>
              <a:t>Smoking is bad for your health</a:t>
            </a:r>
          </a:p>
          <a:p>
            <a:pPr marL="198000" lvl="0" indent="-198000">
              <a:lnSpc>
                <a:spcPts val="3200"/>
              </a:lnSpc>
              <a:spcAft>
                <a:spcPts val="1100"/>
              </a:spcAft>
              <a:buFont typeface="Arial" panose="020B0604020202020204" pitchFamily="34" charset="0"/>
              <a:buChar char="•"/>
            </a:pPr>
            <a:r>
              <a:rPr lang="en-GB" sz="2400" dirty="0">
                <a:solidFill>
                  <a:schemeClr val="bg1"/>
                </a:solidFill>
                <a:latin typeface="Century Gothic" panose="020B0502020202020204" pitchFamily="34" charset="0"/>
              </a:rPr>
              <a:t>Smoking could lead to death or fatal diseases</a:t>
            </a:r>
          </a:p>
          <a:p>
            <a:pPr marL="198000" lvl="0" indent="-198000">
              <a:lnSpc>
                <a:spcPts val="3200"/>
              </a:lnSpc>
              <a:spcAft>
                <a:spcPts val="1100"/>
              </a:spcAft>
              <a:buFont typeface="Arial" panose="020B0604020202020204" pitchFamily="34" charset="0"/>
              <a:buChar char="•"/>
            </a:pPr>
            <a:r>
              <a:rPr lang="en-GB" sz="2400" dirty="0">
                <a:solidFill>
                  <a:schemeClr val="bg1"/>
                </a:solidFill>
                <a:latin typeface="Century Gothic" panose="020B0502020202020204" pitchFamily="34" charset="0"/>
              </a:rPr>
              <a:t>Smoking is a waste of money</a:t>
            </a:r>
          </a:p>
          <a:p>
            <a:pPr marL="198000" lvl="0" indent="-198000">
              <a:lnSpc>
                <a:spcPts val="3200"/>
              </a:lnSpc>
              <a:spcAft>
                <a:spcPts val="1100"/>
              </a:spcAft>
              <a:buFont typeface="Arial" panose="020B0604020202020204" pitchFamily="34" charset="0"/>
              <a:buChar char="•"/>
            </a:pPr>
            <a:r>
              <a:rPr lang="en-GB" sz="2400" dirty="0">
                <a:solidFill>
                  <a:schemeClr val="bg1"/>
                </a:solidFill>
                <a:latin typeface="Century Gothic" panose="020B0502020202020204" pitchFamily="34" charset="0"/>
              </a:rPr>
              <a:t>Don’t smoke</a:t>
            </a:r>
          </a:p>
          <a:p>
            <a:pPr marL="198000" lvl="0" indent="-198000">
              <a:lnSpc>
                <a:spcPts val="3200"/>
              </a:lnSpc>
              <a:spcAft>
                <a:spcPts val="1100"/>
              </a:spcAft>
              <a:buFont typeface="Arial" panose="020B0604020202020204" pitchFamily="34" charset="0"/>
              <a:buChar char="•"/>
            </a:pPr>
            <a:r>
              <a:rPr lang="en-GB" sz="2400" dirty="0">
                <a:solidFill>
                  <a:schemeClr val="bg1"/>
                </a:solidFill>
                <a:latin typeface="Century Gothic" panose="020B0502020202020204" pitchFamily="34" charset="0"/>
              </a:rPr>
              <a:t>Anything else?</a:t>
            </a:r>
          </a:p>
          <a:p>
            <a:pPr marL="198000" indent="-198000">
              <a:lnSpc>
                <a:spcPts val="3200"/>
              </a:lnSpc>
              <a:spcAft>
                <a:spcPts val="1100"/>
              </a:spcAft>
              <a:buFont typeface="Arial" panose="020B0604020202020204" pitchFamily="34" charset="0"/>
              <a:buChar char="•"/>
            </a:pPr>
            <a:endParaRPr lang="en-GB" sz="2400" dirty="0">
              <a:solidFill>
                <a:schemeClr val="bg1"/>
              </a:solidFill>
              <a:latin typeface="Century Gothic" panose="020B0502020202020204" pitchFamily="34" charset="0"/>
            </a:endParaRPr>
          </a:p>
        </p:txBody>
      </p:sp>
      <p:pic>
        <p:nvPicPr>
          <p:cNvPr id="6" name="Picture 5">
            <a:extLst>
              <a:ext uri="{FF2B5EF4-FFF2-40B4-BE49-F238E27FC236}">
                <a16:creationId xmlns:a16="http://schemas.microsoft.com/office/drawing/2014/main" id="{0421333D-4269-17EA-A774-536152E687AF}"/>
              </a:ext>
            </a:extLst>
          </p:cNvPr>
          <p:cNvPicPr>
            <a:picLocks noChangeAspect="1"/>
          </p:cNvPicPr>
          <p:nvPr/>
        </p:nvPicPr>
        <p:blipFill>
          <a:blip r:embed="rId3"/>
          <a:srcRect t="14593"/>
          <a:stretch/>
        </p:blipFill>
        <p:spPr>
          <a:xfrm>
            <a:off x="6035731" y="1680882"/>
            <a:ext cx="3583718" cy="4349206"/>
          </a:xfrm>
          <a:prstGeom prst="rect">
            <a:avLst/>
          </a:prstGeom>
        </p:spPr>
      </p:pic>
    </p:spTree>
    <p:extLst>
      <p:ext uri="{BB962C8B-B14F-4D97-AF65-F5344CB8AC3E}">
        <p14:creationId xmlns:p14="http://schemas.microsoft.com/office/powerpoint/2010/main" val="111802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F6EA3-DE0E-13D1-1487-07A810DEE40B}"/>
              </a:ext>
            </a:extLst>
          </p:cNvPr>
          <p:cNvSpPr>
            <a:spLocks noGrp="1"/>
          </p:cNvSpPr>
          <p:nvPr>
            <p:ph type="title"/>
          </p:nvPr>
        </p:nvSpPr>
        <p:spPr>
          <a:xfrm>
            <a:off x="233592" y="543878"/>
            <a:ext cx="6281507" cy="694054"/>
          </a:xfrm>
        </p:spPr>
        <p:txBody>
          <a:bodyPr/>
          <a:lstStyle/>
          <a:p>
            <a:r>
              <a:rPr lang="en-GB" dirty="0"/>
              <a:t>Analysing media messages</a:t>
            </a:r>
          </a:p>
        </p:txBody>
      </p:sp>
      <p:sp>
        <p:nvSpPr>
          <p:cNvPr id="3" name="Slide Number Placeholder 2">
            <a:extLst>
              <a:ext uri="{FF2B5EF4-FFF2-40B4-BE49-F238E27FC236}">
                <a16:creationId xmlns:a16="http://schemas.microsoft.com/office/drawing/2014/main" id="{B0FC5322-489B-A27F-B430-21B522069CD9}"/>
              </a:ext>
            </a:extLst>
          </p:cNvPr>
          <p:cNvSpPr>
            <a:spLocks noGrp="1"/>
          </p:cNvSpPr>
          <p:nvPr>
            <p:ph type="sldNum" sz="quarter" idx="4"/>
          </p:nvPr>
        </p:nvSpPr>
        <p:spPr/>
        <p:txBody>
          <a:bodyPr/>
          <a:lstStyle/>
          <a:p>
            <a:r>
              <a:rPr lang="en-GB"/>
              <a:t>© PSHE Association 2025</a:t>
            </a:r>
            <a:endParaRPr lang="en-GB" dirty="0"/>
          </a:p>
        </p:txBody>
      </p:sp>
      <p:sp>
        <p:nvSpPr>
          <p:cNvPr id="5" name="TextBox 4">
            <a:extLst>
              <a:ext uri="{FF2B5EF4-FFF2-40B4-BE49-F238E27FC236}">
                <a16:creationId xmlns:a16="http://schemas.microsoft.com/office/drawing/2014/main" id="{0819E8D0-D910-CFBB-752B-2499FB04D2D5}"/>
              </a:ext>
            </a:extLst>
          </p:cNvPr>
          <p:cNvSpPr txBox="1"/>
          <p:nvPr/>
        </p:nvSpPr>
        <p:spPr>
          <a:xfrm>
            <a:off x="372140" y="1818190"/>
            <a:ext cx="4954772" cy="769441"/>
          </a:xfrm>
          <a:prstGeom prst="rect">
            <a:avLst/>
          </a:prstGeom>
          <a:noFill/>
        </p:spPr>
        <p:txBody>
          <a:bodyPr wrap="square">
            <a:spAutoFit/>
          </a:bodyPr>
          <a:lstStyle/>
          <a:p>
            <a:pPr lvl="0"/>
            <a:endParaRPr lang="en-GB" sz="2200" dirty="0">
              <a:latin typeface="Century Gothic" panose="020B0502020202020204" pitchFamily="34" charset="0"/>
            </a:endParaRPr>
          </a:p>
          <a:p>
            <a:endParaRPr lang="en-GB" sz="2200" dirty="0">
              <a:latin typeface="Century Gothic" panose="020B0502020202020204" pitchFamily="34" charset="0"/>
            </a:endParaRPr>
          </a:p>
        </p:txBody>
      </p:sp>
      <p:sp>
        <p:nvSpPr>
          <p:cNvPr id="8" name="TextBox 7">
            <a:extLst>
              <a:ext uri="{FF2B5EF4-FFF2-40B4-BE49-F238E27FC236}">
                <a16:creationId xmlns:a16="http://schemas.microsoft.com/office/drawing/2014/main" id="{136DE9FF-383B-691A-BE7D-DD1E7D562E14}"/>
              </a:ext>
            </a:extLst>
          </p:cNvPr>
          <p:cNvSpPr txBox="1"/>
          <p:nvPr/>
        </p:nvSpPr>
        <p:spPr>
          <a:xfrm>
            <a:off x="233593" y="1301284"/>
            <a:ext cx="4954772" cy="2943434"/>
          </a:xfrm>
          <a:prstGeom prst="rect">
            <a:avLst/>
          </a:prstGeom>
          <a:noFill/>
        </p:spPr>
        <p:txBody>
          <a:bodyPr wrap="square">
            <a:spAutoFit/>
          </a:bodyPr>
          <a:lstStyle/>
          <a:p>
            <a:pPr marL="198000" lvl="0" indent="-198000">
              <a:lnSpc>
                <a:spcPts val="3200"/>
              </a:lnSpc>
              <a:spcAft>
                <a:spcPts val="1100"/>
              </a:spcAft>
              <a:buFont typeface="Arial" panose="020B0604020202020204" pitchFamily="34" charset="0"/>
              <a:buChar char="•"/>
            </a:pPr>
            <a:r>
              <a:rPr lang="en-GB" sz="2400" dirty="0">
                <a:solidFill>
                  <a:schemeClr val="bg1"/>
                </a:solidFill>
                <a:latin typeface="Century Gothic" panose="020B0502020202020204" pitchFamily="34" charset="0"/>
              </a:rPr>
              <a:t>It’s easy to become addicted (or chained) to smoking</a:t>
            </a:r>
          </a:p>
          <a:p>
            <a:pPr marL="198000" lvl="0" indent="-198000">
              <a:lnSpc>
                <a:spcPts val="3200"/>
              </a:lnSpc>
              <a:spcAft>
                <a:spcPts val="1100"/>
              </a:spcAft>
              <a:buFont typeface="Arial" panose="020B0604020202020204" pitchFamily="34" charset="0"/>
              <a:buChar char="•"/>
            </a:pPr>
            <a:r>
              <a:rPr lang="en-GB" sz="2400" dirty="0">
                <a:solidFill>
                  <a:schemeClr val="bg1"/>
                </a:solidFill>
                <a:latin typeface="Century Gothic" panose="020B0502020202020204" pitchFamily="34" charset="0"/>
              </a:rPr>
              <a:t>Smoking is a hard habit to break </a:t>
            </a:r>
          </a:p>
          <a:p>
            <a:pPr marL="198000" lvl="0" indent="-198000">
              <a:lnSpc>
                <a:spcPts val="3200"/>
              </a:lnSpc>
              <a:spcAft>
                <a:spcPts val="1100"/>
              </a:spcAft>
              <a:buFont typeface="Arial" panose="020B0604020202020204" pitchFamily="34" charset="0"/>
              <a:buChar char="•"/>
            </a:pPr>
            <a:r>
              <a:rPr lang="en-GB" sz="2400" dirty="0">
                <a:solidFill>
                  <a:schemeClr val="bg1"/>
                </a:solidFill>
                <a:latin typeface="Century Gothic" panose="020B0502020202020204" pitchFamily="34" charset="0"/>
              </a:rPr>
              <a:t>Don’t smoke </a:t>
            </a:r>
          </a:p>
          <a:p>
            <a:pPr marL="198000" lvl="0" indent="-198000">
              <a:lnSpc>
                <a:spcPts val="3200"/>
              </a:lnSpc>
              <a:spcAft>
                <a:spcPts val="1100"/>
              </a:spcAft>
              <a:buFont typeface="Arial" panose="020B0604020202020204" pitchFamily="34" charset="0"/>
              <a:buChar char="•"/>
            </a:pPr>
            <a:r>
              <a:rPr lang="en-GB" sz="2400" dirty="0">
                <a:solidFill>
                  <a:schemeClr val="bg1"/>
                </a:solidFill>
                <a:latin typeface="Century Gothic" panose="020B0502020202020204" pitchFamily="34" charset="0"/>
              </a:rPr>
              <a:t>Anything else?</a:t>
            </a:r>
          </a:p>
        </p:txBody>
      </p:sp>
      <p:sp>
        <p:nvSpPr>
          <p:cNvPr id="6" name="Rounded Rectangle 5">
            <a:extLst>
              <a:ext uri="{FF2B5EF4-FFF2-40B4-BE49-F238E27FC236}">
                <a16:creationId xmlns:a16="http://schemas.microsoft.com/office/drawing/2014/main" id="{EAD47081-7993-00C3-7C3B-92AA905090FF}"/>
              </a:ext>
            </a:extLst>
          </p:cNvPr>
          <p:cNvSpPr/>
          <p:nvPr/>
        </p:nvSpPr>
        <p:spPr>
          <a:xfrm>
            <a:off x="6035731" y="1432782"/>
            <a:ext cx="3583718" cy="4753228"/>
          </a:xfrm>
          <a:prstGeom prst="roundRect">
            <a:avLst>
              <a:gd name="adj" fmla="val 6338"/>
            </a:avLst>
          </a:prstGeom>
          <a:ln>
            <a:noFill/>
          </a:ln>
          <a:effectLst>
            <a:outerShdw blurRad="50800" dist="50800" dir="5400000" algn="ctr" rotWithShape="0">
              <a:srgbClr val="000000">
                <a:alpha val="21000"/>
              </a:srgb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7" name="Picture 6">
            <a:extLst>
              <a:ext uri="{FF2B5EF4-FFF2-40B4-BE49-F238E27FC236}">
                <a16:creationId xmlns:a16="http://schemas.microsoft.com/office/drawing/2014/main" id="{65A7C8DB-12E8-1EE4-ADCA-0EFB678D625F}"/>
              </a:ext>
            </a:extLst>
          </p:cNvPr>
          <p:cNvPicPr>
            <a:picLocks noChangeAspect="1"/>
          </p:cNvPicPr>
          <p:nvPr/>
        </p:nvPicPr>
        <p:blipFill>
          <a:blip r:embed="rId3"/>
          <a:srcRect t="6963" b="7147"/>
          <a:stretch/>
        </p:blipFill>
        <p:spPr>
          <a:xfrm>
            <a:off x="6035731" y="1696027"/>
            <a:ext cx="3534842" cy="4328256"/>
          </a:xfrm>
          <a:prstGeom prst="rect">
            <a:avLst/>
          </a:prstGeom>
        </p:spPr>
      </p:pic>
    </p:spTree>
    <p:extLst>
      <p:ext uri="{BB962C8B-B14F-4D97-AF65-F5344CB8AC3E}">
        <p14:creationId xmlns:p14="http://schemas.microsoft.com/office/powerpoint/2010/main" val="314398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F6EA3-DE0E-13D1-1487-07A810DEE40B}"/>
              </a:ext>
            </a:extLst>
          </p:cNvPr>
          <p:cNvSpPr>
            <a:spLocks noGrp="1"/>
          </p:cNvSpPr>
          <p:nvPr>
            <p:ph type="title"/>
          </p:nvPr>
        </p:nvSpPr>
        <p:spPr>
          <a:xfrm>
            <a:off x="233592" y="543878"/>
            <a:ext cx="6402531" cy="694054"/>
          </a:xfrm>
        </p:spPr>
        <p:txBody>
          <a:bodyPr/>
          <a:lstStyle/>
          <a:p>
            <a:r>
              <a:rPr lang="en-GB" dirty="0"/>
              <a:t>Analysing media messages</a:t>
            </a:r>
          </a:p>
        </p:txBody>
      </p:sp>
      <p:sp>
        <p:nvSpPr>
          <p:cNvPr id="3" name="Slide Number Placeholder 2">
            <a:extLst>
              <a:ext uri="{FF2B5EF4-FFF2-40B4-BE49-F238E27FC236}">
                <a16:creationId xmlns:a16="http://schemas.microsoft.com/office/drawing/2014/main" id="{B0FC5322-489B-A27F-B430-21B522069CD9}"/>
              </a:ext>
            </a:extLst>
          </p:cNvPr>
          <p:cNvSpPr>
            <a:spLocks noGrp="1"/>
          </p:cNvSpPr>
          <p:nvPr>
            <p:ph type="sldNum" sz="quarter" idx="4"/>
          </p:nvPr>
        </p:nvSpPr>
        <p:spPr/>
        <p:txBody>
          <a:bodyPr/>
          <a:lstStyle/>
          <a:p>
            <a:r>
              <a:rPr lang="en-GB"/>
              <a:t>© PSHE Association 2025</a:t>
            </a:r>
            <a:endParaRPr lang="en-GB" dirty="0"/>
          </a:p>
        </p:txBody>
      </p:sp>
      <p:sp>
        <p:nvSpPr>
          <p:cNvPr id="5" name="TextBox 4">
            <a:extLst>
              <a:ext uri="{FF2B5EF4-FFF2-40B4-BE49-F238E27FC236}">
                <a16:creationId xmlns:a16="http://schemas.microsoft.com/office/drawing/2014/main" id="{0819E8D0-D910-CFBB-752B-2499FB04D2D5}"/>
              </a:ext>
            </a:extLst>
          </p:cNvPr>
          <p:cNvSpPr txBox="1"/>
          <p:nvPr/>
        </p:nvSpPr>
        <p:spPr>
          <a:xfrm>
            <a:off x="372140" y="1818190"/>
            <a:ext cx="4954772" cy="769441"/>
          </a:xfrm>
          <a:prstGeom prst="rect">
            <a:avLst/>
          </a:prstGeom>
          <a:noFill/>
        </p:spPr>
        <p:txBody>
          <a:bodyPr wrap="square">
            <a:spAutoFit/>
          </a:bodyPr>
          <a:lstStyle/>
          <a:p>
            <a:pPr lvl="0"/>
            <a:endParaRPr lang="en-GB" sz="2200" dirty="0">
              <a:latin typeface="Century Gothic" panose="020B0502020202020204" pitchFamily="34" charset="0"/>
            </a:endParaRPr>
          </a:p>
          <a:p>
            <a:endParaRPr lang="en-GB" sz="2200" dirty="0">
              <a:latin typeface="Century Gothic" panose="020B0502020202020204" pitchFamily="34" charset="0"/>
            </a:endParaRPr>
          </a:p>
        </p:txBody>
      </p:sp>
      <p:sp>
        <p:nvSpPr>
          <p:cNvPr id="8" name="TextBox 7">
            <a:extLst>
              <a:ext uri="{FF2B5EF4-FFF2-40B4-BE49-F238E27FC236}">
                <a16:creationId xmlns:a16="http://schemas.microsoft.com/office/drawing/2014/main" id="{AE01B1DD-6E67-253B-9A91-81EB1D686169}"/>
              </a:ext>
            </a:extLst>
          </p:cNvPr>
          <p:cNvSpPr txBox="1"/>
          <p:nvPr/>
        </p:nvSpPr>
        <p:spPr>
          <a:xfrm>
            <a:off x="233593" y="1301284"/>
            <a:ext cx="4954772" cy="2943434"/>
          </a:xfrm>
          <a:prstGeom prst="rect">
            <a:avLst/>
          </a:prstGeom>
          <a:noFill/>
        </p:spPr>
        <p:txBody>
          <a:bodyPr wrap="square">
            <a:spAutoFit/>
          </a:bodyPr>
          <a:lstStyle/>
          <a:p>
            <a:pPr marL="198000" lvl="0" indent="-198000">
              <a:lnSpc>
                <a:spcPts val="3200"/>
              </a:lnSpc>
              <a:spcAft>
                <a:spcPts val="1100"/>
              </a:spcAft>
              <a:buFont typeface="Arial" panose="020B0604020202020204" pitchFamily="34" charset="0"/>
              <a:buChar char="•"/>
            </a:pPr>
            <a:r>
              <a:rPr lang="en-GB" sz="2400" dirty="0">
                <a:solidFill>
                  <a:schemeClr val="bg1"/>
                </a:solidFill>
                <a:latin typeface="Century Gothic" panose="020B0502020202020204" pitchFamily="34" charset="0"/>
              </a:rPr>
              <a:t>Vapes are quite interesting gadgets </a:t>
            </a:r>
          </a:p>
          <a:p>
            <a:pPr marL="198000" lvl="0" indent="-198000">
              <a:lnSpc>
                <a:spcPts val="3200"/>
              </a:lnSpc>
              <a:spcAft>
                <a:spcPts val="1100"/>
              </a:spcAft>
              <a:buFont typeface="Arial" panose="020B0604020202020204" pitchFamily="34" charset="0"/>
              <a:buChar char="•"/>
            </a:pPr>
            <a:r>
              <a:rPr lang="en-GB" sz="2400" dirty="0">
                <a:solidFill>
                  <a:schemeClr val="bg1"/>
                </a:solidFill>
                <a:latin typeface="Century Gothic" panose="020B0502020202020204" pitchFamily="34" charset="0"/>
              </a:rPr>
              <a:t>Lots of different types to choose from </a:t>
            </a:r>
          </a:p>
          <a:p>
            <a:pPr marL="198000" lvl="0" indent="-198000">
              <a:lnSpc>
                <a:spcPts val="3200"/>
              </a:lnSpc>
              <a:spcAft>
                <a:spcPts val="1100"/>
              </a:spcAft>
              <a:buFont typeface="Arial" panose="020B0604020202020204" pitchFamily="34" charset="0"/>
              <a:buChar char="•"/>
            </a:pPr>
            <a:r>
              <a:rPr lang="en-GB" sz="2400" dirty="0">
                <a:solidFill>
                  <a:schemeClr val="bg1"/>
                </a:solidFill>
                <a:latin typeface="Century Gothic" panose="020B0502020202020204" pitchFamily="34" charset="0"/>
              </a:rPr>
              <a:t>It’s encouraging vaping</a:t>
            </a:r>
          </a:p>
          <a:p>
            <a:pPr marL="198000" lvl="0" indent="-198000">
              <a:lnSpc>
                <a:spcPts val="3200"/>
              </a:lnSpc>
              <a:spcAft>
                <a:spcPts val="1100"/>
              </a:spcAft>
              <a:buFont typeface="Arial" panose="020B0604020202020204" pitchFamily="34" charset="0"/>
              <a:buChar char="•"/>
            </a:pPr>
            <a:r>
              <a:rPr lang="en-GB" sz="2400" dirty="0">
                <a:solidFill>
                  <a:schemeClr val="bg1"/>
                </a:solidFill>
                <a:latin typeface="Century Gothic" panose="020B0502020202020204" pitchFamily="34" charset="0"/>
              </a:rPr>
              <a:t>Anything else?</a:t>
            </a:r>
          </a:p>
        </p:txBody>
      </p:sp>
      <p:sp>
        <p:nvSpPr>
          <p:cNvPr id="6" name="Rounded Rectangle 5">
            <a:extLst>
              <a:ext uri="{FF2B5EF4-FFF2-40B4-BE49-F238E27FC236}">
                <a16:creationId xmlns:a16="http://schemas.microsoft.com/office/drawing/2014/main" id="{6D5531FA-DE00-9700-C602-5A4F30416EC3}"/>
              </a:ext>
            </a:extLst>
          </p:cNvPr>
          <p:cNvSpPr/>
          <p:nvPr/>
        </p:nvSpPr>
        <p:spPr>
          <a:xfrm>
            <a:off x="6035731" y="1430948"/>
            <a:ext cx="3583718" cy="4753228"/>
          </a:xfrm>
          <a:prstGeom prst="roundRect">
            <a:avLst>
              <a:gd name="adj" fmla="val 6338"/>
            </a:avLst>
          </a:prstGeom>
          <a:ln>
            <a:noFill/>
          </a:ln>
          <a:effectLst>
            <a:outerShdw blurRad="50800" dist="50800" dir="5400000" algn="ctr" rotWithShape="0">
              <a:srgbClr val="000000">
                <a:alpha val="21000"/>
              </a:srgb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7" name="Picture 6">
            <a:extLst>
              <a:ext uri="{FF2B5EF4-FFF2-40B4-BE49-F238E27FC236}">
                <a16:creationId xmlns:a16="http://schemas.microsoft.com/office/drawing/2014/main" id="{9F6904E1-3DF5-6745-E4DC-1D5FC7D362A6}"/>
              </a:ext>
            </a:extLst>
          </p:cNvPr>
          <p:cNvPicPr>
            <a:picLocks noChangeAspect="1"/>
          </p:cNvPicPr>
          <p:nvPr/>
        </p:nvPicPr>
        <p:blipFill>
          <a:blip r:embed="rId3"/>
          <a:srcRect t="7657" b="9769"/>
          <a:stretch/>
        </p:blipFill>
        <p:spPr>
          <a:xfrm>
            <a:off x="6035731" y="1761938"/>
            <a:ext cx="3583718" cy="4195105"/>
          </a:xfrm>
          <a:prstGeom prst="rect">
            <a:avLst/>
          </a:prstGeom>
        </p:spPr>
      </p:pic>
      <p:sp>
        <p:nvSpPr>
          <p:cNvPr id="9" name="Rounded Rectangle 8">
            <a:extLst>
              <a:ext uri="{FF2B5EF4-FFF2-40B4-BE49-F238E27FC236}">
                <a16:creationId xmlns:a16="http://schemas.microsoft.com/office/drawing/2014/main" id="{04E2ECDB-9CE8-D753-D06D-93A7BF618475}"/>
              </a:ext>
            </a:extLst>
          </p:cNvPr>
          <p:cNvSpPr/>
          <p:nvPr/>
        </p:nvSpPr>
        <p:spPr>
          <a:xfrm>
            <a:off x="6035731" y="5774723"/>
            <a:ext cx="3583718" cy="409453"/>
          </a:xfrm>
          <a:prstGeom prst="roundRect">
            <a:avLst>
              <a:gd name="adj" fmla="val 50000"/>
            </a:avLst>
          </a:prstGeom>
          <a:solidFill>
            <a:srgbClr val="712352"/>
          </a:solidFill>
          <a:ln>
            <a:noFill/>
          </a:ln>
          <a:effectLst>
            <a:outerShdw blurRad="50800" dist="50800" dir="5400000" algn="ctr" rotWithShape="0">
              <a:srgbClr val="000000">
                <a:alpha val="21000"/>
              </a:srgb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12261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F6EA3-DE0E-13D1-1487-07A810DEE40B}"/>
              </a:ext>
            </a:extLst>
          </p:cNvPr>
          <p:cNvSpPr>
            <a:spLocks noGrp="1"/>
          </p:cNvSpPr>
          <p:nvPr>
            <p:ph type="title"/>
          </p:nvPr>
        </p:nvSpPr>
        <p:spPr>
          <a:xfrm>
            <a:off x="233592" y="543878"/>
            <a:ext cx="6741365" cy="694054"/>
          </a:xfrm>
        </p:spPr>
        <p:txBody>
          <a:bodyPr/>
          <a:lstStyle/>
          <a:p>
            <a:r>
              <a:rPr lang="en-GB" dirty="0"/>
              <a:t>Analysing media messages</a:t>
            </a:r>
          </a:p>
        </p:txBody>
      </p:sp>
      <p:sp>
        <p:nvSpPr>
          <p:cNvPr id="3" name="Slide Number Placeholder 2">
            <a:extLst>
              <a:ext uri="{FF2B5EF4-FFF2-40B4-BE49-F238E27FC236}">
                <a16:creationId xmlns:a16="http://schemas.microsoft.com/office/drawing/2014/main" id="{B0FC5322-489B-A27F-B430-21B522069CD9}"/>
              </a:ext>
            </a:extLst>
          </p:cNvPr>
          <p:cNvSpPr>
            <a:spLocks noGrp="1"/>
          </p:cNvSpPr>
          <p:nvPr>
            <p:ph type="sldNum" sz="quarter" idx="4"/>
          </p:nvPr>
        </p:nvSpPr>
        <p:spPr/>
        <p:txBody>
          <a:bodyPr/>
          <a:lstStyle/>
          <a:p>
            <a:r>
              <a:rPr lang="en-GB"/>
              <a:t>© PSHE Association 2025</a:t>
            </a:r>
            <a:endParaRPr lang="en-GB" dirty="0"/>
          </a:p>
        </p:txBody>
      </p:sp>
      <p:sp>
        <p:nvSpPr>
          <p:cNvPr id="5" name="TextBox 4">
            <a:extLst>
              <a:ext uri="{FF2B5EF4-FFF2-40B4-BE49-F238E27FC236}">
                <a16:creationId xmlns:a16="http://schemas.microsoft.com/office/drawing/2014/main" id="{0819E8D0-D910-CFBB-752B-2499FB04D2D5}"/>
              </a:ext>
            </a:extLst>
          </p:cNvPr>
          <p:cNvSpPr txBox="1"/>
          <p:nvPr/>
        </p:nvSpPr>
        <p:spPr>
          <a:xfrm>
            <a:off x="372140" y="1818190"/>
            <a:ext cx="4954772" cy="769441"/>
          </a:xfrm>
          <a:prstGeom prst="rect">
            <a:avLst/>
          </a:prstGeom>
          <a:noFill/>
        </p:spPr>
        <p:txBody>
          <a:bodyPr wrap="square">
            <a:spAutoFit/>
          </a:bodyPr>
          <a:lstStyle/>
          <a:p>
            <a:pPr lvl="0"/>
            <a:endParaRPr lang="en-GB" sz="2200" dirty="0">
              <a:latin typeface="Century Gothic" panose="020B0502020202020204" pitchFamily="34" charset="0"/>
            </a:endParaRPr>
          </a:p>
          <a:p>
            <a:endParaRPr lang="en-GB" sz="2200" dirty="0">
              <a:latin typeface="Century Gothic" panose="020B0502020202020204" pitchFamily="34" charset="0"/>
            </a:endParaRPr>
          </a:p>
        </p:txBody>
      </p:sp>
      <p:sp>
        <p:nvSpPr>
          <p:cNvPr id="8" name="TextBox 7">
            <a:extLst>
              <a:ext uri="{FF2B5EF4-FFF2-40B4-BE49-F238E27FC236}">
                <a16:creationId xmlns:a16="http://schemas.microsoft.com/office/drawing/2014/main" id="{5FA1511D-2606-0106-A4D7-49ED591FA43E}"/>
              </a:ext>
            </a:extLst>
          </p:cNvPr>
          <p:cNvSpPr txBox="1"/>
          <p:nvPr/>
        </p:nvSpPr>
        <p:spPr>
          <a:xfrm>
            <a:off x="233594" y="1301284"/>
            <a:ext cx="4465728" cy="4867038"/>
          </a:xfrm>
          <a:prstGeom prst="rect">
            <a:avLst/>
          </a:prstGeom>
          <a:noFill/>
        </p:spPr>
        <p:txBody>
          <a:bodyPr wrap="square">
            <a:spAutoFit/>
          </a:bodyPr>
          <a:lstStyle/>
          <a:p>
            <a:pPr marL="198000" lvl="0" indent="-198000">
              <a:lnSpc>
                <a:spcPts val="3200"/>
              </a:lnSpc>
              <a:spcAft>
                <a:spcPts val="1100"/>
              </a:spcAft>
              <a:buFont typeface="Arial" panose="020B0604020202020204" pitchFamily="34" charset="0"/>
              <a:buChar char="•"/>
            </a:pPr>
            <a:r>
              <a:rPr lang="en-GB" sz="2400" dirty="0">
                <a:solidFill>
                  <a:schemeClr val="bg1"/>
                </a:solidFill>
                <a:latin typeface="Century Gothic" panose="020B0502020202020204" pitchFamily="34" charset="0"/>
              </a:rPr>
              <a:t>Parties always include alcohol </a:t>
            </a:r>
          </a:p>
          <a:p>
            <a:pPr marL="198000" lvl="0" indent="-198000">
              <a:lnSpc>
                <a:spcPts val="3200"/>
              </a:lnSpc>
              <a:spcAft>
                <a:spcPts val="1100"/>
              </a:spcAft>
              <a:buFont typeface="Arial" panose="020B0604020202020204" pitchFamily="34" charset="0"/>
              <a:buChar char="•"/>
            </a:pPr>
            <a:r>
              <a:rPr lang="en-GB" sz="2400" dirty="0">
                <a:solidFill>
                  <a:schemeClr val="bg1"/>
                </a:solidFill>
                <a:latin typeface="Century Gothic" panose="020B0502020202020204" pitchFamily="34" charset="0"/>
              </a:rPr>
              <a:t>If you drink, you’ll have a good time </a:t>
            </a:r>
          </a:p>
          <a:p>
            <a:pPr marL="198000" lvl="0" indent="-198000">
              <a:lnSpc>
                <a:spcPts val="3200"/>
              </a:lnSpc>
              <a:spcAft>
                <a:spcPts val="1100"/>
              </a:spcAft>
              <a:buFont typeface="Arial" panose="020B0604020202020204" pitchFamily="34" charset="0"/>
              <a:buChar char="•"/>
            </a:pPr>
            <a:r>
              <a:rPr lang="en-GB" sz="2400" dirty="0">
                <a:solidFill>
                  <a:schemeClr val="bg1"/>
                </a:solidFill>
                <a:latin typeface="Century Gothic" panose="020B0502020202020204" pitchFamily="34" charset="0"/>
              </a:rPr>
              <a:t>There are certain times of day to drink </a:t>
            </a:r>
          </a:p>
          <a:p>
            <a:pPr marL="198000" lvl="0" indent="-198000">
              <a:lnSpc>
                <a:spcPts val="3200"/>
              </a:lnSpc>
              <a:spcAft>
                <a:spcPts val="1100"/>
              </a:spcAft>
              <a:buFont typeface="Arial" panose="020B0604020202020204" pitchFamily="34" charset="0"/>
              <a:buChar char="•"/>
            </a:pPr>
            <a:r>
              <a:rPr lang="en-GB" sz="2400" dirty="0">
                <a:solidFill>
                  <a:schemeClr val="bg1"/>
                </a:solidFill>
                <a:latin typeface="Century Gothic" panose="020B0502020202020204" pitchFamily="34" charset="0"/>
              </a:rPr>
              <a:t>Alcohol is fun </a:t>
            </a:r>
          </a:p>
          <a:p>
            <a:pPr marL="198000" lvl="0" indent="-198000">
              <a:lnSpc>
                <a:spcPts val="3200"/>
              </a:lnSpc>
              <a:spcAft>
                <a:spcPts val="1100"/>
              </a:spcAft>
              <a:buFont typeface="Arial" panose="020B0604020202020204" pitchFamily="34" charset="0"/>
              <a:buChar char="•"/>
            </a:pPr>
            <a:r>
              <a:rPr lang="en-GB" sz="2400" dirty="0">
                <a:solidFill>
                  <a:schemeClr val="bg1"/>
                </a:solidFill>
                <a:latin typeface="Century Gothic" panose="020B0502020202020204" pitchFamily="34" charset="0"/>
              </a:rPr>
              <a:t>It’s encouraging drinking alcohol</a:t>
            </a:r>
          </a:p>
          <a:p>
            <a:pPr marL="198000" lvl="0" indent="-198000">
              <a:lnSpc>
                <a:spcPts val="3200"/>
              </a:lnSpc>
              <a:spcAft>
                <a:spcPts val="1100"/>
              </a:spcAft>
              <a:buFont typeface="Arial" panose="020B0604020202020204" pitchFamily="34" charset="0"/>
              <a:buChar char="•"/>
            </a:pPr>
            <a:r>
              <a:rPr lang="en-GB" sz="2400" dirty="0">
                <a:solidFill>
                  <a:schemeClr val="bg1"/>
                </a:solidFill>
                <a:latin typeface="Century Gothic" panose="020B0502020202020204" pitchFamily="34" charset="0"/>
              </a:rPr>
              <a:t>Anything else?</a:t>
            </a:r>
          </a:p>
        </p:txBody>
      </p:sp>
      <p:grpSp>
        <p:nvGrpSpPr>
          <p:cNvPr id="9" name="Group 8">
            <a:extLst>
              <a:ext uri="{FF2B5EF4-FFF2-40B4-BE49-F238E27FC236}">
                <a16:creationId xmlns:a16="http://schemas.microsoft.com/office/drawing/2014/main" id="{D34BCF24-95D9-8799-A60E-9F2A3BD8463A}"/>
              </a:ext>
            </a:extLst>
          </p:cNvPr>
          <p:cNvGrpSpPr/>
          <p:nvPr/>
        </p:nvGrpSpPr>
        <p:grpSpPr>
          <a:xfrm>
            <a:off x="5025700" y="1446837"/>
            <a:ext cx="4606511" cy="3297891"/>
            <a:chOff x="7488109" y="3099722"/>
            <a:chExt cx="2071402" cy="1482957"/>
          </a:xfrm>
        </p:grpSpPr>
        <p:sp>
          <p:nvSpPr>
            <p:cNvPr id="4" name="Rounded Rectangle 3">
              <a:extLst>
                <a:ext uri="{FF2B5EF4-FFF2-40B4-BE49-F238E27FC236}">
                  <a16:creationId xmlns:a16="http://schemas.microsoft.com/office/drawing/2014/main" id="{066429E4-E005-E1B7-E61D-894424111A80}"/>
                </a:ext>
              </a:extLst>
            </p:cNvPr>
            <p:cNvSpPr/>
            <p:nvPr/>
          </p:nvSpPr>
          <p:spPr>
            <a:xfrm>
              <a:off x="7488109" y="3099722"/>
              <a:ext cx="2071402" cy="1482957"/>
            </a:xfrm>
            <a:prstGeom prst="roundRect">
              <a:avLst>
                <a:gd name="adj" fmla="val 5201"/>
              </a:avLst>
            </a:prstGeom>
            <a:ln>
              <a:noFill/>
            </a:ln>
            <a:effectLst>
              <a:outerShdw blurRad="50800" dist="50800" dir="5400000" algn="ctr" rotWithShape="0">
                <a:srgbClr val="000000">
                  <a:alpha val="22238"/>
                </a:srgb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6472E097-F03B-5511-4128-41F322F98F17}"/>
                </a:ext>
              </a:extLst>
            </p:cNvPr>
            <p:cNvPicPr>
              <a:picLocks noChangeAspect="1"/>
            </p:cNvPicPr>
            <p:nvPr/>
          </p:nvPicPr>
          <p:blipFill>
            <a:blip r:embed="rId3"/>
            <a:stretch>
              <a:fillRect/>
            </a:stretch>
          </p:blipFill>
          <p:spPr>
            <a:xfrm>
              <a:off x="7581880" y="3154902"/>
              <a:ext cx="1921006" cy="1349653"/>
            </a:xfrm>
            <a:prstGeom prst="rect">
              <a:avLst/>
            </a:prstGeom>
          </p:spPr>
        </p:pic>
      </p:grpSp>
    </p:spTree>
    <p:extLst>
      <p:ext uri="{BB962C8B-B14F-4D97-AF65-F5344CB8AC3E}">
        <p14:creationId xmlns:p14="http://schemas.microsoft.com/office/powerpoint/2010/main" val="317113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500"/>
                                        <p:tgtEl>
                                          <p:spTgt spid="8">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fade">
                                      <p:cBhvr>
                                        <p:cTn id="26" dur="500"/>
                                        <p:tgtEl>
                                          <p:spTgt spid="8">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Effect transition="in" filter="fade">
                                      <p:cBhvr>
                                        <p:cTn id="31"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0FC5322-489B-A27F-B430-21B522069CD9}"/>
              </a:ext>
            </a:extLst>
          </p:cNvPr>
          <p:cNvSpPr>
            <a:spLocks noGrp="1"/>
          </p:cNvSpPr>
          <p:nvPr>
            <p:ph type="sldNum" sz="quarter" idx="4"/>
          </p:nvPr>
        </p:nvSpPr>
        <p:spPr/>
        <p:txBody>
          <a:bodyPr/>
          <a:lstStyle/>
          <a:p>
            <a:r>
              <a:rPr lang="en-GB"/>
              <a:t>© PSHE Association 2025</a:t>
            </a:r>
            <a:endParaRPr lang="en-GB" dirty="0"/>
          </a:p>
        </p:txBody>
      </p:sp>
      <p:sp>
        <p:nvSpPr>
          <p:cNvPr id="5" name="TextBox 4">
            <a:extLst>
              <a:ext uri="{FF2B5EF4-FFF2-40B4-BE49-F238E27FC236}">
                <a16:creationId xmlns:a16="http://schemas.microsoft.com/office/drawing/2014/main" id="{0819E8D0-D910-CFBB-752B-2499FB04D2D5}"/>
              </a:ext>
            </a:extLst>
          </p:cNvPr>
          <p:cNvSpPr txBox="1"/>
          <p:nvPr/>
        </p:nvSpPr>
        <p:spPr>
          <a:xfrm>
            <a:off x="372140" y="1818190"/>
            <a:ext cx="4954772" cy="769441"/>
          </a:xfrm>
          <a:prstGeom prst="rect">
            <a:avLst/>
          </a:prstGeom>
          <a:noFill/>
        </p:spPr>
        <p:txBody>
          <a:bodyPr wrap="square">
            <a:spAutoFit/>
          </a:bodyPr>
          <a:lstStyle/>
          <a:p>
            <a:pPr lvl="0"/>
            <a:endParaRPr lang="en-GB" sz="2200" dirty="0">
              <a:latin typeface="Century Gothic" panose="020B0502020202020204" pitchFamily="34" charset="0"/>
            </a:endParaRPr>
          </a:p>
          <a:p>
            <a:endParaRPr lang="en-GB" sz="2200" dirty="0">
              <a:latin typeface="Century Gothic" panose="020B0502020202020204" pitchFamily="34" charset="0"/>
            </a:endParaRPr>
          </a:p>
        </p:txBody>
      </p:sp>
      <p:sp>
        <p:nvSpPr>
          <p:cNvPr id="12" name="Title 1">
            <a:extLst>
              <a:ext uri="{FF2B5EF4-FFF2-40B4-BE49-F238E27FC236}">
                <a16:creationId xmlns:a16="http://schemas.microsoft.com/office/drawing/2014/main" id="{44F94BF9-532C-330C-AB2D-B3D636844279}"/>
              </a:ext>
            </a:extLst>
          </p:cNvPr>
          <p:cNvSpPr txBox="1">
            <a:spLocks/>
          </p:cNvSpPr>
          <p:nvPr/>
        </p:nvSpPr>
        <p:spPr>
          <a:xfrm>
            <a:off x="233592" y="543878"/>
            <a:ext cx="6741365"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bg1"/>
                </a:solidFill>
                <a:latin typeface="Century Gothic" panose="020B0502020202020204" pitchFamily="34" charset="0"/>
                <a:ea typeface="+mj-ea"/>
                <a:cs typeface="+mj-cs"/>
              </a:defRPr>
            </a:lvl1pPr>
          </a:lstStyle>
          <a:p>
            <a:r>
              <a:rPr lang="en-GB"/>
              <a:t>Analysing media messages</a:t>
            </a:r>
            <a:endParaRPr lang="en-GB" dirty="0"/>
          </a:p>
        </p:txBody>
      </p:sp>
      <p:sp>
        <p:nvSpPr>
          <p:cNvPr id="13" name="TextBox 12">
            <a:extLst>
              <a:ext uri="{FF2B5EF4-FFF2-40B4-BE49-F238E27FC236}">
                <a16:creationId xmlns:a16="http://schemas.microsoft.com/office/drawing/2014/main" id="{9AF72225-631F-56EB-59F3-5CB25A9829D7}"/>
              </a:ext>
            </a:extLst>
          </p:cNvPr>
          <p:cNvSpPr txBox="1"/>
          <p:nvPr/>
        </p:nvSpPr>
        <p:spPr>
          <a:xfrm>
            <a:off x="233593" y="1301284"/>
            <a:ext cx="4954772" cy="2674130"/>
          </a:xfrm>
          <a:prstGeom prst="rect">
            <a:avLst/>
          </a:prstGeom>
          <a:noFill/>
        </p:spPr>
        <p:txBody>
          <a:bodyPr wrap="square">
            <a:spAutoFit/>
          </a:bodyPr>
          <a:lstStyle/>
          <a:p>
            <a:pPr marL="198000" lvl="0" indent="-198000">
              <a:lnSpc>
                <a:spcPts val="3200"/>
              </a:lnSpc>
              <a:spcAft>
                <a:spcPts val="1100"/>
              </a:spcAft>
              <a:buFont typeface="Arial" panose="020B0604020202020204" pitchFamily="34" charset="0"/>
              <a:buChar char="•"/>
            </a:pPr>
            <a:r>
              <a:rPr lang="en-GB" sz="2400" dirty="0">
                <a:solidFill>
                  <a:schemeClr val="bg1"/>
                </a:solidFill>
                <a:latin typeface="Century Gothic" panose="020B0502020202020204" pitchFamily="34" charset="0"/>
              </a:rPr>
              <a:t>Only men drink beer </a:t>
            </a:r>
          </a:p>
          <a:p>
            <a:pPr marL="198000" lvl="0" indent="-198000">
              <a:lnSpc>
                <a:spcPts val="3200"/>
              </a:lnSpc>
              <a:spcAft>
                <a:spcPts val="1100"/>
              </a:spcAft>
              <a:buFont typeface="Arial" panose="020B0604020202020204" pitchFamily="34" charset="0"/>
              <a:buChar char="•"/>
            </a:pPr>
            <a:r>
              <a:rPr lang="en-GB" sz="2400" dirty="0">
                <a:solidFill>
                  <a:schemeClr val="bg1"/>
                </a:solidFill>
                <a:latin typeface="Century Gothic" panose="020B0502020202020204" pitchFamily="34" charset="0"/>
              </a:rPr>
              <a:t>Beer is the best drink for men </a:t>
            </a:r>
          </a:p>
          <a:p>
            <a:pPr marL="198000" lvl="0" indent="-198000">
              <a:lnSpc>
                <a:spcPts val="3200"/>
              </a:lnSpc>
              <a:spcAft>
                <a:spcPts val="1100"/>
              </a:spcAft>
              <a:buFont typeface="Arial" panose="020B0604020202020204" pitchFamily="34" charset="0"/>
              <a:buChar char="•"/>
            </a:pPr>
            <a:r>
              <a:rPr lang="en-GB" sz="2400" dirty="0">
                <a:solidFill>
                  <a:schemeClr val="bg1"/>
                </a:solidFill>
                <a:latin typeface="Century Gothic" panose="020B0502020202020204" pitchFamily="34" charset="0"/>
              </a:rPr>
              <a:t>Men should drink beer </a:t>
            </a:r>
          </a:p>
          <a:p>
            <a:pPr marL="198000" lvl="0" indent="-198000">
              <a:lnSpc>
                <a:spcPts val="3200"/>
              </a:lnSpc>
              <a:spcAft>
                <a:spcPts val="1100"/>
              </a:spcAft>
              <a:buFont typeface="Arial" panose="020B0604020202020204" pitchFamily="34" charset="0"/>
              <a:buChar char="•"/>
            </a:pPr>
            <a:r>
              <a:rPr lang="en-GB" sz="2400" dirty="0">
                <a:solidFill>
                  <a:schemeClr val="bg1"/>
                </a:solidFill>
                <a:latin typeface="Century Gothic" panose="020B0502020202020204" pitchFamily="34" charset="0"/>
              </a:rPr>
              <a:t>It encourages drinking alcohol</a:t>
            </a:r>
          </a:p>
          <a:p>
            <a:pPr marL="198000" lvl="0" indent="-198000">
              <a:lnSpc>
                <a:spcPts val="3200"/>
              </a:lnSpc>
              <a:spcAft>
                <a:spcPts val="1100"/>
              </a:spcAft>
              <a:buFont typeface="Arial" panose="020B0604020202020204" pitchFamily="34" charset="0"/>
              <a:buChar char="•"/>
            </a:pPr>
            <a:r>
              <a:rPr lang="en-GB" sz="2400" dirty="0">
                <a:solidFill>
                  <a:schemeClr val="bg1"/>
                </a:solidFill>
                <a:latin typeface="Century Gothic" panose="020B0502020202020204" pitchFamily="34" charset="0"/>
              </a:rPr>
              <a:t>Anything else?</a:t>
            </a:r>
          </a:p>
        </p:txBody>
      </p:sp>
      <p:sp>
        <p:nvSpPr>
          <p:cNvPr id="2" name="Rounded Rectangle 1">
            <a:extLst>
              <a:ext uri="{FF2B5EF4-FFF2-40B4-BE49-F238E27FC236}">
                <a16:creationId xmlns:a16="http://schemas.microsoft.com/office/drawing/2014/main" id="{00A5AA8A-9E79-5CB9-124F-958C47B8C768}"/>
              </a:ext>
            </a:extLst>
          </p:cNvPr>
          <p:cNvSpPr/>
          <p:nvPr/>
        </p:nvSpPr>
        <p:spPr>
          <a:xfrm>
            <a:off x="6035731" y="1430948"/>
            <a:ext cx="3583718" cy="4753228"/>
          </a:xfrm>
          <a:prstGeom prst="roundRect">
            <a:avLst>
              <a:gd name="adj" fmla="val 6338"/>
            </a:avLst>
          </a:prstGeom>
          <a:ln>
            <a:noFill/>
          </a:ln>
          <a:effectLst>
            <a:outerShdw blurRad="50800" dist="50800" dir="5400000" algn="ctr" rotWithShape="0">
              <a:srgbClr val="000000">
                <a:alpha val="21000"/>
              </a:srgb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6" name="Picture 5">
            <a:extLst>
              <a:ext uri="{FF2B5EF4-FFF2-40B4-BE49-F238E27FC236}">
                <a16:creationId xmlns:a16="http://schemas.microsoft.com/office/drawing/2014/main" id="{67580565-43BE-8429-AE57-A11928D98778}"/>
              </a:ext>
            </a:extLst>
          </p:cNvPr>
          <p:cNvPicPr>
            <a:picLocks noChangeAspect="1"/>
          </p:cNvPicPr>
          <p:nvPr/>
        </p:nvPicPr>
        <p:blipFill>
          <a:blip r:embed="rId3"/>
          <a:srcRect t="2585"/>
          <a:stretch/>
        </p:blipFill>
        <p:spPr>
          <a:xfrm>
            <a:off x="6207402" y="1614887"/>
            <a:ext cx="3240375" cy="4477950"/>
          </a:xfrm>
          <a:prstGeom prst="rect">
            <a:avLst/>
          </a:prstGeom>
        </p:spPr>
      </p:pic>
    </p:spTree>
    <p:extLst>
      <p:ext uri="{BB962C8B-B14F-4D97-AF65-F5344CB8AC3E}">
        <p14:creationId xmlns:p14="http://schemas.microsoft.com/office/powerpoint/2010/main" val="346422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fade">
                                      <p:cBhvr>
                                        <p:cTn id="11" dur="500"/>
                                        <p:tgtEl>
                                          <p:spTgt spid="1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fade">
                                      <p:cBhvr>
                                        <p:cTn id="16" dur="500"/>
                                        <p:tgtEl>
                                          <p:spTgt spid="1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Effect transition="in" filter="fade">
                                      <p:cBhvr>
                                        <p:cTn id="21" dur="500"/>
                                        <p:tgtEl>
                                          <p:spTgt spid="1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
                                            <p:txEl>
                                              <p:pRg st="4" end="4"/>
                                            </p:txEl>
                                          </p:spTgt>
                                        </p:tgtEl>
                                        <p:attrNameLst>
                                          <p:attrName>style.visibility</p:attrName>
                                        </p:attrNameLst>
                                      </p:cBhvr>
                                      <p:to>
                                        <p:strVal val="visible"/>
                                      </p:to>
                                    </p:set>
                                    <p:animEffect transition="in" filter="fade">
                                      <p:cBhvr>
                                        <p:cTn id="26"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2ED3B-53CC-E1EA-B76E-90C960A3CAFB}"/>
              </a:ext>
            </a:extLst>
          </p:cNvPr>
          <p:cNvSpPr>
            <a:spLocks noGrp="1"/>
          </p:cNvSpPr>
          <p:nvPr>
            <p:ph type="title"/>
          </p:nvPr>
        </p:nvSpPr>
        <p:spPr>
          <a:xfrm>
            <a:off x="205987" y="587217"/>
            <a:ext cx="7498822" cy="694054"/>
          </a:xfrm>
        </p:spPr>
        <p:txBody>
          <a:bodyPr/>
          <a:lstStyle/>
          <a:p>
            <a:r>
              <a:rPr lang="en-US" dirty="0"/>
              <a:t>Using this PowerPoint</a:t>
            </a:r>
          </a:p>
        </p:txBody>
      </p:sp>
      <p:sp>
        <p:nvSpPr>
          <p:cNvPr id="3" name="Content Placeholder 2">
            <a:extLst>
              <a:ext uri="{FF2B5EF4-FFF2-40B4-BE49-F238E27FC236}">
                <a16:creationId xmlns:a16="http://schemas.microsoft.com/office/drawing/2014/main" id="{E2D841EA-ECB6-66AB-DC6B-895F0F8C5BD0}"/>
              </a:ext>
            </a:extLst>
          </p:cNvPr>
          <p:cNvSpPr>
            <a:spLocks noGrp="1"/>
          </p:cNvSpPr>
          <p:nvPr>
            <p:ph sz="half" idx="10"/>
          </p:nvPr>
        </p:nvSpPr>
        <p:spPr>
          <a:xfrm>
            <a:off x="246427" y="1291071"/>
            <a:ext cx="7391502" cy="4566366"/>
          </a:xfrm>
        </p:spPr>
        <p:txBody>
          <a:bodyPr/>
          <a:lstStyle/>
          <a:p>
            <a:pPr>
              <a:lnSpc>
                <a:spcPts val="2800"/>
              </a:lnSpc>
              <a:spcBef>
                <a:spcPts val="0"/>
              </a:spcBef>
              <a:spcAft>
                <a:spcPts val="0"/>
              </a:spcAft>
            </a:pPr>
            <a:r>
              <a:rPr lang="en-US" dirty="0"/>
              <a:t>The slides in this presentation are divided into two sections:</a:t>
            </a:r>
          </a:p>
          <a:p>
            <a:pPr marL="234000" indent="-234000">
              <a:lnSpc>
                <a:spcPts val="2800"/>
              </a:lnSpc>
              <a:spcBef>
                <a:spcPts val="1100"/>
              </a:spcBef>
              <a:spcAft>
                <a:spcPts val="0"/>
              </a:spcAft>
              <a:buFont typeface="+mj-lt"/>
              <a:buAutoNum type="romanLcPeriod"/>
            </a:pPr>
            <a:r>
              <a:rPr lang="en-US" b="1" i="1" dirty="0"/>
              <a:t>Teacher slides (purple) </a:t>
            </a:r>
            <a:r>
              <a:rPr lang="en-US" dirty="0"/>
              <a:t>– provide key information regarding lesson preparation.</a:t>
            </a:r>
          </a:p>
          <a:p>
            <a:pPr marL="234000" indent="-234000">
              <a:lnSpc>
                <a:spcPts val="2800"/>
              </a:lnSpc>
              <a:spcBef>
                <a:spcPts val="1100"/>
              </a:spcBef>
              <a:spcAft>
                <a:spcPts val="0"/>
              </a:spcAft>
              <a:buFont typeface="+mj-lt"/>
              <a:buAutoNum type="romanLcPeriod"/>
            </a:pPr>
            <a:r>
              <a:rPr lang="en-US" b="1" i="1" dirty="0"/>
              <a:t>Pupil slides </a:t>
            </a:r>
            <a:r>
              <a:rPr lang="en-US" dirty="0"/>
              <a:t>– provide a visual focus point for pupils during the lesson and delivery notes for teachers about the activities.  Click ‘notes’ to view these. </a:t>
            </a:r>
          </a:p>
          <a:p>
            <a:pPr>
              <a:lnSpc>
                <a:spcPts val="2800"/>
              </a:lnSpc>
              <a:spcBef>
                <a:spcPts val="1100"/>
              </a:spcBef>
              <a:spcAft>
                <a:spcPts val="0"/>
              </a:spcAft>
            </a:pPr>
            <a:r>
              <a:rPr lang="en-US" dirty="0"/>
              <a:t>Ensure that you select ‘Use Presenter View’ under the ‘Slide Show’ tab – this will allow you to preview the teaching notes on your monitor while the main presentation is displayed on a screen/smartboard.</a:t>
            </a:r>
          </a:p>
          <a:p>
            <a:endParaRPr lang="en-US" dirty="0"/>
          </a:p>
          <a:p>
            <a:endParaRPr lang="en-US" dirty="0"/>
          </a:p>
        </p:txBody>
      </p:sp>
      <p:sp>
        <p:nvSpPr>
          <p:cNvPr id="4" name="Slide Number Placeholder 5">
            <a:extLst>
              <a:ext uri="{FF2B5EF4-FFF2-40B4-BE49-F238E27FC236}">
                <a16:creationId xmlns:a16="http://schemas.microsoft.com/office/drawing/2014/main" id="{FAB90903-E62F-6F69-0EE1-B19ED81F26C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472255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0FC5322-489B-A27F-B430-21B522069CD9}"/>
              </a:ext>
            </a:extLst>
          </p:cNvPr>
          <p:cNvSpPr>
            <a:spLocks noGrp="1"/>
          </p:cNvSpPr>
          <p:nvPr>
            <p:ph type="sldNum" sz="quarter" idx="4"/>
          </p:nvPr>
        </p:nvSpPr>
        <p:spPr/>
        <p:txBody>
          <a:bodyPr/>
          <a:lstStyle/>
          <a:p>
            <a:r>
              <a:rPr lang="en-GB"/>
              <a:t>© PSHE Association 2025</a:t>
            </a:r>
            <a:endParaRPr lang="en-GB" dirty="0"/>
          </a:p>
        </p:txBody>
      </p:sp>
      <p:sp>
        <p:nvSpPr>
          <p:cNvPr id="5" name="TextBox 4">
            <a:extLst>
              <a:ext uri="{FF2B5EF4-FFF2-40B4-BE49-F238E27FC236}">
                <a16:creationId xmlns:a16="http://schemas.microsoft.com/office/drawing/2014/main" id="{0819E8D0-D910-CFBB-752B-2499FB04D2D5}"/>
              </a:ext>
            </a:extLst>
          </p:cNvPr>
          <p:cNvSpPr txBox="1"/>
          <p:nvPr/>
        </p:nvSpPr>
        <p:spPr>
          <a:xfrm>
            <a:off x="372140" y="1818190"/>
            <a:ext cx="4954772" cy="769441"/>
          </a:xfrm>
          <a:prstGeom prst="rect">
            <a:avLst/>
          </a:prstGeom>
          <a:noFill/>
        </p:spPr>
        <p:txBody>
          <a:bodyPr wrap="square">
            <a:spAutoFit/>
          </a:bodyPr>
          <a:lstStyle/>
          <a:p>
            <a:pPr lvl="0"/>
            <a:endParaRPr lang="en-GB" sz="2200" dirty="0">
              <a:latin typeface="Century Gothic" panose="020B0502020202020204" pitchFamily="34" charset="0"/>
            </a:endParaRPr>
          </a:p>
          <a:p>
            <a:endParaRPr lang="en-GB" sz="2200" dirty="0">
              <a:latin typeface="Century Gothic" panose="020B0502020202020204" pitchFamily="34" charset="0"/>
            </a:endParaRPr>
          </a:p>
        </p:txBody>
      </p:sp>
      <p:sp>
        <p:nvSpPr>
          <p:cNvPr id="10" name="Title 1">
            <a:extLst>
              <a:ext uri="{FF2B5EF4-FFF2-40B4-BE49-F238E27FC236}">
                <a16:creationId xmlns:a16="http://schemas.microsoft.com/office/drawing/2014/main" id="{C32C2C37-D1A1-CCD3-960E-B4624BDE3A9D}"/>
              </a:ext>
            </a:extLst>
          </p:cNvPr>
          <p:cNvSpPr txBox="1">
            <a:spLocks/>
          </p:cNvSpPr>
          <p:nvPr/>
        </p:nvSpPr>
        <p:spPr>
          <a:xfrm>
            <a:off x="233592" y="543878"/>
            <a:ext cx="6741365"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bg1"/>
                </a:solidFill>
                <a:latin typeface="Century Gothic" panose="020B0502020202020204" pitchFamily="34" charset="0"/>
                <a:ea typeface="+mj-ea"/>
                <a:cs typeface="+mj-cs"/>
              </a:defRPr>
            </a:lvl1pPr>
          </a:lstStyle>
          <a:p>
            <a:r>
              <a:rPr lang="en-GB"/>
              <a:t>Analysing media messages</a:t>
            </a:r>
            <a:endParaRPr lang="en-GB" dirty="0"/>
          </a:p>
        </p:txBody>
      </p:sp>
      <p:sp>
        <p:nvSpPr>
          <p:cNvPr id="11" name="TextBox 10">
            <a:extLst>
              <a:ext uri="{FF2B5EF4-FFF2-40B4-BE49-F238E27FC236}">
                <a16:creationId xmlns:a16="http://schemas.microsoft.com/office/drawing/2014/main" id="{FF6FA9EF-3AE7-4DB1-A3F5-E04D40A7BB0B}"/>
              </a:ext>
            </a:extLst>
          </p:cNvPr>
          <p:cNvSpPr txBox="1"/>
          <p:nvPr/>
        </p:nvSpPr>
        <p:spPr>
          <a:xfrm>
            <a:off x="233592" y="1301284"/>
            <a:ext cx="5562089" cy="2122697"/>
          </a:xfrm>
          <a:prstGeom prst="rect">
            <a:avLst/>
          </a:prstGeom>
          <a:noFill/>
        </p:spPr>
        <p:txBody>
          <a:bodyPr wrap="square">
            <a:spAutoFit/>
          </a:bodyPr>
          <a:lstStyle/>
          <a:p>
            <a:pPr marL="198000" lvl="0" indent="-198000">
              <a:lnSpc>
                <a:spcPts val="3200"/>
              </a:lnSpc>
              <a:spcAft>
                <a:spcPts val="1100"/>
              </a:spcAft>
              <a:buFont typeface="Arial" panose="020B0604020202020204" pitchFamily="34" charset="0"/>
              <a:buChar char="•"/>
            </a:pPr>
            <a:r>
              <a:rPr lang="en-GB" sz="2400" dirty="0">
                <a:solidFill>
                  <a:schemeClr val="bg1"/>
                </a:solidFill>
                <a:latin typeface="Century Gothic" panose="020B0502020202020204" pitchFamily="34" charset="0"/>
              </a:rPr>
              <a:t>Alcohol will affect your brain badly </a:t>
            </a:r>
          </a:p>
          <a:p>
            <a:pPr marL="198000" lvl="0" indent="-198000">
              <a:lnSpc>
                <a:spcPts val="3200"/>
              </a:lnSpc>
              <a:spcAft>
                <a:spcPts val="1100"/>
              </a:spcAft>
              <a:buFont typeface="Arial" panose="020B0604020202020204" pitchFamily="34" charset="0"/>
              <a:buChar char="•"/>
            </a:pPr>
            <a:r>
              <a:rPr lang="en-GB" sz="2400" dirty="0">
                <a:solidFill>
                  <a:schemeClr val="bg1"/>
                </a:solidFill>
                <a:latin typeface="Century Gothic" panose="020B0502020202020204" pitchFamily="34" charset="0"/>
              </a:rPr>
              <a:t>Drinking alcohol is unhealthy </a:t>
            </a:r>
          </a:p>
          <a:p>
            <a:pPr marL="198000" lvl="0" indent="-198000">
              <a:lnSpc>
                <a:spcPts val="3200"/>
              </a:lnSpc>
              <a:spcAft>
                <a:spcPts val="1100"/>
              </a:spcAft>
              <a:buFont typeface="Arial" panose="020B0604020202020204" pitchFamily="34" charset="0"/>
              <a:buChar char="•"/>
            </a:pPr>
            <a:r>
              <a:rPr lang="en-GB" sz="2400" dirty="0">
                <a:solidFill>
                  <a:schemeClr val="bg1"/>
                </a:solidFill>
                <a:latin typeface="Century Gothic" panose="020B0502020202020204" pitchFamily="34" charset="0"/>
              </a:rPr>
              <a:t>Don’t drink alcohol </a:t>
            </a:r>
          </a:p>
          <a:p>
            <a:pPr marL="198000" lvl="0" indent="-198000">
              <a:lnSpc>
                <a:spcPts val="3200"/>
              </a:lnSpc>
              <a:spcAft>
                <a:spcPts val="1100"/>
              </a:spcAft>
              <a:buFont typeface="Arial" panose="020B0604020202020204" pitchFamily="34" charset="0"/>
              <a:buChar char="•"/>
            </a:pPr>
            <a:r>
              <a:rPr lang="en-GB" sz="2400" dirty="0">
                <a:solidFill>
                  <a:schemeClr val="bg1"/>
                </a:solidFill>
                <a:latin typeface="Century Gothic" panose="020B0502020202020204" pitchFamily="34" charset="0"/>
              </a:rPr>
              <a:t>Anything else?</a:t>
            </a:r>
          </a:p>
        </p:txBody>
      </p:sp>
      <p:sp>
        <p:nvSpPr>
          <p:cNvPr id="4" name="Rounded Rectangle 3">
            <a:extLst>
              <a:ext uri="{FF2B5EF4-FFF2-40B4-BE49-F238E27FC236}">
                <a16:creationId xmlns:a16="http://schemas.microsoft.com/office/drawing/2014/main" id="{85BF6888-8972-418E-6CB5-110E912FBC06}"/>
              </a:ext>
            </a:extLst>
          </p:cNvPr>
          <p:cNvSpPr/>
          <p:nvPr/>
        </p:nvSpPr>
        <p:spPr>
          <a:xfrm>
            <a:off x="6035731" y="1430948"/>
            <a:ext cx="3583718" cy="4753228"/>
          </a:xfrm>
          <a:prstGeom prst="roundRect">
            <a:avLst>
              <a:gd name="adj" fmla="val 6338"/>
            </a:avLst>
          </a:prstGeom>
          <a:ln>
            <a:noFill/>
          </a:ln>
          <a:effectLst>
            <a:outerShdw blurRad="50800" dist="50800" dir="5400000" algn="ctr" rotWithShape="0">
              <a:srgbClr val="000000">
                <a:alpha val="21000"/>
              </a:srgb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2" name="Picture 1">
            <a:extLst>
              <a:ext uri="{FF2B5EF4-FFF2-40B4-BE49-F238E27FC236}">
                <a16:creationId xmlns:a16="http://schemas.microsoft.com/office/drawing/2014/main" id="{36495BB4-7C17-4C02-6DAF-DE8A65947071}"/>
              </a:ext>
            </a:extLst>
          </p:cNvPr>
          <p:cNvPicPr>
            <a:picLocks noChangeAspect="1"/>
          </p:cNvPicPr>
          <p:nvPr/>
        </p:nvPicPr>
        <p:blipFill>
          <a:blip r:embed="rId3"/>
          <a:srcRect t="4131"/>
          <a:stretch/>
        </p:blipFill>
        <p:spPr>
          <a:xfrm>
            <a:off x="6316946" y="1753084"/>
            <a:ext cx="3021287" cy="4108956"/>
          </a:xfrm>
          <a:prstGeom prst="rect">
            <a:avLst/>
          </a:prstGeom>
        </p:spPr>
      </p:pic>
    </p:spTree>
    <p:extLst>
      <p:ext uri="{BB962C8B-B14F-4D97-AF65-F5344CB8AC3E}">
        <p14:creationId xmlns:p14="http://schemas.microsoft.com/office/powerpoint/2010/main" val="378211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fade">
                                      <p:cBhvr>
                                        <p:cTn id="11" dur="500"/>
                                        <p:tgtEl>
                                          <p:spTgt spid="1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fade">
                                      <p:cBhvr>
                                        <p:cTn id="16" dur="50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Effect transition="in" filter="fade">
                                      <p:cBhvr>
                                        <p:cTn id="21"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0FC5322-489B-A27F-B430-21B522069CD9}"/>
              </a:ext>
            </a:extLst>
          </p:cNvPr>
          <p:cNvSpPr>
            <a:spLocks noGrp="1"/>
          </p:cNvSpPr>
          <p:nvPr>
            <p:ph type="sldNum" sz="quarter" idx="4"/>
          </p:nvPr>
        </p:nvSpPr>
        <p:spPr/>
        <p:txBody>
          <a:bodyPr/>
          <a:lstStyle/>
          <a:p>
            <a:r>
              <a:rPr lang="en-GB"/>
              <a:t>© PSHE Association 2025</a:t>
            </a:r>
            <a:endParaRPr lang="en-GB" dirty="0"/>
          </a:p>
        </p:txBody>
      </p:sp>
      <p:sp>
        <p:nvSpPr>
          <p:cNvPr id="15" name="Title 1">
            <a:extLst>
              <a:ext uri="{FF2B5EF4-FFF2-40B4-BE49-F238E27FC236}">
                <a16:creationId xmlns:a16="http://schemas.microsoft.com/office/drawing/2014/main" id="{1CE1DF38-FCB8-6ED1-D9BE-53EB07E78836}"/>
              </a:ext>
            </a:extLst>
          </p:cNvPr>
          <p:cNvSpPr txBox="1">
            <a:spLocks/>
          </p:cNvSpPr>
          <p:nvPr/>
        </p:nvSpPr>
        <p:spPr>
          <a:xfrm>
            <a:off x="233592" y="543878"/>
            <a:ext cx="6741365"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bg1"/>
                </a:solidFill>
                <a:latin typeface="Century Gothic" panose="020B0502020202020204" pitchFamily="34" charset="0"/>
                <a:ea typeface="+mj-ea"/>
                <a:cs typeface="+mj-cs"/>
              </a:defRPr>
            </a:lvl1pPr>
          </a:lstStyle>
          <a:p>
            <a:r>
              <a:rPr lang="en-GB"/>
              <a:t>Analysing media messages</a:t>
            </a:r>
            <a:endParaRPr lang="en-GB" dirty="0"/>
          </a:p>
        </p:txBody>
      </p:sp>
      <p:sp>
        <p:nvSpPr>
          <p:cNvPr id="16" name="TextBox 15">
            <a:extLst>
              <a:ext uri="{FF2B5EF4-FFF2-40B4-BE49-F238E27FC236}">
                <a16:creationId xmlns:a16="http://schemas.microsoft.com/office/drawing/2014/main" id="{9905E8DF-3622-D896-6E65-E9ABAF122C66}"/>
              </a:ext>
            </a:extLst>
          </p:cNvPr>
          <p:cNvSpPr txBox="1"/>
          <p:nvPr/>
        </p:nvSpPr>
        <p:spPr>
          <a:xfrm>
            <a:off x="233593" y="1301284"/>
            <a:ext cx="3840696" cy="2943434"/>
          </a:xfrm>
          <a:prstGeom prst="rect">
            <a:avLst/>
          </a:prstGeom>
          <a:noFill/>
        </p:spPr>
        <p:txBody>
          <a:bodyPr wrap="square">
            <a:spAutoFit/>
          </a:bodyPr>
          <a:lstStyle/>
          <a:p>
            <a:pPr marL="198000" lvl="0" indent="-198000">
              <a:lnSpc>
                <a:spcPts val="3200"/>
              </a:lnSpc>
              <a:spcAft>
                <a:spcPts val="1100"/>
              </a:spcAft>
              <a:buFont typeface="Arial" panose="020B0604020202020204" pitchFamily="34" charset="0"/>
              <a:buChar char="•"/>
            </a:pPr>
            <a:r>
              <a:rPr lang="en-GB" sz="2400" dirty="0">
                <a:solidFill>
                  <a:schemeClr val="bg1"/>
                </a:solidFill>
                <a:latin typeface="Century Gothic" panose="020B0502020202020204" pitchFamily="34" charset="0"/>
              </a:rPr>
              <a:t>Vaping is bad for your health </a:t>
            </a:r>
          </a:p>
          <a:p>
            <a:pPr marL="198000" lvl="0" indent="-198000">
              <a:lnSpc>
                <a:spcPts val="3200"/>
              </a:lnSpc>
              <a:spcAft>
                <a:spcPts val="1100"/>
              </a:spcAft>
              <a:buFont typeface="Arial" panose="020B0604020202020204" pitchFamily="34" charset="0"/>
              <a:buChar char="•"/>
            </a:pPr>
            <a:r>
              <a:rPr lang="en-GB" sz="2400" dirty="0">
                <a:solidFill>
                  <a:schemeClr val="bg1"/>
                </a:solidFill>
                <a:latin typeface="Century Gothic" panose="020B0502020202020204" pitchFamily="34" charset="0"/>
              </a:rPr>
              <a:t>Vaping might affect your health </a:t>
            </a:r>
          </a:p>
          <a:p>
            <a:pPr marL="198000" lvl="0" indent="-198000">
              <a:lnSpc>
                <a:spcPts val="3200"/>
              </a:lnSpc>
              <a:spcAft>
                <a:spcPts val="1100"/>
              </a:spcAft>
              <a:buFont typeface="Arial" panose="020B0604020202020204" pitchFamily="34" charset="0"/>
              <a:buChar char="•"/>
            </a:pPr>
            <a:r>
              <a:rPr lang="en-GB" sz="2400" dirty="0">
                <a:solidFill>
                  <a:schemeClr val="bg1"/>
                </a:solidFill>
                <a:latin typeface="Century Gothic" panose="020B0502020202020204" pitchFamily="34" charset="0"/>
              </a:rPr>
              <a:t>Don’t vape</a:t>
            </a:r>
          </a:p>
          <a:p>
            <a:pPr marL="198000" lvl="0" indent="-198000">
              <a:lnSpc>
                <a:spcPts val="3200"/>
              </a:lnSpc>
              <a:spcAft>
                <a:spcPts val="1100"/>
              </a:spcAft>
              <a:buFont typeface="Arial" panose="020B0604020202020204" pitchFamily="34" charset="0"/>
              <a:buChar char="•"/>
            </a:pPr>
            <a:r>
              <a:rPr lang="en-GB" sz="2400" dirty="0">
                <a:solidFill>
                  <a:schemeClr val="bg1"/>
                </a:solidFill>
                <a:latin typeface="Century Gothic" panose="020B0502020202020204" pitchFamily="34" charset="0"/>
              </a:rPr>
              <a:t>Anything else?</a:t>
            </a:r>
          </a:p>
        </p:txBody>
      </p:sp>
      <p:grpSp>
        <p:nvGrpSpPr>
          <p:cNvPr id="5" name="Group 4">
            <a:extLst>
              <a:ext uri="{FF2B5EF4-FFF2-40B4-BE49-F238E27FC236}">
                <a16:creationId xmlns:a16="http://schemas.microsoft.com/office/drawing/2014/main" id="{35A3F964-CD56-1AFC-CCA7-41054F74AC52}"/>
              </a:ext>
            </a:extLst>
          </p:cNvPr>
          <p:cNvGrpSpPr/>
          <p:nvPr/>
        </p:nvGrpSpPr>
        <p:grpSpPr>
          <a:xfrm>
            <a:off x="5025700" y="1446837"/>
            <a:ext cx="4606511" cy="3297891"/>
            <a:chOff x="5025700" y="1446837"/>
            <a:chExt cx="4606511" cy="3297891"/>
          </a:xfrm>
        </p:grpSpPr>
        <p:sp>
          <p:nvSpPr>
            <p:cNvPr id="4" name="Rounded Rectangle 3">
              <a:extLst>
                <a:ext uri="{FF2B5EF4-FFF2-40B4-BE49-F238E27FC236}">
                  <a16:creationId xmlns:a16="http://schemas.microsoft.com/office/drawing/2014/main" id="{B81B8B87-5C3F-A1DB-B15A-CBBD905921B2}"/>
                </a:ext>
              </a:extLst>
            </p:cNvPr>
            <p:cNvSpPr/>
            <p:nvPr/>
          </p:nvSpPr>
          <p:spPr>
            <a:xfrm>
              <a:off x="5025700" y="1446837"/>
              <a:ext cx="4606511" cy="3297891"/>
            </a:xfrm>
            <a:prstGeom prst="roundRect">
              <a:avLst>
                <a:gd name="adj" fmla="val 5201"/>
              </a:avLst>
            </a:prstGeom>
            <a:ln>
              <a:noFill/>
            </a:ln>
            <a:effectLst>
              <a:outerShdw blurRad="50800" dist="50800" dir="5400000" algn="ctr" rotWithShape="0">
                <a:srgbClr val="000000">
                  <a:alpha val="22238"/>
                </a:srgb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 name="Picture 1">
              <a:extLst>
                <a:ext uri="{FF2B5EF4-FFF2-40B4-BE49-F238E27FC236}">
                  <a16:creationId xmlns:a16="http://schemas.microsoft.com/office/drawing/2014/main" id="{1BBDF649-68C3-B42A-7B22-38EAB946AC80}"/>
                </a:ext>
              </a:extLst>
            </p:cNvPr>
            <p:cNvPicPr>
              <a:picLocks noChangeAspect="1"/>
            </p:cNvPicPr>
            <p:nvPr/>
          </p:nvPicPr>
          <p:blipFill>
            <a:blip r:embed="rId3"/>
            <a:srcRect t="3460" b="4338"/>
            <a:stretch/>
          </p:blipFill>
          <p:spPr>
            <a:xfrm>
              <a:off x="5067248" y="1624065"/>
              <a:ext cx="4523414" cy="2943434"/>
            </a:xfrm>
            <a:prstGeom prst="rect">
              <a:avLst/>
            </a:prstGeom>
          </p:spPr>
        </p:pic>
      </p:grpSp>
    </p:spTree>
    <p:extLst>
      <p:ext uri="{BB962C8B-B14F-4D97-AF65-F5344CB8AC3E}">
        <p14:creationId xmlns:p14="http://schemas.microsoft.com/office/powerpoint/2010/main" val="422452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Effect transition="in" filter="fade">
                                      <p:cBhvr>
                                        <p:cTn id="11" dur="500"/>
                                        <p:tgtEl>
                                          <p:spTgt spid="1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6">
                                            <p:txEl>
                                              <p:pRg st="2" end="2"/>
                                            </p:txEl>
                                          </p:spTgt>
                                        </p:tgtEl>
                                        <p:attrNameLst>
                                          <p:attrName>style.visibility</p:attrName>
                                        </p:attrNameLst>
                                      </p:cBhvr>
                                      <p:to>
                                        <p:strVal val="visible"/>
                                      </p:to>
                                    </p:set>
                                    <p:animEffect transition="in" filter="fade">
                                      <p:cBhvr>
                                        <p:cTn id="16" dur="500"/>
                                        <p:tgtEl>
                                          <p:spTgt spid="1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xEl>
                                              <p:pRg st="3" end="3"/>
                                            </p:txEl>
                                          </p:spTgt>
                                        </p:tgtEl>
                                        <p:attrNameLst>
                                          <p:attrName>style.visibility</p:attrName>
                                        </p:attrNameLst>
                                      </p:cBhvr>
                                      <p:to>
                                        <p:strVal val="visible"/>
                                      </p:to>
                                    </p:set>
                                    <p:animEffect transition="in" filter="fade">
                                      <p:cBhvr>
                                        <p:cTn id="21"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948F03B8-BA59-2619-3FA9-9B40AEA64D25}"/>
              </a:ext>
            </a:extLst>
          </p:cNvPr>
          <p:cNvGrpSpPr/>
          <p:nvPr/>
        </p:nvGrpSpPr>
        <p:grpSpPr>
          <a:xfrm rot="20896183">
            <a:off x="7823809" y="3848389"/>
            <a:ext cx="1213259" cy="1669086"/>
            <a:chOff x="7747688" y="3722795"/>
            <a:chExt cx="1496896" cy="2059286"/>
          </a:xfrm>
          <a:effectLst>
            <a:outerShdw blurRad="88103" dist="50800" dir="5400000" sx="35000" sy="35000" algn="ctr" rotWithShape="0">
              <a:srgbClr val="000000">
                <a:alpha val="39000"/>
              </a:srgbClr>
            </a:outerShdw>
          </a:effectLst>
        </p:grpSpPr>
        <p:sp>
          <p:nvSpPr>
            <p:cNvPr id="47" name="Rounded Rectangle 46">
              <a:extLst>
                <a:ext uri="{FF2B5EF4-FFF2-40B4-BE49-F238E27FC236}">
                  <a16:creationId xmlns:a16="http://schemas.microsoft.com/office/drawing/2014/main" id="{DD899C06-1697-CBAC-A805-23D3CE64B173}"/>
                </a:ext>
              </a:extLst>
            </p:cNvPr>
            <p:cNvSpPr/>
            <p:nvPr/>
          </p:nvSpPr>
          <p:spPr>
            <a:xfrm>
              <a:off x="7747688" y="3722795"/>
              <a:ext cx="1496896" cy="2059286"/>
            </a:xfrm>
            <a:prstGeom prst="roundRect">
              <a:avLst>
                <a:gd name="adj" fmla="val 3839"/>
              </a:avLst>
            </a:prstGeom>
            <a:ln>
              <a:noFill/>
            </a:ln>
            <a:effectLst>
              <a:outerShdw blurRad="50800" dist="50800" dir="5400000" algn="ctr" rotWithShape="0">
                <a:srgbClr val="000000">
                  <a:alpha val="29118"/>
                </a:srgb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8" name="Picture 47">
              <a:extLst>
                <a:ext uri="{FF2B5EF4-FFF2-40B4-BE49-F238E27FC236}">
                  <a16:creationId xmlns:a16="http://schemas.microsoft.com/office/drawing/2014/main" id="{B5F9EDEF-509B-7B8E-C59A-9DD6134BCA9E}"/>
                </a:ext>
              </a:extLst>
            </p:cNvPr>
            <p:cNvPicPr>
              <a:picLocks noChangeAspect="1"/>
            </p:cNvPicPr>
            <p:nvPr/>
          </p:nvPicPr>
          <p:blipFill>
            <a:blip r:embed="rId3"/>
            <a:stretch>
              <a:fillRect/>
            </a:stretch>
          </p:blipFill>
          <p:spPr>
            <a:xfrm>
              <a:off x="7854962" y="3836317"/>
              <a:ext cx="1302288" cy="1847432"/>
            </a:xfrm>
            <a:prstGeom prst="rect">
              <a:avLst/>
            </a:prstGeom>
          </p:spPr>
        </p:pic>
      </p:grpSp>
      <p:grpSp>
        <p:nvGrpSpPr>
          <p:cNvPr id="29" name="Group 28">
            <a:extLst>
              <a:ext uri="{FF2B5EF4-FFF2-40B4-BE49-F238E27FC236}">
                <a16:creationId xmlns:a16="http://schemas.microsoft.com/office/drawing/2014/main" id="{D15670BE-0CB0-6976-2CDF-CF1696C76694}"/>
              </a:ext>
            </a:extLst>
          </p:cNvPr>
          <p:cNvGrpSpPr/>
          <p:nvPr/>
        </p:nvGrpSpPr>
        <p:grpSpPr>
          <a:xfrm rot="21093174">
            <a:off x="7422852" y="1465729"/>
            <a:ext cx="1241504" cy="1646655"/>
            <a:chOff x="4850027" y="1442097"/>
            <a:chExt cx="1504929" cy="1996047"/>
          </a:xfrm>
          <a:effectLst>
            <a:outerShdw blurRad="88103" dist="50800" dir="5400000" sx="35000" sy="35000" algn="ctr" rotWithShape="0">
              <a:srgbClr val="000000">
                <a:alpha val="39000"/>
              </a:srgbClr>
            </a:outerShdw>
          </a:effectLst>
        </p:grpSpPr>
        <p:sp>
          <p:nvSpPr>
            <p:cNvPr id="45" name="Rounded Rectangle 44">
              <a:extLst>
                <a:ext uri="{FF2B5EF4-FFF2-40B4-BE49-F238E27FC236}">
                  <a16:creationId xmlns:a16="http://schemas.microsoft.com/office/drawing/2014/main" id="{84C60497-C97A-E2AD-CDE2-B4FA0FA8B3E7}"/>
                </a:ext>
              </a:extLst>
            </p:cNvPr>
            <p:cNvSpPr/>
            <p:nvPr/>
          </p:nvSpPr>
          <p:spPr>
            <a:xfrm>
              <a:off x="4850027" y="1442097"/>
              <a:ext cx="1504929" cy="1996047"/>
            </a:xfrm>
            <a:prstGeom prst="roundRect">
              <a:avLst>
                <a:gd name="adj" fmla="val 6338"/>
              </a:avLst>
            </a:prstGeom>
            <a:ln>
              <a:noFill/>
            </a:ln>
            <a:effectLst>
              <a:outerShdw blurRad="50800" dist="50800" dir="5400000" algn="ctr" rotWithShape="0">
                <a:srgbClr val="000000">
                  <a:alpha val="14000"/>
                </a:srgb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46" name="Picture 45">
              <a:extLst>
                <a:ext uri="{FF2B5EF4-FFF2-40B4-BE49-F238E27FC236}">
                  <a16:creationId xmlns:a16="http://schemas.microsoft.com/office/drawing/2014/main" id="{B4329392-425C-02B0-B53A-32E2B3DEB3A2}"/>
                </a:ext>
              </a:extLst>
            </p:cNvPr>
            <p:cNvPicPr>
              <a:picLocks noChangeAspect="1"/>
            </p:cNvPicPr>
            <p:nvPr/>
          </p:nvPicPr>
          <p:blipFill>
            <a:blip r:embed="rId4"/>
            <a:stretch>
              <a:fillRect/>
            </a:stretch>
          </p:blipFill>
          <p:spPr>
            <a:xfrm>
              <a:off x="4924931" y="1504347"/>
              <a:ext cx="1302288" cy="1847432"/>
            </a:xfrm>
            <a:prstGeom prst="rect">
              <a:avLst/>
            </a:prstGeom>
          </p:spPr>
        </p:pic>
      </p:grpSp>
      <p:grpSp>
        <p:nvGrpSpPr>
          <p:cNvPr id="30" name="Group 29">
            <a:extLst>
              <a:ext uri="{FF2B5EF4-FFF2-40B4-BE49-F238E27FC236}">
                <a16:creationId xmlns:a16="http://schemas.microsoft.com/office/drawing/2014/main" id="{AE553F5C-D49A-D669-C217-5E793208709E}"/>
              </a:ext>
            </a:extLst>
          </p:cNvPr>
          <p:cNvGrpSpPr/>
          <p:nvPr/>
        </p:nvGrpSpPr>
        <p:grpSpPr>
          <a:xfrm>
            <a:off x="5235765" y="2320944"/>
            <a:ext cx="1134254" cy="1603222"/>
            <a:chOff x="4672195" y="1977924"/>
            <a:chExt cx="1399421" cy="1978025"/>
          </a:xfrm>
          <a:effectLst>
            <a:outerShdw blurRad="395582" dist="50800" dir="5400000" sx="50000" sy="50000" algn="ctr" rotWithShape="0">
              <a:srgbClr val="000000">
                <a:alpha val="14801"/>
              </a:srgbClr>
            </a:outerShdw>
          </a:effectLst>
        </p:grpSpPr>
        <p:sp>
          <p:nvSpPr>
            <p:cNvPr id="43" name="Rounded Rectangle 42">
              <a:extLst>
                <a:ext uri="{FF2B5EF4-FFF2-40B4-BE49-F238E27FC236}">
                  <a16:creationId xmlns:a16="http://schemas.microsoft.com/office/drawing/2014/main" id="{7432F75B-5060-9FC5-447C-315736A8178D}"/>
                </a:ext>
              </a:extLst>
            </p:cNvPr>
            <p:cNvSpPr/>
            <p:nvPr/>
          </p:nvSpPr>
          <p:spPr>
            <a:xfrm>
              <a:off x="4672195" y="1977924"/>
              <a:ext cx="1399421" cy="1978025"/>
            </a:xfrm>
            <a:prstGeom prst="roundRect">
              <a:avLst>
                <a:gd name="adj" fmla="val 4906"/>
              </a:avLst>
            </a:prstGeom>
            <a:ln>
              <a:noFill/>
            </a:ln>
            <a:effectLst>
              <a:outerShdw blurRad="50800" dist="50800" dir="5400000" algn="ctr" rotWithShape="0">
                <a:srgbClr val="000000">
                  <a:alpha val="23613"/>
                </a:srgb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4" name="Picture 43">
              <a:extLst>
                <a:ext uri="{FF2B5EF4-FFF2-40B4-BE49-F238E27FC236}">
                  <a16:creationId xmlns:a16="http://schemas.microsoft.com/office/drawing/2014/main" id="{035825CB-6545-1E9D-F06E-B85D262F413C}"/>
                </a:ext>
              </a:extLst>
            </p:cNvPr>
            <p:cNvPicPr>
              <a:picLocks noChangeAspect="1"/>
            </p:cNvPicPr>
            <p:nvPr/>
          </p:nvPicPr>
          <p:blipFill>
            <a:blip r:embed="rId5"/>
            <a:stretch>
              <a:fillRect/>
            </a:stretch>
          </p:blipFill>
          <p:spPr>
            <a:xfrm>
              <a:off x="4723052" y="2066375"/>
              <a:ext cx="1302625" cy="1846650"/>
            </a:xfrm>
            <a:prstGeom prst="rect">
              <a:avLst/>
            </a:prstGeom>
          </p:spPr>
        </p:pic>
      </p:grpSp>
      <p:grpSp>
        <p:nvGrpSpPr>
          <p:cNvPr id="31" name="Group 30">
            <a:extLst>
              <a:ext uri="{FF2B5EF4-FFF2-40B4-BE49-F238E27FC236}">
                <a16:creationId xmlns:a16="http://schemas.microsoft.com/office/drawing/2014/main" id="{56616C80-18B6-144F-6C3F-B5C6B1F5C518}"/>
              </a:ext>
            </a:extLst>
          </p:cNvPr>
          <p:cNvGrpSpPr/>
          <p:nvPr/>
        </p:nvGrpSpPr>
        <p:grpSpPr>
          <a:xfrm rot="21208685">
            <a:off x="5332209" y="3468921"/>
            <a:ext cx="1741023" cy="1213226"/>
            <a:chOff x="4592025" y="1696662"/>
            <a:chExt cx="2295527" cy="1599630"/>
          </a:xfrm>
          <a:effectLst>
            <a:outerShdw blurRad="88103" dist="50800" dir="5400000" sx="35000" sy="35000" algn="ctr" rotWithShape="0">
              <a:srgbClr val="000000">
                <a:alpha val="39000"/>
              </a:srgbClr>
            </a:outerShdw>
          </a:effectLst>
        </p:grpSpPr>
        <p:sp>
          <p:nvSpPr>
            <p:cNvPr id="41" name="Rounded Rectangle 40">
              <a:extLst>
                <a:ext uri="{FF2B5EF4-FFF2-40B4-BE49-F238E27FC236}">
                  <a16:creationId xmlns:a16="http://schemas.microsoft.com/office/drawing/2014/main" id="{51B84CA3-D01B-34A4-A30E-AADD4371D4EC}"/>
                </a:ext>
              </a:extLst>
            </p:cNvPr>
            <p:cNvSpPr/>
            <p:nvPr/>
          </p:nvSpPr>
          <p:spPr>
            <a:xfrm>
              <a:off x="4592025" y="1696662"/>
              <a:ext cx="2295527" cy="1599630"/>
            </a:xfrm>
            <a:prstGeom prst="roundRect">
              <a:avLst>
                <a:gd name="adj" fmla="val 2948"/>
              </a:avLst>
            </a:prstGeom>
            <a:ln>
              <a:noFill/>
            </a:ln>
            <a:effectLst>
              <a:outerShdw blurRad="50800" dist="50800" dir="5400000" algn="ctr" rotWithShape="0">
                <a:srgbClr val="000000">
                  <a:alpha val="14668"/>
                </a:srgb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2" name="Picture 41">
              <a:extLst>
                <a:ext uri="{FF2B5EF4-FFF2-40B4-BE49-F238E27FC236}">
                  <a16:creationId xmlns:a16="http://schemas.microsoft.com/office/drawing/2014/main" id="{BBDA5C4B-97A0-460A-282A-ED7336F7186A}"/>
                </a:ext>
              </a:extLst>
            </p:cNvPr>
            <p:cNvPicPr>
              <a:picLocks noChangeAspect="1"/>
            </p:cNvPicPr>
            <p:nvPr/>
          </p:nvPicPr>
          <p:blipFill>
            <a:blip r:embed="rId6"/>
            <a:stretch>
              <a:fillRect/>
            </a:stretch>
          </p:blipFill>
          <p:spPr>
            <a:xfrm>
              <a:off x="4650036" y="1768530"/>
              <a:ext cx="2139204" cy="1509731"/>
            </a:xfrm>
            <a:prstGeom prst="rect">
              <a:avLst/>
            </a:prstGeom>
          </p:spPr>
        </p:pic>
      </p:grpSp>
      <p:grpSp>
        <p:nvGrpSpPr>
          <p:cNvPr id="32" name="Group 31">
            <a:extLst>
              <a:ext uri="{FF2B5EF4-FFF2-40B4-BE49-F238E27FC236}">
                <a16:creationId xmlns:a16="http://schemas.microsoft.com/office/drawing/2014/main" id="{B57E5092-5C5E-B513-4837-CADFC27F159A}"/>
              </a:ext>
            </a:extLst>
          </p:cNvPr>
          <p:cNvGrpSpPr/>
          <p:nvPr/>
        </p:nvGrpSpPr>
        <p:grpSpPr>
          <a:xfrm rot="393080">
            <a:off x="6261351" y="1764517"/>
            <a:ext cx="1249595" cy="1657387"/>
            <a:chOff x="5936222" y="1207354"/>
            <a:chExt cx="1504929" cy="1996048"/>
          </a:xfrm>
          <a:effectLst>
            <a:outerShdw blurRad="88103" dist="50800" dir="5400000" sx="35000" sy="35000" algn="ctr" rotWithShape="0">
              <a:srgbClr val="000000">
                <a:alpha val="39000"/>
              </a:srgbClr>
            </a:outerShdw>
          </a:effectLst>
        </p:grpSpPr>
        <p:sp>
          <p:nvSpPr>
            <p:cNvPr id="39" name="Rounded Rectangle 38">
              <a:extLst>
                <a:ext uri="{FF2B5EF4-FFF2-40B4-BE49-F238E27FC236}">
                  <a16:creationId xmlns:a16="http://schemas.microsoft.com/office/drawing/2014/main" id="{E22F9873-1317-2AD5-2C91-83C679867BAF}"/>
                </a:ext>
              </a:extLst>
            </p:cNvPr>
            <p:cNvSpPr/>
            <p:nvPr/>
          </p:nvSpPr>
          <p:spPr>
            <a:xfrm>
              <a:off x="5936222" y="1207354"/>
              <a:ext cx="1504929" cy="1996048"/>
            </a:xfrm>
            <a:prstGeom prst="roundRect">
              <a:avLst>
                <a:gd name="adj" fmla="val 6338"/>
              </a:avLst>
            </a:prstGeom>
            <a:ln>
              <a:noFill/>
            </a:ln>
            <a:effectLst>
              <a:outerShdw blurRad="50800" dist="50800" dir="5400000" algn="ctr" rotWithShape="0">
                <a:srgbClr val="000000">
                  <a:alpha val="21000"/>
                </a:srgb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40" name="Picture 39">
              <a:extLst>
                <a:ext uri="{FF2B5EF4-FFF2-40B4-BE49-F238E27FC236}">
                  <a16:creationId xmlns:a16="http://schemas.microsoft.com/office/drawing/2014/main" id="{FD40BEF9-4225-18B7-1BD9-BA8E1792A860}"/>
                </a:ext>
              </a:extLst>
            </p:cNvPr>
            <p:cNvPicPr>
              <a:picLocks noChangeAspect="1"/>
            </p:cNvPicPr>
            <p:nvPr/>
          </p:nvPicPr>
          <p:blipFill>
            <a:blip r:embed="rId7"/>
            <a:stretch>
              <a:fillRect/>
            </a:stretch>
          </p:blipFill>
          <p:spPr>
            <a:xfrm>
              <a:off x="6048912" y="1272033"/>
              <a:ext cx="1302288" cy="1850506"/>
            </a:xfrm>
            <a:prstGeom prst="rect">
              <a:avLst/>
            </a:prstGeom>
          </p:spPr>
        </p:pic>
      </p:grpSp>
      <p:grpSp>
        <p:nvGrpSpPr>
          <p:cNvPr id="33" name="Group 32">
            <a:extLst>
              <a:ext uri="{FF2B5EF4-FFF2-40B4-BE49-F238E27FC236}">
                <a16:creationId xmlns:a16="http://schemas.microsoft.com/office/drawing/2014/main" id="{422491CE-C0BF-8F7A-7924-8C8A7B20D183}"/>
              </a:ext>
            </a:extLst>
          </p:cNvPr>
          <p:cNvGrpSpPr/>
          <p:nvPr/>
        </p:nvGrpSpPr>
        <p:grpSpPr>
          <a:xfrm>
            <a:off x="7462413" y="2922283"/>
            <a:ext cx="1846463" cy="1321919"/>
            <a:chOff x="6291072" y="3844575"/>
            <a:chExt cx="2450592" cy="1754426"/>
          </a:xfrm>
          <a:effectLst>
            <a:outerShdw blurRad="88103" dist="50800" dir="5400000" sx="35000" sy="35000" algn="ctr" rotWithShape="0">
              <a:srgbClr val="000000">
                <a:alpha val="0"/>
              </a:srgbClr>
            </a:outerShdw>
          </a:effectLst>
        </p:grpSpPr>
        <p:sp>
          <p:nvSpPr>
            <p:cNvPr id="37" name="Rounded Rectangle 36">
              <a:extLst>
                <a:ext uri="{FF2B5EF4-FFF2-40B4-BE49-F238E27FC236}">
                  <a16:creationId xmlns:a16="http://schemas.microsoft.com/office/drawing/2014/main" id="{263A4BBE-0087-CB11-8B82-E85FF8432AE5}"/>
                </a:ext>
              </a:extLst>
            </p:cNvPr>
            <p:cNvSpPr/>
            <p:nvPr/>
          </p:nvSpPr>
          <p:spPr>
            <a:xfrm>
              <a:off x="6291072" y="3844575"/>
              <a:ext cx="2450592" cy="1754426"/>
            </a:xfrm>
            <a:prstGeom prst="roundRect">
              <a:avLst>
                <a:gd name="adj" fmla="val 5201"/>
              </a:avLst>
            </a:prstGeom>
            <a:ln>
              <a:noFill/>
            </a:ln>
            <a:effectLst>
              <a:outerShdw blurRad="50800" dist="50800" dir="5400000" algn="ctr" rotWithShape="0">
                <a:srgbClr val="000000">
                  <a:alpha val="22238"/>
                </a:srgb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8" name="Picture 37">
              <a:extLst>
                <a:ext uri="{FF2B5EF4-FFF2-40B4-BE49-F238E27FC236}">
                  <a16:creationId xmlns:a16="http://schemas.microsoft.com/office/drawing/2014/main" id="{8FE2D1E4-1FE6-C36A-BFE8-7338CC6049B0}"/>
                </a:ext>
              </a:extLst>
            </p:cNvPr>
            <p:cNvPicPr>
              <a:picLocks noChangeAspect="1"/>
            </p:cNvPicPr>
            <p:nvPr/>
          </p:nvPicPr>
          <p:blipFill>
            <a:blip r:embed="rId8"/>
            <a:stretch>
              <a:fillRect/>
            </a:stretch>
          </p:blipFill>
          <p:spPr>
            <a:xfrm>
              <a:off x="6402009" y="3909856"/>
              <a:ext cx="2272665" cy="1596720"/>
            </a:xfrm>
            <a:prstGeom prst="rect">
              <a:avLst/>
            </a:prstGeom>
          </p:spPr>
        </p:pic>
      </p:grpSp>
      <p:grpSp>
        <p:nvGrpSpPr>
          <p:cNvPr id="34" name="Group 33">
            <a:extLst>
              <a:ext uri="{FF2B5EF4-FFF2-40B4-BE49-F238E27FC236}">
                <a16:creationId xmlns:a16="http://schemas.microsoft.com/office/drawing/2014/main" id="{15FD6AB3-356F-EEC1-C225-858B9E1D7BD3}"/>
              </a:ext>
            </a:extLst>
          </p:cNvPr>
          <p:cNvGrpSpPr/>
          <p:nvPr/>
        </p:nvGrpSpPr>
        <p:grpSpPr>
          <a:xfrm>
            <a:off x="6411239" y="3583024"/>
            <a:ext cx="1322576" cy="1893924"/>
            <a:chOff x="4808234" y="3722795"/>
            <a:chExt cx="1427973" cy="2044852"/>
          </a:xfrm>
          <a:effectLst>
            <a:outerShdw blurRad="88103" dist="50800" dir="5400000" sx="35000" sy="35000" algn="ctr" rotWithShape="0">
              <a:srgbClr val="000000">
                <a:alpha val="39000"/>
              </a:srgbClr>
            </a:outerShdw>
          </a:effectLst>
        </p:grpSpPr>
        <p:sp>
          <p:nvSpPr>
            <p:cNvPr id="35" name="Rounded Rectangle 34">
              <a:extLst>
                <a:ext uri="{FF2B5EF4-FFF2-40B4-BE49-F238E27FC236}">
                  <a16:creationId xmlns:a16="http://schemas.microsoft.com/office/drawing/2014/main" id="{1A1DD31E-4F86-E92F-8E7E-43B76ECFC665}"/>
                </a:ext>
              </a:extLst>
            </p:cNvPr>
            <p:cNvSpPr/>
            <p:nvPr/>
          </p:nvSpPr>
          <p:spPr>
            <a:xfrm>
              <a:off x="4808234" y="3722795"/>
              <a:ext cx="1427973" cy="2044852"/>
            </a:xfrm>
            <a:prstGeom prst="roundRect">
              <a:avLst>
                <a:gd name="adj" fmla="val 4835"/>
              </a:avLst>
            </a:prstGeom>
            <a:ln>
              <a:noFill/>
            </a:ln>
            <a:effectLst>
              <a:outerShdw blurRad="50800" dist="50800" dir="5400000" algn="ctr" rotWithShape="0">
                <a:srgbClr val="000000">
                  <a:alpha val="25835"/>
                </a:srgb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6" name="Picture 35">
              <a:extLst>
                <a:ext uri="{FF2B5EF4-FFF2-40B4-BE49-F238E27FC236}">
                  <a16:creationId xmlns:a16="http://schemas.microsoft.com/office/drawing/2014/main" id="{7A713C0F-19A7-F841-B650-404AAF4F57C3}"/>
                </a:ext>
              </a:extLst>
            </p:cNvPr>
            <p:cNvPicPr>
              <a:picLocks noChangeAspect="1"/>
            </p:cNvPicPr>
            <p:nvPr/>
          </p:nvPicPr>
          <p:blipFill>
            <a:blip r:embed="rId9"/>
            <a:stretch>
              <a:fillRect/>
            </a:stretch>
          </p:blipFill>
          <p:spPr>
            <a:xfrm>
              <a:off x="4863099" y="3844575"/>
              <a:ext cx="1300764" cy="1847431"/>
            </a:xfrm>
            <a:prstGeom prst="rect">
              <a:avLst/>
            </a:prstGeom>
          </p:spPr>
        </p:pic>
      </p:grpSp>
      <p:sp>
        <p:nvSpPr>
          <p:cNvPr id="20" name="Rounded Rectangle 19">
            <a:extLst>
              <a:ext uri="{FF2B5EF4-FFF2-40B4-BE49-F238E27FC236}">
                <a16:creationId xmlns:a16="http://schemas.microsoft.com/office/drawing/2014/main" id="{3CE3A01C-393C-6057-3486-46D6FFF26917}"/>
              </a:ext>
            </a:extLst>
          </p:cNvPr>
          <p:cNvSpPr/>
          <p:nvPr/>
        </p:nvSpPr>
        <p:spPr>
          <a:xfrm>
            <a:off x="5027435" y="1289857"/>
            <a:ext cx="4699746" cy="5108006"/>
          </a:xfrm>
          <a:prstGeom prst="roundRect">
            <a:avLst>
              <a:gd name="adj" fmla="val 5807"/>
            </a:avLst>
          </a:prstGeom>
          <a:solidFill>
            <a:srgbClr val="0F83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59CB3388-1CF3-210D-7965-ABB3DA1A07A0}"/>
              </a:ext>
            </a:extLst>
          </p:cNvPr>
          <p:cNvSpPr/>
          <p:nvPr/>
        </p:nvSpPr>
        <p:spPr>
          <a:xfrm>
            <a:off x="5173960" y="3057647"/>
            <a:ext cx="4435179" cy="1481560"/>
          </a:xfrm>
          <a:prstGeom prst="roundRect">
            <a:avLst>
              <a:gd name="adj" fmla="val 6740"/>
            </a:avLst>
          </a:prstGeom>
          <a:solidFill>
            <a:srgbClr val="1EA099"/>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180000" tIns="144000" rtlCol="0" anchor="t" anchorCtr="0"/>
          <a:lstStyle/>
          <a:p>
            <a:r>
              <a:rPr lang="en-US" sz="2400" b="1" dirty="0">
                <a:latin typeface="Century Gothic" panose="020B0502020202020204" pitchFamily="34" charset="0"/>
              </a:rPr>
              <a:t>Feel </a:t>
            </a:r>
          </a:p>
        </p:txBody>
      </p:sp>
      <p:sp>
        <p:nvSpPr>
          <p:cNvPr id="12" name="Rounded Rectangle 11">
            <a:extLst>
              <a:ext uri="{FF2B5EF4-FFF2-40B4-BE49-F238E27FC236}">
                <a16:creationId xmlns:a16="http://schemas.microsoft.com/office/drawing/2014/main" id="{7927BC54-E564-17CA-53E8-9E2AF6813896}"/>
              </a:ext>
            </a:extLst>
          </p:cNvPr>
          <p:cNvSpPr/>
          <p:nvPr/>
        </p:nvSpPr>
        <p:spPr>
          <a:xfrm>
            <a:off x="5173960" y="4682171"/>
            <a:ext cx="4435179" cy="1481560"/>
          </a:xfrm>
          <a:prstGeom prst="roundRect">
            <a:avLst>
              <a:gd name="adj" fmla="val 6740"/>
            </a:avLst>
          </a:prstGeom>
          <a:solidFill>
            <a:srgbClr val="1EA099"/>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180000" tIns="144000" rtlCol="0" anchor="t" anchorCtr="0"/>
          <a:lstStyle/>
          <a:p>
            <a:r>
              <a:rPr lang="en-US" sz="2400" b="1" dirty="0">
                <a:latin typeface="Century Gothic" panose="020B0502020202020204" pitchFamily="34" charset="0"/>
              </a:rPr>
              <a:t>Do</a:t>
            </a:r>
          </a:p>
        </p:txBody>
      </p:sp>
      <p:sp>
        <p:nvSpPr>
          <p:cNvPr id="9" name="Rounded Rectangle 8">
            <a:extLst>
              <a:ext uri="{FF2B5EF4-FFF2-40B4-BE49-F238E27FC236}">
                <a16:creationId xmlns:a16="http://schemas.microsoft.com/office/drawing/2014/main" id="{6655AB4C-BEEF-52D5-F3CB-45B7181EAB1A}"/>
              </a:ext>
            </a:extLst>
          </p:cNvPr>
          <p:cNvSpPr/>
          <p:nvPr/>
        </p:nvSpPr>
        <p:spPr>
          <a:xfrm>
            <a:off x="5173960" y="1446836"/>
            <a:ext cx="4435179" cy="1481560"/>
          </a:xfrm>
          <a:prstGeom prst="roundRect">
            <a:avLst>
              <a:gd name="adj" fmla="val 6740"/>
            </a:avLst>
          </a:prstGeom>
          <a:solidFill>
            <a:srgbClr val="1EA099"/>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180000" tIns="144000" rtlCol="0" anchor="t" anchorCtr="0"/>
          <a:lstStyle/>
          <a:p>
            <a:r>
              <a:rPr lang="en-US" sz="2400" b="1" dirty="0">
                <a:latin typeface="Century Gothic" panose="020B0502020202020204" pitchFamily="34" charset="0"/>
              </a:rPr>
              <a:t>Think</a:t>
            </a:r>
          </a:p>
        </p:txBody>
      </p:sp>
      <p:pic>
        <p:nvPicPr>
          <p:cNvPr id="14" name="Picture 13" descr="A blue circle with white faces&#10;&#10;Description automatically generated">
            <a:extLst>
              <a:ext uri="{FF2B5EF4-FFF2-40B4-BE49-F238E27FC236}">
                <a16:creationId xmlns:a16="http://schemas.microsoft.com/office/drawing/2014/main" id="{9AB2A92A-065E-5A7C-BDBF-578AE90303E0}"/>
              </a:ext>
            </a:extLst>
          </p:cNvPr>
          <p:cNvPicPr>
            <a:picLocks noChangeAspect="1"/>
          </p:cNvPicPr>
          <p:nvPr/>
        </p:nvPicPr>
        <p:blipFill>
          <a:blip r:embed="rId10"/>
          <a:stretch>
            <a:fillRect/>
          </a:stretch>
        </p:blipFill>
        <p:spPr>
          <a:xfrm>
            <a:off x="8560676" y="3275625"/>
            <a:ext cx="890043" cy="890043"/>
          </a:xfrm>
          <a:prstGeom prst="rect">
            <a:avLst/>
          </a:prstGeom>
        </p:spPr>
      </p:pic>
      <p:pic>
        <p:nvPicPr>
          <p:cNvPr id="16" name="Picture 15" descr="A white cloud in a blue circle&#10;&#10;Description automatically generated">
            <a:extLst>
              <a:ext uri="{FF2B5EF4-FFF2-40B4-BE49-F238E27FC236}">
                <a16:creationId xmlns:a16="http://schemas.microsoft.com/office/drawing/2014/main" id="{19745263-7879-5277-831A-DF737361DB76}"/>
              </a:ext>
            </a:extLst>
          </p:cNvPr>
          <p:cNvPicPr>
            <a:picLocks noChangeAspect="1"/>
          </p:cNvPicPr>
          <p:nvPr/>
        </p:nvPicPr>
        <p:blipFill>
          <a:blip r:embed="rId11"/>
          <a:stretch>
            <a:fillRect/>
          </a:stretch>
        </p:blipFill>
        <p:spPr>
          <a:xfrm>
            <a:off x="8560676" y="1632699"/>
            <a:ext cx="867439" cy="867439"/>
          </a:xfrm>
          <a:prstGeom prst="rect">
            <a:avLst/>
          </a:prstGeom>
        </p:spPr>
      </p:pic>
      <p:pic>
        <p:nvPicPr>
          <p:cNvPr id="18" name="Picture 17" descr="A white gears in a blue circle&#10;&#10;Description automatically generated">
            <a:extLst>
              <a:ext uri="{FF2B5EF4-FFF2-40B4-BE49-F238E27FC236}">
                <a16:creationId xmlns:a16="http://schemas.microsoft.com/office/drawing/2014/main" id="{F18B0196-3043-856C-33D4-DA3D0B58F11C}"/>
              </a:ext>
            </a:extLst>
          </p:cNvPr>
          <p:cNvPicPr>
            <a:picLocks noChangeAspect="1"/>
          </p:cNvPicPr>
          <p:nvPr/>
        </p:nvPicPr>
        <p:blipFill>
          <a:blip r:embed="rId12"/>
          <a:stretch>
            <a:fillRect/>
          </a:stretch>
        </p:blipFill>
        <p:spPr>
          <a:xfrm>
            <a:off x="8560675" y="4869449"/>
            <a:ext cx="890043" cy="890043"/>
          </a:xfrm>
          <a:prstGeom prst="rect">
            <a:avLst/>
          </a:prstGeom>
        </p:spPr>
      </p:pic>
      <p:sp>
        <p:nvSpPr>
          <p:cNvPr id="2" name="Content Placeholder 1">
            <a:extLst>
              <a:ext uri="{FF2B5EF4-FFF2-40B4-BE49-F238E27FC236}">
                <a16:creationId xmlns:a16="http://schemas.microsoft.com/office/drawing/2014/main" id="{DF08734F-14C2-85FD-4E95-8932FF52E18A}"/>
              </a:ext>
            </a:extLst>
          </p:cNvPr>
          <p:cNvSpPr>
            <a:spLocks noGrp="1"/>
          </p:cNvSpPr>
          <p:nvPr>
            <p:ph sz="half" idx="10"/>
          </p:nvPr>
        </p:nvSpPr>
        <p:spPr>
          <a:xfrm>
            <a:off x="232915" y="1303304"/>
            <a:ext cx="4587856" cy="4368246"/>
          </a:xfrm>
        </p:spPr>
        <p:txBody>
          <a:bodyPr>
            <a:noAutofit/>
          </a:bodyPr>
          <a:lstStyle/>
          <a:p>
            <a:r>
              <a:rPr lang="en-GB" dirty="0"/>
              <a:t>With your partner, choose one of the posters and imagine a young person looking at it.</a:t>
            </a:r>
          </a:p>
          <a:p>
            <a:r>
              <a:rPr lang="en-GB" dirty="0"/>
              <a:t>Discuss what it might make the young person </a:t>
            </a:r>
            <a:r>
              <a:rPr lang="en-GB" b="1" dirty="0"/>
              <a:t>think</a:t>
            </a:r>
            <a:r>
              <a:rPr lang="en-GB" dirty="0"/>
              <a:t>, </a:t>
            </a:r>
            <a:r>
              <a:rPr lang="en-GB" b="1" dirty="0"/>
              <a:t>feel</a:t>
            </a:r>
            <a:r>
              <a:rPr lang="en-GB" dirty="0"/>
              <a:t> or </a:t>
            </a:r>
            <a:r>
              <a:rPr lang="en-GB" b="1" dirty="0"/>
              <a:t>do</a:t>
            </a:r>
            <a:r>
              <a:rPr lang="en-GB" dirty="0"/>
              <a:t> (or want to do).</a:t>
            </a:r>
          </a:p>
          <a:p>
            <a:r>
              <a:rPr lang="en-GB" dirty="0"/>
              <a:t>Now ‘pair/share’ with another pair who chose the same example as you. Do you agree?</a:t>
            </a:r>
          </a:p>
          <a:p>
            <a:r>
              <a:rPr lang="en-GB" dirty="0"/>
              <a:t>Next, do the same with another pair who chose a different example and discuss your responses.</a:t>
            </a:r>
          </a:p>
          <a:p>
            <a:endParaRPr lang="en-GB" dirty="0"/>
          </a:p>
        </p:txBody>
      </p:sp>
      <p:sp>
        <p:nvSpPr>
          <p:cNvPr id="3" name="Title 2">
            <a:extLst>
              <a:ext uri="{FF2B5EF4-FFF2-40B4-BE49-F238E27FC236}">
                <a16:creationId xmlns:a16="http://schemas.microsoft.com/office/drawing/2014/main" id="{66ABD651-5434-39BE-70BD-E3CAD55EE405}"/>
              </a:ext>
            </a:extLst>
          </p:cNvPr>
          <p:cNvSpPr>
            <a:spLocks noGrp="1"/>
          </p:cNvSpPr>
          <p:nvPr>
            <p:ph type="title"/>
          </p:nvPr>
        </p:nvSpPr>
        <p:spPr/>
        <p:txBody>
          <a:bodyPr/>
          <a:lstStyle/>
          <a:p>
            <a:r>
              <a:rPr lang="en-GB" dirty="0"/>
              <a:t>Think, feel, do</a:t>
            </a:r>
          </a:p>
        </p:txBody>
      </p:sp>
      <p:sp>
        <p:nvSpPr>
          <p:cNvPr id="4" name="Slide Number Placeholder 3">
            <a:extLst>
              <a:ext uri="{FF2B5EF4-FFF2-40B4-BE49-F238E27FC236}">
                <a16:creationId xmlns:a16="http://schemas.microsoft.com/office/drawing/2014/main" id="{2EC742D6-18BD-6B53-9162-BFEA7DA50BB1}"/>
              </a:ext>
            </a:extLst>
          </p:cNvPr>
          <p:cNvSpPr>
            <a:spLocks noGrp="1"/>
          </p:cNvSpPr>
          <p:nvPr>
            <p:ph type="sldNum" sz="quarter" idx="4"/>
          </p:nvPr>
        </p:nvSpPr>
        <p:spPr/>
        <p:txBody>
          <a:bodyPr/>
          <a:lstStyle/>
          <a:p>
            <a:r>
              <a:rPr lang="en-GB"/>
              <a:t>© PSHE Association 2025</a:t>
            </a:r>
            <a:endParaRPr lang="en-GB" dirty="0"/>
          </a:p>
        </p:txBody>
      </p:sp>
      <p:pic>
        <p:nvPicPr>
          <p:cNvPr id="8" name="Picture 7" descr="A silhouette of a person's hands&#10;&#10;Description automatically generated">
            <a:extLst>
              <a:ext uri="{FF2B5EF4-FFF2-40B4-BE49-F238E27FC236}">
                <a16:creationId xmlns:a16="http://schemas.microsoft.com/office/drawing/2014/main" id="{47CD4E8C-D80B-4B52-9BE9-D4B1BB634E3E}"/>
              </a:ext>
            </a:extLst>
          </p:cNvPr>
          <p:cNvPicPr>
            <a:picLocks noChangeAspect="1"/>
          </p:cNvPicPr>
          <p:nvPr/>
        </p:nvPicPr>
        <p:blipFill>
          <a:blip r:embed="rId13"/>
          <a:srcRect b="24802"/>
          <a:stretch/>
        </p:blipFill>
        <p:spPr>
          <a:xfrm>
            <a:off x="6691203" y="2506342"/>
            <a:ext cx="1516284" cy="4351658"/>
          </a:xfrm>
          <a:prstGeom prst="rect">
            <a:avLst/>
          </a:prstGeom>
        </p:spPr>
      </p:pic>
    </p:spTree>
    <p:extLst>
      <p:ext uri="{BB962C8B-B14F-4D97-AF65-F5344CB8AC3E}">
        <p14:creationId xmlns:p14="http://schemas.microsoft.com/office/powerpoint/2010/main" val="426763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xit" presetSubtype="0" fill="hold" nodeType="withEffect">
                                  <p:stCondLst>
                                    <p:cond delay="0"/>
                                  </p:stCondLst>
                                  <p:childTnLst>
                                    <p:animEffect transition="out" filter="fade">
                                      <p:cBhvr>
                                        <p:cTn id="9" dur="500"/>
                                        <p:tgtEl>
                                          <p:spTgt spid="31"/>
                                        </p:tgtEl>
                                      </p:cBhvr>
                                    </p:animEffect>
                                    <p:set>
                                      <p:cBhvr>
                                        <p:cTn id="10" dur="1" fill="hold">
                                          <p:stCondLst>
                                            <p:cond delay="499"/>
                                          </p:stCondLst>
                                        </p:cTn>
                                        <p:tgtEl>
                                          <p:spTgt spid="31"/>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0"/>
                                        </p:tgtEl>
                                      </p:cBhvr>
                                    </p:animEffect>
                                    <p:set>
                                      <p:cBhvr>
                                        <p:cTn id="13" dur="1" fill="hold">
                                          <p:stCondLst>
                                            <p:cond delay="499"/>
                                          </p:stCondLst>
                                        </p:cTn>
                                        <p:tgtEl>
                                          <p:spTgt spid="30"/>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9"/>
                                        </p:tgtEl>
                                      </p:cBhvr>
                                    </p:animEffect>
                                    <p:set>
                                      <p:cBhvr>
                                        <p:cTn id="16" dur="1" fill="hold">
                                          <p:stCondLst>
                                            <p:cond delay="499"/>
                                          </p:stCondLst>
                                        </p:cTn>
                                        <p:tgtEl>
                                          <p:spTgt spid="29"/>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3"/>
                                        </p:tgtEl>
                                      </p:cBhvr>
                                    </p:animEffect>
                                    <p:set>
                                      <p:cBhvr>
                                        <p:cTn id="19" dur="1" fill="hold">
                                          <p:stCondLst>
                                            <p:cond delay="499"/>
                                          </p:stCondLst>
                                        </p:cTn>
                                        <p:tgtEl>
                                          <p:spTgt spid="33"/>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34"/>
                                        </p:tgtEl>
                                      </p:cBhvr>
                                    </p:animEffect>
                                    <p:set>
                                      <p:cBhvr>
                                        <p:cTn id="25" dur="1" fill="hold">
                                          <p:stCondLst>
                                            <p:cond delay="499"/>
                                          </p:stCondLst>
                                        </p:cTn>
                                        <p:tgtEl>
                                          <p:spTgt spid="3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fade">
                                      <p:cBhvr>
                                        <p:cTn id="30" dur="500"/>
                                        <p:tgtEl>
                                          <p:spTgt spid="2">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par>
                                <p:cTn id="53" presetID="10" presetClass="entr" presetSubtype="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fade">
                                      <p:cBhvr>
                                        <p:cTn id="60" dur="500"/>
                                        <p:tgtEl>
                                          <p:spTgt spid="2">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
                                            <p:txEl>
                                              <p:pRg st="3" end="3"/>
                                            </p:txEl>
                                          </p:spTgt>
                                        </p:tgtEl>
                                        <p:attrNameLst>
                                          <p:attrName>style.visibility</p:attrName>
                                        </p:attrNameLst>
                                      </p:cBhvr>
                                      <p:to>
                                        <p:strVal val="visible"/>
                                      </p:to>
                                    </p:set>
                                    <p:animEffect transition="in" filter="fade">
                                      <p:cBhvr>
                                        <p:cTn id="6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1" grpId="0" animBg="1"/>
      <p:bldP spid="12"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073D4D-FA37-77B8-AAD8-4FBF9954B34B}"/>
              </a:ext>
            </a:extLst>
          </p:cNvPr>
          <p:cNvSpPr>
            <a:spLocks noGrp="1"/>
          </p:cNvSpPr>
          <p:nvPr>
            <p:ph type="sldNum" sz="quarter" idx="4"/>
          </p:nvPr>
        </p:nvSpPr>
        <p:spPr/>
        <p:txBody>
          <a:bodyPr/>
          <a:lstStyle/>
          <a:p>
            <a:r>
              <a:rPr lang="en-GB"/>
              <a:t>© PSHE Association 2025</a:t>
            </a:r>
            <a:endParaRPr lang="en-GB" dirty="0"/>
          </a:p>
        </p:txBody>
      </p:sp>
      <p:grpSp>
        <p:nvGrpSpPr>
          <p:cNvPr id="26" name="Group 25">
            <a:extLst>
              <a:ext uri="{FF2B5EF4-FFF2-40B4-BE49-F238E27FC236}">
                <a16:creationId xmlns:a16="http://schemas.microsoft.com/office/drawing/2014/main" id="{B1455182-3632-9206-71B6-FB042D62169D}"/>
              </a:ext>
            </a:extLst>
          </p:cNvPr>
          <p:cNvGrpSpPr/>
          <p:nvPr/>
        </p:nvGrpSpPr>
        <p:grpSpPr>
          <a:xfrm>
            <a:off x="5209395" y="1529442"/>
            <a:ext cx="4414126" cy="2360826"/>
            <a:chOff x="5592983" y="1389093"/>
            <a:chExt cx="5276279" cy="2821935"/>
          </a:xfrm>
        </p:grpSpPr>
        <p:sp>
          <p:nvSpPr>
            <p:cNvPr id="17" name="Rectangle: Rounded Corners 7">
              <a:extLst>
                <a:ext uri="{FF2B5EF4-FFF2-40B4-BE49-F238E27FC236}">
                  <a16:creationId xmlns:a16="http://schemas.microsoft.com/office/drawing/2014/main" id="{198D7B1B-005F-6F8F-F573-2A3D95251A00}"/>
                </a:ext>
              </a:extLst>
            </p:cNvPr>
            <p:cNvSpPr/>
            <p:nvPr/>
          </p:nvSpPr>
          <p:spPr>
            <a:xfrm rot="21090636">
              <a:off x="5717553" y="1510754"/>
              <a:ext cx="1863438" cy="977874"/>
            </a:xfrm>
            <a:prstGeom prst="roundRect">
              <a:avLst/>
            </a:prstGeom>
            <a:solidFill>
              <a:schemeClr val="bg2"/>
            </a:solidFill>
            <a:ln w="28575">
              <a:noFill/>
            </a:ln>
            <a:effectLst>
              <a:outerShdw blurRad="50800" dist="50800" dir="12780000" sx="101000" sy="101000" algn="ctr" rotWithShape="0">
                <a:srgbClr val="000000">
                  <a:alpha val="663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advert on social media</a:t>
              </a:r>
              <a:endParaRPr lang="en-GB" sz="1400" b="1" dirty="0">
                <a:solidFill>
                  <a:schemeClr val="tx1"/>
                </a:solidFill>
                <a:latin typeface="Century Gothic" panose="020B0502020202020204" pitchFamily="34" charset="0"/>
                <a:ea typeface="Lato" panose="020B0604020202020204" charset="0"/>
                <a:cs typeface="Lato" panose="020B0604020202020204" charset="0"/>
              </a:endParaRPr>
            </a:p>
          </p:txBody>
        </p:sp>
        <p:sp>
          <p:nvSpPr>
            <p:cNvPr id="19" name="Rectangle: Rounded Corners 8">
              <a:extLst>
                <a:ext uri="{FF2B5EF4-FFF2-40B4-BE49-F238E27FC236}">
                  <a16:creationId xmlns:a16="http://schemas.microsoft.com/office/drawing/2014/main" id="{F80E68C1-BB73-1ABA-BA2F-B13D279CC9CB}"/>
                </a:ext>
              </a:extLst>
            </p:cNvPr>
            <p:cNvSpPr/>
            <p:nvPr/>
          </p:nvSpPr>
          <p:spPr>
            <a:xfrm rot="696866">
              <a:off x="7482941" y="1389093"/>
              <a:ext cx="1863438" cy="977874"/>
            </a:xfrm>
            <a:prstGeom prst="roundRect">
              <a:avLst/>
            </a:prstGeom>
            <a:solidFill>
              <a:schemeClr val="bg2"/>
            </a:solidFill>
            <a:ln w="28575">
              <a:noFill/>
            </a:ln>
            <a:effectLst>
              <a:outerShdw blurRad="50800" dist="50800" dir="12780000" sx="101000" sy="101000" algn="ctr" rotWithShape="0">
                <a:srgbClr val="000000">
                  <a:alpha val="663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friend</a:t>
              </a:r>
              <a:endParaRPr lang="en-GB" sz="1400" b="1" dirty="0">
                <a:solidFill>
                  <a:schemeClr val="tx1"/>
                </a:solidFill>
                <a:latin typeface="Century Gothic" panose="020B0502020202020204" pitchFamily="34" charset="0"/>
                <a:ea typeface="Lato" panose="020B0604020202020204" charset="0"/>
                <a:cs typeface="Lato" panose="020B0604020202020204" charset="0"/>
              </a:endParaRPr>
            </a:p>
          </p:txBody>
        </p:sp>
        <p:sp>
          <p:nvSpPr>
            <p:cNvPr id="20" name="Rectangle: Rounded Corners 9">
              <a:extLst>
                <a:ext uri="{FF2B5EF4-FFF2-40B4-BE49-F238E27FC236}">
                  <a16:creationId xmlns:a16="http://schemas.microsoft.com/office/drawing/2014/main" id="{40F42C13-B38E-E6B9-B31D-92BF0E9D18F6}"/>
                </a:ext>
              </a:extLst>
            </p:cNvPr>
            <p:cNvSpPr/>
            <p:nvPr/>
          </p:nvSpPr>
          <p:spPr>
            <a:xfrm>
              <a:off x="5592983" y="2432247"/>
              <a:ext cx="1863439" cy="977874"/>
            </a:xfrm>
            <a:prstGeom prst="roundRect">
              <a:avLst/>
            </a:prstGeom>
            <a:solidFill>
              <a:schemeClr val="bg2"/>
            </a:solidFill>
            <a:ln w="28575">
              <a:noFill/>
            </a:ln>
            <a:effectLst>
              <a:outerShdw blurRad="50800" dist="50800" dir="12780000" sx="101000" sy="101000" algn="ctr" rotWithShape="0">
                <a:srgbClr val="000000">
                  <a:alpha val="663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parent/carer</a:t>
              </a:r>
              <a:endParaRPr lang="en-GB" sz="1400" b="1" dirty="0">
                <a:solidFill>
                  <a:schemeClr val="tx1"/>
                </a:solidFill>
                <a:latin typeface="Century Gothic" panose="020B0502020202020204" pitchFamily="34" charset="0"/>
                <a:ea typeface="Lato" panose="020B0604020202020204" charset="0"/>
                <a:cs typeface="Lato" panose="020B0604020202020204" charset="0"/>
              </a:endParaRPr>
            </a:p>
          </p:txBody>
        </p:sp>
        <p:sp>
          <p:nvSpPr>
            <p:cNvPr id="21" name="Rectangle: Rounded Corners 10">
              <a:extLst>
                <a:ext uri="{FF2B5EF4-FFF2-40B4-BE49-F238E27FC236}">
                  <a16:creationId xmlns:a16="http://schemas.microsoft.com/office/drawing/2014/main" id="{92E5D8B0-12EF-2867-FBFC-1FEDBAD07A13}"/>
                </a:ext>
              </a:extLst>
            </p:cNvPr>
            <p:cNvSpPr/>
            <p:nvPr/>
          </p:nvSpPr>
          <p:spPr>
            <a:xfrm>
              <a:off x="9005824" y="1758900"/>
              <a:ext cx="1863438" cy="977876"/>
            </a:xfrm>
            <a:prstGeom prst="roundRect">
              <a:avLst/>
            </a:prstGeom>
            <a:solidFill>
              <a:schemeClr val="bg2"/>
            </a:solidFill>
            <a:ln w="28575">
              <a:noFill/>
            </a:ln>
            <a:effectLst>
              <a:outerShdw blurRad="50800" dist="50800" dir="12780000" sx="101000" sy="101000" algn="ctr" rotWithShape="0">
                <a:srgbClr val="000000">
                  <a:alpha val="663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Lato" panose="020B0604020202020204" charset="0"/>
                  <a:cs typeface="Lato" panose="020B0604020202020204" charset="0"/>
                </a:rPr>
                <a:t>teacher/PSHE lesson</a:t>
              </a:r>
            </a:p>
          </p:txBody>
        </p:sp>
        <p:sp>
          <p:nvSpPr>
            <p:cNvPr id="22" name="Rectangle: Rounded Corners 11">
              <a:extLst>
                <a:ext uri="{FF2B5EF4-FFF2-40B4-BE49-F238E27FC236}">
                  <a16:creationId xmlns:a16="http://schemas.microsoft.com/office/drawing/2014/main" id="{52C20C38-0363-75C5-EEE4-92644C0E6836}"/>
                </a:ext>
              </a:extLst>
            </p:cNvPr>
            <p:cNvSpPr/>
            <p:nvPr/>
          </p:nvSpPr>
          <p:spPr>
            <a:xfrm rot="20954539">
              <a:off x="7316906" y="2221389"/>
              <a:ext cx="1863439" cy="977876"/>
            </a:xfrm>
            <a:prstGeom prst="roundRect">
              <a:avLst/>
            </a:prstGeom>
            <a:solidFill>
              <a:schemeClr val="bg2"/>
            </a:solidFill>
            <a:ln w="28575">
              <a:noFill/>
            </a:ln>
            <a:effectLst>
              <a:outerShdw blurRad="50800" dist="50800" dir="12780000" sx="101000" sy="101000" algn="ctr" rotWithShape="0">
                <a:srgbClr val="000000">
                  <a:alpha val="663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ctr"/>
            <a:lstStyle/>
            <a:p>
              <a:pPr algn="ctr"/>
              <a:r>
                <a:rPr lang="en-GB" sz="1400" b="1" dirty="0">
                  <a:solidFill>
                    <a:schemeClr val="tx1"/>
                  </a:solidFill>
                  <a:latin typeface="Century Gothic" panose="020B0502020202020204" pitchFamily="34" charset="0"/>
                </a:rPr>
                <a:t>www.nhs.uk/live-well</a:t>
              </a:r>
              <a:endParaRPr lang="en-GB" sz="1400" b="1" dirty="0">
                <a:solidFill>
                  <a:schemeClr val="tx1"/>
                </a:solidFill>
                <a:latin typeface="Century Gothic" panose="020B0502020202020204" pitchFamily="34" charset="0"/>
                <a:ea typeface="Lato" panose="020B0604020202020204" charset="0"/>
                <a:cs typeface="Lato" panose="020B0604020202020204" charset="0"/>
              </a:endParaRPr>
            </a:p>
          </p:txBody>
        </p:sp>
        <p:sp>
          <p:nvSpPr>
            <p:cNvPr id="23" name="Rectangle: Rounded Corners 12">
              <a:extLst>
                <a:ext uri="{FF2B5EF4-FFF2-40B4-BE49-F238E27FC236}">
                  <a16:creationId xmlns:a16="http://schemas.microsoft.com/office/drawing/2014/main" id="{BC58E4E4-28B6-241C-F149-090C57BDB7B9}"/>
                </a:ext>
              </a:extLst>
            </p:cNvPr>
            <p:cNvSpPr/>
            <p:nvPr/>
          </p:nvSpPr>
          <p:spPr>
            <a:xfrm rot="448199">
              <a:off x="8870111" y="2732610"/>
              <a:ext cx="1863439" cy="977874"/>
            </a:xfrm>
            <a:prstGeom prst="roundRect">
              <a:avLst/>
            </a:prstGeom>
            <a:solidFill>
              <a:schemeClr val="bg2"/>
            </a:solidFill>
            <a:ln w="28575">
              <a:noFill/>
            </a:ln>
            <a:effectLst>
              <a:outerShdw blurRad="50800" dist="50800" dir="12780000" sx="101000" sy="101000" algn="ctr" rotWithShape="0">
                <a:srgbClr val="000000">
                  <a:alpha val="663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TV documentary</a:t>
              </a:r>
              <a:endParaRPr lang="en-GB" sz="1400" b="1" dirty="0">
                <a:solidFill>
                  <a:schemeClr val="tx1"/>
                </a:solidFill>
                <a:latin typeface="Century Gothic" panose="020B0502020202020204" pitchFamily="34" charset="0"/>
                <a:ea typeface="Lato" panose="020B0604020202020204" charset="0"/>
                <a:cs typeface="Lato" panose="020B0604020202020204" charset="0"/>
              </a:endParaRPr>
            </a:p>
          </p:txBody>
        </p:sp>
        <p:sp>
          <p:nvSpPr>
            <p:cNvPr id="24" name="Rectangle: Rounded Corners 13">
              <a:extLst>
                <a:ext uri="{FF2B5EF4-FFF2-40B4-BE49-F238E27FC236}">
                  <a16:creationId xmlns:a16="http://schemas.microsoft.com/office/drawing/2014/main" id="{A73549B6-235F-10CE-2464-747C7CB10BC3}"/>
                </a:ext>
              </a:extLst>
            </p:cNvPr>
            <p:cNvSpPr/>
            <p:nvPr/>
          </p:nvSpPr>
          <p:spPr>
            <a:xfrm rot="21018734">
              <a:off x="5783170" y="3233154"/>
              <a:ext cx="1863439" cy="977874"/>
            </a:xfrm>
            <a:prstGeom prst="roundRect">
              <a:avLst/>
            </a:prstGeom>
            <a:solidFill>
              <a:schemeClr val="bg2"/>
            </a:solidFill>
            <a:ln w="28575">
              <a:noFill/>
            </a:ln>
            <a:effectLst>
              <a:outerShdw blurRad="50800" dist="50800" dir="12780000" sx="101000" sy="101000" algn="ctr" rotWithShape="0">
                <a:srgbClr val="000000">
                  <a:alpha val="663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news story</a:t>
              </a:r>
              <a:endParaRPr lang="en-GB" sz="1400" b="1" dirty="0">
                <a:solidFill>
                  <a:schemeClr val="tx1"/>
                </a:solidFill>
                <a:latin typeface="Century Gothic" panose="020B0502020202020204" pitchFamily="34" charset="0"/>
                <a:ea typeface="Lato" panose="020B0604020202020204" charset="0"/>
                <a:cs typeface="Lato" panose="020B0604020202020204" charset="0"/>
              </a:endParaRPr>
            </a:p>
          </p:txBody>
        </p:sp>
        <p:sp>
          <p:nvSpPr>
            <p:cNvPr id="25" name="Rectangle: Rounded Corners 14">
              <a:extLst>
                <a:ext uri="{FF2B5EF4-FFF2-40B4-BE49-F238E27FC236}">
                  <a16:creationId xmlns:a16="http://schemas.microsoft.com/office/drawing/2014/main" id="{943306D1-DE37-74FB-ABA3-FAC3B1B2BD6C}"/>
                </a:ext>
              </a:extLst>
            </p:cNvPr>
            <p:cNvSpPr/>
            <p:nvPr/>
          </p:nvSpPr>
          <p:spPr>
            <a:xfrm rot="197639">
              <a:off x="7194274" y="3206006"/>
              <a:ext cx="1863439" cy="977874"/>
            </a:xfrm>
            <a:prstGeom prst="roundRect">
              <a:avLst/>
            </a:prstGeom>
            <a:solidFill>
              <a:schemeClr val="bg2"/>
            </a:solidFill>
            <a:ln w="28575">
              <a:noFill/>
            </a:ln>
            <a:effectLst>
              <a:outerShdw blurRad="50800" dist="50800" dir="12780000" sx="101000" sy="101000" algn="ctr" rotWithShape="0">
                <a:srgbClr val="000000">
                  <a:alpha val="663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story in a film/book</a:t>
              </a:r>
              <a:endParaRPr lang="en-GB" sz="1400" b="1" dirty="0">
                <a:solidFill>
                  <a:schemeClr val="tx1"/>
                </a:solidFill>
                <a:latin typeface="Century Gothic" panose="020B0502020202020204" pitchFamily="34" charset="0"/>
                <a:ea typeface="Lato" panose="020B0604020202020204" charset="0"/>
                <a:cs typeface="Lato" panose="020B0604020202020204" charset="0"/>
              </a:endParaRPr>
            </a:p>
          </p:txBody>
        </p:sp>
      </p:grpSp>
      <p:sp>
        <p:nvSpPr>
          <p:cNvPr id="27" name="Content Placeholder 1">
            <a:extLst>
              <a:ext uri="{FF2B5EF4-FFF2-40B4-BE49-F238E27FC236}">
                <a16:creationId xmlns:a16="http://schemas.microsoft.com/office/drawing/2014/main" id="{9AFE1E37-669F-7710-98F1-6E83CA9A0493}"/>
              </a:ext>
            </a:extLst>
          </p:cNvPr>
          <p:cNvSpPr>
            <a:spLocks noGrp="1"/>
          </p:cNvSpPr>
          <p:nvPr>
            <p:ph sz="half" idx="10"/>
          </p:nvPr>
        </p:nvSpPr>
        <p:spPr>
          <a:xfrm>
            <a:off x="232915" y="1303304"/>
            <a:ext cx="4587856" cy="4368246"/>
          </a:xfrm>
        </p:spPr>
        <p:txBody>
          <a:bodyPr>
            <a:noAutofit/>
          </a:bodyPr>
          <a:lstStyle/>
          <a:p>
            <a:pPr lvl="0" defTabSz="457200">
              <a:lnSpc>
                <a:spcPts val="2400"/>
              </a:lnSpc>
              <a:spcBef>
                <a:spcPts val="900"/>
              </a:spcBef>
            </a:pPr>
            <a:r>
              <a:rPr lang="en-GB" sz="1800" dirty="0">
                <a:solidFill>
                  <a:srgbClr val="000000"/>
                </a:solidFill>
              </a:rPr>
              <a:t>Which sources of information do you think will give the most reliable and accurate information about drugs?</a:t>
            </a:r>
          </a:p>
          <a:p>
            <a:pPr lvl="0" defTabSz="457200">
              <a:lnSpc>
                <a:spcPts val="2400"/>
              </a:lnSpc>
              <a:spcBef>
                <a:spcPts val="900"/>
              </a:spcBef>
            </a:pPr>
            <a:r>
              <a:rPr lang="en-GB" sz="1800" dirty="0">
                <a:solidFill>
                  <a:srgbClr val="000000"/>
                </a:solidFill>
              </a:rPr>
              <a:t>Organise the cards on a continuum from least to most likely to be reliable and accurate.</a:t>
            </a:r>
          </a:p>
          <a:p>
            <a:pPr lvl="0" defTabSz="457200">
              <a:spcBef>
                <a:spcPts val="0"/>
              </a:spcBef>
            </a:pPr>
            <a:endParaRPr lang="en-GB" dirty="0">
              <a:solidFill>
                <a:srgbClr val="000000"/>
              </a:solidFill>
            </a:endParaRPr>
          </a:p>
        </p:txBody>
      </p:sp>
      <p:sp>
        <p:nvSpPr>
          <p:cNvPr id="28" name="Title 2">
            <a:extLst>
              <a:ext uri="{FF2B5EF4-FFF2-40B4-BE49-F238E27FC236}">
                <a16:creationId xmlns:a16="http://schemas.microsoft.com/office/drawing/2014/main" id="{F4F5E966-25D7-5E3E-209E-12939AE60CD4}"/>
              </a:ext>
            </a:extLst>
          </p:cNvPr>
          <p:cNvSpPr txBox="1">
            <a:spLocks/>
          </p:cNvSpPr>
          <p:nvPr/>
        </p:nvSpPr>
        <p:spPr>
          <a:xfrm>
            <a:off x="233592" y="543878"/>
            <a:ext cx="8660489"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tx1"/>
                </a:solidFill>
                <a:latin typeface="Century Gothic" panose="020B0502020202020204" pitchFamily="34" charset="0"/>
                <a:ea typeface="+mj-ea"/>
                <a:cs typeface="+mj-cs"/>
              </a:defRPr>
            </a:lvl1pPr>
          </a:lstStyle>
          <a:p>
            <a:r>
              <a:rPr lang="en-GB" dirty="0"/>
              <a:t>Accurate information continuum</a:t>
            </a:r>
          </a:p>
        </p:txBody>
      </p:sp>
      <p:grpSp>
        <p:nvGrpSpPr>
          <p:cNvPr id="71" name="Group 70">
            <a:extLst>
              <a:ext uri="{FF2B5EF4-FFF2-40B4-BE49-F238E27FC236}">
                <a16:creationId xmlns:a16="http://schemas.microsoft.com/office/drawing/2014/main" id="{E7EFF6D3-F037-65A4-CBCD-1BB706CADAF8}"/>
              </a:ext>
            </a:extLst>
          </p:cNvPr>
          <p:cNvGrpSpPr/>
          <p:nvPr/>
        </p:nvGrpSpPr>
        <p:grpSpPr>
          <a:xfrm>
            <a:off x="-39226" y="3885690"/>
            <a:ext cx="9962322" cy="2523320"/>
            <a:chOff x="-39226" y="3885690"/>
            <a:chExt cx="9962322" cy="2523320"/>
          </a:xfrm>
        </p:grpSpPr>
        <p:cxnSp>
          <p:nvCxnSpPr>
            <p:cNvPr id="5" name="Straight Arrow Connector 4">
              <a:extLst>
                <a:ext uri="{FF2B5EF4-FFF2-40B4-BE49-F238E27FC236}">
                  <a16:creationId xmlns:a16="http://schemas.microsoft.com/office/drawing/2014/main" id="{E953FBB2-ACF2-8A90-2B33-5C947052DD67}"/>
                </a:ext>
              </a:extLst>
            </p:cNvPr>
            <p:cNvCxnSpPr>
              <a:cxnSpLocks/>
            </p:cNvCxnSpPr>
            <p:nvPr/>
          </p:nvCxnSpPr>
          <p:spPr>
            <a:xfrm>
              <a:off x="1082488" y="6069147"/>
              <a:ext cx="7648023" cy="0"/>
            </a:xfrm>
            <a:prstGeom prst="straightConnector1">
              <a:avLst/>
            </a:prstGeom>
            <a:ln w="635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E85E3A4-009A-70D8-7437-DEDD61254861}"/>
                </a:ext>
              </a:extLst>
            </p:cNvPr>
            <p:cNvCxnSpPr>
              <a:cxnSpLocks/>
            </p:cNvCxnSpPr>
            <p:nvPr/>
          </p:nvCxnSpPr>
          <p:spPr>
            <a:xfrm>
              <a:off x="786591" y="4853325"/>
              <a:ext cx="8458473"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2" name="Google Shape;324;p13">
              <a:extLst>
                <a:ext uri="{FF2B5EF4-FFF2-40B4-BE49-F238E27FC236}">
                  <a16:creationId xmlns:a16="http://schemas.microsoft.com/office/drawing/2014/main" id="{A7DCDF5C-7207-7CDA-C025-2D389C362643}"/>
                </a:ext>
              </a:extLst>
            </p:cNvPr>
            <p:cNvSpPr txBox="1"/>
            <p:nvPr/>
          </p:nvSpPr>
          <p:spPr>
            <a:xfrm>
              <a:off x="8153765" y="5294150"/>
              <a:ext cx="311818" cy="400069"/>
            </a:xfrm>
            <a:prstGeom prst="rect">
              <a:avLst/>
            </a:prstGeom>
            <a:noFill/>
            <a:ln>
              <a:noFill/>
            </a:ln>
          </p:spPr>
          <p:txBody>
            <a:bodyPr spcFirstLastPara="1" wrap="square" lIns="91425" tIns="45700" rIns="91425" bIns="45700" anchor="t" anchorCtr="0">
              <a:spAutoFit/>
            </a:bodyPr>
            <a:lstStyle/>
            <a:p>
              <a:r>
                <a:rPr lang="en-US" sz="2000" b="1" dirty="0">
                  <a:latin typeface="Century Gothic" panose="020B0502020202020204" pitchFamily="34" charset="0"/>
                </a:rPr>
                <a:t>9</a:t>
              </a:r>
              <a:endParaRPr lang="en-GB" sz="2000" b="1" dirty="0">
                <a:latin typeface="Century Gothic" panose="020B0502020202020204" pitchFamily="34" charset="0"/>
              </a:endParaRPr>
            </a:p>
          </p:txBody>
        </p:sp>
        <p:sp>
          <p:nvSpPr>
            <p:cNvPr id="33" name="Google Shape;324;p13">
              <a:extLst>
                <a:ext uri="{FF2B5EF4-FFF2-40B4-BE49-F238E27FC236}">
                  <a16:creationId xmlns:a16="http://schemas.microsoft.com/office/drawing/2014/main" id="{20DD341E-3D52-4BC5-6C7F-D896A7C03490}"/>
                </a:ext>
              </a:extLst>
            </p:cNvPr>
            <p:cNvSpPr txBox="1"/>
            <p:nvPr/>
          </p:nvSpPr>
          <p:spPr>
            <a:xfrm>
              <a:off x="7205376" y="5294490"/>
              <a:ext cx="311818" cy="400069"/>
            </a:xfrm>
            <a:prstGeom prst="rect">
              <a:avLst/>
            </a:prstGeom>
            <a:noFill/>
            <a:ln>
              <a:noFill/>
            </a:ln>
          </p:spPr>
          <p:txBody>
            <a:bodyPr spcFirstLastPara="1" wrap="square" lIns="91425" tIns="45700" rIns="91425" bIns="45700" anchor="t" anchorCtr="0">
              <a:spAutoFit/>
            </a:bodyPr>
            <a:lstStyle/>
            <a:p>
              <a:r>
                <a:rPr lang="en-US" sz="2000" b="1" dirty="0">
                  <a:latin typeface="Century Gothic" panose="020B0502020202020204" pitchFamily="34" charset="0"/>
                </a:rPr>
                <a:t>8</a:t>
              </a:r>
              <a:endParaRPr lang="en-GB" sz="2000" b="1" dirty="0">
                <a:latin typeface="Century Gothic" panose="020B0502020202020204" pitchFamily="34" charset="0"/>
              </a:endParaRPr>
            </a:p>
          </p:txBody>
        </p:sp>
        <p:sp>
          <p:nvSpPr>
            <p:cNvPr id="34" name="Google Shape;324;p13">
              <a:extLst>
                <a:ext uri="{FF2B5EF4-FFF2-40B4-BE49-F238E27FC236}">
                  <a16:creationId xmlns:a16="http://schemas.microsoft.com/office/drawing/2014/main" id="{73BE91D2-CF8F-FF9E-B27B-B9BCAB2A168A}"/>
                </a:ext>
              </a:extLst>
            </p:cNvPr>
            <p:cNvSpPr txBox="1"/>
            <p:nvPr/>
          </p:nvSpPr>
          <p:spPr>
            <a:xfrm>
              <a:off x="6251183" y="5292539"/>
              <a:ext cx="311818" cy="400069"/>
            </a:xfrm>
            <a:prstGeom prst="rect">
              <a:avLst/>
            </a:prstGeom>
            <a:noFill/>
            <a:ln>
              <a:noFill/>
            </a:ln>
          </p:spPr>
          <p:txBody>
            <a:bodyPr spcFirstLastPara="1" wrap="square" lIns="91425" tIns="45700" rIns="91425" bIns="45700" anchor="t" anchorCtr="0">
              <a:spAutoFit/>
            </a:bodyPr>
            <a:lstStyle/>
            <a:p>
              <a:r>
                <a:rPr lang="en-US" sz="2000" b="1" dirty="0">
                  <a:latin typeface="Century Gothic" panose="020B0502020202020204" pitchFamily="34" charset="0"/>
                </a:rPr>
                <a:t>7</a:t>
              </a:r>
              <a:endParaRPr lang="en-GB" sz="2000" b="1" dirty="0">
                <a:latin typeface="Century Gothic" panose="020B0502020202020204" pitchFamily="34" charset="0"/>
              </a:endParaRPr>
            </a:p>
          </p:txBody>
        </p:sp>
        <p:sp>
          <p:nvSpPr>
            <p:cNvPr id="35" name="Google Shape;324;p13">
              <a:extLst>
                <a:ext uri="{FF2B5EF4-FFF2-40B4-BE49-F238E27FC236}">
                  <a16:creationId xmlns:a16="http://schemas.microsoft.com/office/drawing/2014/main" id="{7E779845-932A-7543-6C35-5486AAC192F5}"/>
                </a:ext>
              </a:extLst>
            </p:cNvPr>
            <p:cNvSpPr txBox="1"/>
            <p:nvPr/>
          </p:nvSpPr>
          <p:spPr>
            <a:xfrm>
              <a:off x="5327727" y="5291520"/>
              <a:ext cx="311818" cy="400069"/>
            </a:xfrm>
            <a:prstGeom prst="rect">
              <a:avLst/>
            </a:prstGeom>
            <a:noFill/>
            <a:ln>
              <a:noFill/>
            </a:ln>
          </p:spPr>
          <p:txBody>
            <a:bodyPr spcFirstLastPara="1" wrap="square" lIns="91425" tIns="45700" rIns="91425" bIns="45700" anchor="t" anchorCtr="0">
              <a:spAutoFit/>
            </a:bodyPr>
            <a:lstStyle/>
            <a:p>
              <a:r>
                <a:rPr lang="en-US" sz="2000" b="1" dirty="0">
                  <a:latin typeface="Century Gothic" panose="020B0502020202020204" pitchFamily="34" charset="0"/>
                </a:rPr>
                <a:t>6</a:t>
              </a:r>
              <a:endParaRPr lang="en-GB" sz="2000" b="1" dirty="0">
                <a:latin typeface="Century Gothic" panose="020B0502020202020204" pitchFamily="34" charset="0"/>
              </a:endParaRPr>
            </a:p>
          </p:txBody>
        </p:sp>
        <p:sp>
          <p:nvSpPr>
            <p:cNvPr id="36" name="Google Shape;324;p13">
              <a:extLst>
                <a:ext uri="{FF2B5EF4-FFF2-40B4-BE49-F238E27FC236}">
                  <a16:creationId xmlns:a16="http://schemas.microsoft.com/office/drawing/2014/main" id="{7F918241-99AA-0BB0-F252-1E3B0098CEB3}"/>
                </a:ext>
              </a:extLst>
            </p:cNvPr>
            <p:cNvSpPr txBox="1"/>
            <p:nvPr/>
          </p:nvSpPr>
          <p:spPr>
            <a:xfrm>
              <a:off x="4369004" y="5291520"/>
              <a:ext cx="311818" cy="400069"/>
            </a:xfrm>
            <a:prstGeom prst="rect">
              <a:avLst/>
            </a:prstGeom>
            <a:noFill/>
            <a:ln>
              <a:noFill/>
            </a:ln>
          </p:spPr>
          <p:txBody>
            <a:bodyPr spcFirstLastPara="1" wrap="square" lIns="91425" tIns="45700" rIns="91425" bIns="45700" anchor="t" anchorCtr="0">
              <a:spAutoFit/>
            </a:bodyPr>
            <a:lstStyle/>
            <a:p>
              <a:r>
                <a:rPr lang="en-US" sz="2000" b="1" dirty="0">
                  <a:latin typeface="Century Gothic" panose="020B0502020202020204" pitchFamily="34" charset="0"/>
                </a:rPr>
                <a:t>5</a:t>
              </a:r>
              <a:endParaRPr lang="en-GB" sz="2000" b="1" dirty="0">
                <a:latin typeface="Century Gothic" panose="020B0502020202020204" pitchFamily="34" charset="0"/>
              </a:endParaRPr>
            </a:p>
          </p:txBody>
        </p:sp>
        <p:sp>
          <p:nvSpPr>
            <p:cNvPr id="37" name="Google Shape;324;p13">
              <a:extLst>
                <a:ext uri="{FF2B5EF4-FFF2-40B4-BE49-F238E27FC236}">
                  <a16:creationId xmlns:a16="http://schemas.microsoft.com/office/drawing/2014/main" id="{E7C899E6-9B33-A2C4-03EB-078A482DEF83}"/>
                </a:ext>
              </a:extLst>
            </p:cNvPr>
            <p:cNvSpPr txBox="1"/>
            <p:nvPr/>
          </p:nvSpPr>
          <p:spPr>
            <a:xfrm>
              <a:off x="3437325" y="5291520"/>
              <a:ext cx="311818" cy="400069"/>
            </a:xfrm>
            <a:prstGeom prst="rect">
              <a:avLst/>
            </a:prstGeom>
            <a:noFill/>
            <a:ln>
              <a:noFill/>
            </a:ln>
          </p:spPr>
          <p:txBody>
            <a:bodyPr spcFirstLastPara="1" wrap="square" lIns="91425" tIns="45700" rIns="91425" bIns="45700" anchor="t" anchorCtr="0">
              <a:spAutoFit/>
            </a:bodyPr>
            <a:lstStyle/>
            <a:p>
              <a:r>
                <a:rPr lang="en-US" sz="2000" b="1" dirty="0">
                  <a:latin typeface="Century Gothic" panose="020B0502020202020204" pitchFamily="34" charset="0"/>
                </a:rPr>
                <a:t>4</a:t>
              </a:r>
              <a:endParaRPr lang="en-GB" sz="2000" b="1" dirty="0">
                <a:latin typeface="Century Gothic" panose="020B0502020202020204" pitchFamily="34" charset="0"/>
              </a:endParaRPr>
            </a:p>
          </p:txBody>
        </p:sp>
        <p:sp>
          <p:nvSpPr>
            <p:cNvPr id="38" name="Google Shape;324;p13">
              <a:extLst>
                <a:ext uri="{FF2B5EF4-FFF2-40B4-BE49-F238E27FC236}">
                  <a16:creationId xmlns:a16="http://schemas.microsoft.com/office/drawing/2014/main" id="{F7EE4E96-6784-A735-FE1E-87885EE61910}"/>
                </a:ext>
              </a:extLst>
            </p:cNvPr>
            <p:cNvSpPr txBox="1"/>
            <p:nvPr/>
          </p:nvSpPr>
          <p:spPr>
            <a:xfrm>
              <a:off x="2508170" y="5291520"/>
              <a:ext cx="311818" cy="400069"/>
            </a:xfrm>
            <a:prstGeom prst="rect">
              <a:avLst/>
            </a:prstGeom>
            <a:noFill/>
            <a:ln>
              <a:noFill/>
            </a:ln>
          </p:spPr>
          <p:txBody>
            <a:bodyPr spcFirstLastPara="1" wrap="square" lIns="91425" tIns="45700" rIns="91425" bIns="45700" anchor="t" anchorCtr="0">
              <a:spAutoFit/>
            </a:bodyPr>
            <a:lstStyle/>
            <a:p>
              <a:r>
                <a:rPr lang="en-GB" sz="2000" b="1" dirty="0">
                  <a:latin typeface="Century Gothic" panose="020B0502020202020204" pitchFamily="34" charset="0"/>
                </a:rPr>
                <a:t>3</a:t>
              </a:r>
            </a:p>
          </p:txBody>
        </p:sp>
        <p:sp>
          <p:nvSpPr>
            <p:cNvPr id="39" name="Google Shape;324;p13">
              <a:extLst>
                <a:ext uri="{FF2B5EF4-FFF2-40B4-BE49-F238E27FC236}">
                  <a16:creationId xmlns:a16="http://schemas.microsoft.com/office/drawing/2014/main" id="{F5B2ACFE-6BC9-0A8B-D098-521C45C182F8}"/>
                </a:ext>
              </a:extLst>
            </p:cNvPr>
            <p:cNvSpPr txBox="1"/>
            <p:nvPr/>
          </p:nvSpPr>
          <p:spPr>
            <a:xfrm>
              <a:off x="1579015" y="5284765"/>
              <a:ext cx="311818" cy="400069"/>
            </a:xfrm>
            <a:prstGeom prst="rect">
              <a:avLst/>
            </a:prstGeom>
            <a:noFill/>
            <a:ln>
              <a:noFill/>
            </a:ln>
          </p:spPr>
          <p:txBody>
            <a:bodyPr spcFirstLastPara="1" wrap="square" lIns="91425" tIns="45700" rIns="91425" bIns="45700" anchor="t" anchorCtr="0">
              <a:spAutoFit/>
            </a:bodyPr>
            <a:lstStyle/>
            <a:p>
              <a:r>
                <a:rPr lang="en-GB" sz="2000" b="1" dirty="0">
                  <a:latin typeface="Century Gothic" panose="020B0502020202020204" pitchFamily="34" charset="0"/>
                </a:rPr>
                <a:t>2</a:t>
              </a:r>
            </a:p>
          </p:txBody>
        </p:sp>
        <p:sp>
          <p:nvSpPr>
            <p:cNvPr id="40" name="Google Shape;324;p13">
              <a:extLst>
                <a:ext uri="{FF2B5EF4-FFF2-40B4-BE49-F238E27FC236}">
                  <a16:creationId xmlns:a16="http://schemas.microsoft.com/office/drawing/2014/main" id="{6526A410-FB5C-2083-8241-45A8E59168A0}"/>
                </a:ext>
              </a:extLst>
            </p:cNvPr>
            <p:cNvSpPr txBox="1"/>
            <p:nvPr/>
          </p:nvSpPr>
          <p:spPr>
            <a:xfrm>
              <a:off x="630682" y="5284765"/>
              <a:ext cx="311818" cy="400069"/>
            </a:xfrm>
            <a:prstGeom prst="rect">
              <a:avLst/>
            </a:prstGeom>
            <a:noFill/>
            <a:ln>
              <a:noFill/>
            </a:ln>
          </p:spPr>
          <p:txBody>
            <a:bodyPr spcFirstLastPara="1" wrap="square" lIns="91425" tIns="45700" rIns="91425" bIns="45700" anchor="t" anchorCtr="0">
              <a:spAutoFit/>
            </a:bodyPr>
            <a:lstStyle/>
            <a:p>
              <a:r>
                <a:rPr lang="en-GB" sz="2000" b="1" dirty="0">
                  <a:latin typeface="Century Gothic" panose="020B0502020202020204" pitchFamily="34" charset="0"/>
                </a:rPr>
                <a:t>1</a:t>
              </a:r>
            </a:p>
          </p:txBody>
        </p:sp>
        <p:sp>
          <p:nvSpPr>
            <p:cNvPr id="41" name="Google Shape;324;p13">
              <a:extLst>
                <a:ext uri="{FF2B5EF4-FFF2-40B4-BE49-F238E27FC236}">
                  <a16:creationId xmlns:a16="http://schemas.microsoft.com/office/drawing/2014/main" id="{604F414B-A207-3A34-41E6-E9E321C35F18}"/>
                </a:ext>
              </a:extLst>
            </p:cNvPr>
            <p:cNvSpPr txBox="1"/>
            <p:nvPr/>
          </p:nvSpPr>
          <p:spPr>
            <a:xfrm>
              <a:off x="8997374" y="5275562"/>
              <a:ext cx="511279" cy="400069"/>
            </a:xfrm>
            <a:prstGeom prst="rect">
              <a:avLst/>
            </a:prstGeom>
            <a:noFill/>
            <a:ln>
              <a:noFill/>
            </a:ln>
          </p:spPr>
          <p:txBody>
            <a:bodyPr spcFirstLastPara="1" wrap="square" lIns="91425" tIns="45700" rIns="91425" bIns="45700" anchor="t" anchorCtr="0">
              <a:spAutoFit/>
            </a:bodyPr>
            <a:lstStyle/>
            <a:p>
              <a:r>
                <a:rPr lang="en-GB" sz="2000" b="1" dirty="0">
                  <a:latin typeface="Century Gothic" panose="020B0502020202020204" pitchFamily="34" charset="0"/>
                </a:rPr>
                <a:t>10</a:t>
              </a:r>
            </a:p>
          </p:txBody>
        </p:sp>
        <p:grpSp>
          <p:nvGrpSpPr>
            <p:cNvPr id="68" name="Group 67">
              <a:extLst>
                <a:ext uri="{FF2B5EF4-FFF2-40B4-BE49-F238E27FC236}">
                  <a16:creationId xmlns:a16="http://schemas.microsoft.com/office/drawing/2014/main" id="{11D3C456-D6DE-306A-0E54-E1DBBAAB6188}"/>
                </a:ext>
              </a:extLst>
            </p:cNvPr>
            <p:cNvGrpSpPr/>
            <p:nvPr/>
          </p:nvGrpSpPr>
          <p:grpSpPr>
            <a:xfrm>
              <a:off x="786591" y="4654881"/>
              <a:ext cx="8458473" cy="603178"/>
              <a:chOff x="786591" y="4385985"/>
              <a:chExt cx="8458473" cy="764498"/>
            </a:xfrm>
          </p:grpSpPr>
          <p:cxnSp>
            <p:nvCxnSpPr>
              <p:cNvPr id="30" name="Straight Connector 29">
                <a:extLst>
                  <a:ext uri="{FF2B5EF4-FFF2-40B4-BE49-F238E27FC236}">
                    <a16:creationId xmlns:a16="http://schemas.microsoft.com/office/drawing/2014/main" id="{E9924A6C-9D3B-88AA-D1BC-ACB3A7A160D8}"/>
                  </a:ext>
                </a:extLst>
              </p:cNvPr>
              <p:cNvCxnSpPr>
                <a:cxnSpLocks/>
              </p:cNvCxnSpPr>
              <p:nvPr/>
            </p:nvCxnSpPr>
            <p:spPr>
              <a:xfrm>
                <a:off x="786591" y="4385985"/>
                <a:ext cx="0" cy="76449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47F86B4-8B15-2C58-17C1-46D63964FC14}"/>
                  </a:ext>
                </a:extLst>
              </p:cNvPr>
              <p:cNvCxnSpPr>
                <a:cxnSpLocks/>
              </p:cNvCxnSpPr>
              <p:nvPr/>
            </p:nvCxnSpPr>
            <p:spPr>
              <a:xfrm>
                <a:off x="9245064" y="4385985"/>
                <a:ext cx="0" cy="76449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2F88EB0-7192-3240-2B34-21D0E9337CAC}"/>
                  </a:ext>
                </a:extLst>
              </p:cNvPr>
              <p:cNvCxnSpPr>
                <a:cxnSpLocks/>
              </p:cNvCxnSpPr>
              <p:nvPr/>
            </p:nvCxnSpPr>
            <p:spPr>
              <a:xfrm>
                <a:off x="1726421" y="4385985"/>
                <a:ext cx="0" cy="7644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F92B175-3228-3B25-BA3C-9C66C2ECB5B3}"/>
                  </a:ext>
                </a:extLst>
              </p:cNvPr>
              <p:cNvCxnSpPr>
                <a:cxnSpLocks/>
              </p:cNvCxnSpPr>
              <p:nvPr/>
            </p:nvCxnSpPr>
            <p:spPr>
              <a:xfrm>
                <a:off x="2666251" y="4385985"/>
                <a:ext cx="0" cy="7644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921A345-D462-9791-5C2D-5BCB4AD4DD02}"/>
                  </a:ext>
                </a:extLst>
              </p:cNvPr>
              <p:cNvCxnSpPr>
                <a:cxnSpLocks/>
              </p:cNvCxnSpPr>
              <p:nvPr/>
            </p:nvCxnSpPr>
            <p:spPr>
              <a:xfrm>
                <a:off x="3606081" y="4385985"/>
                <a:ext cx="0" cy="7644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4F810B9-ED77-F91E-6BFC-40FE9B3CB681}"/>
                  </a:ext>
                </a:extLst>
              </p:cNvPr>
              <p:cNvCxnSpPr>
                <a:cxnSpLocks/>
              </p:cNvCxnSpPr>
              <p:nvPr/>
            </p:nvCxnSpPr>
            <p:spPr>
              <a:xfrm>
                <a:off x="4545911" y="4385985"/>
                <a:ext cx="0" cy="7644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ADB78C6-D648-B42C-485F-1FF1D31D5F46}"/>
                  </a:ext>
                </a:extLst>
              </p:cNvPr>
              <p:cNvCxnSpPr>
                <a:cxnSpLocks/>
              </p:cNvCxnSpPr>
              <p:nvPr/>
            </p:nvCxnSpPr>
            <p:spPr>
              <a:xfrm>
                <a:off x="5485741" y="4385985"/>
                <a:ext cx="0" cy="7644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0281E7C-0646-F219-C03C-45B491D79FE7}"/>
                  </a:ext>
                </a:extLst>
              </p:cNvPr>
              <p:cNvCxnSpPr>
                <a:cxnSpLocks/>
              </p:cNvCxnSpPr>
              <p:nvPr/>
            </p:nvCxnSpPr>
            <p:spPr>
              <a:xfrm>
                <a:off x="6425571" y="4385985"/>
                <a:ext cx="0" cy="7644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1A94A55-E056-F442-BEB4-DE854339BCBC}"/>
                  </a:ext>
                </a:extLst>
              </p:cNvPr>
              <p:cNvCxnSpPr>
                <a:cxnSpLocks/>
              </p:cNvCxnSpPr>
              <p:nvPr/>
            </p:nvCxnSpPr>
            <p:spPr>
              <a:xfrm>
                <a:off x="7365401" y="4385985"/>
                <a:ext cx="0" cy="7644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53979A9-7FC8-D920-68D4-F9F701EC4475}"/>
                  </a:ext>
                </a:extLst>
              </p:cNvPr>
              <p:cNvCxnSpPr>
                <a:cxnSpLocks/>
              </p:cNvCxnSpPr>
              <p:nvPr/>
            </p:nvCxnSpPr>
            <p:spPr>
              <a:xfrm>
                <a:off x="8305231" y="4385985"/>
                <a:ext cx="0" cy="7644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0" name="Picture 49" descr="A pair of hands in the dark&#10;&#10;Description automatically generated">
              <a:extLst>
                <a:ext uri="{FF2B5EF4-FFF2-40B4-BE49-F238E27FC236}">
                  <a16:creationId xmlns:a16="http://schemas.microsoft.com/office/drawing/2014/main" id="{2A1A6590-89C2-C6AB-56D6-889184222850}"/>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2573741" y="5712748"/>
              <a:ext cx="203722" cy="674343"/>
            </a:xfrm>
            <a:prstGeom prst="rect">
              <a:avLst/>
            </a:prstGeom>
          </p:spPr>
        </p:pic>
        <p:pic>
          <p:nvPicPr>
            <p:cNvPr id="51" name="Picture 50" descr="A pair of hands in a dark room&#10;&#10;Description automatically generated">
              <a:extLst>
                <a:ext uri="{FF2B5EF4-FFF2-40B4-BE49-F238E27FC236}">
                  <a16:creationId xmlns:a16="http://schemas.microsoft.com/office/drawing/2014/main" id="{CF029C48-C81E-348B-B43C-8089BF3FB2D8}"/>
                </a:ext>
              </a:extLst>
            </p:cNvPr>
            <p:cNvPicPr>
              <a:picLocks noChangeAspect="1"/>
            </p:cNvPicPr>
            <p:nvPr/>
          </p:nvPicPr>
          <p:blipFill>
            <a:blip r:embed="rId5">
              <a:alphaModFix amt="50000"/>
              <a:extLst>
                <a:ext uri="{BEBA8EAE-BF5A-486C-A8C5-ECC9F3942E4B}">
                  <a14:imgProps xmlns:a14="http://schemas.microsoft.com/office/drawing/2010/main">
                    <a14:imgLayer r:embed="rId6">
                      <a14:imgEffect>
                        <a14:brightnessContrast bright="-100000"/>
                      </a14:imgEffect>
                    </a14:imgLayer>
                  </a14:imgProps>
                </a:ext>
              </a:extLst>
            </a:blip>
            <a:stretch>
              <a:fillRect/>
            </a:stretch>
          </p:blipFill>
          <p:spPr>
            <a:xfrm>
              <a:off x="667589" y="5712748"/>
              <a:ext cx="245938" cy="696262"/>
            </a:xfrm>
            <a:prstGeom prst="rect">
              <a:avLst/>
            </a:prstGeom>
          </p:spPr>
        </p:pic>
        <p:pic>
          <p:nvPicPr>
            <p:cNvPr id="52" name="Picture 51" descr="A black background with two hands&#10;&#10;Description automatically generated">
              <a:extLst>
                <a:ext uri="{FF2B5EF4-FFF2-40B4-BE49-F238E27FC236}">
                  <a16:creationId xmlns:a16="http://schemas.microsoft.com/office/drawing/2014/main" id="{39414436-E0E0-4587-4481-B03B653414FD}"/>
                </a:ext>
              </a:extLst>
            </p:cNvPr>
            <p:cNvPicPr>
              <a:picLocks noChangeAspect="1"/>
            </p:cNvPicPr>
            <p:nvPr/>
          </p:nvPicPr>
          <p:blipFill>
            <a:blip r:embed="rId7">
              <a:alphaModFix amt="50000"/>
              <a:extLst>
                <a:ext uri="{BEBA8EAE-BF5A-486C-A8C5-ECC9F3942E4B}">
                  <a14:imgProps xmlns:a14="http://schemas.microsoft.com/office/drawing/2010/main">
                    <a14:imgLayer r:embed="rId8">
                      <a14:imgEffect>
                        <a14:brightnessContrast bright="-100000"/>
                      </a14:imgEffect>
                    </a14:imgLayer>
                  </a14:imgProps>
                </a:ext>
              </a:extLst>
            </a:blip>
            <a:stretch>
              <a:fillRect/>
            </a:stretch>
          </p:blipFill>
          <p:spPr>
            <a:xfrm>
              <a:off x="5406958" y="5755307"/>
              <a:ext cx="188249" cy="638241"/>
            </a:xfrm>
            <a:prstGeom prst="rect">
              <a:avLst/>
            </a:prstGeom>
          </p:spPr>
        </p:pic>
        <p:pic>
          <p:nvPicPr>
            <p:cNvPr id="53" name="Picture 52" descr="A black background with hands&#10;&#10;Description automatically generated">
              <a:extLst>
                <a:ext uri="{FF2B5EF4-FFF2-40B4-BE49-F238E27FC236}">
                  <a16:creationId xmlns:a16="http://schemas.microsoft.com/office/drawing/2014/main" id="{98EEEE01-43C9-2A94-7040-08437CD7280E}"/>
                </a:ext>
              </a:extLst>
            </p:cNvPr>
            <p:cNvPicPr>
              <a:picLocks noChangeAspect="1"/>
            </p:cNvPicPr>
            <p:nvPr/>
          </p:nvPicPr>
          <p:blipFill>
            <a:blip r:embed="rId9">
              <a:alphaModFix amt="50000"/>
              <a:extLst>
                <a:ext uri="{BEBA8EAE-BF5A-486C-A8C5-ECC9F3942E4B}">
                  <a14:imgProps xmlns:a14="http://schemas.microsoft.com/office/drawing/2010/main">
                    <a14:imgLayer r:embed="rId10">
                      <a14:imgEffect>
                        <a14:brightnessContrast bright="-100000"/>
                      </a14:imgEffect>
                    </a14:imgLayer>
                  </a14:imgProps>
                </a:ext>
              </a:extLst>
            </a:blip>
            <a:stretch>
              <a:fillRect/>
            </a:stretch>
          </p:blipFill>
          <p:spPr>
            <a:xfrm>
              <a:off x="7266309" y="5701788"/>
              <a:ext cx="201847" cy="696262"/>
            </a:xfrm>
            <a:prstGeom prst="rect">
              <a:avLst/>
            </a:prstGeom>
          </p:spPr>
        </p:pic>
        <p:pic>
          <p:nvPicPr>
            <p:cNvPr id="54" name="Picture 53" descr="A black background with a black shadow&#10;&#10;Description automatically generated with medium confidence">
              <a:extLst>
                <a:ext uri="{FF2B5EF4-FFF2-40B4-BE49-F238E27FC236}">
                  <a16:creationId xmlns:a16="http://schemas.microsoft.com/office/drawing/2014/main" id="{FEAB925E-04BC-F8B8-7AF0-9491FBFDAFAB}"/>
                </a:ext>
              </a:extLst>
            </p:cNvPr>
            <p:cNvPicPr>
              <a:picLocks noChangeAspect="1"/>
            </p:cNvPicPr>
            <p:nvPr/>
          </p:nvPicPr>
          <p:blipFill>
            <a:blip r:embed="rId11">
              <a:alphaModFix amt="50000"/>
              <a:extLst>
                <a:ext uri="{BEBA8EAE-BF5A-486C-A8C5-ECC9F3942E4B}">
                  <a14:imgProps xmlns:a14="http://schemas.microsoft.com/office/drawing/2010/main">
                    <a14:imgLayer r:embed="rId12">
                      <a14:imgEffect>
                        <a14:brightnessContrast bright="-100000"/>
                      </a14:imgEffect>
                    </a14:imgLayer>
                  </a14:imgProps>
                </a:ext>
              </a:extLst>
            </a:blip>
            <a:stretch>
              <a:fillRect/>
            </a:stretch>
          </p:blipFill>
          <p:spPr>
            <a:xfrm>
              <a:off x="9162758" y="5743057"/>
              <a:ext cx="180513" cy="662740"/>
            </a:xfrm>
            <a:prstGeom prst="rect">
              <a:avLst/>
            </a:prstGeom>
          </p:spPr>
        </p:pic>
        <p:sp>
          <p:nvSpPr>
            <p:cNvPr id="56" name="Google Shape;324;p13">
              <a:extLst>
                <a:ext uri="{FF2B5EF4-FFF2-40B4-BE49-F238E27FC236}">
                  <a16:creationId xmlns:a16="http://schemas.microsoft.com/office/drawing/2014/main" id="{0328837A-5874-032E-6447-2CB56A5FA899}"/>
                </a:ext>
              </a:extLst>
            </p:cNvPr>
            <p:cNvSpPr txBox="1"/>
            <p:nvPr/>
          </p:nvSpPr>
          <p:spPr>
            <a:xfrm>
              <a:off x="-39226" y="3885690"/>
              <a:ext cx="1374163" cy="707846"/>
            </a:xfrm>
            <a:prstGeom prst="rect">
              <a:avLst/>
            </a:prstGeom>
            <a:noFill/>
            <a:ln>
              <a:noFill/>
            </a:ln>
          </p:spPr>
          <p:txBody>
            <a:bodyPr spcFirstLastPara="1" wrap="square" lIns="91425" tIns="45700" rIns="91425" bIns="45700" anchor="t" anchorCtr="0">
              <a:spAutoFit/>
            </a:bodyPr>
            <a:lstStyle/>
            <a:p>
              <a:pPr algn="ctr"/>
              <a:r>
                <a:rPr lang="en-US" sz="2000" b="1" dirty="0">
                  <a:latin typeface="Century Gothic" panose="020B0502020202020204" pitchFamily="34" charset="0"/>
                </a:rPr>
                <a:t>Least likely</a:t>
              </a:r>
            </a:p>
          </p:txBody>
        </p:sp>
        <p:sp>
          <p:nvSpPr>
            <p:cNvPr id="57" name="Google Shape;324;p13">
              <a:extLst>
                <a:ext uri="{FF2B5EF4-FFF2-40B4-BE49-F238E27FC236}">
                  <a16:creationId xmlns:a16="http://schemas.microsoft.com/office/drawing/2014/main" id="{B71C5535-DFE9-A5F3-C19B-314C9A42CF94}"/>
                </a:ext>
              </a:extLst>
            </p:cNvPr>
            <p:cNvSpPr txBox="1"/>
            <p:nvPr/>
          </p:nvSpPr>
          <p:spPr>
            <a:xfrm>
              <a:off x="8548933" y="3910030"/>
              <a:ext cx="1374163" cy="707846"/>
            </a:xfrm>
            <a:prstGeom prst="rect">
              <a:avLst/>
            </a:prstGeom>
            <a:noFill/>
            <a:ln>
              <a:noFill/>
            </a:ln>
          </p:spPr>
          <p:txBody>
            <a:bodyPr spcFirstLastPara="1" wrap="square" lIns="91425" tIns="45700" rIns="91425" bIns="45700" anchor="t" anchorCtr="0">
              <a:spAutoFit/>
            </a:bodyPr>
            <a:lstStyle/>
            <a:p>
              <a:pPr algn="ctr"/>
              <a:r>
                <a:rPr lang="en-US" sz="2000" b="1" dirty="0">
                  <a:latin typeface="Century Gothic" panose="020B0502020202020204" pitchFamily="34" charset="0"/>
                </a:rPr>
                <a:t>Most likely</a:t>
              </a:r>
            </a:p>
          </p:txBody>
        </p:sp>
      </p:grpSp>
    </p:spTree>
    <p:extLst>
      <p:ext uri="{BB962C8B-B14F-4D97-AF65-F5344CB8AC3E}">
        <p14:creationId xmlns:p14="http://schemas.microsoft.com/office/powerpoint/2010/main" val="8283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xEl>
                                              <p:pRg st="1" end="1"/>
                                            </p:txEl>
                                          </p:spTgt>
                                        </p:tgtEl>
                                        <p:attrNameLst>
                                          <p:attrName>style.visibility</p:attrName>
                                        </p:attrNameLst>
                                      </p:cBhvr>
                                      <p:to>
                                        <p:strVal val="visible"/>
                                      </p:to>
                                    </p:set>
                                    <p:animEffect transition="in" filter="fade">
                                      <p:cBhvr>
                                        <p:cTn id="15" dur="500"/>
                                        <p:tgtEl>
                                          <p:spTgt spid="27">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fade">
                                      <p:cBhvr>
                                        <p:cTn id="1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green frame with white squares&#10;&#10;Description automatically generated">
            <a:extLst>
              <a:ext uri="{FF2B5EF4-FFF2-40B4-BE49-F238E27FC236}">
                <a16:creationId xmlns:a16="http://schemas.microsoft.com/office/drawing/2014/main" id="{FE9729F2-BB1F-6DFD-42E3-73446996C79E}"/>
              </a:ext>
            </a:extLst>
          </p:cNvPr>
          <p:cNvPicPr>
            <a:picLocks noChangeAspect="1"/>
          </p:cNvPicPr>
          <p:nvPr/>
        </p:nvPicPr>
        <p:blipFill>
          <a:blip r:embed="rId3"/>
          <a:srcRect r="3071" b="23134"/>
          <a:stretch/>
        </p:blipFill>
        <p:spPr>
          <a:xfrm>
            <a:off x="296413" y="1400031"/>
            <a:ext cx="9609588" cy="5457969"/>
          </a:xfrm>
          <a:prstGeom prst="rect">
            <a:avLst/>
          </a:prstGeom>
        </p:spPr>
      </p:pic>
      <p:sp>
        <p:nvSpPr>
          <p:cNvPr id="3" name="Title 2">
            <a:extLst>
              <a:ext uri="{FF2B5EF4-FFF2-40B4-BE49-F238E27FC236}">
                <a16:creationId xmlns:a16="http://schemas.microsoft.com/office/drawing/2014/main" id="{77025F4B-79E7-4040-30C0-F2A51C143CD7}"/>
              </a:ext>
            </a:extLst>
          </p:cNvPr>
          <p:cNvSpPr>
            <a:spLocks noGrp="1"/>
          </p:cNvSpPr>
          <p:nvPr>
            <p:ph type="title"/>
          </p:nvPr>
        </p:nvSpPr>
        <p:spPr/>
        <p:txBody>
          <a:bodyPr/>
          <a:lstStyle/>
          <a:p>
            <a:r>
              <a:rPr lang="en-GB" dirty="0"/>
              <a:t>Giving advice</a:t>
            </a:r>
          </a:p>
        </p:txBody>
      </p:sp>
      <p:sp>
        <p:nvSpPr>
          <p:cNvPr id="4" name="Slide Number Placeholder 3">
            <a:extLst>
              <a:ext uri="{FF2B5EF4-FFF2-40B4-BE49-F238E27FC236}">
                <a16:creationId xmlns:a16="http://schemas.microsoft.com/office/drawing/2014/main" id="{3414853F-B352-1818-3A50-752799B588CE}"/>
              </a:ext>
            </a:extLst>
          </p:cNvPr>
          <p:cNvSpPr>
            <a:spLocks noGrp="1"/>
          </p:cNvSpPr>
          <p:nvPr>
            <p:ph type="sldNum" sz="quarter" idx="4"/>
          </p:nvPr>
        </p:nvSpPr>
        <p:spPr/>
        <p:txBody>
          <a:bodyPr/>
          <a:lstStyle/>
          <a:p>
            <a:r>
              <a:rPr lang="en-GB"/>
              <a:t>© PSHE Association 2025</a:t>
            </a:r>
            <a:endParaRPr lang="en-GB" dirty="0"/>
          </a:p>
        </p:txBody>
      </p:sp>
      <p:sp>
        <p:nvSpPr>
          <p:cNvPr id="2" name="TextBox 1">
            <a:extLst>
              <a:ext uri="{FF2B5EF4-FFF2-40B4-BE49-F238E27FC236}">
                <a16:creationId xmlns:a16="http://schemas.microsoft.com/office/drawing/2014/main" id="{1C448E36-46B1-0178-F35D-9E0380082661}"/>
              </a:ext>
            </a:extLst>
          </p:cNvPr>
          <p:cNvSpPr txBox="1"/>
          <p:nvPr/>
        </p:nvSpPr>
        <p:spPr>
          <a:xfrm>
            <a:off x="704240" y="1990581"/>
            <a:ext cx="4248760" cy="1297663"/>
          </a:xfrm>
          <a:prstGeom prst="rect">
            <a:avLst/>
          </a:prstGeom>
          <a:noFill/>
        </p:spPr>
        <p:txBody>
          <a:bodyPr wrap="square">
            <a:spAutoFit/>
          </a:bodyPr>
          <a:lstStyle/>
          <a:p>
            <a:pPr>
              <a:lnSpc>
                <a:spcPts val="2400"/>
              </a:lnSpc>
              <a:spcBef>
                <a:spcPts val="900"/>
              </a:spcBef>
            </a:pPr>
            <a:r>
              <a:rPr lang="en-GB" dirty="0">
                <a:latin typeface="Century Gothic" panose="020B0502020202020204" pitchFamily="34" charset="0"/>
              </a:rPr>
              <a:t>Go back to </a:t>
            </a:r>
            <a:r>
              <a:rPr lang="en-GB" b="1" dirty="0">
                <a:latin typeface="Century Gothic" panose="020B0502020202020204" pitchFamily="34" charset="0"/>
              </a:rPr>
              <a:t>your </a:t>
            </a:r>
            <a:r>
              <a:rPr lang="en-GB" b="1" i="1" dirty="0">
                <a:latin typeface="Century Gothic" panose="020B0502020202020204" pitchFamily="34" charset="0"/>
              </a:rPr>
              <a:t>think, feel, do </a:t>
            </a:r>
            <a:r>
              <a:rPr lang="en-GB" dirty="0">
                <a:latin typeface="Century Gothic" panose="020B0502020202020204" pitchFamily="34" charset="0"/>
              </a:rPr>
              <a:t>sheet and imagine you are giving advice to the young person looking at the media advert.</a:t>
            </a:r>
          </a:p>
        </p:txBody>
      </p:sp>
      <p:sp>
        <p:nvSpPr>
          <p:cNvPr id="27" name="TextBox 26">
            <a:extLst>
              <a:ext uri="{FF2B5EF4-FFF2-40B4-BE49-F238E27FC236}">
                <a16:creationId xmlns:a16="http://schemas.microsoft.com/office/drawing/2014/main" id="{9EADD2F9-918A-5A2B-CB78-0F18922481C3}"/>
              </a:ext>
            </a:extLst>
          </p:cNvPr>
          <p:cNvSpPr txBox="1"/>
          <p:nvPr/>
        </p:nvSpPr>
        <p:spPr>
          <a:xfrm>
            <a:off x="5503209" y="1990581"/>
            <a:ext cx="3600450" cy="3759875"/>
          </a:xfrm>
          <a:prstGeom prst="rect">
            <a:avLst/>
          </a:prstGeom>
          <a:noFill/>
        </p:spPr>
        <p:txBody>
          <a:bodyPr wrap="square">
            <a:spAutoFit/>
          </a:bodyPr>
          <a:lstStyle/>
          <a:p>
            <a:pPr>
              <a:lnSpc>
                <a:spcPts val="2400"/>
              </a:lnSpc>
              <a:spcBef>
                <a:spcPts val="900"/>
              </a:spcBef>
              <a:spcAft>
                <a:spcPts val="1200"/>
              </a:spcAft>
            </a:pPr>
            <a:r>
              <a:rPr lang="en-GB" b="1" dirty="0">
                <a:latin typeface="Century Gothic" panose="020B0502020202020204" pitchFamily="34" charset="0"/>
              </a:rPr>
              <a:t>Write them a message using the sentence starters:</a:t>
            </a:r>
          </a:p>
          <a:p>
            <a:pPr marL="126000" indent="-126000">
              <a:lnSpc>
                <a:spcPts val="2400"/>
              </a:lnSpc>
              <a:spcBef>
                <a:spcPts val="900"/>
              </a:spcBef>
              <a:buFont typeface="Arial" panose="020B0604020202020204" pitchFamily="34" charset="0"/>
              <a:buChar char="•"/>
            </a:pPr>
            <a:r>
              <a:rPr lang="en-GB" dirty="0">
                <a:latin typeface="Century Gothic" panose="020B0502020202020204" pitchFamily="34" charset="0"/>
              </a:rPr>
              <a:t>You might think that…</a:t>
            </a:r>
          </a:p>
          <a:p>
            <a:pPr marL="126000" indent="-126000">
              <a:lnSpc>
                <a:spcPts val="2400"/>
              </a:lnSpc>
              <a:spcBef>
                <a:spcPts val="900"/>
              </a:spcBef>
              <a:buFont typeface="Arial" panose="020B0604020202020204" pitchFamily="34" charset="0"/>
              <a:buChar char="•"/>
            </a:pPr>
            <a:r>
              <a:rPr lang="en-GB" dirty="0">
                <a:latin typeface="Century Gothic" panose="020B0502020202020204" pitchFamily="34" charset="0"/>
              </a:rPr>
              <a:t>But this might not be reliable because…</a:t>
            </a:r>
          </a:p>
          <a:p>
            <a:pPr marL="126000" indent="-126000">
              <a:lnSpc>
                <a:spcPts val="2400"/>
              </a:lnSpc>
              <a:spcBef>
                <a:spcPts val="900"/>
              </a:spcBef>
              <a:buFont typeface="Arial" panose="020B0604020202020204" pitchFamily="34" charset="0"/>
              <a:buChar char="•"/>
            </a:pPr>
            <a:r>
              <a:rPr lang="en-GB" dirty="0">
                <a:latin typeface="Century Gothic" panose="020B0502020202020204" pitchFamily="34" charset="0"/>
              </a:rPr>
              <a:t>Some facts about the effects of tobacco/vaping/drinking alcohol are…</a:t>
            </a:r>
          </a:p>
          <a:p>
            <a:pPr marL="126000" indent="-126000">
              <a:lnSpc>
                <a:spcPts val="2400"/>
              </a:lnSpc>
              <a:spcBef>
                <a:spcPts val="900"/>
              </a:spcBef>
              <a:buFont typeface="Arial" panose="020B0604020202020204" pitchFamily="34" charset="0"/>
              <a:buChar char="•"/>
            </a:pPr>
            <a:r>
              <a:rPr lang="en-GB" dirty="0">
                <a:latin typeface="Century Gothic" panose="020B0502020202020204" pitchFamily="34" charset="0"/>
              </a:rPr>
              <a:t>Somewhere you could get more information is…</a:t>
            </a:r>
          </a:p>
        </p:txBody>
      </p:sp>
      <p:pic>
        <p:nvPicPr>
          <p:cNvPr id="28" name="Picture 27" descr="A green pencil with a black background&#10;&#10;Description automatically generated">
            <a:extLst>
              <a:ext uri="{FF2B5EF4-FFF2-40B4-BE49-F238E27FC236}">
                <a16:creationId xmlns:a16="http://schemas.microsoft.com/office/drawing/2014/main" id="{0F5493C4-2CD7-75BF-2622-737629850604}"/>
              </a:ext>
            </a:extLst>
          </p:cNvPr>
          <p:cNvPicPr>
            <a:picLocks noChangeAspect="1"/>
          </p:cNvPicPr>
          <p:nvPr/>
        </p:nvPicPr>
        <p:blipFill>
          <a:blip r:embed="rId4"/>
          <a:srcRect r="33132" b="41792"/>
          <a:stretch/>
        </p:blipFill>
        <p:spPr>
          <a:xfrm>
            <a:off x="8753137" y="5580529"/>
            <a:ext cx="1152863" cy="1277472"/>
          </a:xfrm>
          <a:prstGeom prst="rect">
            <a:avLst/>
          </a:prstGeom>
        </p:spPr>
      </p:pic>
      <p:pic>
        <p:nvPicPr>
          <p:cNvPr id="29" name="Picture 28">
            <a:extLst>
              <a:ext uri="{FF2B5EF4-FFF2-40B4-BE49-F238E27FC236}">
                <a16:creationId xmlns:a16="http://schemas.microsoft.com/office/drawing/2014/main" id="{DA94D385-81EF-18C2-AA4B-D9DBE8AFB7C5}"/>
              </a:ext>
            </a:extLst>
          </p:cNvPr>
          <p:cNvPicPr>
            <a:picLocks noChangeAspect="1"/>
          </p:cNvPicPr>
          <p:nvPr/>
        </p:nvPicPr>
        <p:blipFill>
          <a:blip r:embed="rId5"/>
          <a:stretch>
            <a:fillRect/>
          </a:stretch>
        </p:blipFill>
        <p:spPr>
          <a:xfrm>
            <a:off x="775447" y="3569757"/>
            <a:ext cx="4150659" cy="2775381"/>
          </a:xfrm>
          <a:prstGeom prst="rect">
            <a:avLst/>
          </a:prstGeom>
        </p:spPr>
      </p:pic>
    </p:spTree>
    <p:extLst>
      <p:ext uri="{BB962C8B-B14F-4D97-AF65-F5344CB8AC3E}">
        <p14:creationId xmlns:p14="http://schemas.microsoft.com/office/powerpoint/2010/main" val="144177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7">
                                            <p:txEl>
                                              <p:pRg st="0" end="0"/>
                                            </p:txEl>
                                          </p:spTgt>
                                        </p:tgtEl>
                                        <p:attrNameLst>
                                          <p:attrName>style.visibility</p:attrName>
                                        </p:attrNameLst>
                                      </p:cBhvr>
                                      <p:to>
                                        <p:strVal val="visible"/>
                                      </p:to>
                                    </p:set>
                                    <p:animEffect transition="in" filter="fade">
                                      <p:cBhvr>
                                        <p:cTn id="14" dur="500"/>
                                        <p:tgtEl>
                                          <p:spTgt spid="2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
                                            <p:txEl>
                                              <p:pRg st="1" end="1"/>
                                            </p:txEl>
                                          </p:spTgt>
                                        </p:tgtEl>
                                        <p:attrNameLst>
                                          <p:attrName>style.visibility</p:attrName>
                                        </p:attrNameLst>
                                      </p:cBhvr>
                                      <p:to>
                                        <p:strVal val="visible"/>
                                      </p:to>
                                    </p:set>
                                    <p:animEffect transition="in" filter="fade">
                                      <p:cBhvr>
                                        <p:cTn id="19" dur="500"/>
                                        <p:tgtEl>
                                          <p:spTgt spid="2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7">
                                            <p:txEl>
                                              <p:pRg st="2" end="2"/>
                                            </p:txEl>
                                          </p:spTgt>
                                        </p:tgtEl>
                                        <p:attrNameLst>
                                          <p:attrName>style.visibility</p:attrName>
                                        </p:attrNameLst>
                                      </p:cBhvr>
                                      <p:to>
                                        <p:strVal val="visible"/>
                                      </p:to>
                                    </p:set>
                                    <p:animEffect transition="in" filter="fade">
                                      <p:cBhvr>
                                        <p:cTn id="24" dur="500"/>
                                        <p:tgtEl>
                                          <p:spTgt spid="2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7">
                                            <p:txEl>
                                              <p:pRg st="3" end="3"/>
                                            </p:txEl>
                                          </p:spTgt>
                                        </p:tgtEl>
                                        <p:attrNameLst>
                                          <p:attrName>style.visibility</p:attrName>
                                        </p:attrNameLst>
                                      </p:cBhvr>
                                      <p:to>
                                        <p:strVal val="visible"/>
                                      </p:to>
                                    </p:set>
                                    <p:animEffect transition="in" filter="fade">
                                      <p:cBhvr>
                                        <p:cTn id="29" dur="500"/>
                                        <p:tgtEl>
                                          <p:spTgt spid="2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7">
                                            <p:txEl>
                                              <p:pRg st="4" end="4"/>
                                            </p:txEl>
                                          </p:spTgt>
                                        </p:tgtEl>
                                        <p:attrNameLst>
                                          <p:attrName>style.visibility</p:attrName>
                                        </p:attrNameLst>
                                      </p:cBhvr>
                                      <p:to>
                                        <p:strVal val="visible"/>
                                      </p:to>
                                    </p:set>
                                    <p:animEffect transition="in" filter="fade">
                                      <p:cBhvr>
                                        <p:cTn id="34" dur="500"/>
                                        <p:tgtEl>
                                          <p:spTgt spid="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C8CC62-2EAF-02A1-84FC-A7EB9AF05F32}"/>
              </a:ext>
            </a:extLst>
          </p:cNvPr>
          <p:cNvSpPr>
            <a:spLocks noGrp="1"/>
          </p:cNvSpPr>
          <p:nvPr>
            <p:ph sz="half" idx="10"/>
          </p:nvPr>
        </p:nvSpPr>
        <p:spPr>
          <a:xfrm>
            <a:off x="218131" y="1312083"/>
            <a:ext cx="4336061" cy="4704091"/>
          </a:xfrm>
        </p:spPr>
        <p:txBody>
          <a:bodyPr>
            <a:normAutofit/>
          </a:bodyPr>
          <a:lstStyle/>
          <a:p>
            <a:pPr>
              <a:lnSpc>
                <a:spcPts val="2800"/>
              </a:lnSpc>
              <a:spcBef>
                <a:spcPts val="1100"/>
              </a:spcBef>
              <a:spcAft>
                <a:spcPts val="0"/>
              </a:spcAft>
            </a:pPr>
            <a:r>
              <a:rPr lang="en-GB" dirty="0"/>
              <a:t>If you have any worries or concerns about drugs, tobacco, vapes or alcohol, it’s important to talk to a trusted adult at home or at school.</a:t>
            </a:r>
          </a:p>
          <a:p>
            <a:pPr>
              <a:lnSpc>
                <a:spcPts val="2800"/>
              </a:lnSpc>
              <a:spcBef>
                <a:spcPts val="1100"/>
              </a:spcBef>
              <a:spcAft>
                <a:spcPts val="0"/>
              </a:spcAft>
            </a:pPr>
            <a:r>
              <a:rPr lang="en-GB" dirty="0"/>
              <a:t>You can also contact Childline on 0800 1111.</a:t>
            </a:r>
          </a:p>
        </p:txBody>
      </p:sp>
      <p:sp>
        <p:nvSpPr>
          <p:cNvPr id="3" name="Title 2">
            <a:extLst>
              <a:ext uri="{FF2B5EF4-FFF2-40B4-BE49-F238E27FC236}">
                <a16:creationId xmlns:a16="http://schemas.microsoft.com/office/drawing/2014/main" id="{7A73A3C7-0CBD-C858-B903-7B19CCDDD8BB}"/>
              </a:ext>
            </a:extLst>
          </p:cNvPr>
          <p:cNvSpPr>
            <a:spLocks noGrp="1"/>
          </p:cNvSpPr>
          <p:nvPr>
            <p:ph type="title"/>
          </p:nvPr>
        </p:nvSpPr>
        <p:spPr>
          <a:xfrm>
            <a:off x="148533" y="503578"/>
            <a:ext cx="4555940" cy="694054"/>
          </a:xfrm>
        </p:spPr>
        <p:txBody>
          <a:bodyPr/>
          <a:lstStyle/>
          <a:p>
            <a:r>
              <a:rPr lang="en-US" dirty="0"/>
              <a:t>Who can help?</a:t>
            </a:r>
          </a:p>
        </p:txBody>
      </p:sp>
      <p:sp>
        <p:nvSpPr>
          <p:cNvPr id="10" name="Slide Number Placeholder 5">
            <a:extLst>
              <a:ext uri="{FF2B5EF4-FFF2-40B4-BE49-F238E27FC236}">
                <a16:creationId xmlns:a16="http://schemas.microsoft.com/office/drawing/2014/main" id="{FCA042CF-FF68-326A-EFA8-CC935309002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solidFill>
                  <a:schemeClr val="bg1"/>
                </a:solidFill>
              </a:rPr>
              <a:t>© PSHE Association 2025</a:t>
            </a:r>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4AAAD599-5046-B984-C9F6-C7E2E033739A}"/>
              </a:ext>
            </a:extLst>
          </p:cNvPr>
          <p:cNvPicPr>
            <a:picLocks noChangeAspect="1"/>
          </p:cNvPicPr>
          <p:nvPr/>
        </p:nvPicPr>
        <p:blipFill>
          <a:blip r:embed="rId3"/>
          <a:stretch>
            <a:fillRect/>
          </a:stretch>
        </p:blipFill>
        <p:spPr>
          <a:xfrm>
            <a:off x="5348520" y="3007096"/>
            <a:ext cx="3943279" cy="1497708"/>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C9854E4D-D0A6-1774-657D-E6F6A2EE9886}"/>
              </a:ext>
            </a:extLst>
          </p:cNvPr>
          <p:cNvPicPr>
            <a:picLocks noChangeAspect="1"/>
          </p:cNvPicPr>
          <p:nvPr/>
        </p:nvPicPr>
        <p:blipFill>
          <a:blip r:embed="rId4"/>
          <a:stretch>
            <a:fillRect/>
          </a:stretch>
        </p:blipFill>
        <p:spPr>
          <a:xfrm>
            <a:off x="5624584" y="4583699"/>
            <a:ext cx="3943279" cy="1691102"/>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A6589091-F1EC-AC3D-40FC-DEF5AAA18DC4}"/>
              </a:ext>
            </a:extLst>
          </p:cNvPr>
          <p:cNvPicPr>
            <a:picLocks noChangeAspect="1"/>
          </p:cNvPicPr>
          <p:nvPr/>
        </p:nvPicPr>
        <p:blipFill>
          <a:blip r:embed="rId4"/>
          <a:stretch>
            <a:fillRect/>
          </a:stretch>
        </p:blipFill>
        <p:spPr>
          <a:xfrm>
            <a:off x="6071474" y="1428750"/>
            <a:ext cx="3496389" cy="1499450"/>
          </a:xfrm>
          <a:prstGeom prst="rect">
            <a:avLst/>
          </a:prstGeom>
        </p:spPr>
      </p:pic>
      <p:sp>
        <p:nvSpPr>
          <p:cNvPr id="14" name="Google Shape;436;p25">
            <a:extLst>
              <a:ext uri="{FF2B5EF4-FFF2-40B4-BE49-F238E27FC236}">
                <a16:creationId xmlns:a16="http://schemas.microsoft.com/office/drawing/2014/main" id="{C74B628D-44F5-8006-7B23-B4A5C8689F79}"/>
              </a:ext>
            </a:extLst>
          </p:cNvPr>
          <p:cNvSpPr txBox="1"/>
          <p:nvPr/>
        </p:nvSpPr>
        <p:spPr>
          <a:xfrm>
            <a:off x="5645234" y="3222163"/>
            <a:ext cx="3349853"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Something's worrying me,</a:t>
            </a:r>
            <a:br>
              <a:rPr lang="en-US" sz="2000" dirty="0">
                <a:solidFill>
                  <a:schemeClr val="tx1"/>
                </a:solidFill>
                <a:latin typeface="Century Gothic"/>
                <a:ea typeface="Century Gothic"/>
                <a:cs typeface="Century Gothic"/>
                <a:sym typeface="Century Gothic"/>
              </a:rPr>
            </a:br>
            <a:r>
              <a:rPr lang="en-US" sz="2000" dirty="0">
                <a:solidFill>
                  <a:schemeClr val="tx1"/>
                </a:solidFill>
                <a:latin typeface="Century Gothic"/>
                <a:ea typeface="Century Gothic"/>
                <a:cs typeface="Century Gothic"/>
                <a:sym typeface="Century Gothic"/>
              </a:rPr>
              <a:t>can I talk to you?</a:t>
            </a:r>
            <a:endParaRPr sz="2000" dirty="0">
              <a:solidFill>
                <a:schemeClr val="tx1"/>
              </a:solidFill>
            </a:endParaRPr>
          </a:p>
        </p:txBody>
      </p:sp>
      <p:sp>
        <p:nvSpPr>
          <p:cNvPr id="15" name="Google Shape;437;p25">
            <a:extLst>
              <a:ext uri="{FF2B5EF4-FFF2-40B4-BE49-F238E27FC236}">
                <a16:creationId xmlns:a16="http://schemas.microsoft.com/office/drawing/2014/main" id="{33EE67D4-20BD-79A1-6F11-62868F28426A}"/>
              </a:ext>
            </a:extLst>
          </p:cNvPr>
          <p:cNvSpPr txBox="1"/>
          <p:nvPr/>
        </p:nvSpPr>
        <p:spPr>
          <a:xfrm>
            <a:off x="6378575" y="1581174"/>
            <a:ext cx="2999342"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I need your help with something . . . </a:t>
            </a:r>
            <a:endParaRPr sz="2000" dirty="0">
              <a:solidFill>
                <a:schemeClr val="tx1"/>
              </a:solidFill>
            </a:endParaRPr>
          </a:p>
        </p:txBody>
      </p:sp>
      <p:sp>
        <p:nvSpPr>
          <p:cNvPr id="16" name="Google Shape;438;p25">
            <a:extLst>
              <a:ext uri="{FF2B5EF4-FFF2-40B4-BE49-F238E27FC236}">
                <a16:creationId xmlns:a16="http://schemas.microsoft.com/office/drawing/2014/main" id="{DB2A02EE-36B0-AD66-20DC-00F2290A238E}"/>
              </a:ext>
            </a:extLst>
          </p:cNvPr>
          <p:cNvSpPr txBox="1"/>
          <p:nvPr/>
        </p:nvSpPr>
        <p:spPr>
          <a:xfrm>
            <a:off x="6028064" y="4834430"/>
            <a:ext cx="3349853"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I have something that’s been bothering me . . .</a:t>
            </a:r>
            <a:endParaRPr sz="2000" dirty="0">
              <a:solidFill>
                <a:schemeClr val="tx1"/>
              </a:solidFill>
            </a:endParaRPr>
          </a:p>
        </p:txBody>
      </p:sp>
    </p:spTree>
    <p:extLst>
      <p:ext uri="{BB962C8B-B14F-4D97-AF65-F5344CB8AC3E}">
        <p14:creationId xmlns:p14="http://schemas.microsoft.com/office/powerpoint/2010/main" val="1258351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and white rectangular object&#10;&#10;Description automatically generated">
            <a:extLst>
              <a:ext uri="{FF2B5EF4-FFF2-40B4-BE49-F238E27FC236}">
                <a16:creationId xmlns:a16="http://schemas.microsoft.com/office/drawing/2014/main" id="{558DC0E0-E5F2-228A-3216-A6BCB5E93221}"/>
              </a:ext>
            </a:extLst>
          </p:cNvPr>
          <p:cNvPicPr>
            <a:picLocks noChangeAspect="1"/>
          </p:cNvPicPr>
          <p:nvPr/>
        </p:nvPicPr>
        <p:blipFill>
          <a:blip r:embed="rId3"/>
          <a:srcRect t="-1" r="4782" b="31126"/>
          <a:stretch/>
        </p:blipFill>
        <p:spPr>
          <a:xfrm>
            <a:off x="232916" y="1854578"/>
            <a:ext cx="9673084" cy="5003421"/>
          </a:xfrm>
          <a:prstGeom prst="rect">
            <a:avLst/>
          </a:prstGeom>
        </p:spPr>
      </p:pic>
      <p:sp>
        <p:nvSpPr>
          <p:cNvPr id="2" name="Content Placeholder 1">
            <a:extLst>
              <a:ext uri="{FF2B5EF4-FFF2-40B4-BE49-F238E27FC236}">
                <a16:creationId xmlns:a16="http://schemas.microsoft.com/office/drawing/2014/main" id="{597B750D-7B53-9FB7-DC4A-B42437B16239}"/>
              </a:ext>
            </a:extLst>
          </p:cNvPr>
          <p:cNvSpPr>
            <a:spLocks noGrp="1"/>
          </p:cNvSpPr>
          <p:nvPr>
            <p:ph sz="half" idx="10"/>
          </p:nvPr>
        </p:nvSpPr>
        <p:spPr>
          <a:xfrm>
            <a:off x="232914" y="1303304"/>
            <a:ext cx="8480779" cy="525496"/>
          </a:xfrm>
        </p:spPr>
        <p:txBody>
          <a:bodyPr>
            <a:normAutofit/>
          </a:bodyPr>
          <a:lstStyle/>
          <a:p>
            <a:pPr>
              <a:spcBef>
                <a:spcPts val="600"/>
              </a:spcBef>
              <a:spcAft>
                <a:spcPts val="600"/>
              </a:spcAft>
            </a:pPr>
            <a:r>
              <a:rPr lang="en-GB" sz="2400" b="1" dirty="0"/>
              <a:t>Complete the following sentences:</a:t>
            </a:r>
          </a:p>
        </p:txBody>
      </p:sp>
      <p:sp>
        <p:nvSpPr>
          <p:cNvPr id="3" name="Title 2">
            <a:extLst>
              <a:ext uri="{FF2B5EF4-FFF2-40B4-BE49-F238E27FC236}">
                <a16:creationId xmlns:a16="http://schemas.microsoft.com/office/drawing/2014/main" id="{6E933556-8010-578D-46DB-5BB87908B804}"/>
              </a:ext>
            </a:extLst>
          </p:cNvPr>
          <p:cNvSpPr>
            <a:spLocks noGrp="1"/>
          </p:cNvSpPr>
          <p:nvPr>
            <p:ph type="title"/>
          </p:nvPr>
        </p:nvSpPr>
        <p:spPr>
          <a:xfrm>
            <a:off x="233593" y="543878"/>
            <a:ext cx="6152920" cy="694054"/>
          </a:xfrm>
        </p:spPr>
        <p:txBody>
          <a:bodyPr/>
          <a:lstStyle/>
          <a:p>
            <a:r>
              <a:rPr lang="en-GB" dirty="0"/>
              <a:t>What have we learnt?</a:t>
            </a:r>
          </a:p>
        </p:txBody>
      </p:sp>
      <p:sp>
        <p:nvSpPr>
          <p:cNvPr id="4" name="Slide Number Placeholder 3">
            <a:extLst>
              <a:ext uri="{FF2B5EF4-FFF2-40B4-BE49-F238E27FC236}">
                <a16:creationId xmlns:a16="http://schemas.microsoft.com/office/drawing/2014/main" id="{C333141E-639E-918C-8F32-8341DD729962}"/>
              </a:ext>
            </a:extLst>
          </p:cNvPr>
          <p:cNvSpPr>
            <a:spLocks noGrp="1"/>
          </p:cNvSpPr>
          <p:nvPr>
            <p:ph type="sldNum" sz="quarter" idx="4"/>
          </p:nvPr>
        </p:nvSpPr>
        <p:spPr/>
        <p:txBody>
          <a:bodyPr/>
          <a:lstStyle/>
          <a:p>
            <a:r>
              <a:rPr lang="en-GB" dirty="0">
                <a:solidFill>
                  <a:schemeClr val="tx1">
                    <a:lumMod val="65000"/>
                    <a:lumOff val="35000"/>
                  </a:schemeClr>
                </a:solidFill>
              </a:rPr>
              <a:t>© PSHE Association 2025</a:t>
            </a:r>
          </a:p>
        </p:txBody>
      </p:sp>
      <p:sp>
        <p:nvSpPr>
          <p:cNvPr id="10" name="TextBox 9">
            <a:extLst>
              <a:ext uri="{FF2B5EF4-FFF2-40B4-BE49-F238E27FC236}">
                <a16:creationId xmlns:a16="http://schemas.microsoft.com/office/drawing/2014/main" id="{22B67E4E-2906-2B6A-1C5C-127515D63CF7}"/>
              </a:ext>
            </a:extLst>
          </p:cNvPr>
          <p:cNvSpPr txBox="1"/>
          <p:nvPr/>
        </p:nvSpPr>
        <p:spPr>
          <a:xfrm>
            <a:off x="607266" y="2259101"/>
            <a:ext cx="4294187" cy="3631763"/>
          </a:xfrm>
          <a:prstGeom prst="rect">
            <a:avLst/>
          </a:prstGeom>
          <a:noFill/>
        </p:spPr>
        <p:txBody>
          <a:bodyPr wrap="square">
            <a:spAutoFit/>
          </a:bodyPr>
          <a:lstStyle/>
          <a:p>
            <a:pPr marL="126000" lvl="0" indent="-126000">
              <a:spcBef>
                <a:spcPts val="600"/>
              </a:spcBef>
              <a:spcAft>
                <a:spcPts val="600"/>
              </a:spcAft>
              <a:buFont typeface="Arial" panose="020B0604020202020204" pitchFamily="34" charset="0"/>
              <a:buChar char="•"/>
            </a:pPr>
            <a:r>
              <a:rPr lang="en-GB" sz="2000" dirty="0">
                <a:latin typeface="Century Gothic" panose="020B0502020202020204" pitchFamily="34" charset="0"/>
              </a:rPr>
              <a:t>The lesson has made me think about…</a:t>
            </a:r>
          </a:p>
          <a:p>
            <a:pPr marL="126000" lvl="0" indent="-126000">
              <a:spcBef>
                <a:spcPts val="600"/>
              </a:spcBef>
              <a:spcAft>
                <a:spcPts val="600"/>
              </a:spcAft>
              <a:buFont typeface="Arial" panose="020B0604020202020204" pitchFamily="34" charset="0"/>
              <a:buChar char="•"/>
            </a:pPr>
            <a:endParaRPr lang="en-GB" sz="2000" dirty="0">
              <a:latin typeface="Century Gothic" panose="020B0502020202020204" pitchFamily="34" charset="0"/>
            </a:endParaRPr>
          </a:p>
          <a:p>
            <a:pPr lvl="0">
              <a:spcBef>
                <a:spcPts val="600"/>
              </a:spcBef>
              <a:spcAft>
                <a:spcPts val="600"/>
              </a:spcAft>
            </a:pPr>
            <a:endParaRPr lang="en-GB" sz="2000" dirty="0">
              <a:latin typeface="Century Gothic" panose="020B0502020202020204" pitchFamily="34" charset="0"/>
            </a:endParaRPr>
          </a:p>
          <a:p>
            <a:pPr lvl="0">
              <a:spcBef>
                <a:spcPts val="600"/>
              </a:spcBef>
              <a:spcAft>
                <a:spcPts val="600"/>
              </a:spcAft>
            </a:pPr>
            <a:endParaRPr lang="en-GB" sz="2000" dirty="0">
              <a:latin typeface="Century Gothic" panose="020B0502020202020204" pitchFamily="34" charset="0"/>
            </a:endParaRPr>
          </a:p>
          <a:p>
            <a:pPr marL="126000" lvl="0" indent="-126000">
              <a:spcBef>
                <a:spcPts val="600"/>
              </a:spcBef>
              <a:spcAft>
                <a:spcPts val="600"/>
              </a:spcAft>
              <a:buFont typeface="Arial" panose="020B0604020202020204" pitchFamily="34" charset="0"/>
              <a:buChar char="•"/>
            </a:pPr>
            <a:r>
              <a:rPr lang="en-GB" sz="2000" dirty="0">
                <a:latin typeface="Century Gothic" panose="020B0502020202020204" pitchFamily="34" charset="0"/>
              </a:rPr>
              <a:t>The mixed messages in the media about tobacco, vaping and alcohol include…</a:t>
            </a:r>
          </a:p>
          <a:p>
            <a:pPr marL="126000" lvl="0" indent="-126000">
              <a:spcBef>
                <a:spcPts val="600"/>
              </a:spcBef>
              <a:spcAft>
                <a:spcPts val="600"/>
              </a:spcAft>
              <a:buFont typeface="Arial" panose="020B0604020202020204" pitchFamily="34" charset="0"/>
              <a:buChar char="•"/>
            </a:pPr>
            <a:endParaRPr lang="en-GB" sz="2000" dirty="0">
              <a:latin typeface="Century Gothic" panose="020B0502020202020204" pitchFamily="34" charset="0"/>
            </a:endParaRPr>
          </a:p>
        </p:txBody>
      </p:sp>
      <p:sp>
        <p:nvSpPr>
          <p:cNvPr id="11" name="TextBox 10">
            <a:extLst>
              <a:ext uri="{FF2B5EF4-FFF2-40B4-BE49-F238E27FC236}">
                <a16:creationId xmlns:a16="http://schemas.microsoft.com/office/drawing/2014/main" id="{15E25BB2-4927-B885-2ECA-CDA899B53CF5}"/>
              </a:ext>
            </a:extLst>
          </p:cNvPr>
          <p:cNvSpPr txBox="1"/>
          <p:nvPr/>
        </p:nvSpPr>
        <p:spPr>
          <a:xfrm>
            <a:off x="10354235" y="1452282"/>
            <a:ext cx="184731" cy="369332"/>
          </a:xfrm>
          <a:prstGeom prst="rect">
            <a:avLst/>
          </a:prstGeom>
          <a:noFill/>
        </p:spPr>
        <p:txBody>
          <a:bodyPr wrap="none" rtlCol="0">
            <a:spAutoFit/>
          </a:bodyPr>
          <a:lstStyle/>
          <a:p>
            <a:endParaRPr lang="en-US" dirty="0"/>
          </a:p>
        </p:txBody>
      </p:sp>
      <p:sp>
        <p:nvSpPr>
          <p:cNvPr id="14" name="TextBox 13">
            <a:extLst>
              <a:ext uri="{FF2B5EF4-FFF2-40B4-BE49-F238E27FC236}">
                <a16:creationId xmlns:a16="http://schemas.microsoft.com/office/drawing/2014/main" id="{ECE7F38C-06C5-61DF-49D0-4EF6A6962BF5}"/>
              </a:ext>
            </a:extLst>
          </p:cNvPr>
          <p:cNvSpPr txBox="1"/>
          <p:nvPr/>
        </p:nvSpPr>
        <p:spPr>
          <a:xfrm>
            <a:off x="5553867" y="2259101"/>
            <a:ext cx="4294187" cy="400110"/>
          </a:xfrm>
          <a:prstGeom prst="rect">
            <a:avLst/>
          </a:prstGeom>
          <a:noFill/>
        </p:spPr>
        <p:txBody>
          <a:bodyPr wrap="square">
            <a:spAutoFit/>
          </a:bodyPr>
          <a:lstStyle/>
          <a:p>
            <a:pPr marL="126000" lvl="0" indent="-126000">
              <a:spcBef>
                <a:spcPts val="600"/>
              </a:spcBef>
              <a:spcAft>
                <a:spcPts val="600"/>
              </a:spcAft>
              <a:buFont typeface="Arial" panose="020B0604020202020204" pitchFamily="34" charset="0"/>
              <a:buChar char="•"/>
            </a:pPr>
            <a:r>
              <a:rPr lang="en-GB" sz="2000" dirty="0">
                <a:latin typeface="Century Gothic" panose="020B0502020202020204" pitchFamily="34" charset="0"/>
              </a:rPr>
              <a:t>People should…</a:t>
            </a:r>
          </a:p>
        </p:txBody>
      </p:sp>
      <p:sp>
        <p:nvSpPr>
          <p:cNvPr id="17" name="TextBox 16">
            <a:extLst>
              <a:ext uri="{FF2B5EF4-FFF2-40B4-BE49-F238E27FC236}">
                <a16:creationId xmlns:a16="http://schemas.microsoft.com/office/drawing/2014/main" id="{C9F290CA-585F-0F57-7F41-9EC13472B71D}"/>
              </a:ext>
            </a:extLst>
          </p:cNvPr>
          <p:cNvSpPr txBox="1"/>
          <p:nvPr/>
        </p:nvSpPr>
        <p:spPr>
          <a:xfrm>
            <a:off x="5553867" y="4425486"/>
            <a:ext cx="5267884" cy="400110"/>
          </a:xfrm>
          <a:prstGeom prst="rect">
            <a:avLst/>
          </a:prstGeom>
          <a:noFill/>
        </p:spPr>
        <p:txBody>
          <a:bodyPr wrap="square">
            <a:spAutoFit/>
          </a:bodyPr>
          <a:lstStyle/>
          <a:p>
            <a:pPr marL="126000" lvl="0" indent="-126000">
              <a:spcBef>
                <a:spcPts val="600"/>
              </a:spcBef>
              <a:spcAft>
                <a:spcPts val="600"/>
              </a:spcAft>
              <a:buFont typeface="Arial" panose="020B0604020202020204" pitchFamily="34" charset="0"/>
              <a:buChar char="•"/>
            </a:pPr>
            <a:r>
              <a:rPr lang="en-GB" sz="2000" dirty="0">
                <a:latin typeface="Century Gothic" panose="020B0502020202020204" pitchFamily="34" charset="0"/>
              </a:rPr>
              <a:t>I have learnt that...</a:t>
            </a:r>
          </a:p>
        </p:txBody>
      </p:sp>
      <p:pic>
        <p:nvPicPr>
          <p:cNvPr id="6" name="Picture 5" descr="A blue and black striped object&#10;&#10;Description automatically generated">
            <a:extLst>
              <a:ext uri="{FF2B5EF4-FFF2-40B4-BE49-F238E27FC236}">
                <a16:creationId xmlns:a16="http://schemas.microsoft.com/office/drawing/2014/main" id="{038167A4-1F00-FBEB-D0C4-BB98E1E56364}"/>
              </a:ext>
            </a:extLst>
          </p:cNvPr>
          <p:cNvPicPr>
            <a:picLocks noChangeAspect="1"/>
          </p:cNvPicPr>
          <p:nvPr/>
        </p:nvPicPr>
        <p:blipFill>
          <a:blip r:embed="rId4"/>
          <a:stretch>
            <a:fillRect/>
          </a:stretch>
        </p:blipFill>
        <p:spPr>
          <a:xfrm rot="7269852">
            <a:off x="8398380" y="4506550"/>
            <a:ext cx="308260" cy="2401554"/>
          </a:xfrm>
          <a:prstGeom prst="rect">
            <a:avLst/>
          </a:prstGeom>
        </p:spPr>
      </p:pic>
    </p:spTree>
    <p:extLst>
      <p:ext uri="{BB962C8B-B14F-4D97-AF65-F5344CB8AC3E}">
        <p14:creationId xmlns:p14="http://schemas.microsoft.com/office/powerpoint/2010/main" val="313281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62611E-CFA7-23BE-6C2F-12EE1657CD72}"/>
              </a:ext>
            </a:extLst>
          </p:cNvPr>
          <p:cNvSpPr>
            <a:spLocks noGrp="1"/>
          </p:cNvSpPr>
          <p:nvPr>
            <p:ph type="title"/>
          </p:nvPr>
        </p:nvSpPr>
        <p:spPr>
          <a:xfrm>
            <a:off x="233592" y="543878"/>
            <a:ext cx="6019289" cy="694054"/>
          </a:xfrm>
        </p:spPr>
        <p:txBody>
          <a:bodyPr/>
          <a:lstStyle/>
          <a:p>
            <a:r>
              <a:rPr lang="en-GB" dirty="0"/>
              <a:t>Informing young people</a:t>
            </a:r>
          </a:p>
        </p:txBody>
      </p:sp>
      <p:sp>
        <p:nvSpPr>
          <p:cNvPr id="2" name="Content Placeholder 1">
            <a:extLst>
              <a:ext uri="{FF2B5EF4-FFF2-40B4-BE49-F238E27FC236}">
                <a16:creationId xmlns:a16="http://schemas.microsoft.com/office/drawing/2014/main" id="{DDDDAEDD-9D18-9611-28EE-5A565DF89FF3}"/>
              </a:ext>
            </a:extLst>
          </p:cNvPr>
          <p:cNvSpPr>
            <a:spLocks noGrp="1"/>
          </p:cNvSpPr>
          <p:nvPr>
            <p:ph sz="half" idx="10"/>
          </p:nvPr>
        </p:nvSpPr>
        <p:spPr>
          <a:xfrm>
            <a:off x="232915" y="1303304"/>
            <a:ext cx="3505367" cy="4368246"/>
          </a:xfrm>
        </p:spPr>
        <p:txBody>
          <a:bodyPr>
            <a:noAutofit/>
          </a:bodyPr>
          <a:lstStyle/>
          <a:p>
            <a:r>
              <a:rPr lang="en-GB" b="1" dirty="0"/>
              <a:t>Design material that accurately informs young people about the risks of tobacco/vaping/drinking alcohol.</a:t>
            </a:r>
          </a:p>
          <a:p>
            <a:pPr>
              <a:spcBef>
                <a:spcPts val="2200"/>
              </a:spcBef>
            </a:pPr>
            <a:r>
              <a:rPr lang="en-GB" dirty="0"/>
              <a:t>It could be:</a:t>
            </a:r>
          </a:p>
          <a:p>
            <a:pPr marL="126000" indent="-126000">
              <a:buFont typeface="Arial" panose="020B0604020202020204" pitchFamily="34" charset="0"/>
              <a:buChar char="•"/>
            </a:pPr>
            <a:r>
              <a:rPr lang="en-GB" dirty="0"/>
              <a:t>A poster</a:t>
            </a:r>
          </a:p>
          <a:p>
            <a:pPr marL="126000" indent="-126000">
              <a:buFont typeface="Arial" panose="020B0604020202020204" pitchFamily="34" charset="0"/>
              <a:buChar char="•"/>
            </a:pPr>
            <a:r>
              <a:rPr lang="en-GB" dirty="0"/>
              <a:t>Film or radio clip</a:t>
            </a:r>
          </a:p>
          <a:p>
            <a:pPr marL="126000" indent="-126000">
              <a:buFont typeface="Arial" panose="020B0604020202020204" pitchFamily="34" charset="0"/>
              <a:buChar char="•"/>
            </a:pPr>
            <a:r>
              <a:rPr lang="en-GB" dirty="0"/>
              <a:t>Public health social media message</a:t>
            </a:r>
          </a:p>
          <a:p>
            <a:endParaRPr lang="en-GB" dirty="0"/>
          </a:p>
        </p:txBody>
      </p:sp>
      <p:sp>
        <p:nvSpPr>
          <p:cNvPr id="4" name="Slide Number Placeholder 3">
            <a:extLst>
              <a:ext uri="{FF2B5EF4-FFF2-40B4-BE49-F238E27FC236}">
                <a16:creationId xmlns:a16="http://schemas.microsoft.com/office/drawing/2014/main" id="{54DEA69C-4B2A-B608-5FE7-7369D2626E17}"/>
              </a:ext>
            </a:extLst>
          </p:cNvPr>
          <p:cNvSpPr>
            <a:spLocks noGrp="1"/>
          </p:cNvSpPr>
          <p:nvPr>
            <p:ph type="sldNum" sz="quarter" idx="4"/>
          </p:nvPr>
        </p:nvSpPr>
        <p:spPr/>
        <p:txBody>
          <a:bodyPr/>
          <a:lstStyle/>
          <a:p>
            <a:r>
              <a:rPr lang="en-GB"/>
              <a:t>© PSHE Association 2025</a:t>
            </a:r>
            <a:endParaRPr lang="en-GB" dirty="0"/>
          </a:p>
        </p:txBody>
      </p:sp>
      <p:pic>
        <p:nvPicPr>
          <p:cNvPr id="11" name="Picture 10" descr="A close up of a microphone&#10;&#10;Description automatically generated">
            <a:extLst>
              <a:ext uri="{FF2B5EF4-FFF2-40B4-BE49-F238E27FC236}">
                <a16:creationId xmlns:a16="http://schemas.microsoft.com/office/drawing/2014/main" id="{9491813F-D543-4D99-50D9-D7529CFF5303}"/>
              </a:ext>
            </a:extLst>
          </p:cNvPr>
          <p:cNvPicPr>
            <a:picLocks noChangeAspect="1"/>
          </p:cNvPicPr>
          <p:nvPr/>
        </p:nvPicPr>
        <p:blipFill>
          <a:blip r:embed="rId3"/>
          <a:stretch>
            <a:fillRect/>
          </a:stretch>
        </p:blipFill>
        <p:spPr>
          <a:xfrm rot="1052291">
            <a:off x="5433980" y="1606549"/>
            <a:ext cx="1041400" cy="1790700"/>
          </a:xfrm>
          <a:prstGeom prst="rect">
            <a:avLst/>
          </a:prstGeom>
        </p:spPr>
      </p:pic>
      <p:pic>
        <p:nvPicPr>
          <p:cNvPr id="13" name="Picture 12" descr="A red clapper board with black background&#10;&#10;Description automatically generated">
            <a:extLst>
              <a:ext uri="{FF2B5EF4-FFF2-40B4-BE49-F238E27FC236}">
                <a16:creationId xmlns:a16="http://schemas.microsoft.com/office/drawing/2014/main" id="{351C7ECD-A557-8858-13E3-1EA123FB1794}"/>
              </a:ext>
            </a:extLst>
          </p:cNvPr>
          <p:cNvPicPr>
            <a:picLocks noChangeAspect="1"/>
          </p:cNvPicPr>
          <p:nvPr/>
        </p:nvPicPr>
        <p:blipFill>
          <a:blip r:embed="rId4"/>
          <a:stretch>
            <a:fillRect/>
          </a:stretch>
        </p:blipFill>
        <p:spPr>
          <a:xfrm>
            <a:off x="5188378" y="4354513"/>
            <a:ext cx="1760220" cy="1816100"/>
          </a:xfrm>
          <a:prstGeom prst="rect">
            <a:avLst/>
          </a:prstGeom>
        </p:spPr>
      </p:pic>
      <p:pic>
        <p:nvPicPr>
          <p:cNvPr id="15" name="Picture 14" descr="A paper and scissors on a black background&#10;&#10;Description automatically generated">
            <a:extLst>
              <a:ext uri="{FF2B5EF4-FFF2-40B4-BE49-F238E27FC236}">
                <a16:creationId xmlns:a16="http://schemas.microsoft.com/office/drawing/2014/main" id="{5E119C4A-9D02-817A-9DAA-435EF295EB36}"/>
              </a:ext>
            </a:extLst>
          </p:cNvPr>
          <p:cNvPicPr>
            <a:picLocks noChangeAspect="1"/>
          </p:cNvPicPr>
          <p:nvPr/>
        </p:nvPicPr>
        <p:blipFill>
          <a:blip r:embed="rId5"/>
          <a:stretch>
            <a:fillRect/>
          </a:stretch>
        </p:blipFill>
        <p:spPr>
          <a:xfrm>
            <a:off x="7227363" y="1390650"/>
            <a:ext cx="2387600" cy="2286000"/>
          </a:xfrm>
          <a:prstGeom prst="rect">
            <a:avLst/>
          </a:prstGeom>
        </p:spPr>
      </p:pic>
      <p:pic>
        <p:nvPicPr>
          <p:cNvPr id="17" name="Picture 16" descr="A cell phone with icons&#10;&#10;Description automatically generated">
            <a:extLst>
              <a:ext uri="{FF2B5EF4-FFF2-40B4-BE49-F238E27FC236}">
                <a16:creationId xmlns:a16="http://schemas.microsoft.com/office/drawing/2014/main" id="{C4E4AEE0-260E-717D-084E-78DBC71AA405}"/>
              </a:ext>
            </a:extLst>
          </p:cNvPr>
          <p:cNvPicPr>
            <a:picLocks noChangeAspect="1"/>
          </p:cNvPicPr>
          <p:nvPr/>
        </p:nvPicPr>
        <p:blipFill>
          <a:blip r:embed="rId6"/>
          <a:stretch>
            <a:fillRect/>
          </a:stretch>
        </p:blipFill>
        <p:spPr>
          <a:xfrm>
            <a:off x="7227363" y="3941325"/>
            <a:ext cx="2349614" cy="2518651"/>
          </a:xfrm>
          <a:prstGeom prst="rect">
            <a:avLst/>
          </a:prstGeom>
        </p:spPr>
      </p:pic>
    </p:spTree>
    <p:extLst>
      <p:ext uri="{BB962C8B-B14F-4D97-AF65-F5344CB8AC3E}">
        <p14:creationId xmlns:p14="http://schemas.microsoft.com/office/powerpoint/2010/main" val="87680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DFB8DD-8EFF-7D86-477D-ABA544EDFF18}"/>
              </a:ext>
            </a:extLst>
          </p:cNvPr>
          <p:cNvSpPr>
            <a:spLocks noGrp="1"/>
          </p:cNvSpPr>
          <p:nvPr>
            <p:ph type="title"/>
          </p:nvPr>
        </p:nvSpPr>
        <p:spPr/>
        <p:txBody>
          <a:bodyPr/>
          <a:lstStyle/>
          <a:p>
            <a:r>
              <a:rPr lang="en-US" dirty="0"/>
              <a:t>Support and challenge</a:t>
            </a:r>
          </a:p>
        </p:txBody>
      </p:sp>
      <p:sp>
        <p:nvSpPr>
          <p:cNvPr id="5" name="Slide Number Placeholder 5">
            <a:extLst>
              <a:ext uri="{FF2B5EF4-FFF2-40B4-BE49-F238E27FC236}">
                <a16:creationId xmlns:a16="http://schemas.microsoft.com/office/drawing/2014/main" id="{D8FAFFB4-9251-B657-395C-DDE1AE6284F6}"/>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9" name="Picture 8">
            <a:extLst>
              <a:ext uri="{FF2B5EF4-FFF2-40B4-BE49-F238E27FC236}">
                <a16:creationId xmlns:a16="http://schemas.microsoft.com/office/drawing/2014/main" id="{FCBBBBF2-140F-5DAA-5A93-3A4AA8B1B72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20005" y="4750212"/>
            <a:ext cx="817747" cy="932045"/>
          </a:xfrm>
          <a:prstGeom prst="rect">
            <a:avLst/>
          </a:prstGeom>
        </p:spPr>
      </p:pic>
      <p:pic>
        <p:nvPicPr>
          <p:cNvPr id="10" name="Picture 9">
            <a:extLst>
              <a:ext uri="{FF2B5EF4-FFF2-40B4-BE49-F238E27FC236}">
                <a16:creationId xmlns:a16="http://schemas.microsoft.com/office/drawing/2014/main" id="{74D7163A-920B-F3D5-0FB3-F8E4FEBC10C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682231">
            <a:off x="6821370" y="4979817"/>
            <a:ext cx="702439" cy="1404878"/>
          </a:xfrm>
          <a:prstGeom prst="rect">
            <a:avLst/>
          </a:prstGeom>
        </p:spPr>
      </p:pic>
      <p:sp>
        <p:nvSpPr>
          <p:cNvPr id="11" name="TextBox 10">
            <a:extLst>
              <a:ext uri="{FF2B5EF4-FFF2-40B4-BE49-F238E27FC236}">
                <a16:creationId xmlns:a16="http://schemas.microsoft.com/office/drawing/2014/main" id="{22C058CF-B1C6-AA5D-C792-ED99EBCAD116}"/>
              </a:ext>
            </a:extLst>
          </p:cNvPr>
          <p:cNvSpPr txBox="1"/>
          <p:nvPr/>
        </p:nvSpPr>
        <p:spPr>
          <a:xfrm>
            <a:off x="7773777" y="4207594"/>
            <a:ext cx="1386585" cy="375666"/>
          </a:xfrm>
          <a:prstGeom prst="rect">
            <a:avLst/>
          </a:prstGeom>
          <a:noFill/>
        </p:spPr>
        <p:txBody>
          <a:bodyPr wrap="square" rtlCol="0">
            <a:spAutoFit/>
          </a:bodyPr>
          <a:lstStyle/>
          <a:p>
            <a:pPr algn="ctr"/>
            <a:r>
              <a:rPr lang="en-GB" b="1" dirty="0">
                <a:latin typeface="Century Gothic" panose="020B0502020202020204" pitchFamily="34" charset="0"/>
              </a:rPr>
              <a:t>Challenge</a:t>
            </a:r>
          </a:p>
        </p:txBody>
      </p:sp>
      <p:sp>
        <p:nvSpPr>
          <p:cNvPr id="12" name="TextBox 11">
            <a:extLst>
              <a:ext uri="{FF2B5EF4-FFF2-40B4-BE49-F238E27FC236}">
                <a16:creationId xmlns:a16="http://schemas.microsoft.com/office/drawing/2014/main" id="{842AEAFA-2DC6-AF51-FD55-C1B8F0CCDC91}"/>
              </a:ext>
            </a:extLst>
          </p:cNvPr>
          <p:cNvSpPr txBox="1"/>
          <p:nvPr/>
        </p:nvSpPr>
        <p:spPr>
          <a:xfrm rot="20700000">
            <a:off x="6199828" y="4517940"/>
            <a:ext cx="1386585" cy="375666"/>
          </a:xfrm>
          <a:prstGeom prst="rect">
            <a:avLst/>
          </a:prstGeom>
          <a:noFill/>
        </p:spPr>
        <p:txBody>
          <a:bodyPr wrap="square" rtlCol="0">
            <a:spAutoFit/>
          </a:bodyPr>
          <a:lstStyle/>
          <a:p>
            <a:pPr algn="ctr"/>
            <a:r>
              <a:rPr lang="en-GB" b="1">
                <a:latin typeface="Century Gothic" panose="020B0502020202020204" pitchFamily="34" charset="0"/>
              </a:rPr>
              <a:t>Support</a:t>
            </a:r>
          </a:p>
        </p:txBody>
      </p:sp>
      <p:sp>
        <p:nvSpPr>
          <p:cNvPr id="13" name="Content Placeholder 12">
            <a:extLst>
              <a:ext uri="{FF2B5EF4-FFF2-40B4-BE49-F238E27FC236}">
                <a16:creationId xmlns:a16="http://schemas.microsoft.com/office/drawing/2014/main" id="{C6B0E203-A0FC-F97F-2F42-96FC644AE25E}"/>
              </a:ext>
            </a:extLst>
          </p:cNvPr>
          <p:cNvSpPr>
            <a:spLocks noGrp="1"/>
          </p:cNvSpPr>
          <p:nvPr>
            <p:ph sz="half" idx="13"/>
          </p:nvPr>
        </p:nvSpPr>
        <p:spPr>
          <a:xfrm>
            <a:off x="4239895" y="1299842"/>
            <a:ext cx="4211581" cy="4937321"/>
          </a:xfrm>
        </p:spPr>
        <p:txBody>
          <a:bodyPr/>
          <a:lstStyle/>
          <a:p>
            <a:pPr>
              <a:lnSpc>
                <a:spcPts val="2800"/>
              </a:lnSpc>
              <a:spcBef>
                <a:spcPts val="1100"/>
              </a:spcBef>
              <a:spcAft>
                <a:spcPts val="0"/>
              </a:spcAft>
            </a:pPr>
            <a:r>
              <a:rPr lang="en-US" b="1" i="1" dirty="0"/>
              <a:t>Challenge activities </a:t>
            </a:r>
            <a:r>
              <a:rPr lang="en-US" dirty="0"/>
              <a:t>deepen and extend learning for those who need more challenge or who finish the activity quickly.</a:t>
            </a:r>
          </a:p>
          <a:p>
            <a:pPr>
              <a:lnSpc>
                <a:spcPts val="2800"/>
              </a:lnSpc>
              <a:spcBef>
                <a:spcPts val="1100"/>
              </a:spcBef>
              <a:spcAft>
                <a:spcPts val="0"/>
              </a:spcAft>
            </a:pPr>
            <a:r>
              <a:rPr lang="en-US" dirty="0"/>
              <a:t>Look for these icons on the pupil slides. See delivery notes for details of the activities.</a:t>
            </a:r>
          </a:p>
          <a:p>
            <a:pPr>
              <a:lnSpc>
                <a:spcPts val="2800"/>
              </a:lnSpc>
            </a:pPr>
            <a:endParaRPr lang="en-US" dirty="0"/>
          </a:p>
          <a:p>
            <a:pPr>
              <a:lnSpc>
                <a:spcPts val="2800"/>
              </a:lnSpc>
            </a:pPr>
            <a:endParaRPr lang="en-US" dirty="0"/>
          </a:p>
          <a:p>
            <a:pPr>
              <a:lnSpc>
                <a:spcPts val="2800"/>
              </a:lnSpc>
            </a:pPr>
            <a:endParaRPr lang="en-US" dirty="0"/>
          </a:p>
          <a:p>
            <a:pPr>
              <a:lnSpc>
                <a:spcPts val="2800"/>
              </a:lnSpc>
            </a:pPr>
            <a:endParaRPr lang="en-US" dirty="0"/>
          </a:p>
        </p:txBody>
      </p:sp>
      <p:sp>
        <p:nvSpPr>
          <p:cNvPr id="15" name="Content Placeholder 14">
            <a:extLst>
              <a:ext uri="{FF2B5EF4-FFF2-40B4-BE49-F238E27FC236}">
                <a16:creationId xmlns:a16="http://schemas.microsoft.com/office/drawing/2014/main" id="{A5E62C91-E60B-0450-B4D6-480CD06CE927}"/>
              </a:ext>
            </a:extLst>
          </p:cNvPr>
          <p:cNvSpPr>
            <a:spLocks noGrp="1"/>
          </p:cNvSpPr>
          <p:nvPr>
            <p:ph sz="half" idx="12"/>
          </p:nvPr>
        </p:nvSpPr>
        <p:spPr>
          <a:xfrm>
            <a:off x="247763" y="1293118"/>
            <a:ext cx="3748405" cy="4937321"/>
          </a:xfrm>
        </p:spPr>
        <p:txBody>
          <a:bodyPr/>
          <a:lstStyle/>
          <a:p>
            <a:pPr>
              <a:lnSpc>
                <a:spcPts val="2800"/>
              </a:lnSpc>
              <a:spcBef>
                <a:spcPts val="1100"/>
              </a:spcBef>
              <a:spcAft>
                <a:spcPts val="0"/>
              </a:spcAft>
            </a:pPr>
            <a:r>
              <a:rPr lang="en-US" dirty="0"/>
              <a:t>The lesson includes suggestions for challenge and support activities, to help you differentiate appropriately for your class.  </a:t>
            </a:r>
          </a:p>
          <a:p>
            <a:pPr>
              <a:lnSpc>
                <a:spcPts val="2800"/>
              </a:lnSpc>
              <a:spcBef>
                <a:spcPts val="1100"/>
              </a:spcBef>
              <a:spcAft>
                <a:spcPts val="0"/>
              </a:spcAft>
            </a:pPr>
            <a:r>
              <a:rPr lang="en-US" b="1" i="1" dirty="0"/>
              <a:t>Support activities </a:t>
            </a:r>
            <a:r>
              <a:rPr lang="en-US" dirty="0"/>
              <a:t>are adapted to be more accessible for those who need it.</a:t>
            </a:r>
          </a:p>
          <a:p>
            <a:pPr>
              <a:lnSpc>
                <a:spcPts val="2800"/>
              </a:lnSpc>
            </a:pPr>
            <a:endParaRPr lang="en-US" dirty="0"/>
          </a:p>
          <a:p>
            <a:pPr>
              <a:lnSpc>
                <a:spcPts val="2800"/>
              </a:lnSpc>
            </a:pPr>
            <a:endParaRPr lang="en-US" dirty="0"/>
          </a:p>
          <a:p>
            <a:pPr>
              <a:lnSpc>
                <a:spcPts val="2800"/>
              </a:lnSpc>
            </a:pPr>
            <a:endParaRPr lang="en-US" dirty="0"/>
          </a:p>
          <a:p>
            <a:pPr>
              <a:lnSpc>
                <a:spcPts val="2800"/>
              </a:lnSpc>
            </a:pPr>
            <a:endParaRPr lang="en-US" dirty="0"/>
          </a:p>
        </p:txBody>
      </p:sp>
    </p:spTree>
    <p:extLst>
      <p:ext uri="{BB962C8B-B14F-4D97-AF65-F5344CB8AC3E}">
        <p14:creationId xmlns:p14="http://schemas.microsoft.com/office/powerpoint/2010/main" val="762753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DFAB1DA-D5B9-13E2-9945-13991E9BF716}"/>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12" name="Title 11">
            <a:extLst>
              <a:ext uri="{FF2B5EF4-FFF2-40B4-BE49-F238E27FC236}">
                <a16:creationId xmlns:a16="http://schemas.microsoft.com/office/drawing/2014/main" id="{FC38B9C6-B310-00C2-0925-3DA1549DED16}"/>
              </a:ext>
            </a:extLst>
          </p:cNvPr>
          <p:cNvSpPr>
            <a:spLocks noGrp="1"/>
          </p:cNvSpPr>
          <p:nvPr>
            <p:ph type="title"/>
          </p:nvPr>
        </p:nvSpPr>
        <p:spPr/>
        <p:txBody>
          <a:bodyPr/>
          <a:lstStyle/>
          <a:p>
            <a:r>
              <a:rPr lang="en-GB" dirty="0"/>
              <a:t>Context</a:t>
            </a:r>
            <a:endParaRPr lang="en-US" dirty="0"/>
          </a:p>
        </p:txBody>
      </p:sp>
      <p:sp>
        <p:nvSpPr>
          <p:cNvPr id="2" name="Content Placeholder 2">
            <a:extLst>
              <a:ext uri="{FF2B5EF4-FFF2-40B4-BE49-F238E27FC236}">
                <a16:creationId xmlns:a16="http://schemas.microsoft.com/office/drawing/2014/main" id="{6C6B3A72-B144-BC2E-D753-C6826843D366}"/>
              </a:ext>
            </a:extLst>
          </p:cNvPr>
          <p:cNvSpPr txBox="1">
            <a:spLocks/>
          </p:cNvSpPr>
          <p:nvPr/>
        </p:nvSpPr>
        <p:spPr>
          <a:xfrm>
            <a:off x="246427" y="1291071"/>
            <a:ext cx="7391502" cy="4566366"/>
          </a:xfrm>
          <a:prstGeom prst="rect">
            <a:avLst/>
          </a:prstGeom>
        </p:spPr>
        <p:txBody>
          <a:bodyPr vert="horz" lIns="91440" tIns="45720" rIns="91440" bIns="45720" rtlCol="0">
            <a:noAutofit/>
          </a:bodyPr>
          <a:lstStyle>
            <a:lvl1pPr marL="0" indent="0" algn="l" defTabSz="990570" rtl="0" eaLnBrk="1" latinLnBrk="0" hangingPunct="1">
              <a:lnSpc>
                <a:spcPts val="2500"/>
              </a:lnSpc>
              <a:spcBef>
                <a:spcPts val="1000"/>
              </a:spcBef>
              <a:spcAft>
                <a:spcPts val="16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gn="just">
              <a:lnSpc>
                <a:spcPts val="2800"/>
              </a:lnSpc>
              <a:spcBef>
                <a:spcPts val="1100"/>
              </a:spcBef>
              <a:spcAft>
                <a:spcPts val="0"/>
              </a:spcAft>
            </a:pPr>
            <a:r>
              <a:rPr lang="en-GB" dirty="0">
                <a:effectLst/>
                <a:ea typeface="Calibri" panose="020F0502020204030204" pitchFamily="34" charset="0"/>
                <a:cs typeface="Times New Roman" panose="02020603050405020304" pitchFamily="18" charset="0"/>
              </a:rPr>
              <a:t>This is the fourth of four drug education lessons, for year 5–6. This lesson focuses on </a:t>
            </a:r>
            <a:r>
              <a:rPr lang="en-GB" dirty="0">
                <a:effectLst/>
                <a:ea typeface="Calibri" panose="020F0502020204030204" pitchFamily="34" charset="0"/>
                <a:cs typeface="Calibri" panose="020F0502020204030204" pitchFamily="34" charset="0"/>
              </a:rPr>
              <a:t>media messages and influences in relation to tobacco, vaping and alcohol. Pupils assess the reliability of sources and learn how to access reliable and accurate advice and information about alcohol, tobacco and vaping (e-cigarettes). </a:t>
            </a:r>
            <a:endParaRPr lang="en-GB" dirty="0">
              <a:effectLst/>
              <a:ea typeface="Calibri" panose="020F0502020204030204" pitchFamily="34" charset="0"/>
              <a:cs typeface="Times New Roman" panose="02020603050405020304" pitchFamily="18" charset="0"/>
            </a:endParaRPr>
          </a:p>
          <a:p>
            <a:pPr algn="just">
              <a:lnSpc>
                <a:spcPts val="2800"/>
              </a:lnSpc>
              <a:spcAft>
                <a:spcPts val="700"/>
              </a:spcAft>
            </a:pPr>
            <a:endParaRPr lang="en-GB"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3988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DFAB1DA-D5B9-13E2-9945-13991E9BF716}"/>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10" name="Content Placeholder 9">
            <a:extLst>
              <a:ext uri="{FF2B5EF4-FFF2-40B4-BE49-F238E27FC236}">
                <a16:creationId xmlns:a16="http://schemas.microsoft.com/office/drawing/2014/main" id="{B8AD5F36-49C1-6FB1-287B-8204BA271278}"/>
              </a:ext>
            </a:extLst>
          </p:cNvPr>
          <p:cNvSpPr>
            <a:spLocks noGrp="1"/>
          </p:cNvSpPr>
          <p:nvPr>
            <p:ph sz="half" idx="10"/>
          </p:nvPr>
        </p:nvSpPr>
        <p:spPr>
          <a:xfrm>
            <a:off x="227590" y="1286395"/>
            <a:ext cx="7968392" cy="4566366"/>
          </a:xfrm>
        </p:spPr>
        <p:txBody>
          <a:bodyPr/>
          <a:lstStyle/>
          <a:p>
            <a:pPr>
              <a:lnSpc>
                <a:spcPts val="2800"/>
              </a:lnSpc>
              <a:spcBef>
                <a:spcPts val="1100"/>
              </a:spcBef>
              <a:spcAft>
                <a:spcPts val="0"/>
              </a:spcAft>
            </a:pPr>
            <a:r>
              <a:rPr lang="en-GB" dirty="0">
                <a:ea typeface="Lato" panose="020B0604020202020204" charset="0"/>
                <a:cs typeface="Lato" panose="020B0604020202020204" charset="0"/>
              </a:rPr>
              <a:t>Key information on content related to these lessons can be found in the Year 5-6 Knowledge Organiser.</a:t>
            </a:r>
          </a:p>
          <a:p>
            <a:pPr>
              <a:lnSpc>
                <a:spcPts val="2800"/>
              </a:lnSpc>
              <a:spcBef>
                <a:spcPts val="1100"/>
              </a:spcBef>
              <a:spcAft>
                <a:spcPts val="0"/>
              </a:spcAft>
            </a:pPr>
            <a:r>
              <a:rPr lang="en-GB" dirty="0">
                <a:ea typeface="Lato" panose="020B0604020202020204" charset="0"/>
                <a:cs typeface="Lato" panose="020B0604020202020204" charset="0"/>
              </a:rPr>
              <a:t>Advice on safe practice, dispelling common misconceptions, visitors to the classroom and other important information can be found in </a:t>
            </a:r>
            <a:r>
              <a:rPr lang="en-GB" i="1" dirty="0">
                <a:ea typeface="Lato" panose="020B0604020202020204" charset="0"/>
                <a:cs typeface="Lato" panose="020B0604020202020204" charset="0"/>
              </a:rPr>
              <a:t>Teacher Guidance: Drug and alcohol education</a:t>
            </a:r>
            <a:endParaRPr lang="en-GB" dirty="0">
              <a:ea typeface="Lato" panose="020B0604020202020204" charset="0"/>
              <a:cs typeface="Lato" panose="020B0604020202020204" charset="0"/>
            </a:endParaRPr>
          </a:p>
          <a:p>
            <a:pPr>
              <a:lnSpc>
                <a:spcPts val="2800"/>
              </a:lnSpc>
              <a:spcBef>
                <a:spcPts val="1100"/>
              </a:spcBef>
              <a:spcAft>
                <a:spcPts val="0"/>
              </a:spcAft>
            </a:pPr>
            <a:r>
              <a:rPr lang="en-GB" dirty="0">
                <a:ea typeface="Lato" panose="020B0604020202020204" charset="0"/>
                <a:cs typeface="Lato" panose="020B0604020202020204" charset="0"/>
              </a:rPr>
              <a:t>Data sources to inform your planning can be found within our document that outlines the approach of these lessons </a:t>
            </a:r>
            <a:r>
              <a:rPr lang="en-GB" i="1" dirty="0">
                <a:ea typeface="Lato" panose="020B0604020202020204" charset="0"/>
                <a:cs typeface="Lato" panose="020B0604020202020204" charset="0"/>
              </a:rPr>
              <a:t>Evidence Review: Effective drug and alcohol education, </a:t>
            </a:r>
            <a:r>
              <a:rPr lang="en-GB" dirty="0">
                <a:ea typeface="Lato" panose="020B0604020202020204" charset="0"/>
                <a:cs typeface="Lato" panose="020B0604020202020204" charset="0"/>
              </a:rPr>
              <a:t>along with advice regarding how to talk to young people about addiction, dependency and problematic substance use.</a:t>
            </a:r>
          </a:p>
          <a:p>
            <a:pPr>
              <a:lnSpc>
                <a:spcPts val="2800"/>
              </a:lnSpc>
              <a:spcAft>
                <a:spcPts val="0"/>
              </a:spcAft>
            </a:pPr>
            <a:endParaRPr lang="en-GB" sz="1800" dirty="0">
              <a:solidFill>
                <a:schemeClr val="bg1"/>
              </a:solidFill>
              <a:latin typeface="Lato" panose="020B0604020202020204" charset="0"/>
              <a:ea typeface="Lato" panose="020B0604020202020204" charset="0"/>
              <a:cs typeface="Lato" panose="020B0604020202020204" charset="0"/>
            </a:endParaRPr>
          </a:p>
          <a:p>
            <a:pPr>
              <a:lnSpc>
                <a:spcPts val="2800"/>
              </a:lnSpc>
              <a:spcAft>
                <a:spcPts val="0"/>
              </a:spcAft>
            </a:pPr>
            <a:endParaRPr lang="en-GB" dirty="0">
              <a:ea typeface="Lato" panose="020B0604020202020204" charset="0"/>
              <a:cs typeface="Lato" panose="020B0604020202020204" charset="0"/>
            </a:endParaRPr>
          </a:p>
        </p:txBody>
      </p:sp>
      <p:sp>
        <p:nvSpPr>
          <p:cNvPr id="12" name="Title 11">
            <a:extLst>
              <a:ext uri="{FF2B5EF4-FFF2-40B4-BE49-F238E27FC236}">
                <a16:creationId xmlns:a16="http://schemas.microsoft.com/office/drawing/2014/main" id="{FC38B9C6-B310-00C2-0925-3DA1549DED16}"/>
              </a:ext>
            </a:extLst>
          </p:cNvPr>
          <p:cNvSpPr>
            <a:spLocks noGrp="1"/>
          </p:cNvSpPr>
          <p:nvPr>
            <p:ph type="title"/>
          </p:nvPr>
        </p:nvSpPr>
        <p:spPr>
          <a:xfrm>
            <a:off x="210707" y="593941"/>
            <a:ext cx="7498822" cy="694054"/>
          </a:xfrm>
        </p:spPr>
        <p:txBody>
          <a:bodyPr/>
          <a:lstStyle/>
          <a:p>
            <a:r>
              <a:rPr lang="en-GB" dirty="0"/>
              <a:t>Developing subject knowledge</a:t>
            </a:r>
            <a:endParaRPr lang="en-US" dirty="0"/>
          </a:p>
        </p:txBody>
      </p:sp>
    </p:spTree>
    <p:extLst>
      <p:ext uri="{BB962C8B-B14F-4D97-AF65-F5344CB8AC3E}">
        <p14:creationId xmlns:p14="http://schemas.microsoft.com/office/powerpoint/2010/main" val="3935407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CD801F7-CFF5-4CC1-BA0F-8495ACEE7B1C}"/>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5" name="Content Placeholder 4">
            <a:extLst>
              <a:ext uri="{FF2B5EF4-FFF2-40B4-BE49-F238E27FC236}">
                <a16:creationId xmlns:a16="http://schemas.microsoft.com/office/drawing/2014/main" id="{F1FBCFA1-6283-9032-5858-B8C2F9781A65}"/>
              </a:ext>
            </a:extLst>
          </p:cNvPr>
          <p:cNvSpPr>
            <a:spLocks noGrp="1"/>
          </p:cNvSpPr>
          <p:nvPr>
            <p:ph sz="half" idx="12"/>
          </p:nvPr>
        </p:nvSpPr>
        <p:spPr>
          <a:xfrm>
            <a:off x="241039" y="1286397"/>
            <a:ext cx="3276862" cy="4650224"/>
          </a:xfrm>
        </p:spPr>
        <p:txBody>
          <a:bodyPr/>
          <a:lstStyle/>
          <a:p>
            <a:pPr>
              <a:lnSpc>
                <a:spcPts val="2800"/>
              </a:lnSpc>
              <a:spcBef>
                <a:spcPts val="1100"/>
              </a:spcBef>
              <a:spcAft>
                <a:spcPts val="0"/>
              </a:spcAft>
            </a:pPr>
            <a:r>
              <a:rPr lang="en-GB" kern="100" dirty="0">
                <a:effectLst/>
                <a:ea typeface="Aptos" panose="020B0004020202020204" pitchFamily="34" charset="0"/>
                <a:cs typeface="Times New Roman" panose="02020603050405020304" pitchFamily="18" charset="0"/>
              </a:rPr>
              <a:t>To learn </a:t>
            </a:r>
            <a:r>
              <a:rPr lang="en-GB" dirty="0">
                <a:effectLst/>
                <a:ea typeface="Calibri" panose="020F0502020204030204" pitchFamily="34" charset="0"/>
                <a:cs typeface="Times New Roman" panose="02020603050405020304" pitchFamily="18" charset="0"/>
              </a:rPr>
              <a:t>how mixed messages about drug use in the media can influence opinions and decisions.</a:t>
            </a:r>
            <a:endParaRPr lang="en-GB" kern="100" dirty="0">
              <a:effectLst/>
              <a:ea typeface="Aptos" panose="020B0004020202020204" pitchFamily="34"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E84B8912-EEB7-F52E-745A-3D184A1C6C25}"/>
              </a:ext>
            </a:extLst>
          </p:cNvPr>
          <p:cNvSpPr>
            <a:spLocks noGrp="1"/>
          </p:cNvSpPr>
          <p:nvPr>
            <p:ph sz="half" idx="13"/>
          </p:nvPr>
        </p:nvSpPr>
        <p:spPr>
          <a:xfrm>
            <a:off x="4067943" y="1299844"/>
            <a:ext cx="4901245" cy="4650224"/>
          </a:xfrm>
        </p:spPr>
        <p:txBody>
          <a:bodyPr/>
          <a:lstStyle/>
          <a:p>
            <a:pPr marL="198000" lvl="0" indent="-198000">
              <a:lnSpc>
                <a:spcPts val="2800"/>
              </a:lnSpc>
              <a:spcBef>
                <a:spcPts val="1100"/>
              </a:spcBef>
              <a:spcAft>
                <a:spcPts val="0"/>
              </a:spcAft>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identify mixed messages in the media in relation to tobacco, vapes and alcohol</a:t>
            </a:r>
          </a:p>
          <a:p>
            <a:pPr marL="198000" lvl="0" indent="-198000">
              <a:lnSpc>
                <a:spcPts val="2800"/>
              </a:lnSpc>
              <a:spcBef>
                <a:spcPts val="1100"/>
              </a:spcBef>
              <a:spcAft>
                <a:spcPts val="0"/>
              </a:spcAft>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analyse key messages, suggest who they are targeted at and why </a:t>
            </a:r>
          </a:p>
          <a:p>
            <a:pPr marL="198000" lvl="0" indent="-198000">
              <a:lnSpc>
                <a:spcPts val="2800"/>
              </a:lnSpc>
              <a:spcBef>
                <a:spcPts val="1100"/>
              </a:spcBef>
              <a:spcAft>
                <a:spcPts val="0"/>
              </a:spcAft>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describe how these messages might affect a person’s thoughts, feelings and actions</a:t>
            </a:r>
          </a:p>
          <a:p>
            <a:pPr marL="198000" lvl="0" indent="-198000">
              <a:lnSpc>
                <a:spcPts val="2800"/>
              </a:lnSpc>
              <a:spcBef>
                <a:spcPts val="1100"/>
              </a:spcBef>
              <a:spcAft>
                <a:spcPts val="0"/>
              </a:spcAft>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explain what would help a person to make informed decisions about health, and where they could find reliable information</a:t>
            </a:r>
          </a:p>
          <a:p>
            <a:endParaRPr lang="en-US" dirty="0"/>
          </a:p>
        </p:txBody>
      </p:sp>
    </p:spTree>
    <p:extLst>
      <p:ext uri="{BB962C8B-B14F-4D97-AF65-F5344CB8AC3E}">
        <p14:creationId xmlns:p14="http://schemas.microsoft.com/office/powerpoint/2010/main" val="4020953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AB4CDFE-E689-A536-61A5-915DDBE37E99}"/>
              </a:ext>
            </a:extLst>
          </p:cNvPr>
          <p:cNvSpPr>
            <a:spLocks noGrp="1"/>
          </p:cNvSpPr>
          <p:nvPr>
            <p:ph sz="half" idx="12"/>
          </p:nvPr>
        </p:nvSpPr>
        <p:spPr>
          <a:xfrm>
            <a:off x="5018405" y="1134400"/>
            <a:ext cx="4562158" cy="5091932"/>
          </a:xfrm>
        </p:spPr>
        <p:txBody>
          <a:bodyPr>
            <a:normAutofit/>
          </a:bodyPr>
          <a:lstStyle/>
          <a:p>
            <a:pPr marL="126000" indent="-126000">
              <a:lnSpc>
                <a:spcPts val="2200"/>
              </a:lnSpc>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Box or envelope for questions </a:t>
            </a:r>
            <a:endParaRPr lang="en-GB" dirty="0">
              <a:ea typeface="Calibri" panose="020F0502020204030204" pitchFamily="34" charset="0"/>
              <a:cs typeface="Times New Roman" panose="02020603050405020304" pitchFamily="18" charset="0"/>
            </a:endParaRPr>
          </a:p>
          <a:p>
            <a:pPr marL="126000" indent="-126000">
              <a:lnSpc>
                <a:spcPts val="2200"/>
              </a:lnSpc>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Resource 1: </a:t>
            </a:r>
            <a:r>
              <a:rPr lang="en-GB" i="1" dirty="0">
                <a:effectLst/>
                <a:ea typeface="Calibri" panose="020F0502020204030204" pitchFamily="34" charset="0"/>
                <a:cs typeface="Times New Roman" panose="02020603050405020304" pitchFamily="18" charset="0"/>
              </a:rPr>
              <a:t>Mixed message posters </a:t>
            </a:r>
            <a:r>
              <a:rPr lang="en-GB" dirty="0">
                <a:effectLst/>
                <a:ea typeface="Calibri" panose="020F0502020204030204" pitchFamily="34" charset="0"/>
                <a:cs typeface="Times New Roman" panose="02020603050405020304" pitchFamily="18" charset="0"/>
              </a:rPr>
              <a:t>[one set enlarged and displayed per class or one set per small group]</a:t>
            </a:r>
          </a:p>
          <a:p>
            <a:pPr marL="126000" indent="-126000">
              <a:lnSpc>
                <a:spcPts val="2200"/>
              </a:lnSpc>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Resource 2: </a:t>
            </a:r>
            <a:r>
              <a:rPr lang="en-GB" i="1" dirty="0">
                <a:effectLst/>
                <a:ea typeface="Calibri" panose="020F0502020204030204" pitchFamily="34" charset="0"/>
                <a:cs typeface="Times New Roman" panose="02020603050405020304" pitchFamily="18" charset="0"/>
              </a:rPr>
              <a:t>Think, feel, do </a:t>
            </a:r>
            <a:r>
              <a:rPr lang="en-GB" dirty="0">
                <a:effectLst/>
                <a:ea typeface="Calibri" panose="020F0502020204030204" pitchFamily="34" charset="0"/>
                <a:cs typeface="Times New Roman" panose="02020603050405020304" pitchFamily="18" charset="0"/>
              </a:rPr>
              <a:t>[one per pair]</a:t>
            </a:r>
          </a:p>
          <a:p>
            <a:pPr marL="126000" indent="-126000">
              <a:lnSpc>
                <a:spcPts val="2200"/>
              </a:lnSpc>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Resource 3: </a:t>
            </a:r>
            <a:r>
              <a:rPr lang="en-GB" i="1" dirty="0">
                <a:effectLst/>
                <a:ea typeface="Calibri" panose="020F0502020204030204" pitchFamily="34" charset="0"/>
                <a:cs typeface="Times New Roman" panose="02020603050405020304" pitchFamily="18" charset="0"/>
              </a:rPr>
              <a:t>Sources of information cards </a:t>
            </a:r>
            <a:r>
              <a:rPr lang="en-GB" dirty="0">
                <a:effectLst/>
                <a:ea typeface="Calibri" panose="020F0502020204030204" pitchFamily="34" charset="0"/>
                <a:cs typeface="Times New Roman" panose="02020603050405020304" pitchFamily="18" charset="0"/>
              </a:rPr>
              <a:t>[one set per group or one set enlarged for whole class use]</a:t>
            </a:r>
          </a:p>
          <a:p>
            <a:pPr marL="126000" indent="-126000">
              <a:buFont typeface="Arial" panose="020B0604020202020204" pitchFamily="34" charset="0"/>
              <a:buChar char="•"/>
            </a:pPr>
            <a:endParaRPr lang="en-GB" dirty="0">
              <a:ea typeface="Calibri" panose="020F0502020204030204" pitchFamily="34" charset="0"/>
              <a:cs typeface="Times New Roman" panose="02020603050405020304" pitchFamily="18" charset="0"/>
            </a:endParaRPr>
          </a:p>
          <a:p>
            <a:pPr marL="126000" lvl="0" indent="-126000">
              <a:spcAft>
                <a:spcPts val="700"/>
              </a:spcAft>
              <a:buFont typeface="Arial" panose="020B0604020202020204" pitchFamily="34" charset="0"/>
              <a:buChar char="•"/>
              <a:tabLst>
                <a:tab pos="228600" algn="l"/>
                <a:tab pos="457200" algn="l"/>
              </a:tabLst>
            </a:pPr>
            <a:endParaRPr lang="en-GB" dirty="0">
              <a:effectLst/>
              <a:ea typeface="Calibri" panose="020F0502020204030204" pitchFamily="34" charset="0"/>
              <a:cs typeface="Times New Roman" panose="02020603050405020304" pitchFamily="18" charset="0"/>
            </a:endParaRPr>
          </a:p>
          <a:p>
            <a:pPr marL="126000" indent="-126000">
              <a:buFont typeface="Arial" panose="020B0604020202020204" pitchFamily="34" charset="0"/>
              <a:buChar char="•"/>
            </a:pPr>
            <a:endParaRPr lang="en-GB" dirty="0">
              <a:effectLst/>
              <a:ea typeface="Calibri" panose="020F0502020204030204" pitchFamily="34" charset="0"/>
              <a:cs typeface="Times New Roman" panose="02020603050405020304" pitchFamily="18" charset="0"/>
            </a:endParaRPr>
          </a:p>
          <a:p>
            <a:pPr marL="126000" indent="-126000">
              <a:buFont typeface="Arial" panose="020B0604020202020204" pitchFamily="34" charset="0"/>
              <a:buChar char="•"/>
            </a:pPr>
            <a:endParaRPr lang="en-GB" dirty="0">
              <a:effectLst/>
              <a:ea typeface="Calibri" panose="020F0502020204030204" pitchFamily="34" charset="0"/>
              <a:cs typeface="Times New Roman" panose="02020603050405020304" pitchFamily="18" charset="0"/>
            </a:endParaRPr>
          </a:p>
          <a:p>
            <a:pPr marL="126000" indent="-126000">
              <a:buFont typeface="Arial" panose="020B0604020202020204" pitchFamily="34" charset="0"/>
              <a:buChar char="•"/>
            </a:pPr>
            <a:endParaRPr lang="en-US" dirty="0"/>
          </a:p>
        </p:txBody>
      </p:sp>
      <p:sp>
        <p:nvSpPr>
          <p:cNvPr id="6" name="Slide Number Placeholder 5">
            <a:extLst>
              <a:ext uri="{FF2B5EF4-FFF2-40B4-BE49-F238E27FC236}">
                <a16:creationId xmlns:a16="http://schemas.microsoft.com/office/drawing/2014/main" id="{7DDEB449-AF80-3F40-DE9B-1645C56CA84F}"/>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934196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180C3-C45D-8953-A402-38BF7B4934A0}"/>
              </a:ext>
            </a:extLst>
          </p:cNvPr>
          <p:cNvSpPr>
            <a:spLocks noGrp="1"/>
          </p:cNvSpPr>
          <p:nvPr>
            <p:ph type="title"/>
          </p:nvPr>
        </p:nvSpPr>
        <p:spPr>
          <a:xfrm>
            <a:off x="205987" y="592977"/>
            <a:ext cx="7498822" cy="694054"/>
          </a:xfrm>
        </p:spPr>
        <p:txBody>
          <a:bodyPr/>
          <a:lstStyle/>
          <a:p>
            <a:r>
              <a:rPr lang="en-GB" sz="4000"/>
              <a:t>Lesson summary</a:t>
            </a:r>
            <a:endParaRPr lang="en-US"/>
          </a:p>
        </p:txBody>
      </p:sp>
      <p:graphicFrame>
        <p:nvGraphicFramePr>
          <p:cNvPr id="3" name="Table 2">
            <a:extLst>
              <a:ext uri="{FF2B5EF4-FFF2-40B4-BE49-F238E27FC236}">
                <a16:creationId xmlns:a16="http://schemas.microsoft.com/office/drawing/2014/main" id="{09D9BA57-D907-9617-004A-5DFDB57B9A36}"/>
              </a:ext>
            </a:extLst>
          </p:cNvPr>
          <p:cNvGraphicFramePr>
            <a:graphicFrameLocks noGrp="1"/>
          </p:cNvGraphicFramePr>
          <p:nvPr>
            <p:extLst>
              <p:ext uri="{D42A27DB-BD31-4B8C-83A1-F6EECF244321}">
                <p14:modId xmlns:p14="http://schemas.microsoft.com/office/powerpoint/2010/main" val="3074952098"/>
              </p:ext>
            </p:extLst>
          </p:nvPr>
        </p:nvGraphicFramePr>
        <p:xfrm>
          <a:off x="330200" y="1409700"/>
          <a:ext cx="9245600" cy="4992768"/>
        </p:xfrm>
        <a:graphic>
          <a:graphicData uri="http://schemas.openxmlformats.org/drawingml/2006/table">
            <a:tbl>
              <a:tblPr firstRow="1" bandRow="1">
                <a:tableStyleId>{F5AB1C69-6EDB-4FF4-983F-18BD219EF322}</a:tableStyleId>
              </a:tblPr>
              <a:tblGrid>
                <a:gridCol w="1982694">
                  <a:extLst>
                    <a:ext uri="{9D8B030D-6E8A-4147-A177-3AD203B41FA5}">
                      <a16:colId xmlns:a16="http://schemas.microsoft.com/office/drawing/2014/main" val="2495411842"/>
                    </a:ext>
                  </a:extLst>
                </a:gridCol>
                <a:gridCol w="6538770">
                  <a:extLst>
                    <a:ext uri="{9D8B030D-6E8A-4147-A177-3AD203B41FA5}">
                      <a16:colId xmlns:a16="http://schemas.microsoft.com/office/drawing/2014/main" val="3888252853"/>
                    </a:ext>
                  </a:extLst>
                </a:gridCol>
                <a:gridCol w="724136">
                  <a:extLst>
                    <a:ext uri="{9D8B030D-6E8A-4147-A177-3AD203B41FA5}">
                      <a16:colId xmlns:a16="http://schemas.microsoft.com/office/drawing/2014/main" val="1961446416"/>
                    </a:ext>
                  </a:extLst>
                </a:gridCol>
              </a:tblGrid>
              <a:tr h="444468">
                <a:tc>
                  <a:txBody>
                    <a:bodyPr/>
                    <a:lstStyle/>
                    <a:p>
                      <a:pPr marL="0" indent="0" algn="l">
                        <a:buFont typeface="Arial" panose="020B0604020202020204" pitchFamily="34" charset="0"/>
                        <a:buNone/>
                      </a:pPr>
                      <a:r>
                        <a:rPr lang="en-GB" sz="1400" dirty="0">
                          <a:solidFill>
                            <a:schemeClr val="accent2"/>
                          </a:solidFill>
                          <a:latin typeface="Century Gothic" panose="020B0502020202020204" pitchFamily="34" charset="0"/>
                        </a:rPr>
                        <a:t>Activity</a:t>
                      </a:r>
                    </a:p>
                  </a:txBody>
                  <a:tcPr marL="0" marR="72000" marT="72000" marB="72000">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dirty="0">
                          <a:solidFill>
                            <a:schemeClr val="accent2"/>
                          </a:solidFill>
                          <a:latin typeface="Century Gothic" panose="020B0502020202020204" pitchFamily="34" charset="0"/>
                        </a:rPr>
                        <a:t>Description</a:t>
                      </a:r>
                    </a:p>
                  </a:txBody>
                  <a:tcPr marL="0" marR="72000" marT="72000" marB="72000">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dirty="0">
                          <a:solidFill>
                            <a:schemeClr val="accent2"/>
                          </a:solidFill>
                          <a:latin typeface="Century Gothic" panose="020B0502020202020204" pitchFamily="34" charset="0"/>
                        </a:rPr>
                        <a:t>Timing</a:t>
                      </a:r>
                    </a:p>
                  </a:txBody>
                  <a:tcPr marL="72000" marR="0" marT="72000" marB="72000">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068731"/>
                  </a:ext>
                </a:extLst>
              </a:tr>
              <a:tr h="605668">
                <a:tc>
                  <a:txBody>
                    <a:bodyPr/>
                    <a:lstStyle/>
                    <a:p>
                      <a:pPr marL="0" marR="0" lvl="0" indent="0" algn="l" defTabSz="990570" rtl="0" eaLnBrk="1" fontAlgn="auto" latinLnBrk="0" hangingPunct="1">
                        <a:lnSpc>
                          <a:spcPts val="1500"/>
                        </a:lnSpc>
                        <a:spcBef>
                          <a:spcPts val="700"/>
                        </a:spcBef>
                        <a:spcAft>
                          <a:spcPts val="0"/>
                        </a:spcAft>
                        <a:buClrTx/>
                        <a:buSzTx/>
                        <a:buFont typeface="Arial" panose="020B0604020202020204" pitchFamily="34" charset="0"/>
                        <a:buNone/>
                        <a:tabLst/>
                        <a:defRPr/>
                      </a:pPr>
                      <a:r>
                        <a:rPr lang="en-GB" sz="1200" b="0" dirty="0">
                          <a:solidFill>
                            <a:schemeClr val="tx1"/>
                          </a:solidFill>
                          <a:latin typeface="Century Gothic" panose="020B0502020202020204" pitchFamily="34" charset="0"/>
                        </a:rPr>
                        <a:t>Baseline assessment activity</a:t>
                      </a:r>
                    </a:p>
                  </a:txBody>
                  <a:tcPr marL="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500"/>
                        </a:lnSpc>
                        <a:spcBef>
                          <a:spcPts val="700"/>
                        </a:spcBef>
                        <a:spcAft>
                          <a:spcPts val="0"/>
                        </a:spcAft>
                        <a:buClrTx/>
                        <a:buSzTx/>
                        <a:buFontTx/>
                        <a:buNone/>
                        <a:tabLst/>
                        <a:defRPr/>
                      </a:pPr>
                      <a:r>
                        <a:rPr lang="en-GB" sz="1200" b="1" kern="1200" dirty="0">
                          <a:solidFill>
                            <a:schemeClr val="tx1"/>
                          </a:solidFill>
                          <a:effectLst/>
                          <a:latin typeface="Century Gothic" panose="020B0502020202020204" pitchFamily="34" charset="0"/>
                          <a:ea typeface="+mn-ea"/>
                          <a:cs typeface="+mn-cs"/>
                        </a:rPr>
                        <a:t>To be completed before the lesson.</a:t>
                      </a:r>
                      <a:r>
                        <a:rPr lang="en-GB" sz="1200" kern="1200" dirty="0">
                          <a:solidFill>
                            <a:schemeClr val="tx1"/>
                          </a:solidFill>
                          <a:effectLst/>
                          <a:latin typeface="Century Gothic" panose="020B0502020202020204" pitchFamily="34" charset="0"/>
                          <a:ea typeface="+mn-ea"/>
                          <a:cs typeface="+mn-cs"/>
                        </a:rPr>
                        <a:t> Remind pupils of ground rules. Pupils draw or write a response to an advert, film or TV programme about tobacco, vapes or alcohol. </a:t>
                      </a:r>
                    </a:p>
                  </a:txBody>
                  <a:tcPr marL="0" marR="72000" marT="72000" marB="7200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500"/>
                        </a:lnSpc>
                        <a:spcBef>
                          <a:spcPts val="700"/>
                        </a:spcBef>
                      </a:pPr>
                      <a:r>
                        <a:rPr lang="en-GB" sz="1200" dirty="0">
                          <a:solidFill>
                            <a:schemeClr val="tx1"/>
                          </a:solidFill>
                          <a:latin typeface="Century Gothic" panose="020B0502020202020204" pitchFamily="34" charset="0"/>
                        </a:rPr>
                        <a:t>10 mins</a:t>
                      </a:r>
                    </a:p>
                  </a:txBody>
                  <a:tcPr marL="72000" marR="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9017373"/>
                  </a:ext>
                </a:extLst>
              </a:tr>
              <a:tr h="605668">
                <a:tc>
                  <a:txBody>
                    <a:bodyPr/>
                    <a:lstStyle/>
                    <a:p>
                      <a:pPr marL="0" marR="0" lvl="0" indent="0" algn="l" defTabSz="990570" rtl="0" eaLnBrk="1" fontAlgn="auto" latinLnBrk="0" hangingPunct="1">
                        <a:lnSpc>
                          <a:spcPts val="1500"/>
                        </a:lnSpc>
                        <a:spcBef>
                          <a:spcPts val="700"/>
                        </a:spcBef>
                        <a:spcAft>
                          <a:spcPts val="0"/>
                        </a:spcAft>
                        <a:buClrTx/>
                        <a:buSzTx/>
                        <a:buFont typeface="Arial" panose="020B0604020202020204" pitchFamily="34" charset="0"/>
                        <a:buNone/>
                        <a:tabLst/>
                        <a:defRPr/>
                      </a:pPr>
                      <a:r>
                        <a:rPr lang="en-GB" sz="1200" b="0" dirty="0">
                          <a:solidFill>
                            <a:schemeClr val="tx1"/>
                          </a:solidFill>
                          <a:latin typeface="Century Gothic" panose="020B0502020202020204" pitchFamily="34" charset="0"/>
                        </a:rPr>
                        <a:t>Introduction</a:t>
                      </a:r>
                    </a:p>
                  </a:txBody>
                  <a:tcPr marL="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500"/>
                        </a:lnSpc>
                        <a:spcBef>
                          <a:spcPts val="700"/>
                        </a:spcBef>
                        <a:spcAft>
                          <a:spcPts val="0"/>
                        </a:spcAft>
                        <a:buClrTx/>
                        <a:buSzTx/>
                        <a:buFontTx/>
                        <a:buNone/>
                        <a:tabLst/>
                        <a:defRPr/>
                      </a:pPr>
                      <a:r>
                        <a:rPr lang="en-GB" sz="1200" kern="1200" dirty="0">
                          <a:solidFill>
                            <a:schemeClr val="tx1"/>
                          </a:solidFill>
                          <a:effectLst/>
                          <a:latin typeface="Century Gothic" panose="020B0502020202020204" pitchFamily="34" charset="0"/>
                          <a:ea typeface="+mn-ea"/>
                          <a:cs typeface="+mn-cs"/>
                        </a:rPr>
                        <a:t>Reinforce ground rules and introduce the learning objective and outcomes. Pupils identify where they see messages relating to drugs in the media.</a:t>
                      </a:r>
                    </a:p>
                  </a:txBody>
                  <a:tcPr marL="0" marR="72000" marT="72000" marB="7200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500"/>
                        </a:lnSpc>
                        <a:spcBef>
                          <a:spcPts val="700"/>
                        </a:spcBef>
                      </a:pPr>
                      <a:r>
                        <a:rPr lang="en-GB" sz="1200" dirty="0">
                          <a:solidFill>
                            <a:schemeClr val="tx1"/>
                          </a:solidFill>
                          <a:latin typeface="Century Gothic" panose="020B0502020202020204" pitchFamily="34" charset="0"/>
                        </a:rPr>
                        <a:t>5 mins</a:t>
                      </a:r>
                    </a:p>
                  </a:txBody>
                  <a:tcPr marL="72000" marR="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0266619"/>
                  </a:ext>
                </a:extLst>
              </a:tr>
              <a:tr h="605668">
                <a:tc>
                  <a:txBody>
                    <a:bodyPr/>
                    <a:lstStyle/>
                    <a:p>
                      <a:pPr marL="0" indent="0">
                        <a:lnSpc>
                          <a:spcPts val="1500"/>
                        </a:lnSpc>
                        <a:spcBef>
                          <a:spcPts val="700"/>
                        </a:spcBef>
                        <a:buFont typeface="Arial" panose="020B0604020202020204" pitchFamily="34" charset="0"/>
                        <a:buNone/>
                      </a:pPr>
                      <a:r>
                        <a:rPr lang="en-GB" sz="1200" b="0" baseline="0" dirty="0">
                          <a:solidFill>
                            <a:schemeClr val="tx1"/>
                          </a:solidFill>
                          <a:latin typeface="Century Gothic" panose="020B0502020202020204" pitchFamily="34" charset="0"/>
                        </a:rPr>
                        <a:t>Analysing media messages</a:t>
                      </a:r>
                    </a:p>
                  </a:txBody>
                  <a:tcPr marL="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500"/>
                        </a:lnSpc>
                        <a:spcBef>
                          <a:spcPts val="700"/>
                        </a:spcBef>
                        <a:spcAft>
                          <a:spcPts val="0"/>
                        </a:spcAft>
                        <a:buClrTx/>
                        <a:buSzTx/>
                        <a:buFontTx/>
                        <a:buNone/>
                        <a:tabLst/>
                        <a:defRPr/>
                      </a:pPr>
                      <a:r>
                        <a:rPr lang="en-GB" sz="1200" kern="1200" dirty="0">
                          <a:solidFill>
                            <a:schemeClr val="tx1"/>
                          </a:solidFill>
                          <a:effectLst/>
                          <a:latin typeface="Century Gothic" panose="020B0502020202020204" pitchFamily="34" charset="0"/>
                          <a:ea typeface="+mn-ea"/>
                          <a:cs typeface="+mn-cs"/>
                        </a:rPr>
                        <a:t>Working in small groups, pupils analyse a media excerpt to identify the key </a:t>
                      </a:r>
                      <a:br>
                        <a:rPr lang="en-GB" sz="1200" kern="1200" dirty="0">
                          <a:solidFill>
                            <a:schemeClr val="tx1"/>
                          </a:solidFill>
                          <a:effectLst/>
                          <a:latin typeface="Century Gothic" panose="020B0502020202020204" pitchFamily="34" charset="0"/>
                          <a:ea typeface="+mn-ea"/>
                          <a:cs typeface="+mn-cs"/>
                        </a:rPr>
                      </a:br>
                      <a:r>
                        <a:rPr lang="en-GB" sz="1200" kern="1200" dirty="0">
                          <a:solidFill>
                            <a:schemeClr val="tx1"/>
                          </a:solidFill>
                          <a:effectLst/>
                          <a:latin typeface="Century Gothic" panose="020B0502020202020204" pitchFamily="34" charset="0"/>
                          <a:ea typeface="+mn-ea"/>
                          <a:cs typeface="+mn-cs"/>
                        </a:rPr>
                        <a:t>messages it is giving.</a:t>
                      </a:r>
                    </a:p>
                  </a:txBody>
                  <a:tcPr marL="0" marR="72000" marT="72000" marB="7200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500"/>
                        </a:lnSpc>
                        <a:spcBef>
                          <a:spcPts val="700"/>
                        </a:spcBef>
                      </a:pPr>
                      <a:r>
                        <a:rPr lang="en-GB" sz="1200" dirty="0">
                          <a:solidFill>
                            <a:schemeClr val="tx1"/>
                          </a:solidFill>
                          <a:latin typeface="Century Gothic" panose="020B0502020202020204" pitchFamily="34" charset="0"/>
                        </a:rPr>
                        <a:t> 15 mins</a:t>
                      </a:r>
                    </a:p>
                  </a:txBody>
                  <a:tcPr marL="72000" marR="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0075071"/>
                  </a:ext>
                </a:extLst>
              </a:tr>
              <a:tr h="605668">
                <a:tc>
                  <a:txBody>
                    <a:bodyPr/>
                    <a:lstStyle/>
                    <a:p>
                      <a:pPr marL="0" marR="0" lvl="0" indent="0" algn="l" defTabSz="990570" rtl="0" eaLnBrk="1" fontAlgn="auto" latinLnBrk="0" hangingPunct="1">
                        <a:lnSpc>
                          <a:spcPts val="1500"/>
                        </a:lnSpc>
                        <a:spcBef>
                          <a:spcPts val="700"/>
                        </a:spcBef>
                        <a:spcAft>
                          <a:spcPts val="0"/>
                        </a:spcAft>
                        <a:buClrTx/>
                        <a:buSzTx/>
                        <a:buFont typeface="Arial" panose="020B0604020202020204" pitchFamily="34" charset="0"/>
                        <a:buNone/>
                        <a:tabLst/>
                        <a:defRPr/>
                      </a:pPr>
                      <a:r>
                        <a:rPr lang="en-GB" sz="1200" b="0" baseline="0" dirty="0">
                          <a:solidFill>
                            <a:schemeClr val="tx1"/>
                          </a:solidFill>
                          <a:latin typeface="Century Gothic" panose="020B0502020202020204" pitchFamily="34" charset="0"/>
                        </a:rPr>
                        <a:t>Think, feel, do</a:t>
                      </a:r>
                    </a:p>
                  </a:txBody>
                  <a:tcPr marL="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90570" rtl="0" eaLnBrk="1" fontAlgn="auto" latinLnBrk="0" hangingPunct="1">
                        <a:lnSpc>
                          <a:spcPts val="1500"/>
                        </a:lnSpc>
                        <a:spcBef>
                          <a:spcPts val="700"/>
                        </a:spcBef>
                        <a:spcAft>
                          <a:spcPts val="0"/>
                        </a:spcAft>
                        <a:buClrTx/>
                        <a:buSzTx/>
                        <a:buFontTx/>
                        <a:buNone/>
                        <a:tabLst/>
                        <a:defRPr/>
                      </a:pPr>
                      <a:r>
                        <a:rPr lang="en-GB" sz="1200" kern="1200" dirty="0">
                          <a:solidFill>
                            <a:schemeClr val="tx1"/>
                          </a:solidFill>
                          <a:effectLst/>
                          <a:latin typeface="Century Gothic" panose="020B0502020202020204" pitchFamily="34" charset="0"/>
                          <a:ea typeface="+mn-ea"/>
                          <a:cs typeface="+mn-cs"/>
                        </a:rPr>
                        <a:t>Pairs of pupils imagine a young person looking at one of the media excerpts and discuss what it might make them think, feel, do (or want to do).</a:t>
                      </a:r>
                    </a:p>
                  </a:txBody>
                  <a:tcPr marL="0" marR="72000" marT="72000" marB="7200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500"/>
                        </a:lnSpc>
                        <a:spcBef>
                          <a:spcPts val="700"/>
                        </a:spcBef>
                      </a:pPr>
                      <a:r>
                        <a:rPr lang="en-GB" sz="1200" dirty="0">
                          <a:solidFill>
                            <a:schemeClr val="tx1"/>
                          </a:solidFill>
                          <a:latin typeface="Century Gothic" panose="020B0502020202020204" pitchFamily="34" charset="0"/>
                        </a:rPr>
                        <a:t>15 mins</a:t>
                      </a:r>
                    </a:p>
                  </a:txBody>
                  <a:tcPr marL="72000" marR="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9629276"/>
                  </a:ext>
                </a:extLst>
              </a:tr>
              <a:tr h="605668">
                <a:tc>
                  <a:txBody>
                    <a:bodyPr/>
                    <a:lstStyle/>
                    <a:p>
                      <a:pPr marL="0" indent="0">
                        <a:lnSpc>
                          <a:spcPts val="1500"/>
                        </a:lnSpc>
                        <a:spcBef>
                          <a:spcPts val="700"/>
                        </a:spcBef>
                        <a:buFont typeface="Arial" panose="020B0604020202020204" pitchFamily="34" charset="0"/>
                        <a:buNone/>
                      </a:pPr>
                      <a:r>
                        <a:rPr lang="en-GB" sz="1200" b="0" dirty="0">
                          <a:solidFill>
                            <a:schemeClr val="tx1"/>
                          </a:solidFill>
                          <a:latin typeface="Century Gothic" panose="020B0502020202020204" pitchFamily="34" charset="0"/>
                        </a:rPr>
                        <a:t>Accurate information continuum</a:t>
                      </a:r>
                    </a:p>
                  </a:txBody>
                  <a:tcPr marL="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90570" rtl="0" eaLnBrk="1" fontAlgn="auto" latinLnBrk="0" hangingPunct="1">
                        <a:lnSpc>
                          <a:spcPts val="1500"/>
                        </a:lnSpc>
                        <a:spcBef>
                          <a:spcPts val="700"/>
                        </a:spcBef>
                        <a:spcAft>
                          <a:spcPts val="0"/>
                        </a:spcAft>
                        <a:buClrTx/>
                        <a:buSzTx/>
                        <a:buFontTx/>
                        <a:buNone/>
                        <a:tabLst/>
                        <a:defRPr/>
                      </a:pPr>
                      <a:r>
                        <a:rPr lang="en-GB" sz="1200" kern="1200" dirty="0">
                          <a:solidFill>
                            <a:schemeClr val="tx1"/>
                          </a:solidFill>
                          <a:effectLst/>
                          <a:latin typeface="Century Gothic" panose="020B0502020202020204" pitchFamily="34" charset="0"/>
                          <a:ea typeface="+mn-ea"/>
                          <a:cs typeface="+mn-cs"/>
                        </a:rPr>
                        <a:t>Pupils rank different sources of information on a continuum from least to most accurate and reliable.</a:t>
                      </a:r>
                    </a:p>
                  </a:txBody>
                  <a:tcPr marL="0" marR="72000" marT="72000" marB="7200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500"/>
                        </a:lnSpc>
                        <a:spcBef>
                          <a:spcPts val="700"/>
                        </a:spcBef>
                      </a:pPr>
                      <a:r>
                        <a:rPr lang="en-GB" sz="1200" dirty="0">
                          <a:solidFill>
                            <a:schemeClr val="tx1"/>
                          </a:solidFill>
                          <a:latin typeface="Century Gothic" panose="020B0502020202020204" pitchFamily="34" charset="0"/>
                        </a:rPr>
                        <a:t>10 mins</a:t>
                      </a:r>
                    </a:p>
                  </a:txBody>
                  <a:tcPr marL="72000" marR="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3402851"/>
                  </a:ext>
                </a:extLst>
              </a:tr>
              <a:tr h="605668">
                <a:tc>
                  <a:txBody>
                    <a:bodyPr/>
                    <a:lstStyle/>
                    <a:p>
                      <a:pPr marL="0" indent="0">
                        <a:lnSpc>
                          <a:spcPts val="1500"/>
                        </a:lnSpc>
                        <a:spcBef>
                          <a:spcPts val="700"/>
                        </a:spcBef>
                        <a:buFont typeface="Arial" panose="020B0604020202020204" pitchFamily="34" charset="0"/>
                        <a:buNone/>
                      </a:pPr>
                      <a:r>
                        <a:rPr lang="en-GB" sz="1200" b="0" dirty="0">
                          <a:solidFill>
                            <a:schemeClr val="tx1"/>
                          </a:solidFill>
                          <a:latin typeface="Century Gothic" panose="020B0502020202020204" pitchFamily="34" charset="0"/>
                        </a:rPr>
                        <a:t>Giving advice</a:t>
                      </a:r>
                    </a:p>
                  </a:txBody>
                  <a:tcPr marL="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90570" rtl="0" eaLnBrk="1" fontAlgn="auto" latinLnBrk="0" hangingPunct="1">
                        <a:lnSpc>
                          <a:spcPts val="1500"/>
                        </a:lnSpc>
                        <a:spcBef>
                          <a:spcPts val="700"/>
                        </a:spcBef>
                        <a:spcAft>
                          <a:spcPts val="0"/>
                        </a:spcAft>
                        <a:buClrTx/>
                        <a:buSzTx/>
                        <a:buFontTx/>
                        <a:buNone/>
                        <a:tabLst/>
                        <a:defRPr/>
                      </a:pPr>
                      <a:r>
                        <a:rPr lang="en-GB" sz="1200" kern="1200" dirty="0">
                          <a:solidFill>
                            <a:schemeClr val="tx1"/>
                          </a:solidFill>
                          <a:effectLst/>
                          <a:latin typeface="Century Gothic" panose="020B0502020202020204" pitchFamily="34" charset="0"/>
                          <a:ea typeface="+mn-ea"/>
                          <a:cs typeface="+mn-cs"/>
                        </a:rPr>
                        <a:t>Pupils return to their </a:t>
                      </a:r>
                      <a:r>
                        <a:rPr lang="en-GB" sz="1200" i="1" kern="1200" dirty="0">
                          <a:solidFill>
                            <a:schemeClr val="tx1"/>
                          </a:solidFill>
                          <a:effectLst/>
                          <a:latin typeface="Century Gothic" panose="020B0502020202020204" pitchFamily="34" charset="0"/>
                          <a:ea typeface="+mn-ea"/>
                          <a:cs typeface="+mn-cs"/>
                        </a:rPr>
                        <a:t>think, feel, do </a:t>
                      </a:r>
                      <a:r>
                        <a:rPr lang="en-GB" sz="1200" kern="1200" dirty="0">
                          <a:solidFill>
                            <a:schemeClr val="tx1"/>
                          </a:solidFill>
                          <a:effectLst/>
                          <a:latin typeface="Century Gothic" panose="020B0502020202020204" pitchFamily="34" charset="0"/>
                          <a:ea typeface="+mn-ea"/>
                          <a:cs typeface="+mn-cs"/>
                        </a:rPr>
                        <a:t>sheets and give advice to the young person looking at the media advert.</a:t>
                      </a:r>
                    </a:p>
                  </a:txBody>
                  <a:tcPr marL="0" marR="72000" marT="72000" marB="7200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500"/>
                        </a:lnSpc>
                        <a:spcBef>
                          <a:spcPts val="700"/>
                        </a:spcBef>
                      </a:pPr>
                      <a:r>
                        <a:rPr lang="en-GB" sz="1200" dirty="0">
                          <a:solidFill>
                            <a:schemeClr val="tx1"/>
                          </a:solidFill>
                          <a:latin typeface="Century Gothic" panose="020B0502020202020204" pitchFamily="34" charset="0"/>
                        </a:rPr>
                        <a:t>5 mins</a:t>
                      </a:r>
                    </a:p>
                  </a:txBody>
                  <a:tcPr marL="72000" marR="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8159204"/>
                  </a:ext>
                </a:extLst>
              </a:tr>
              <a:tr h="403135">
                <a:tc>
                  <a:txBody>
                    <a:bodyPr/>
                    <a:lstStyle/>
                    <a:p>
                      <a:pPr marL="0" indent="0">
                        <a:lnSpc>
                          <a:spcPts val="1500"/>
                        </a:lnSpc>
                        <a:spcBef>
                          <a:spcPts val="700"/>
                        </a:spcBef>
                        <a:buFont typeface="Arial" panose="020B0604020202020204" pitchFamily="34" charset="0"/>
                        <a:buNone/>
                      </a:pPr>
                      <a:r>
                        <a:rPr lang="en-GB" sz="1200" b="0" dirty="0">
                          <a:solidFill>
                            <a:schemeClr val="tx1"/>
                          </a:solidFill>
                          <a:latin typeface="Century Gothic" panose="020B0502020202020204" pitchFamily="34" charset="0"/>
                        </a:rPr>
                        <a:t>Signposting support</a:t>
                      </a:r>
                    </a:p>
                  </a:txBody>
                  <a:tcPr marL="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90570" rtl="0" eaLnBrk="1" fontAlgn="auto" latinLnBrk="0" hangingPunct="1">
                        <a:lnSpc>
                          <a:spcPts val="1500"/>
                        </a:lnSpc>
                        <a:spcBef>
                          <a:spcPts val="700"/>
                        </a:spcBef>
                        <a:spcAft>
                          <a:spcPts val="0"/>
                        </a:spcAft>
                        <a:buClrTx/>
                        <a:buSzTx/>
                        <a:buFontTx/>
                        <a:buNone/>
                        <a:tabLst/>
                        <a:defRPr/>
                      </a:pPr>
                      <a:r>
                        <a:rPr lang="en-GB" sz="1200" kern="1200" dirty="0">
                          <a:solidFill>
                            <a:schemeClr val="tx1"/>
                          </a:solidFill>
                          <a:effectLst/>
                          <a:latin typeface="Century Gothic" panose="020B0502020202020204" pitchFamily="34" charset="0"/>
                          <a:ea typeface="+mn-ea"/>
                          <a:cs typeface="+mn-cs"/>
                        </a:rPr>
                        <a:t>Highlight sources of support at home and at school.</a:t>
                      </a:r>
                    </a:p>
                  </a:txBody>
                  <a:tcPr marL="0" marR="72000" marT="72000" marB="7200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a:lnSpc>
                          <a:spcPts val="1500"/>
                        </a:lnSpc>
                        <a:spcBef>
                          <a:spcPts val="700"/>
                        </a:spcBef>
                        <a:buNone/>
                      </a:pPr>
                      <a:r>
                        <a:rPr lang="en-GB" sz="1200" dirty="0">
                          <a:solidFill>
                            <a:schemeClr val="tx1"/>
                          </a:solidFill>
                          <a:latin typeface="Century Gothic" panose="020B0502020202020204" pitchFamily="34" charset="0"/>
                        </a:rPr>
                        <a:t>5 mins</a:t>
                      </a:r>
                    </a:p>
                  </a:txBody>
                  <a:tcPr marL="72000" marR="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9356398"/>
                  </a:ext>
                </a:extLst>
              </a:tr>
              <a:tr h="373714">
                <a:tc>
                  <a:txBody>
                    <a:bodyPr/>
                    <a:lstStyle/>
                    <a:p>
                      <a:pPr marL="0" indent="0">
                        <a:lnSpc>
                          <a:spcPts val="1500"/>
                        </a:lnSpc>
                        <a:spcBef>
                          <a:spcPts val="700"/>
                        </a:spcBef>
                        <a:buFont typeface="Arial" panose="020B0604020202020204" pitchFamily="34" charset="0"/>
                        <a:buNone/>
                      </a:pPr>
                      <a:r>
                        <a:rPr lang="en-GB" sz="1200" b="0" dirty="0">
                          <a:solidFill>
                            <a:schemeClr val="tx1"/>
                          </a:solidFill>
                          <a:latin typeface="Century Gothic" panose="020B0502020202020204" pitchFamily="34" charset="0"/>
                        </a:rPr>
                        <a:t>Endpoint assessment</a:t>
                      </a:r>
                    </a:p>
                  </a:txBody>
                  <a:tcPr marL="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500"/>
                        </a:lnSpc>
                        <a:spcBef>
                          <a:spcPts val="700"/>
                        </a:spcBef>
                        <a:spcAft>
                          <a:spcPts val="0"/>
                        </a:spcAft>
                        <a:buClrTx/>
                        <a:buSzTx/>
                        <a:buFontTx/>
                        <a:buNone/>
                        <a:tabLst/>
                        <a:defRPr/>
                      </a:pPr>
                      <a:r>
                        <a:rPr lang="en-GB" sz="1200" kern="1200" dirty="0">
                          <a:solidFill>
                            <a:schemeClr val="tx1"/>
                          </a:solidFill>
                          <a:effectLst/>
                          <a:latin typeface="Century Gothic" panose="020B0502020202020204" pitchFamily="34" charset="0"/>
                          <a:ea typeface="+mn-ea"/>
                          <a:cs typeface="+mn-cs"/>
                        </a:rPr>
                        <a:t>Pupils complete sentences to further reflect on and demonstrate their </a:t>
                      </a:r>
                      <a:br>
                        <a:rPr lang="en-GB" sz="1200" kern="1200" dirty="0">
                          <a:solidFill>
                            <a:schemeClr val="tx1"/>
                          </a:solidFill>
                          <a:effectLst/>
                          <a:latin typeface="Century Gothic" panose="020B0502020202020204" pitchFamily="34" charset="0"/>
                          <a:ea typeface="+mn-ea"/>
                          <a:cs typeface="+mn-cs"/>
                        </a:rPr>
                      </a:br>
                      <a:r>
                        <a:rPr lang="en-GB" sz="1200" kern="1200" dirty="0">
                          <a:solidFill>
                            <a:schemeClr val="tx1"/>
                          </a:solidFill>
                          <a:effectLst/>
                          <a:latin typeface="Century Gothic" panose="020B0502020202020204" pitchFamily="34" charset="0"/>
                          <a:ea typeface="+mn-ea"/>
                          <a:cs typeface="+mn-cs"/>
                        </a:rPr>
                        <a:t>learning for this lesson. </a:t>
                      </a:r>
                    </a:p>
                  </a:txBody>
                  <a:tcPr marL="0" marR="72000" marT="72000" marB="7200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500"/>
                        </a:lnSpc>
                        <a:spcBef>
                          <a:spcPts val="700"/>
                        </a:spcBef>
                      </a:pPr>
                      <a:r>
                        <a:rPr lang="en-GB" sz="1200" dirty="0">
                          <a:solidFill>
                            <a:schemeClr val="tx1"/>
                          </a:solidFill>
                          <a:latin typeface="Century Gothic" panose="020B0502020202020204" pitchFamily="34" charset="0"/>
                        </a:rPr>
                        <a:t>5 mins</a:t>
                      </a:r>
                    </a:p>
                  </a:txBody>
                  <a:tcPr marL="72000" marR="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8216848"/>
                  </a:ext>
                </a:extLst>
              </a:tr>
            </a:tbl>
          </a:graphicData>
        </a:graphic>
      </p:graphicFrame>
      <p:sp>
        <p:nvSpPr>
          <p:cNvPr id="4" name="Slide Number Placeholder 5">
            <a:extLst>
              <a:ext uri="{FF2B5EF4-FFF2-40B4-BE49-F238E27FC236}">
                <a16:creationId xmlns:a16="http://schemas.microsoft.com/office/drawing/2014/main" id="{0CFC328E-5112-5431-FA93-8B6310F43AE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1469003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8E3C264-3BCF-F10E-431D-E127226C7453}"/>
              </a:ext>
            </a:extLst>
          </p:cNvPr>
          <p:cNvSpPr/>
          <p:nvPr/>
        </p:nvSpPr>
        <p:spPr>
          <a:xfrm>
            <a:off x="0" y="6091881"/>
            <a:ext cx="9906000" cy="766119"/>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43650CD0-9CB1-2FC6-EC31-BDC3DFC5DCDD}"/>
              </a:ext>
            </a:extLst>
          </p:cNvPr>
          <p:cNvSpPr>
            <a:spLocks noGrp="1"/>
          </p:cNvSpPr>
          <p:nvPr>
            <p:ph type="body" sz="quarter" idx="15"/>
          </p:nvPr>
        </p:nvSpPr>
        <p:spPr/>
        <p:txBody>
          <a:bodyPr/>
          <a:lstStyle/>
          <a:p>
            <a:r>
              <a:rPr lang="en-US" dirty="0"/>
              <a:t>Lesson 4</a:t>
            </a:r>
          </a:p>
        </p:txBody>
      </p:sp>
      <p:sp>
        <p:nvSpPr>
          <p:cNvPr id="5" name="Title 4">
            <a:extLst>
              <a:ext uri="{FF2B5EF4-FFF2-40B4-BE49-F238E27FC236}">
                <a16:creationId xmlns:a16="http://schemas.microsoft.com/office/drawing/2014/main" id="{B21B06BF-F8B1-0FF4-D78C-1659EA64500F}"/>
              </a:ext>
            </a:extLst>
          </p:cNvPr>
          <p:cNvSpPr>
            <a:spLocks noGrp="1"/>
          </p:cNvSpPr>
          <p:nvPr>
            <p:ph type="title"/>
          </p:nvPr>
        </p:nvSpPr>
        <p:spPr>
          <a:xfrm>
            <a:off x="232081" y="1271142"/>
            <a:ext cx="7047949" cy="1325563"/>
          </a:xfrm>
        </p:spPr>
        <p:txBody>
          <a:bodyPr>
            <a:normAutofit fontScale="90000"/>
          </a:bodyPr>
          <a:lstStyle/>
          <a:p>
            <a:r>
              <a:rPr lang="en-US" dirty="0"/>
              <a:t>Tobacco, vaping and alcohol in the media</a:t>
            </a:r>
          </a:p>
        </p:txBody>
      </p:sp>
      <p:sp>
        <p:nvSpPr>
          <p:cNvPr id="7" name="Slide Number Placeholder 5">
            <a:extLst>
              <a:ext uri="{FF2B5EF4-FFF2-40B4-BE49-F238E27FC236}">
                <a16:creationId xmlns:a16="http://schemas.microsoft.com/office/drawing/2014/main" id="{65FEE908-4594-313B-B0DF-4A6C74B2252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igarette and a glass of wine on a table&#10;&#10;Description automatically generated">
            <a:extLst>
              <a:ext uri="{FF2B5EF4-FFF2-40B4-BE49-F238E27FC236}">
                <a16:creationId xmlns:a16="http://schemas.microsoft.com/office/drawing/2014/main" id="{1F45A15F-A83A-76E3-6577-6AE741465B32}"/>
              </a:ext>
            </a:extLst>
          </p:cNvPr>
          <p:cNvPicPr>
            <a:picLocks noChangeAspect="1"/>
          </p:cNvPicPr>
          <p:nvPr/>
        </p:nvPicPr>
        <p:blipFill>
          <a:blip r:embed="rId2"/>
          <a:stretch>
            <a:fillRect/>
          </a:stretch>
        </p:blipFill>
        <p:spPr>
          <a:xfrm>
            <a:off x="5373411" y="3148186"/>
            <a:ext cx="4129349" cy="2959156"/>
          </a:xfrm>
          <a:prstGeom prst="rect">
            <a:avLst/>
          </a:prstGeom>
        </p:spPr>
      </p:pic>
    </p:spTree>
    <p:extLst>
      <p:ext uri="{BB962C8B-B14F-4D97-AF65-F5344CB8AC3E}">
        <p14:creationId xmlns:p14="http://schemas.microsoft.com/office/powerpoint/2010/main" val="2017157559"/>
      </p:ext>
    </p:extLst>
  </p:cSld>
  <p:clrMapOvr>
    <a:masterClrMapping/>
  </p:clrMapOvr>
</p:sld>
</file>

<file path=ppt/theme/theme1.xml><?xml version="1.0" encoding="utf-8"?>
<a:theme xmlns:a="http://schemas.openxmlformats.org/drawingml/2006/main" name="Teacher slides">
  <a:themeElements>
    <a:clrScheme name="PSHE">
      <a:dk1>
        <a:srgbClr val="000000"/>
      </a:dk1>
      <a:lt1>
        <a:srgbClr val="FFFFFF"/>
      </a:lt1>
      <a:dk2>
        <a:srgbClr val="64235E"/>
      </a:dk2>
      <a:lt2>
        <a:srgbClr val="FFFFFF"/>
      </a:lt2>
      <a:accent1>
        <a:srgbClr val="799B2B"/>
      </a:accent1>
      <a:accent2>
        <a:srgbClr val="ED694B"/>
      </a:accent2>
      <a:accent3>
        <a:srgbClr val="0B837F"/>
      </a:accent3>
      <a:accent4>
        <a:srgbClr val="A63679"/>
      </a:accent4>
      <a:accent5>
        <a:srgbClr val="00A099"/>
      </a:accent5>
      <a:accent6>
        <a:srgbClr val="000000"/>
      </a:accent6>
      <a:hlink>
        <a:srgbClr val="FFFFFF"/>
      </a:hlink>
      <a:folHlink>
        <a:srgbClr val="FF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Pupil slides ">
  <a:themeElements>
    <a:clrScheme name="PSHE-V2">
      <a:dk1>
        <a:srgbClr val="000000"/>
      </a:dk1>
      <a:lt1>
        <a:srgbClr val="FFFFFF"/>
      </a:lt1>
      <a:dk2>
        <a:srgbClr val="64235E"/>
      </a:dk2>
      <a:lt2>
        <a:srgbClr val="FFFFFF"/>
      </a:lt2>
      <a:accent1>
        <a:srgbClr val="799B2C"/>
      </a:accent1>
      <a:accent2>
        <a:srgbClr val="EC694A"/>
      </a:accent2>
      <a:accent3>
        <a:srgbClr val="10837E"/>
      </a:accent3>
      <a:accent4>
        <a:srgbClr val="A63679"/>
      </a:accent4>
      <a:accent5>
        <a:srgbClr val="5B5B58"/>
      </a:accent5>
      <a:accent6>
        <a:srgbClr val="000000"/>
      </a:accent6>
      <a:hlink>
        <a:srgbClr val="FFFFFF"/>
      </a:hlink>
      <a:folHlink>
        <a:srgbClr val="FF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8f9c89a-407a-49b7-9ca1-7578c3d06dfc" xsi:nil="true"/>
    <lcf76f155ced4ddcb4097134ff3c332f xmlns="6ded5182-507a-430e-922d-50a9575e5a4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8CD5EEA548FA42A79E02DE2A5D37FC" ma:contentTypeVersion="18" ma:contentTypeDescription="Create a new document." ma:contentTypeScope="" ma:versionID="e06c6bcb223fcddc8567383f75746fa2">
  <xsd:schema xmlns:xsd="http://www.w3.org/2001/XMLSchema" xmlns:xs="http://www.w3.org/2001/XMLSchema" xmlns:p="http://schemas.microsoft.com/office/2006/metadata/properties" xmlns:ns2="6ded5182-507a-430e-922d-50a9575e5a4a" xmlns:ns3="88f9c89a-407a-49b7-9ca1-7578c3d06dfc" targetNamespace="http://schemas.microsoft.com/office/2006/metadata/properties" ma:root="true" ma:fieldsID="ef8efee9fcfbd5aa4f0db65f2e9e8e16" ns2:_="" ns3:_="">
    <xsd:import namespace="6ded5182-507a-430e-922d-50a9575e5a4a"/>
    <xsd:import namespace="88f9c89a-407a-49b7-9ca1-7578c3d06d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ed5182-507a-430e-922d-50a9575e5a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7c8dee8-8c22-4243-a021-e169b2d8d2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f9c89a-407a-49b7-9ca1-7578c3d06d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1d29111-9521-4e7f-9445-78934f361fc7}" ma:internalName="TaxCatchAll" ma:showField="CatchAllData" ma:web="88f9c89a-407a-49b7-9ca1-7578c3d06d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C0E2A9-F3BF-405C-BD8F-B8D7E62A97F4}">
  <ds:schemaRefs>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http://purl.org/dc/dcmitype/"/>
    <ds:schemaRef ds:uri="88f9c89a-407a-49b7-9ca1-7578c3d06dfc"/>
    <ds:schemaRef ds:uri="6ded5182-507a-430e-922d-50a9575e5a4a"/>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832DD3E0-FF10-4F7A-B115-FBEC4D627520}">
  <ds:schemaRefs>
    <ds:schemaRef ds:uri="http://schemas.microsoft.com/sharepoint/v3/contenttype/forms"/>
  </ds:schemaRefs>
</ds:datastoreItem>
</file>

<file path=customXml/itemProps3.xml><?xml version="1.0" encoding="utf-8"?>
<ds:datastoreItem xmlns:ds="http://schemas.openxmlformats.org/officeDocument/2006/customXml" ds:itemID="{E85811E8-CD25-40FF-998B-36D4D2A71E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ed5182-507a-430e-922d-50a9575e5a4a"/>
    <ds:schemaRef ds:uri="88f9c89a-407a-49b7-9ca1-7578c3d06d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52</TotalTime>
  <Words>3232</Words>
  <Application>Microsoft Macintosh PowerPoint</Application>
  <PresentationFormat>A4 Paper (210x297 mm)</PresentationFormat>
  <Paragraphs>292</Paragraphs>
  <Slides>27</Slides>
  <Notes>22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Aptos</vt:lpstr>
      <vt:lpstr>Arial</vt:lpstr>
      <vt:lpstr>Calibri</vt:lpstr>
      <vt:lpstr>Century Gothic</vt:lpstr>
      <vt:lpstr>Lato</vt:lpstr>
      <vt:lpstr>Outfit</vt:lpstr>
      <vt:lpstr>Slack-Lato</vt:lpstr>
      <vt:lpstr>Symbol</vt:lpstr>
      <vt:lpstr>Teacher slides</vt:lpstr>
      <vt:lpstr>Pupil slides </vt:lpstr>
      <vt:lpstr>Drug education</vt:lpstr>
      <vt:lpstr>Using this PowerPoint</vt:lpstr>
      <vt:lpstr>Support and challenge</vt:lpstr>
      <vt:lpstr>Context</vt:lpstr>
      <vt:lpstr>Developing subject knowledge</vt:lpstr>
      <vt:lpstr>PowerPoint Presentation</vt:lpstr>
      <vt:lpstr>PowerPoint Presentation</vt:lpstr>
      <vt:lpstr>Lesson summary</vt:lpstr>
      <vt:lpstr>Tobacco, vaping and alcohol in the media</vt:lpstr>
      <vt:lpstr>What’s our starting point?</vt:lpstr>
      <vt:lpstr>PowerPoint Presentation</vt:lpstr>
      <vt:lpstr>PowerPoint Presentation</vt:lpstr>
      <vt:lpstr>Introduction</vt:lpstr>
      <vt:lpstr>Analysing media messages</vt:lpstr>
      <vt:lpstr>Analysing media messages</vt:lpstr>
      <vt:lpstr>Analysing media messages</vt:lpstr>
      <vt:lpstr>Analysing media messages</vt:lpstr>
      <vt:lpstr>Analysing media messages</vt:lpstr>
      <vt:lpstr>PowerPoint Presentation</vt:lpstr>
      <vt:lpstr>PowerPoint Presentation</vt:lpstr>
      <vt:lpstr>PowerPoint Presentation</vt:lpstr>
      <vt:lpstr>Think, feel, do</vt:lpstr>
      <vt:lpstr>PowerPoint Presentation</vt:lpstr>
      <vt:lpstr>Giving advice</vt:lpstr>
      <vt:lpstr>Who can help?</vt:lpstr>
      <vt:lpstr>What have we learnt?</vt:lpstr>
      <vt:lpstr>Informing young people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Ferg Ashby</dc:creator>
  <cp:lastModifiedBy>Cecily Crawford</cp:lastModifiedBy>
  <cp:revision>40</cp:revision>
  <dcterms:created xsi:type="dcterms:W3CDTF">2023-05-19T09:34:20Z</dcterms:created>
  <dcterms:modified xsi:type="dcterms:W3CDTF">2024-11-15T12:19:56Z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0x010100078CD5EEA548FA42A79E02DE2A5D37FC</vt:lpwstr>
  </property>
  <property fmtid="{D5CDD505-2E9C-101B-9397-08002B2CF9AE}" pid="3" name="MediaServiceImageTags">
    <vt:lpwstr/>
  </property>
</Properties>
</file>