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1" r:id="rId5"/>
  </p:sldMasterIdLst>
  <p:notesMasterIdLst>
    <p:notesMasterId r:id="rId26"/>
  </p:notesMasterIdLst>
  <p:handoutMasterIdLst>
    <p:handoutMasterId r:id="rId27"/>
  </p:handoutMasterIdLst>
  <p:sldIdLst>
    <p:sldId id="257" r:id="rId6"/>
    <p:sldId id="269" r:id="rId7"/>
    <p:sldId id="270" r:id="rId8"/>
    <p:sldId id="260" r:id="rId9"/>
    <p:sldId id="272" r:id="rId10"/>
    <p:sldId id="261" r:id="rId11"/>
    <p:sldId id="256" r:id="rId12"/>
    <p:sldId id="262" r:id="rId13"/>
    <p:sldId id="263" r:id="rId14"/>
    <p:sldId id="280" r:id="rId15"/>
    <p:sldId id="264" r:id="rId16"/>
    <p:sldId id="265" r:id="rId17"/>
    <p:sldId id="281" r:id="rId18"/>
    <p:sldId id="282" r:id="rId19"/>
    <p:sldId id="283" r:id="rId20"/>
    <p:sldId id="286" r:id="rId21"/>
    <p:sldId id="287" r:id="rId22"/>
    <p:sldId id="284" r:id="rId23"/>
    <p:sldId id="268" r:id="rId24"/>
    <p:sldId id="285" r:id="rId25"/>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acher slides" id="{054E604B-5DE3-6240-A5CB-269D62CB8131}">
          <p14:sldIdLst>
            <p14:sldId id="257"/>
            <p14:sldId id="269"/>
            <p14:sldId id="270"/>
            <p14:sldId id="260"/>
            <p14:sldId id="272"/>
            <p14:sldId id="261"/>
            <p14:sldId id="256"/>
            <p14:sldId id="262"/>
          </p14:sldIdLst>
        </p14:section>
        <p14:section name="Pupil Slides" id="{938DD7AC-2297-1F48-B25E-0B0BFFE37CBE}">
          <p14:sldIdLst>
            <p14:sldId id="263"/>
            <p14:sldId id="280"/>
            <p14:sldId id="264"/>
            <p14:sldId id="265"/>
            <p14:sldId id="281"/>
            <p14:sldId id="282"/>
            <p14:sldId id="283"/>
            <p14:sldId id="286"/>
            <p14:sldId id="287"/>
            <p14:sldId id="284"/>
            <p14:sldId id="268"/>
            <p14:sldId id="285"/>
          </p14:sldIdLst>
        </p14:section>
      </p14:sectionLst>
    </p:ext>
    <p:ext uri="{EFAFB233-063F-42B5-8137-9DF3F51BA10A}">
      <p15:sldGuideLst xmlns:p15="http://schemas.microsoft.com/office/powerpoint/2012/main">
        <p15:guide id="2" pos="3120" userDrawn="1">
          <p15:clr>
            <a:srgbClr val="A4A3A4"/>
          </p15:clr>
        </p15:guide>
        <p15:guide id="3" orient="horz" pos="218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3C12B08-0C65-70E1-06A9-EC6ECC22BC65}" name="Sarah Gabbett" initials="SG" userId="S::sarah.gabbett@pshe-association.org.uk::12008655-cbfd-44ed-a381-1f290a29d2b3" providerId="AD"/>
  <p188:author id="{A585043F-A66D-640D-13ED-CBB00BA6FCE7}" name="Florence Ackland" initials="FA" userId="S::florence@pshe-association.org.uk::4fb6b414-8ee9-4dd4-af5a-4d2d97910631" providerId="AD"/>
  <p188:author id="{ECE9A068-C919-A02A-25B8-2F5A9A3AA73E}" name="Jenny Barksfield" initials="JB" userId="S::jenny@pshe-association.org.uk::e146badb-6d45-41de-81bb-9480fcad5801" providerId="AD"/>
  <p188:author id="{9DA7D97E-0E7E-1C61-E981-34651E1E73A9}" name="Monica Perry" initials="MP" userId="S::Monica@pshe-association.org.uk::2b9395e8-95cb-4167-9b45-755ad557802d" providerId="AD"/>
  <p188:author id="{B492C19B-DDE5-C4E1-31E8-8441D5A9EA7E}" name="Ryan Ten" initials="" userId="S::Ryan@togethercreativeltd.onmicrosoft.com::751e40b9-49a9-402b-b012-4cd6d382a60d" providerId="AD"/>
  <p188:author id="{A615D0C0-0528-1829-B6EF-3E91335F7BD5}" name="Elizabeth Laming" initials="EL" userId="S::Elizabeth@pshe-association.org.uk::9efb028c-33ba-4adf-b3e0-6fd4460b302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am Harvey" initials="SH" lastIdx="1" clrIdx="0">
    <p:extLst>
      <p:ext uri="{19B8F6BF-5375-455C-9EA6-DF929625EA0E}">
        <p15:presenceInfo xmlns:p15="http://schemas.microsoft.com/office/powerpoint/2012/main" userId="S-1-12-1-320596639-1112559647-2345866923-550952826" providerId="AD"/>
      </p:ext>
    </p:extLst>
  </p:cmAuthor>
  <p:cmAuthor id="2" name="Together Studio" initials="" lastIdx="5" clrIdx="1">
    <p:extLst>
      <p:ext uri="{19B8F6BF-5375-455C-9EA6-DF929625EA0E}">
        <p15:presenceInfo xmlns:p15="http://schemas.microsoft.com/office/powerpoint/2012/main" userId="S::studio@togethercreativeltd.onmicrosoft.com::1605b310-f4b8-4117-872c-2988505f86e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A2F71"/>
    <a:srgbClr val="1EA099"/>
    <a:srgbClr val="ED69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32" autoAdjust="0"/>
    <p:restoredTop sz="78231" autoAdjust="0"/>
  </p:normalViewPr>
  <p:slideViewPr>
    <p:cSldViewPr snapToGrid="0">
      <p:cViewPr>
        <p:scale>
          <a:sx n="95" d="100"/>
          <a:sy n="95" d="100"/>
        </p:scale>
        <p:origin x="1296" y="256"/>
      </p:cViewPr>
      <p:guideLst>
        <p:guide pos="3120"/>
        <p:guide orient="horz" pos="2183"/>
      </p:guideLst>
    </p:cSldViewPr>
  </p:slideViewPr>
  <p:notesTextViewPr>
    <p:cViewPr>
      <p:scale>
        <a:sx n="1" d="1"/>
        <a:sy n="1" d="1"/>
      </p:scale>
      <p:origin x="0" y="0"/>
    </p:cViewPr>
  </p:notesTextViewPr>
  <p:notesViewPr>
    <p:cSldViewPr snapToGrid="0">
      <p:cViewPr varScale="1">
        <p:scale>
          <a:sx n="84" d="100"/>
          <a:sy n="84" d="100"/>
        </p:scale>
        <p:origin x="391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ica Perry" userId="2b9395e8-95cb-4167-9b45-755ad557802d" providerId="ADAL" clId="{4DDEF6D7-A386-4C96-8FDC-2CCDFB740AB4}"/>
    <pc:docChg chg="custSel modSld">
      <pc:chgData name="Monica Perry" userId="2b9395e8-95cb-4167-9b45-755ad557802d" providerId="ADAL" clId="{4DDEF6D7-A386-4C96-8FDC-2CCDFB740AB4}" dt="2024-10-04T10:41:05.042" v="32" actId="6549"/>
      <pc:docMkLst>
        <pc:docMk/>
      </pc:docMkLst>
      <pc:sldChg chg="modNotesTx">
        <pc:chgData name="Monica Perry" userId="2b9395e8-95cb-4167-9b45-755ad557802d" providerId="ADAL" clId="{4DDEF6D7-A386-4C96-8FDC-2CCDFB740AB4}" dt="2024-10-04T10:40:42.883" v="31" actId="113"/>
        <pc:sldMkLst>
          <pc:docMk/>
          <pc:sldMk cId="2017157559" sldId="263"/>
        </pc:sldMkLst>
      </pc:sldChg>
      <pc:sldChg chg="modSp mod">
        <pc:chgData name="Monica Perry" userId="2b9395e8-95cb-4167-9b45-755ad557802d" providerId="ADAL" clId="{4DDEF6D7-A386-4C96-8FDC-2CCDFB740AB4}" dt="2024-10-04T10:41:05.042" v="32" actId="6549"/>
        <pc:sldMkLst>
          <pc:docMk/>
          <pc:sldMk cId="3757565217" sldId="265"/>
        </pc:sldMkLst>
        <pc:spChg chg="mod">
          <ac:chgData name="Monica Perry" userId="2b9395e8-95cb-4167-9b45-755ad557802d" providerId="ADAL" clId="{4DDEF6D7-A386-4C96-8FDC-2CCDFB740AB4}" dt="2024-10-04T10:41:05.042" v="32" actId="6549"/>
          <ac:spMkLst>
            <pc:docMk/>
            <pc:sldMk cId="3757565217" sldId="265"/>
            <ac:spMk id="3" creationId="{8AAB99BC-52F0-48EA-EB08-B1647E74C741}"/>
          </ac:spMkLst>
        </pc:spChg>
      </pc:sldChg>
    </pc:docChg>
  </pc:docChgLst>
  <pc:docChgLst>
    <pc:chgData name="Monica Perry" userId="2b9395e8-95cb-4167-9b45-755ad557802d" providerId="ADAL" clId="{FB29D1AD-1ECF-437E-9AC3-0682A669B2ED}"/>
    <pc:docChg chg="custSel modSld">
      <pc:chgData name="Monica Perry" userId="2b9395e8-95cb-4167-9b45-755ad557802d" providerId="ADAL" clId="{FB29D1AD-1ECF-437E-9AC3-0682A669B2ED}" dt="2024-10-21T15:35:39.455" v="25"/>
      <pc:docMkLst>
        <pc:docMk/>
      </pc:docMkLst>
      <pc:sldChg chg="modNotesTx">
        <pc:chgData name="Monica Perry" userId="2b9395e8-95cb-4167-9b45-755ad557802d" providerId="ADAL" clId="{FB29D1AD-1ECF-437E-9AC3-0682A669B2ED}" dt="2024-10-21T15:35:23.823" v="23" actId="20577"/>
        <pc:sldMkLst>
          <pc:docMk/>
          <pc:sldMk cId="365980431" sldId="286"/>
        </pc:sldMkLst>
      </pc:sldChg>
      <pc:sldChg chg="modSp mod modNotesTx">
        <pc:chgData name="Monica Perry" userId="2b9395e8-95cb-4167-9b45-755ad557802d" providerId="ADAL" clId="{FB29D1AD-1ECF-437E-9AC3-0682A669B2ED}" dt="2024-10-21T15:35:39.455" v="25"/>
        <pc:sldMkLst>
          <pc:docMk/>
          <pc:sldMk cId="213429021" sldId="287"/>
        </pc:sldMkLst>
        <pc:spChg chg="mod">
          <ac:chgData name="Monica Perry" userId="2b9395e8-95cb-4167-9b45-755ad557802d" providerId="ADAL" clId="{FB29D1AD-1ECF-437E-9AC3-0682A669B2ED}" dt="2024-10-21T15:33:49.678" v="8" actId="20577"/>
          <ac:spMkLst>
            <pc:docMk/>
            <pc:sldMk cId="213429021" sldId="287"/>
            <ac:spMk id="11" creationId="{80156FAE-8E7F-D6B1-4D9C-F470522D7C7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88B9088-BAF2-4383-A178-E575732CF66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79CB5D46-D5A2-46C7-8A1B-72ADDB29D24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C6A91F5-2AB9-47F7-A3B9-5DD75AEB376D}" type="datetimeFigureOut">
              <a:rPr lang="en-GB" smtClean="0"/>
              <a:t>25/10/2024</a:t>
            </a:fld>
            <a:endParaRPr lang="en-GB"/>
          </a:p>
        </p:txBody>
      </p:sp>
      <p:sp>
        <p:nvSpPr>
          <p:cNvPr id="4" name="Footer Placeholder 3">
            <a:extLst>
              <a:ext uri="{FF2B5EF4-FFF2-40B4-BE49-F238E27FC236}">
                <a16:creationId xmlns:a16="http://schemas.microsoft.com/office/drawing/2014/main" id="{E99CB244-1F0C-4A1A-961E-4D50507FBC2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3AE8DF69-99F8-479C-84B9-BA1991B72EF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E3773F4-4BFC-43A3-ABBC-3E050505F238}" type="slidenum">
              <a:rPr lang="en-GB" smtClean="0"/>
              <a:t>‹#›</a:t>
            </a:fld>
            <a:endParaRPr lang="en-GB"/>
          </a:p>
        </p:txBody>
      </p:sp>
    </p:spTree>
    <p:extLst>
      <p:ext uri="{BB962C8B-B14F-4D97-AF65-F5344CB8AC3E}">
        <p14:creationId xmlns:p14="http://schemas.microsoft.com/office/powerpoint/2010/main" val="29430309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72EAD3-7812-2E4F-B4D3-7C238458E569}" type="datetimeFigureOut">
              <a:rPr lang="en-US" smtClean="0"/>
              <a:t>10/25/24</a:t>
            </a:fld>
            <a:endParaRPr lang="en-US"/>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B8E58B-C9BC-F047-AC61-EC49AB3E98B5}" type="slidenum">
              <a:rPr lang="en-US" smtClean="0"/>
              <a:t>‹#›</a:t>
            </a:fld>
            <a:endParaRPr lang="en-US"/>
          </a:p>
        </p:txBody>
      </p:sp>
    </p:spTree>
    <p:extLst>
      <p:ext uri="{BB962C8B-B14F-4D97-AF65-F5344CB8AC3E}">
        <p14:creationId xmlns:p14="http://schemas.microsoft.com/office/powerpoint/2010/main" val="4286727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AB8E58B-C9BC-F047-AC61-EC49AB3E98B5}" type="slidenum">
              <a:rPr lang="en-US" smtClean="0"/>
              <a:t>3</a:t>
            </a:fld>
            <a:endParaRPr lang="en-US"/>
          </a:p>
        </p:txBody>
      </p:sp>
    </p:spTree>
    <p:extLst>
      <p:ext uri="{BB962C8B-B14F-4D97-AF65-F5344CB8AC3E}">
        <p14:creationId xmlns:p14="http://schemas.microsoft.com/office/powerpoint/2010/main" val="1895887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DC886C-BEC9-4962-CB12-AAB423C942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EE91F8-437F-08AE-7D8A-6BAEBE2FD5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DCF25C-2FFB-F581-68D0-85C765E39BC8}"/>
              </a:ext>
            </a:extLst>
          </p:cNvPr>
          <p:cNvSpPr>
            <a:spLocks noGrp="1"/>
          </p:cNvSpPr>
          <p:nvPr>
            <p:ph type="body" idx="1"/>
          </p:nvPr>
        </p:nvSpPr>
        <p:spPr/>
        <p:txBody>
          <a:bodyPr/>
          <a:lstStyle/>
          <a:p>
            <a:pPr marL="0" marR="0" lvl="0" indent="0" algn="l" defTabSz="914400" rtl="0" eaLnBrk="1" fontAlgn="auto" latinLnBrk="0" hangingPunct="1">
              <a:lnSpc>
                <a:spcPts val="1550"/>
              </a:lnSpc>
              <a:spcBef>
                <a:spcPts val="0"/>
              </a:spcBef>
              <a:spcAft>
                <a:spcPts val="700"/>
              </a:spcAft>
              <a:buClrTx/>
              <a:buSzTx/>
              <a:buFontTx/>
              <a:buNone/>
              <a:tabLst/>
              <a:defRPr/>
            </a:pPr>
            <a:r>
              <a:rPr lang="en-US" sz="1800" b="1" i="0" dirty="0">
                <a:solidFill>
                  <a:srgbClr val="1D1C1D"/>
                </a:solidFill>
                <a:effectLst/>
                <a:latin typeface="Slack-Lato"/>
              </a:rPr>
              <a:t>Teacher notes – Draw and write analysis (10 mins, slides 16-17)</a:t>
            </a:r>
          </a:p>
          <a:p>
            <a:pPr>
              <a:lnSpc>
                <a:spcPts val="1550"/>
              </a:lnSpc>
              <a:spcAft>
                <a:spcPts val="700"/>
              </a:spcAft>
            </a:pP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Ask students to return to their draw and write activity from the start of the lesson. Explain that they should not add to, or change, anything about their answers at this stage. Ask the class how many of them had included caffeine in their draw and writes and take feedback. </a:t>
            </a:r>
          </a:p>
          <a:p>
            <a:pPr>
              <a:lnSpc>
                <a:spcPts val="1550"/>
              </a:lnSpc>
              <a:spcAft>
                <a:spcPts val="700"/>
              </a:spcAft>
            </a:pPr>
            <a:endParaRPr lang="en-GB" sz="1800" dirty="0">
              <a:solidFill>
                <a:srgbClr val="3B3838"/>
              </a:solidFill>
              <a:effectLst/>
              <a:latin typeface="Outfit"/>
              <a:ea typeface="Calibri" panose="020F0502020204030204" pitchFamily="34" charset="0"/>
              <a:cs typeface="Times New Roman" panose="02020603050405020304" pitchFamily="18" charset="0"/>
            </a:endParaRPr>
          </a:p>
          <a:p>
            <a:endParaRPr lang="en-GB" dirty="0"/>
          </a:p>
        </p:txBody>
      </p:sp>
      <p:sp>
        <p:nvSpPr>
          <p:cNvPr id="4" name="Slide Number Placeholder 3">
            <a:extLst>
              <a:ext uri="{FF2B5EF4-FFF2-40B4-BE49-F238E27FC236}">
                <a16:creationId xmlns:a16="http://schemas.microsoft.com/office/drawing/2014/main" id="{70B85AD2-7216-FFD1-58FF-99C1A7109A45}"/>
              </a:ext>
            </a:extLst>
          </p:cNvPr>
          <p:cNvSpPr>
            <a:spLocks noGrp="1"/>
          </p:cNvSpPr>
          <p:nvPr>
            <p:ph type="sldNum" sz="quarter" idx="5"/>
          </p:nvPr>
        </p:nvSpPr>
        <p:spPr/>
        <p:txBody>
          <a:bodyPr/>
          <a:lstStyle/>
          <a:p>
            <a:fld id="{4AB8E58B-C9BC-F047-AC61-EC49AB3E98B5}" type="slidenum">
              <a:rPr lang="en-US" smtClean="0"/>
              <a:t>16</a:t>
            </a:fld>
            <a:endParaRPr lang="en-US"/>
          </a:p>
        </p:txBody>
      </p:sp>
    </p:spTree>
    <p:extLst>
      <p:ext uri="{BB962C8B-B14F-4D97-AF65-F5344CB8AC3E}">
        <p14:creationId xmlns:p14="http://schemas.microsoft.com/office/powerpoint/2010/main" val="18775090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9A8DE-B85E-9925-FD73-0AA0A445AF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74915E-B56D-37CC-DBFA-9D775C0DC7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25B38D-9C0C-C189-E068-CE00A823B646}"/>
              </a:ext>
            </a:extLst>
          </p:cNvPr>
          <p:cNvSpPr>
            <a:spLocks noGrp="1"/>
          </p:cNvSpPr>
          <p:nvPr>
            <p:ph type="body" idx="1"/>
          </p:nvPr>
        </p:nvSpPr>
        <p:spPr/>
        <p:txBody>
          <a:bodyPr/>
          <a:lstStyle/>
          <a:p>
            <a:pPr marL="0" marR="0" lvl="0" indent="0" algn="l" defTabSz="914400" rtl="0" eaLnBrk="1" fontAlgn="auto" latinLnBrk="0" hangingPunct="1">
              <a:lnSpc>
                <a:spcPts val="1550"/>
              </a:lnSpc>
              <a:spcBef>
                <a:spcPts val="0"/>
              </a:spcBef>
              <a:spcAft>
                <a:spcPts val="700"/>
              </a:spcAft>
              <a:buClrTx/>
              <a:buSzTx/>
              <a:buFontTx/>
              <a:buNone/>
              <a:tabLst/>
              <a:defRPr/>
            </a:pPr>
            <a:r>
              <a:rPr lang="en-US" sz="1800" b="1" i="0" dirty="0">
                <a:solidFill>
                  <a:srgbClr val="1D1C1D"/>
                </a:solidFill>
                <a:effectLst/>
                <a:latin typeface="Slack-Lato"/>
              </a:rPr>
              <a:t>Teacher notes – Draw and write analysis (10 mins, slides 16-17)</a:t>
            </a:r>
          </a:p>
          <a:p>
            <a:pPr>
              <a:lnSpc>
                <a:spcPts val="1550"/>
              </a:lnSpc>
              <a:spcAft>
                <a:spcPts val="700"/>
              </a:spcAft>
            </a:pP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Then, give each group </a:t>
            </a:r>
            <a:r>
              <a:rPr lang="en-GB" sz="1800" b="1" dirty="0">
                <a:solidFill>
                  <a:srgbClr val="3B3838"/>
                </a:solidFill>
                <a:effectLst/>
                <a:latin typeface="Outfit"/>
                <a:ea typeface="Calibri" panose="020F0502020204030204" pitchFamily="34" charset="0"/>
                <a:cs typeface="Times New Roman" panose="02020603050405020304" pitchFamily="18" charset="0"/>
              </a:rPr>
              <a:t>Resource 3: Draw and write analysis</a:t>
            </a:r>
            <a:r>
              <a:rPr lang="en-GB" sz="1800" dirty="0">
                <a:solidFill>
                  <a:srgbClr val="3B3838"/>
                </a:solidFill>
                <a:effectLst/>
                <a:latin typeface="Outfit"/>
                <a:ea typeface="Calibri" panose="020F0502020204030204" pitchFamily="34" charset="0"/>
                <a:cs typeface="Times New Roman" panose="02020603050405020304" pitchFamily="18" charset="0"/>
              </a:rPr>
              <a:t> (or show the slide), which has questions for the groups to discuss.</a:t>
            </a:r>
          </a:p>
          <a:p>
            <a:pPr marL="342900" lvl="0" indent="-342900">
              <a:lnSpc>
                <a:spcPts val="1550"/>
              </a:lnSpc>
              <a:spcAft>
                <a:spcPts val="700"/>
              </a:spcAft>
              <a:buFont typeface="Symbol" panose="05050102010706020507" pitchFamily="18" charset="2"/>
              <a:buChar char=""/>
            </a:pP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a:lnSpc>
                <a:spcPts val="1550"/>
              </a:lnSpc>
              <a:spcAft>
                <a:spcPts val="700"/>
              </a:spcAft>
            </a:pPr>
            <a:r>
              <a:rPr lang="en-GB" sz="1800" i="1" dirty="0">
                <a:solidFill>
                  <a:srgbClr val="3B3838"/>
                </a:solidFill>
                <a:effectLst/>
                <a:latin typeface="Outfit"/>
                <a:ea typeface="Calibri" panose="020F0502020204030204" pitchFamily="34" charset="0"/>
                <a:cs typeface="Times New Roman" panose="02020603050405020304" pitchFamily="18" charset="0"/>
              </a:rPr>
              <a:t>Take some feedback, identifying key similarities in attitudes, understanding and misconceptions across the class (for some misconceptions to listen for and how to address these, please read the ‘addressing misconceptions’ section of the teacher guidance), such as:</a:t>
            </a: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marL="342900" lvl="0" indent="-342900">
              <a:lnSpc>
                <a:spcPts val="1550"/>
              </a:lnSpc>
              <a:buFont typeface="Symbol" panose="05050102010706020507" pitchFamily="18" charset="2"/>
              <a:buChar char=""/>
            </a:pPr>
            <a:r>
              <a:rPr lang="en-GB" sz="1800" i="1" dirty="0">
                <a:solidFill>
                  <a:srgbClr val="3B3838"/>
                </a:solidFill>
                <a:effectLst/>
                <a:latin typeface="Outfit"/>
                <a:ea typeface="Calibri" panose="020F0502020204030204" pitchFamily="34" charset="0"/>
                <a:cs typeface="Times New Roman" panose="02020603050405020304" pitchFamily="18" charset="0"/>
              </a:rPr>
              <a:t>Drugs only being used by certain groups of people – young people may have stereotyped ideas about what a ‘drug-user’ looks like (e.g. young, ‘scruffy’ male or high-profile celebrity) and may not recognise that many people will use a drug at some point in the form of caffeine, medicine, alcohol etc.</a:t>
            </a: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marL="342900" lvl="0" indent="-342900">
              <a:lnSpc>
                <a:spcPts val="1550"/>
              </a:lnSpc>
              <a:buFont typeface="Symbol" panose="05050102010706020507" pitchFamily="18" charset="2"/>
              <a:buChar char=""/>
            </a:pPr>
            <a:r>
              <a:rPr lang="en-GB" sz="1800" i="1" dirty="0">
                <a:solidFill>
                  <a:srgbClr val="3B3838"/>
                </a:solidFill>
                <a:effectLst/>
                <a:latin typeface="Outfit"/>
                <a:ea typeface="Calibri" panose="020F0502020204030204" pitchFamily="34" charset="0"/>
                <a:cs typeface="Times New Roman" panose="02020603050405020304" pitchFamily="18" charset="0"/>
              </a:rPr>
              <a:t>The idea that all drugs are illegal, or that only illegal substances can cause harm – young people may not recognise the damaging effects that caffeine, nicotine, medicines etc. can have.</a:t>
            </a: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marL="342900" lvl="0" indent="-342900">
              <a:lnSpc>
                <a:spcPts val="1550"/>
              </a:lnSpc>
              <a:spcAft>
                <a:spcPts val="700"/>
              </a:spcAft>
              <a:buFont typeface="Symbol" panose="05050102010706020507" pitchFamily="18" charset="2"/>
              <a:buChar char=""/>
            </a:pPr>
            <a:r>
              <a:rPr lang="en-GB" sz="1800" i="1" dirty="0">
                <a:solidFill>
                  <a:srgbClr val="3B3838"/>
                </a:solidFill>
                <a:effectLst/>
                <a:latin typeface="Outfit"/>
                <a:ea typeface="Calibri" panose="020F0502020204030204" pitchFamily="34" charset="0"/>
                <a:cs typeface="Times New Roman" panose="02020603050405020304" pitchFamily="18" charset="0"/>
              </a:rPr>
              <a:t>Even widely available substances like energy drinks carry risks and can cause harm to an individual - while government guidelines and the law help us to assess risk, the effects of caffeine can still include mental as well as physical symptoms.</a:t>
            </a:r>
          </a:p>
          <a:p>
            <a:pPr marL="342900" lvl="0" indent="-342900">
              <a:lnSpc>
                <a:spcPts val="1550"/>
              </a:lnSpc>
              <a:spcAft>
                <a:spcPts val="700"/>
              </a:spcAft>
              <a:buFont typeface="Symbol" panose="05050102010706020507" pitchFamily="18" charset="2"/>
              <a:buChar char=""/>
            </a:pP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Use the insights from this to gauge students’ current understanding, beliefs, attitudes, any misconceptions, gaps in knowledge, and stereotypes depicted, to adapt teaching throughout this series of lessons.</a:t>
            </a:r>
          </a:p>
        </p:txBody>
      </p:sp>
      <p:sp>
        <p:nvSpPr>
          <p:cNvPr id="4" name="Slide Number Placeholder 3">
            <a:extLst>
              <a:ext uri="{FF2B5EF4-FFF2-40B4-BE49-F238E27FC236}">
                <a16:creationId xmlns:a16="http://schemas.microsoft.com/office/drawing/2014/main" id="{569630DF-60F7-B790-FF02-892F9E99A225}"/>
              </a:ext>
            </a:extLst>
          </p:cNvPr>
          <p:cNvSpPr>
            <a:spLocks noGrp="1"/>
          </p:cNvSpPr>
          <p:nvPr>
            <p:ph type="sldNum" sz="quarter" idx="5"/>
          </p:nvPr>
        </p:nvSpPr>
        <p:spPr/>
        <p:txBody>
          <a:bodyPr/>
          <a:lstStyle/>
          <a:p>
            <a:fld id="{4AB8E58B-C9BC-F047-AC61-EC49AB3E98B5}" type="slidenum">
              <a:rPr lang="en-US" smtClean="0"/>
              <a:t>17</a:t>
            </a:fld>
            <a:endParaRPr lang="en-US"/>
          </a:p>
        </p:txBody>
      </p:sp>
    </p:spTree>
    <p:extLst>
      <p:ext uri="{BB962C8B-B14F-4D97-AF65-F5344CB8AC3E}">
        <p14:creationId xmlns:p14="http://schemas.microsoft.com/office/powerpoint/2010/main" val="5783679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1D1C1D"/>
                </a:solidFill>
                <a:effectLst/>
                <a:latin typeface="Slack-Lato"/>
              </a:rPr>
              <a:t>Teacher notes – Reflection and endpoint assessment (5 mins)</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dirty="0"/>
            </a:br>
            <a:r>
              <a:rPr lang="en-GB" sz="1200" dirty="0">
                <a:solidFill>
                  <a:srgbClr val="3B3838"/>
                </a:solidFill>
                <a:effectLst/>
                <a:latin typeface="Outfit"/>
                <a:ea typeface="Calibri" panose="020F0502020204030204" pitchFamily="34" charset="0"/>
                <a:cs typeface="Times New Roman" panose="02020603050405020304" pitchFamily="18" charset="0"/>
              </a:rPr>
              <a:t>On their own, ask students to use a different coloured pen to revisit their initial draw and write activity, changing or adding any key learning from this lesson to their work. These should be kept safe as they will be used in lesson 3 to demonstrate further progress and can also be used to inform future teaching.</a:t>
            </a: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18</a:t>
            </a:fld>
            <a:endParaRPr lang="en-US"/>
          </a:p>
        </p:txBody>
      </p:sp>
    </p:spTree>
    <p:extLst>
      <p:ext uri="{BB962C8B-B14F-4D97-AF65-F5344CB8AC3E}">
        <p14:creationId xmlns:p14="http://schemas.microsoft.com/office/powerpoint/2010/main" val="3773357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Signposting support (3 mins)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dirty="0">
              <a:solidFill>
                <a:srgbClr val="1D1C1D"/>
              </a:solidFill>
              <a:effectLst/>
              <a:latin typeface="Slack-Lato"/>
            </a:endParaRPr>
          </a:p>
          <a:p>
            <a:pPr marL="31750">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Explain that if students have worries or concerns about anything explored in the lesson, they can:</a:t>
            </a:r>
          </a:p>
          <a:p>
            <a:pPr marL="342900" lvl="0" indent="-342900">
              <a:lnSpc>
                <a:spcPts val="1500"/>
              </a:lnSpc>
              <a:buFont typeface="Symbol" panose="05050102010706020507" pitchFamily="18" charset="2"/>
              <a:buChar char=""/>
            </a:pPr>
            <a:r>
              <a:rPr lang="en-GB" sz="1800" dirty="0">
                <a:solidFill>
                  <a:srgbClr val="3B3838"/>
                </a:solidFill>
                <a:effectLst/>
                <a:latin typeface="Outfit"/>
                <a:ea typeface="Calibri" panose="020F0502020204030204" pitchFamily="34" charset="0"/>
                <a:cs typeface="Times New Roman" panose="02020603050405020304" pitchFamily="18" charset="0"/>
              </a:rPr>
              <a:t>speak to a parent/carer, tutor or pastoral lead, or other trusted adult</a:t>
            </a:r>
          </a:p>
          <a:p>
            <a:pPr marL="342900" lvl="0" indent="-342900">
              <a:lnSpc>
                <a:spcPts val="1500"/>
              </a:lnSpc>
              <a:buFont typeface="Symbol" panose="05050102010706020507" pitchFamily="18" charset="2"/>
              <a:buChar char=""/>
            </a:pPr>
            <a:r>
              <a:rPr lang="en-GB" sz="1800">
                <a:solidFill>
                  <a:srgbClr val="3B3838"/>
                </a:solidFill>
                <a:effectLst/>
                <a:latin typeface="Outfit"/>
                <a:ea typeface="Calibri" panose="020F0502020204030204" pitchFamily="34" charset="0"/>
                <a:cs typeface="Times New Roman" panose="02020603050405020304" pitchFamily="18" charset="0"/>
              </a:rPr>
              <a:t>contact </a:t>
            </a:r>
            <a:r>
              <a:rPr lang="en-GB" sz="1800" dirty="0">
                <a:solidFill>
                  <a:srgbClr val="3B3838"/>
                </a:solidFill>
                <a:effectLst/>
                <a:latin typeface="Outfit"/>
                <a:ea typeface="Calibri" panose="020F0502020204030204" pitchFamily="34" charset="0"/>
                <a:cs typeface="Times New Roman" panose="02020603050405020304" pitchFamily="18" charset="0"/>
              </a:rPr>
              <a:t>Childline: www.childline.org.uk, 0800 11 11</a:t>
            </a:r>
          </a:p>
          <a:p>
            <a:pPr marL="342900" lvl="0" indent="-342900">
              <a:lnSpc>
                <a:spcPts val="1500"/>
              </a:lnSpc>
              <a:spcAft>
                <a:spcPts val="700"/>
              </a:spcAft>
              <a:buFont typeface="Symbol" panose="05050102010706020507" pitchFamily="18" charset="2"/>
              <a:buChar char=""/>
            </a:pPr>
            <a:r>
              <a:rPr lang="en-GB" sz="1800" dirty="0">
                <a:solidFill>
                  <a:srgbClr val="3B3838"/>
                </a:solidFill>
                <a:effectLst/>
                <a:latin typeface="Outfit"/>
                <a:ea typeface="Calibri" panose="020F0502020204030204" pitchFamily="34" charset="0"/>
                <a:cs typeface="Times New Roman" panose="02020603050405020304" pitchFamily="18" charset="0"/>
              </a:rPr>
              <a:t>visit www.nhs.uk for further information on healthy choices.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dirty="0">
              <a:solidFill>
                <a:srgbClr val="1D1C1D"/>
              </a:solidFill>
              <a:effectLst/>
              <a:latin typeface="Slack-Lato"/>
            </a:endParaRP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19</a:t>
            </a:fld>
            <a:endParaRPr lang="en-US"/>
          </a:p>
        </p:txBody>
      </p:sp>
    </p:spTree>
    <p:extLst>
      <p:ext uri="{BB962C8B-B14F-4D97-AF65-F5344CB8AC3E}">
        <p14:creationId xmlns:p14="http://schemas.microsoft.com/office/powerpoint/2010/main" val="15276458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Extension activity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dirty="0">
              <a:solidFill>
                <a:srgbClr val="1D1C1D"/>
              </a:solidFill>
              <a:effectLst/>
              <a:latin typeface="Slack-Lat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B3838"/>
                </a:solidFill>
                <a:effectLst/>
                <a:latin typeface="Outfit"/>
                <a:ea typeface="Calibri" panose="020F0502020204030204" pitchFamily="34" charset="0"/>
                <a:cs typeface="Times New Roman" panose="02020603050405020304" pitchFamily="18" charset="0"/>
              </a:rPr>
              <a:t>Ask students to design a multiple-choice quiz based on what they have learnt over the lesson, to help educate other young people about caffeine. These could be used in future lessons to check learning.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US" dirty="0"/>
          </a:p>
        </p:txBody>
      </p:sp>
      <p:sp>
        <p:nvSpPr>
          <p:cNvPr id="4" name="Slide Number Placeholder 3"/>
          <p:cNvSpPr>
            <a:spLocks noGrp="1"/>
          </p:cNvSpPr>
          <p:nvPr>
            <p:ph type="sldNum" sz="quarter" idx="5"/>
          </p:nvPr>
        </p:nvSpPr>
        <p:spPr/>
        <p:txBody>
          <a:bodyPr/>
          <a:lstStyle/>
          <a:p>
            <a:fld id="{4AB8E58B-C9BC-F047-AC61-EC49AB3E98B5}" type="slidenum">
              <a:rPr lang="en-US" smtClean="0"/>
              <a:t>20</a:t>
            </a:fld>
            <a:endParaRPr lang="en-US"/>
          </a:p>
        </p:txBody>
      </p:sp>
    </p:spTree>
    <p:extLst>
      <p:ext uri="{BB962C8B-B14F-4D97-AF65-F5344CB8AC3E}">
        <p14:creationId xmlns:p14="http://schemas.microsoft.com/office/powerpoint/2010/main" val="890242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7</a:t>
            </a:fld>
            <a:endParaRPr lang="en-US"/>
          </a:p>
        </p:txBody>
      </p:sp>
    </p:spTree>
    <p:extLst>
      <p:ext uri="{BB962C8B-B14F-4D97-AF65-F5344CB8AC3E}">
        <p14:creationId xmlns:p14="http://schemas.microsoft.com/office/powerpoint/2010/main" val="1565214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 – Lesson title</a:t>
            </a:r>
          </a:p>
        </p:txBody>
      </p:sp>
      <p:sp>
        <p:nvSpPr>
          <p:cNvPr id="4" name="Slide Number Placeholder 3"/>
          <p:cNvSpPr>
            <a:spLocks noGrp="1"/>
          </p:cNvSpPr>
          <p:nvPr>
            <p:ph type="sldNum" sz="quarter" idx="5"/>
          </p:nvPr>
        </p:nvSpPr>
        <p:spPr/>
        <p:txBody>
          <a:bodyPr/>
          <a:lstStyle/>
          <a:p>
            <a:fld id="{4AB8E58B-C9BC-F047-AC61-EC49AB3E98B5}" type="slidenum">
              <a:rPr lang="en-US" smtClean="0"/>
              <a:t>9</a:t>
            </a:fld>
            <a:endParaRPr lang="en-US"/>
          </a:p>
        </p:txBody>
      </p:sp>
    </p:spTree>
    <p:extLst>
      <p:ext uri="{BB962C8B-B14F-4D97-AF65-F5344CB8AC3E}">
        <p14:creationId xmlns:p14="http://schemas.microsoft.com/office/powerpoint/2010/main" val="2184561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1D1C1D"/>
                </a:solidFill>
                <a:effectLst/>
                <a:latin typeface="Slack-Lato"/>
              </a:rPr>
              <a:t>Teacher notes – Baseline assessment activity (10 mins)</a:t>
            </a:r>
            <a:br>
              <a:rPr lang="en-US" dirty="0"/>
            </a:br>
            <a:r>
              <a:rPr lang="en-GB" sz="1200" dirty="0">
                <a:solidFill>
                  <a:srgbClr val="3B3838"/>
                </a:solidFill>
                <a:effectLst/>
                <a:latin typeface="Outfit"/>
                <a:ea typeface="Calibri" panose="020F0502020204030204" pitchFamily="34" charset="0"/>
                <a:cs typeface="Times New Roman" panose="02020603050405020304" pitchFamily="18" charset="0"/>
              </a:rPr>
              <a:t>Working on their own without any discussion with neighbours, ask students to draw and write their responses to the following instructions:</a:t>
            </a:r>
          </a:p>
          <a:p>
            <a:pPr marL="342900" lvl="0" indent="-342900" algn="l">
              <a:lnSpc>
                <a:spcPts val="1500"/>
              </a:lnSpc>
              <a:buFont typeface="Symbol" panose="05050102010706020507" pitchFamily="18" charset="2"/>
              <a:buChar char=""/>
            </a:pPr>
            <a:r>
              <a:rPr lang="en-GB" sz="1200" dirty="0">
                <a:solidFill>
                  <a:srgbClr val="3B3838"/>
                </a:solidFill>
                <a:effectLst/>
                <a:latin typeface="Outfit"/>
                <a:ea typeface="Calibri" panose="020F0502020204030204" pitchFamily="34" charset="0"/>
                <a:cs typeface="Times New Roman" panose="02020603050405020304" pitchFamily="18" charset="0"/>
              </a:rPr>
              <a:t>Draw someone who uses drugs </a:t>
            </a:r>
          </a:p>
          <a:p>
            <a:pPr marL="342900" lvl="0" indent="-342900" algn="l">
              <a:lnSpc>
                <a:spcPts val="1500"/>
              </a:lnSpc>
              <a:buFont typeface="Symbol" panose="05050102010706020507" pitchFamily="18" charset="2"/>
              <a:buChar char=""/>
            </a:pPr>
            <a:r>
              <a:rPr lang="en-GB" sz="1200" dirty="0">
                <a:solidFill>
                  <a:srgbClr val="3B3838"/>
                </a:solidFill>
                <a:effectLst/>
                <a:latin typeface="Outfit"/>
                <a:ea typeface="Calibri" panose="020F0502020204030204" pitchFamily="34" charset="0"/>
                <a:cs typeface="Times New Roman" panose="02020603050405020304" pitchFamily="18" charset="0"/>
              </a:rPr>
              <a:t>Now add the drugs they use</a:t>
            </a:r>
          </a:p>
          <a:p>
            <a:pPr marL="342900" lvl="0" indent="-342900" algn="l">
              <a:lnSpc>
                <a:spcPts val="1500"/>
              </a:lnSpc>
              <a:buFont typeface="Symbol" panose="05050102010706020507" pitchFamily="18" charset="2"/>
              <a:buChar char=""/>
            </a:pPr>
            <a:r>
              <a:rPr lang="en-GB" sz="1200" dirty="0">
                <a:solidFill>
                  <a:srgbClr val="3B3838"/>
                </a:solidFill>
                <a:effectLst/>
                <a:latin typeface="Outfit"/>
                <a:ea typeface="Calibri" panose="020F0502020204030204" pitchFamily="34" charset="0"/>
                <a:cs typeface="Times New Roman" panose="02020603050405020304" pitchFamily="18" charset="0"/>
              </a:rPr>
              <a:t>Draw or write what the drugs look like and how they are used</a:t>
            </a:r>
          </a:p>
          <a:p>
            <a:pPr marL="342900" lvl="0" indent="-342900" algn="l">
              <a:lnSpc>
                <a:spcPts val="1500"/>
              </a:lnSpc>
              <a:buFont typeface="Symbol" panose="05050102010706020507" pitchFamily="18" charset="2"/>
              <a:buChar char=""/>
            </a:pPr>
            <a:r>
              <a:rPr lang="en-GB" sz="1200" dirty="0">
                <a:solidFill>
                  <a:srgbClr val="3B3838"/>
                </a:solidFill>
                <a:effectLst/>
                <a:latin typeface="Outfit"/>
                <a:ea typeface="Calibri" panose="020F0502020204030204" pitchFamily="34" charset="0"/>
                <a:cs typeface="Times New Roman" panose="02020603050405020304" pitchFamily="18" charset="0"/>
              </a:rPr>
              <a:t>Add any ideas you have about why this person uses them </a:t>
            </a:r>
          </a:p>
          <a:p>
            <a:pPr marL="342900" lvl="0" indent="-342900" algn="l">
              <a:lnSpc>
                <a:spcPts val="1500"/>
              </a:lnSpc>
              <a:buFont typeface="Symbol" panose="05050102010706020507" pitchFamily="18" charset="2"/>
              <a:buChar char=""/>
            </a:pPr>
            <a:r>
              <a:rPr lang="en-GB" sz="1200" dirty="0">
                <a:solidFill>
                  <a:srgbClr val="3B3838"/>
                </a:solidFill>
                <a:effectLst/>
                <a:latin typeface="Outfit"/>
                <a:ea typeface="Calibri" panose="020F0502020204030204" pitchFamily="34" charset="0"/>
                <a:cs typeface="Times New Roman" panose="02020603050405020304" pitchFamily="18" charset="0"/>
              </a:rPr>
              <a:t>Add any of the effects of taking the drugs</a:t>
            </a:r>
          </a:p>
          <a:p>
            <a:pPr marL="342900" lvl="0" indent="-342900" algn="l">
              <a:lnSpc>
                <a:spcPts val="1500"/>
              </a:lnSpc>
              <a:buFont typeface="Symbol" panose="05050102010706020507" pitchFamily="18" charset="2"/>
              <a:buChar char=""/>
            </a:pPr>
            <a:r>
              <a:rPr lang="en-GB" sz="1200" dirty="0">
                <a:solidFill>
                  <a:srgbClr val="3B3838"/>
                </a:solidFill>
                <a:effectLst/>
                <a:latin typeface="Outfit"/>
                <a:ea typeface="Calibri" panose="020F0502020204030204" pitchFamily="34" charset="0"/>
                <a:cs typeface="Times New Roman" panose="02020603050405020304" pitchFamily="18" charset="0"/>
              </a:rPr>
              <a:t>Add what the consequences might be for the person using the drugs</a:t>
            </a:r>
          </a:p>
          <a:p>
            <a:pPr marL="310515" algn="l">
              <a:lnSpc>
                <a:spcPts val="1550"/>
              </a:lnSpc>
              <a:spcAft>
                <a:spcPts val="700"/>
              </a:spcAft>
            </a:pPr>
            <a:r>
              <a:rPr lang="en-GB" sz="1200" dirty="0">
                <a:solidFill>
                  <a:srgbClr val="3B3838"/>
                </a:solidFill>
                <a:effectLst/>
                <a:latin typeface="Outfit"/>
                <a:ea typeface="Calibri" panose="020F0502020204030204" pitchFamily="34" charset="0"/>
                <a:cs typeface="Times New Roman" panose="02020603050405020304" pitchFamily="18" charset="0"/>
              </a:rPr>
              <a:t> </a:t>
            </a:r>
          </a:p>
          <a:p>
            <a:pPr algn="l">
              <a:lnSpc>
                <a:spcPct val="115000"/>
              </a:lnSpc>
              <a:spcAft>
                <a:spcPts val="1000"/>
              </a:spcAft>
            </a:pPr>
            <a:r>
              <a:rPr lang="en-GB" sz="1200" dirty="0">
                <a:solidFill>
                  <a:srgbClr val="3B3838"/>
                </a:solidFill>
                <a:effectLst/>
                <a:latin typeface="Outfit"/>
                <a:ea typeface="Calibri" panose="020F0502020204030204" pitchFamily="34" charset="0"/>
                <a:cs typeface="Times New Roman" panose="02020603050405020304" pitchFamily="18" charset="0"/>
              </a:rPr>
              <a:t>As this is a baseline assessment, it is important to use neutral, non-guiding language and avoid giving any further information until the activity has been completed. Tell students that there is no ‘right answer’; it does not matter if they don’t know or are unsure about something; the accuracy of spelling and grammar (or artistic ability) is not important here either; and that slang terms may be used as well as the correct terms (if they know them).</a:t>
            </a:r>
          </a:p>
          <a:p>
            <a:pPr algn="l">
              <a:lnSpc>
                <a:spcPct val="115000"/>
              </a:lnSpc>
              <a:spcAft>
                <a:spcPts val="1000"/>
              </a:spcAft>
            </a:pPr>
            <a:endParaRPr lang="en-GB" sz="1200" dirty="0">
              <a:solidFill>
                <a:srgbClr val="3B3838"/>
              </a:solidFill>
              <a:effectLst/>
              <a:latin typeface="Outfit"/>
              <a:ea typeface="Calibri" panose="020F0502020204030204" pitchFamily="34" charset="0"/>
              <a:cs typeface="Times New Roman" panose="02020603050405020304" pitchFamily="18" charset="0"/>
            </a:endParaRPr>
          </a:p>
          <a:p>
            <a:pPr algn="l">
              <a:lnSpc>
                <a:spcPct val="115000"/>
              </a:lnSpc>
              <a:spcAft>
                <a:spcPts val="1000"/>
              </a:spcAft>
            </a:pPr>
            <a:r>
              <a:rPr lang="en-GB" sz="1200" dirty="0">
                <a:solidFill>
                  <a:srgbClr val="3B3838"/>
                </a:solidFill>
                <a:effectLst/>
                <a:latin typeface="Outfit"/>
                <a:ea typeface="Calibri" panose="020F0502020204030204" pitchFamily="34" charset="0"/>
                <a:cs typeface="Times New Roman" panose="02020603050405020304" pitchFamily="18" charset="0"/>
              </a:rPr>
              <a:t>Whilst students complete this activity, move around the room to monitor their responses and establish their starting points in relation to the lesson outcomes.</a:t>
            </a:r>
          </a:p>
          <a:p>
            <a:pPr algn="l">
              <a:lnSpc>
                <a:spcPct val="115000"/>
              </a:lnSpc>
              <a:spcAft>
                <a:spcPts val="1000"/>
              </a:spcAft>
            </a:pPr>
            <a:endParaRPr lang="en-GB" sz="1200" dirty="0">
              <a:solidFill>
                <a:srgbClr val="3B3838"/>
              </a:solidFill>
              <a:effectLst/>
              <a:latin typeface="Outfi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lang="en-GB" sz="1200" b="1" dirty="0">
                <a:solidFill>
                  <a:srgbClr val="3E1841"/>
                </a:solidFill>
                <a:effectLst/>
                <a:latin typeface="Outfit"/>
                <a:ea typeface="Times New Roman" panose="02020603050405020304" pitchFamily="18" charset="0"/>
                <a:cs typeface="Times New Roman" panose="02020603050405020304" pitchFamily="18" charset="0"/>
              </a:rPr>
              <a:t>Ask students to put these to one side as they will return to them later in the lesson.</a:t>
            </a:r>
            <a:endParaRPr lang="en-GB" sz="1200" b="1" dirty="0">
              <a:solidFill>
                <a:srgbClr val="3E1841"/>
              </a:solidFill>
              <a:effectLst/>
              <a:latin typeface="Outfit SemiBold"/>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AB8E58B-C9BC-F047-AC61-EC49AB3E98B5}" type="slidenum">
              <a:rPr lang="en-US" smtClean="0"/>
              <a:t>10</a:t>
            </a:fld>
            <a:endParaRPr lang="en-US"/>
          </a:p>
        </p:txBody>
      </p:sp>
    </p:spTree>
    <p:extLst>
      <p:ext uri="{BB962C8B-B14F-4D97-AF65-F5344CB8AC3E}">
        <p14:creationId xmlns:p14="http://schemas.microsoft.com/office/powerpoint/2010/main" val="1538887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Introduction (2 mins, slides 11-12)</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3B3838"/>
                </a:solidFill>
                <a:effectLst/>
                <a:latin typeface="Outfit"/>
                <a:ea typeface="Calibri" panose="020F0502020204030204" pitchFamily="34" charset="0"/>
                <a:cs typeface="Times New Roman" panose="02020603050405020304" pitchFamily="18" charset="0"/>
              </a:rPr>
              <a:t>Ensure ground rules are established with the group before teaching this lesson and make students aware of the question box, which will be available throughout the lesson. Explain that if they have worries or questions during or after the lesson, that they do not want to raise in front of the class, they can write their question on a piece of paper, anonymously or with their name, and put it in the question box.</a:t>
            </a: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11</a:t>
            </a:fld>
            <a:endParaRPr lang="en-US"/>
          </a:p>
        </p:txBody>
      </p:sp>
    </p:spTree>
    <p:extLst>
      <p:ext uri="{BB962C8B-B14F-4D97-AF65-F5344CB8AC3E}">
        <p14:creationId xmlns:p14="http://schemas.microsoft.com/office/powerpoint/2010/main" val="1738531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Introduction (2 mins, slides 11-12)</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3B3838"/>
                </a:solidFill>
                <a:effectLst/>
                <a:latin typeface="Outfit"/>
                <a:ea typeface="Calibri" panose="020F0502020204030204" pitchFamily="34" charset="0"/>
                <a:cs typeface="Times New Roman" panose="02020603050405020304" pitchFamily="18" charset="0"/>
              </a:rPr>
              <a:t>Introduce the learning objective and outcomes and explain to students that they will be exploring caffeine consumption, its effects, and strategies to reduce caffeine intake.  </a:t>
            </a:r>
          </a:p>
          <a:p>
            <a:br>
              <a:rPr lang="en-US" dirty="0"/>
            </a:br>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12</a:t>
            </a:fld>
            <a:endParaRPr lang="en-US"/>
          </a:p>
        </p:txBody>
      </p:sp>
    </p:spTree>
    <p:extLst>
      <p:ext uri="{BB962C8B-B14F-4D97-AF65-F5344CB8AC3E}">
        <p14:creationId xmlns:p14="http://schemas.microsoft.com/office/powerpoint/2010/main" val="3830850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Caffeine graffiti walls (10 mins)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dirty="0">
              <a:solidFill>
                <a:srgbClr val="1D1C1D"/>
              </a:solidFill>
              <a:effectLst/>
              <a:latin typeface="Slack-Lato"/>
            </a:endParaRPr>
          </a:p>
          <a:p>
            <a:pPr>
              <a:lnSpc>
                <a:spcPts val="1550"/>
              </a:lnSpc>
              <a:spcAft>
                <a:spcPts val="700"/>
              </a:spcAft>
            </a:pPr>
            <a:r>
              <a:rPr lang="en-GB" sz="1200" dirty="0">
                <a:solidFill>
                  <a:srgbClr val="3B3838"/>
                </a:solidFill>
                <a:effectLst/>
                <a:latin typeface="Outfit"/>
                <a:ea typeface="Calibri" panose="020F0502020204030204" pitchFamily="34" charset="0"/>
                <a:cs typeface="Times New Roman" panose="02020603050405020304" pitchFamily="18" charset="0"/>
              </a:rPr>
              <a:t>Place four graffiti walls around the room with the following headings (one heading on each):</a:t>
            </a:r>
          </a:p>
          <a:p>
            <a:pPr marL="342900" lvl="0" indent="-342900">
              <a:lnSpc>
                <a:spcPts val="1500"/>
              </a:lnSpc>
              <a:spcAft>
                <a:spcPts val="600"/>
              </a:spcAft>
              <a:buFont typeface="Calibri" panose="020F0502020204030204" pitchFamily="34" charset="0"/>
              <a:buChar char="-"/>
            </a:pPr>
            <a:r>
              <a:rPr lang="en-GB" sz="1200" dirty="0">
                <a:solidFill>
                  <a:srgbClr val="3B3838"/>
                </a:solidFill>
                <a:effectLst/>
                <a:latin typeface="Outfit"/>
                <a:ea typeface="Calibri" panose="020F0502020204030204" pitchFamily="34" charset="0"/>
                <a:cs typeface="Times New Roman" panose="02020603050405020304" pitchFamily="18" charset="0"/>
              </a:rPr>
              <a:t>What do you know or believe about caffeine?</a:t>
            </a:r>
          </a:p>
          <a:p>
            <a:pPr marL="342900" lvl="0" indent="-342900">
              <a:lnSpc>
                <a:spcPts val="1500"/>
              </a:lnSpc>
              <a:spcAft>
                <a:spcPts val="600"/>
              </a:spcAft>
              <a:buFont typeface="Calibri" panose="020F0502020204030204" pitchFamily="34" charset="0"/>
              <a:buChar char="-"/>
            </a:pPr>
            <a:r>
              <a:rPr lang="en-GB" sz="1200" dirty="0">
                <a:solidFill>
                  <a:srgbClr val="3B3838"/>
                </a:solidFill>
                <a:effectLst/>
                <a:latin typeface="Outfit"/>
                <a:ea typeface="Calibri" panose="020F0502020204030204" pitchFamily="34" charset="0"/>
                <a:cs typeface="Times New Roman" panose="02020603050405020304" pitchFamily="18" charset="0"/>
              </a:rPr>
              <a:t>What do you want or need to know about caffeine?</a:t>
            </a:r>
          </a:p>
          <a:p>
            <a:pPr marL="342900" lvl="0" indent="-342900">
              <a:lnSpc>
                <a:spcPts val="1500"/>
              </a:lnSpc>
              <a:spcAft>
                <a:spcPts val="600"/>
              </a:spcAft>
              <a:buFont typeface="Calibri" panose="020F0502020204030204" pitchFamily="34" charset="0"/>
              <a:buChar char="-"/>
            </a:pPr>
            <a:r>
              <a:rPr lang="en-GB" sz="1200" dirty="0">
                <a:solidFill>
                  <a:srgbClr val="3B3838"/>
                </a:solidFill>
                <a:effectLst/>
                <a:latin typeface="Outfit"/>
                <a:ea typeface="Calibri" panose="020F0502020204030204" pitchFamily="34" charset="0"/>
                <a:cs typeface="Times New Roman" panose="02020603050405020304" pitchFamily="18" charset="0"/>
              </a:rPr>
              <a:t>How is it the same or different from other drugs?</a:t>
            </a:r>
          </a:p>
          <a:p>
            <a:pPr marL="342900" lvl="0" indent="-342900">
              <a:lnSpc>
                <a:spcPts val="1500"/>
              </a:lnSpc>
              <a:spcAft>
                <a:spcPts val="600"/>
              </a:spcAft>
              <a:buFont typeface="Calibri" panose="020F0502020204030204" pitchFamily="34" charset="0"/>
              <a:buChar char="-"/>
            </a:pPr>
            <a:r>
              <a:rPr lang="en-GB" sz="1200" dirty="0">
                <a:solidFill>
                  <a:srgbClr val="3B3838"/>
                </a:solidFill>
                <a:effectLst/>
                <a:latin typeface="Outfit"/>
                <a:ea typeface="Calibri" panose="020F0502020204030204" pitchFamily="34" charset="0"/>
                <a:cs typeface="Times New Roman" panose="02020603050405020304" pitchFamily="18" charset="0"/>
              </a:rPr>
              <a:t>How is caffeine advertised/marketed, including to young people?</a:t>
            </a:r>
          </a:p>
          <a:p>
            <a:pPr marL="342900" lvl="0" indent="-342900">
              <a:lnSpc>
                <a:spcPts val="1500"/>
              </a:lnSpc>
              <a:spcAft>
                <a:spcPts val="600"/>
              </a:spcAft>
              <a:buFont typeface="Calibri" panose="020F0502020204030204" pitchFamily="34" charset="0"/>
              <a:buChar char="-"/>
            </a:pPr>
            <a:endParaRPr lang="en-GB" sz="1200" dirty="0">
              <a:solidFill>
                <a:srgbClr val="3B3838"/>
              </a:solidFill>
              <a:effectLst/>
              <a:latin typeface="Outfit"/>
              <a:ea typeface="Calibri" panose="020F0502020204030204" pitchFamily="34" charset="0"/>
              <a:cs typeface="Times New Roman" panose="02020603050405020304" pitchFamily="18" charset="0"/>
            </a:endParaRPr>
          </a:p>
          <a:p>
            <a:pPr>
              <a:lnSpc>
                <a:spcPts val="1550"/>
              </a:lnSpc>
              <a:spcAft>
                <a:spcPts val="700"/>
              </a:spcAft>
            </a:pPr>
            <a:r>
              <a:rPr lang="en-GB" sz="1200" dirty="0">
                <a:solidFill>
                  <a:srgbClr val="3B3838"/>
                </a:solidFill>
                <a:effectLst/>
                <a:latin typeface="Outfit"/>
                <a:ea typeface="Calibri" panose="020F0502020204030204" pitchFamily="34" charset="0"/>
                <a:cs typeface="Times New Roman" panose="02020603050405020304" pitchFamily="18" charset="0"/>
              </a:rPr>
              <a:t>Explain to students that, as a starting point to this series of lessons, they are going to explore caffeine consumption. Ask them to move around the room and respond to the questions on each graffiti wall. Briefly review these to gauge students’ current understanding and beliefs.</a:t>
            </a:r>
            <a:endParaRPr lang="en-US" b="1" i="0" dirty="0">
              <a:solidFill>
                <a:srgbClr val="1D1C1D"/>
              </a:solidFill>
              <a:effectLst/>
              <a:latin typeface="Slack-Lato"/>
            </a:endParaRPr>
          </a:p>
          <a:p>
            <a:endParaRPr lang="en-GB" dirty="0"/>
          </a:p>
          <a:p>
            <a:endParaRPr lang="en-US" dirty="0"/>
          </a:p>
        </p:txBody>
      </p:sp>
      <p:sp>
        <p:nvSpPr>
          <p:cNvPr id="4" name="Slide Number Placeholder 3"/>
          <p:cNvSpPr>
            <a:spLocks noGrp="1"/>
          </p:cNvSpPr>
          <p:nvPr>
            <p:ph type="sldNum" sz="quarter" idx="5"/>
          </p:nvPr>
        </p:nvSpPr>
        <p:spPr/>
        <p:txBody>
          <a:bodyPr/>
          <a:lstStyle/>
          <a:p>
            <a:fld id="{4AB8E58B-C9BC-F047-AC61-EC49AB3E98B5}" type="slidenum">
              <a:rPr lang="en-US" smtClean="0"/>
              <a:t>13</a:t>
            </a:fld>
            <a:endParaRPr lang="en-US"/>
          </a:p>
        </p:txBody>
      </p:sp>
    </p:spTree>
    <p:extLst>
      <p:ext uri="{BB962C8B-B14F-4D97-AF65-F5344CB8AC3E}">
        <p14:creationId xmlns:p14="http://schemas.microsoft.com/office/powerpoint/2010/main" val="4211480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ts val="1550"/>
              </a:lnSpc>
              <a:spcBef>
                <a:spcPts val="0"/>
              </a:spcBef>
              <a:spcAft>
                <a:spcPts val="700"/>
              </a:spcAft>
              <a:buClrTx/>
              <a:buSzTx/>
              <a:buFontTx/>
              <a:buNone/>
              <a:tabLst/>
              <a:defRPr/>
            </a:pPr>
            <a:r>
              <a:rPr lang="en-US" sz="1200" b="1" i="0" dirty="0">
                <a:solidFill>
                  <a:srgbClr val="1D1C1D"/>
                </a:solidFill>
                <a:effectLst/>
                <a:latin typeface="Slack-Lato"/>
              </a:rPr>
              <a:t>Teacher notes – Effects of caffeine (10 mins)</a:t>
            </a:r>
          </a:p>
          <a:p>
            <a:pPr>
              <a:lnSpc>
                <a:spcPts val="1550"/>
              </a:lnSpc>
              <a:spcAft>
                <a:spcPts val="700"/>
              </a:spcAft>
            </a:pPr>
            <a:endParaRPr lang="en-GB" sz="1200" dirty="0">
              <a:solidFill>
                <a:srgbClr val="3B3838"/>
              </a:solidFill>
              <a:effectLst/>
              <a:latin typeface="Outfit"/>
              <a:ea typeface="Calibri" panose="020F0502020204030204" pitchFamily="34" charset="0"/>
              <a:cs typeface="Times New Roman" panose="02020603050405020304" pitchFamily="18" charset="0"/>
            </a:endParaRPr>
          </a:p>
          <a:p>
            <a:pPr>
              <a:lnSpc>
                <a:spcPts val="1550"/>
              </a:lnSpc>
              <a:spcAft>
                <a:spcPts val="700"/>
              </a:spcAft>
            </a:pPr>
            <a:r>
              <a:rPr lang="en-GB" sz="1200" dirty="0">
                <a:solidFill>
                  <a:srgbClr val="3B3838"/>
                </a:solidFill>
                <a:effectLst/>
                <a:latin typeface="Outfit"/>
                <a:ea typeface="Calibri" panose="020F0502020204030204" pitchFamily="34" charset="0"/>
                <a:cs typeface="Times New Roman" panose="02020603050405020304" pitchFamily="18" charset="0"/>
              </a:rPr>
              <a:t>Explain that caffeine is a stimulant often found in drinks such as tea, coffee, cola, energy drinks, sports drinks and some medicines. Energy drinks often contain high levels of caffeine and sugar and may also contain other stimulants. They contain a higher amount of caffeine than many other beverages as they are aimed at boosting energy (caffeine causes a feeling of alertness). However, this is normally very short-lived, and a person often finds they feel the need for further caffeine to address the energy ‘slump’ they experience afterwards.</a:t>
            </a:r>
          </a:p>
          <a:p>
            <a:pPr>
              <a:lnSpc>
                <a:spcPts val="1550"/>
              </a:lnSpc>
              <a:spcAft>
                <a:spcPts val="700"/>
              </a:spcAft>
            </a:pPr>
            <a:r>
              <a:rPr lang="en-GB" sz="1200" dirty="0">
                <a:solidFill>
                  <a:srgbClr val="3B3838"/>
                </a:solidFill>
                <a:effectLst/>
                <a:latin typeface="Outfit"/>
                <a:ea typeface="Calibri" panose="020F0502020204030204" pitchFamily="34" charset="0"/>
                <a:cs typeface="Times New Roman" panose="02020603050405020304" pitchFamily="18" charset="0"/>
              </a:rPr>
              <a:t>In small groups, ask students to read </a:t>
            </a:r>
            <a:r>
              <a:rPr lang="en-GB" sz="1200" b="1" dirty="0">
                <a:solidFill>
                  <a:srgbClr val="3B3838"/>
                </a:solidFill>
                <a:effectLst/>
                <a:latin typeface="Outfit"/>
                <a:ea typeface="Calibri" panose="020F0502020204030204" pitchFamily="34" charset="0"/>
                <a:cs typeface="Times New Roman" panose="02020603050405020304" pitchFamily="18" charset="0"/>
              </a:rPr>
              <a:t>Resource 1: Caffeine scenario</a:t>
            </a:r>
            <a:r>
              <a:rPr lang="en-GB" sz="1200" dirty="0">
                <a:solidFill>
                  <a:srgbClr val="3B3838"/>
                </a:solidFill>
                <a:effectLst/>
                <a:latin typeface="Outfit"/>
                <a:ea typeface="Calibri" panose="020F0502020204030204" pitchFamily="34" charset="0"/>
                <a:cs typeface="Times New Roman" panose="02020603050405020304" pitchFamily="18" charset="0"/>
              </a:rPr>
              <a:t> and discuss the questions.</a:t>
            </a:r>
          </a:p>
          <a:p>
            <a:pPr marL="342900" lvl="0" indent="-342900">
              <a:lnSpc>
                <a:spcPts val="1500"/>
              </a:lnSpc>
              <a:spcAft>
                <a:spcPts val="600"/>
              </a:spcAft>
              <a:buFont typeface="+mj-lt"/>
              <a:buAutoNum type="arabicPeriod"/>
            </a:pPr>
            <a:r>
              <a:rPr lang="en-GB" sz="1200" dirty="0">
                <a:solidFill>
                  <a:srgbClr val="3B3838"/>
                </a:solidFill>
                <a:effectLst/>
                <a:latin typeface="Outfit"/>
                <a:ea typeface="Calibri" panose="020F0502020204030204" pitchFamily="34" charset="0"/>
                <a:cs typeface="Times New Roman" panose="02020603050405020304" pitchFamily="18" charset="0"/>
              </a:rPr>
              <a:t>Why is Jordan drinking energy drinks?</a:t>
            </a:r>
          </a:p>
          <a:p>
            <a:pPr marL="342900" lvl="0" indent="-342900">
              <a:lnSpc>
                <a:spcPts val="1500"/>
              </a:lnSpc>
              <a:spcAft>
                <a:spcPts val="600"/>
              </a:spcAft>
              <a:buFont typeface="+mj-lt"/>
              <a:buAutoNum type="arabicPeriod"/>
            </a:pPr>
            <a:r>
              <a:rPr lang="en-GB" sz="1200" dirty="0">
                <a:solidFill>
                  <a:srgbClr val="3B3838"/>
                </a:solidFill>
                <a:effectLst/>
                <a:latin typeface="Outfit"/>
                <a:ea typeface="Calibri" panose="020F0502020204030204" pitchFamily="34" charset="0"/>
                <a:cs typeface="Times New Roman" panose="02020603050405020304" pitchFamily="18" charset="0"/>
              </a:rPr>
              <a:t>How do you think they are affecting his health?</a:t>
            </a:r>
          </a:p>
          <a:p>
            <a:pPr marL="342900" lvl="0" indent="-342900">
              <a:lnSpc>
                <a:spcPts val="1500"/>
              </a:lnSpc>
              <a:spcAft>
                <a:spcPts val="600"/>
              </a:spcAft>
              <a:buFont typeface="+mj-lt"/>
              <a:buAutoNum type="arabicPeriod"/>
            </a:pPr>
            <a:r>
              <a:rPr lang="en-GB" sz="1200" dirty="0">
                <a:solidFill>
                  <a:srgbClr val="3B3838"/>
                </a:solidFill>
                <a:effectLst/>
                <a:latin typeface="Outfit"/>
                <a:ea typeface="Calibri" panose="020F0502020204030204" pitchFamily="34" charset="0"/>
                <a:cs typeface="Times New Roman" panose="02020603050405020304" pitchFamily="18" charset="0"/>
              </a:rPr>
              <a:t>What are the risks if he continues to consume them?</a:t>
            </a:r>
          </a:p>
          <a:p>
            <a:pPr marL="342900" lvl="0" indent="-342900">
              <a:lnSpc>
                <a:spcPts val="1500"/>
              </a:lnSpc>
              <a:spcAft>
                <a:spcPts val="600"/>
              </a:spcAft>
              <a:buFont typeface="+mj-lt"/>
              <a:buAutoNum type="arabicPeriod"/>
            </a:pPr>
            <a:r>
              <a:rPr lang="en-GB" sz="1200" dirty="0">
                <a:solidFill>
                  <a:srgbClr val="3B3838"/>
                </a:solidFill>
                <a:effectLst/>
                <a:latin typeface="Outfit"/>
                <a:ea typeface="Calibri" panose="020F0502020204030204" pitchFamily="34" charset="0"/>
                <a:cs typeface="Times New Roman" panose="02020603050405020304" pitchFamily="18" charset="0"/>
              </a:rPr>
              <a:t>Are there any laws or recommendations on caffeine Jordan should be aware of?</a:t>
            </a:r>
          </a:p>
          <a:p>
            <a:pPr marL="342900" lvl="0" indent="-342900">
              <a:lnSpc>
                <a:spcPts val="1500"/>
              </a:lnSpc>
              <a:spcAft>
                <a:spcPts val="600"/>
              </a:spcAft>
              <a:buFont typeface="+mj-lt"/>
              <a:buAutoNum type="arabicPeriod"/>
            </a:pPr>
            <a:r>
              <a:rPr lang="en-GB" sz="1200" dirty="0">
                <a:solidFill>
                  <a:srgbClr val="3B3838"/>
                </a:solidFill>
                <a:effectLst/>
                <a:latin typeface="Outfit"/>
                <a:ea typeface="Calibri" panose="020F0502020204030204" pitchFamily="34" charset="0"/>
                <a:cs typeface="Times New Roman" panose="02020603050405020304" pitchFamily="18" charset="0"/>
              </a:rPr>
              <a:t>What advice could you give Jordan to help him reduce/stop drinking energy drinks?</a:t>
            </a:r>
          </a:p>
          <a:p>
            <a:endParaRPr lang="en-GB" dirty="0"/>
          </a:p>
          <a:p>
            <a:pPr>
              <a:lnSpc>
                <a:spcPts val="1550"/>
              </a:lnSpc>
              <a:spcAft>
                <a:spcPts val="700"/>
              </a:spcAft>
            </a:pPr>
            <a:r>
              <a:rPr lang="en-GB" sz="1200" i="1" dirty="0">
                <a:solidFill>
                  <a:srgbClr val="3B3838"/>
                </a:solidFill>
                <a:effectLst/>
                <a:latin typeface="Outfit"/>
                <a:ea typeface="Calibri" panose="020F0502020204030204" pitchFamily="34" charset="0"/>
                <a:cs typeface="Times New Roman" panose="02020603050405020304" pitchFamily="18" charset="0"/>
              </a:rPr>
              <a:t>Take feedback, drawing out the key learning:</a:t>
            </a:r>
            <a:endParaRPr lang="en-GB" sz="1200" dirty="0">
              <a:solidFill>
                <a:srgbClr val="3B3838"/>
              </a:solidFill>
              <a:effectLst/>
              <a:latin typeface="Outfit"/>
              <a:ea typeface="Calibri" panose="020F0502020204030204" pitchFamily="34" charset="0"/>
              <a:cs typeface="Times New Roman" panose="02020603050405020304" pitchFamily="18" charset="0"/>
            </a:endParaRPr>
          </a:p>
          <a:p>
            <a:pPr marL="342900" indent="-342900">
              <a:lnSpc>
                <a:spcPts val="1550"/>
              </a:lnSpc>
              <a:spcAft>
                <a:spcPts val="700"/>
              </a:spcAft>
              <a:buFont typeface="+mj-lt"/>
              <a:buAutoNum type="arabicPeriod"/>
            </a:pPr>
            <a:r>
              <a:rPr lang="en-GB" sz="1200" i="1" dirty="0">
                <a:solidFill>
                  <a:srgbClr val="3B3838"/>
                </a:solidFill>
                <a:effectLst/>
                <a:latin typeface="Outfit"/>
                <a:ea typeface="Calibri" panose="020F0502020204030204" pitchFamily="34" charset="0"/>
                <a:cs typeface="Times New Roman" panose="02020603050405020304" pitchFamily="18" charset="0"/>
              </a:rPr>
              <a:t>Jordan started to drink energy drinks because he thought consuming them might help him to play for the school sports team. However, due to continued use, his sleep suffered and he began to drink them to make him feel more alert in the day.</a:t>
            </a:r>
            <a:endParaRPr lang="en-GB" sz="1200" i="0" dirty="0">
              <a:solidFill>
                <a:srgbClr val="3B3838"/>
              </a:solidFill>
              <a:effectLst/>
              <a:latin typeface="Outfit"/>
              <a:ea typeface="Calibri" panose="020F0502020204030204" pitchFamily="34" charset="0"/>
              <a:cs typeface="Times New Roman" panose="02020603050405020304" pitchFamily="18" charset="0"/>
            </a:endParaRPr>
          </a:p>
          <a:p>
            <a:pPr marL="342900" indent="-342900">
              <a:lnSpc>
                <a:spcPts val="1550"/>
              </a:lnSpc>
              <a:spcAft>
                <a:spcPts val="700"/>
              </a:spcAft>
              <a:buFont typeface="+mj-lt"/>
              <a:buAutoNum type="arabicPeriod"/>
            </a:pPr>
            <a:r>
              <a:rPr lang="en-GB" sz="1200" i="1" dirty="0">
                <a:solidFill>
                  <a:srgbClr val="3B3838"/>
                </a:solidFill>
                <a:effectLst/>
                <a:latin typeface="Outfit"/>
                <a:ea typeface="Calibri" panose="020F0502020204030204" pitchFamily="34" charset="0"/>
                <a:cs typeface="Times New Roman" panose="02020603050405020304" pitchFamily="18" charset="0"/>
              </a:rPr>
              <a:t>Effects to his health may include: anxiety, insomnia, headaches, stomach upset. Can lead to heart palpitations.</a:t>
            </a:r>
            <a:endParaRPr lang="en-GB" sz="1200" i="0" dirty="0">
              <a:solidFill>
                <a:srgbClr val="3B3838"/>
              </a:solidFill>
              <a:effectLst/>
              <a:latin typeface="Outfit"/>
              <a:ea typeface="Calibri" panose="020F0502020204030204" pitchFamily="34" charset="0"/>
              <a:cs typeface="Times New Roman" panose="02020603050405020304" pitchFamily="18" charset="0"/>
            </a:endParaRPr>
          </a:p>
          <a:p>
            <a:pPr marL="342900" indent="-342900">
              <a:lnSpc>
                <a:spcPts val="1550"/>
              </a:lnSpc>
              <a:spcAft>
                <a:spcPts val="700"/>
              </a:spcAft>
              <a:buFont typeface="+mj-lt"/>
              <a:buAutoNum type="arabicPeriod"/>
            </a:pPr>
            <a:r>
              <a:rPr lang="en-GB" sz="1200" i="1" dirty="0">
                <a:solidFill>
                  <a:srgbClr val="3B3838"/>
                </a:solidFill>
                <a:effectLst/>
                <a:latin typeface="Outfit"/>
                <a:ea typeface="Calibri" panose="020F0502020204030204" pitchFamily="34" charset="0"/>
                <a:cs typeface="Times New Roman" panose="02020603050405020304" pitchFamily="18" charset="0"/>
              </a:rPr>
              <a:t>Social/environmental risks might include: impact on studies, school behaviour causing problems, knock-on impact on sports performance. There are up to 21 teaspoons of sugar in an energy drink (despite the maximum recommended daily guideline being six teaspoons). These drinks are taxed under the Soft Drinks Industry Levy, known as the 'sugar tax’ due to their high sugar content. Regular use therefore carries additional health risks including obesity, dental health issues, acne and type 2 diabetes. </a:t>
            </a:r>
            <a:endParaRPr lang="en-GB" sz="1200" i="0" dirty="0">
              <a:solidFill>
                <a:srgbClr val="3B3838"/>
              </a:solidFill>
              <a:effectLst/>
              <a:latin typeface="Outfit"/>
              <a:ea typeface="Calibri" panose="020F0502020204030204" pitchFamily="34" charset="0"/>
              <a:cs typeface="Times New Roman" panose="02020603050405020304" pitchFamily="18" charset="0"/>
            </a:endParaRPr>
          </a:p>
          <a:p>
            <a:pPr marL="342900" indent="-342900">
              <a:lnSpc>
                <a:spcPts val="1550"/>
              </a:lnSpc>
              <a:spcAft>
                <a:spcPts val="700"/>
              </a:spcAft>
              <a:buFont typeface="+mj-lt"/>
              <a:buAutoNum type="arabicPeriod"/>
            </a:pPr>
            <a:r>
              <a:rPr lang="en-GB" sz="1200" i="1" dirty="0">
                <a:solidFill>
                  <a:srgbClr val="3B3838"/>
                </a:solidFill>
                <a:effectLst/>
                <a:latin typeface="Outfit"/>
                <a:ea typeface="Calibri" panose="020F0502020204030204" pitchFamily="34" charset="0"/>
                <a:cs typeface="Times New Roman" panose="02020603050405020304" pitchFamily="18" charset="0"/>
              </a:rPr>
              <a:t>Caffeine carries fewer legal restrictions than other drugs, although supermarkets have banned the sale of energy drinks to children under 16 and the government has proposed introducing a legal ban. Some medicines which contain caffeine are only available on a doctor's prescription. </a:t>
            </a:r>
            <a:endParaRPr lang="en-GB" sz="1200" i="0" dirty="0">
              <a:solidFill>
                <a:srgbClr val="3B3838"/>
              </a:solidFill>
              <a:effectLst/>
              <a:latin typeface="Outfit"/>
              <a:ea typeface="Calibri" panose="020F0502020204030204" pitchFamily="34" charset="0"/>
              <a:cs typeface="Times New Roman" panose="02020603050405020304" pitchFamily="18" charset="0"/>
            </a:endParaRPr>
          </a:p>
          <a:p>
            <a:pPr marL="342900" indent="-342900">
              <a:lnSpc>
                <a:spcPts val="1550"/>
              </a:lnSpc>
              <a:spcAft>
                <a:spcPts val="700"/>
              </a:spcAft>
              <a:buFont typeface="+mj-lt"/>
              <a:buAutoNum type="arabicPeriod"/>
            </a:pPr>
            <a:r>
              <a:rPr lang="en-GB" sz="1200" i="1" dirty="0">
                <a:solidFill>
                  <a:srgbClr val="3B3838"/>
                </a:solidFill>
                <a:effectLst/>
                <a:latin typeface="Outfit"/>
                <a:ea typeface="Calibri" panose="020F0502020204030204" pitchFamily="34" charset="0"/>
                <a:cs typeface="Times New Roman" panose="02020603050405020304" pitchFamily="18" charset="0"/>
              </a:rPr>
              <a:t>Students might suggest Jordan completely stops drinking any energy drinks. This may help him to stop quickly but there might be some short-term effects, such as headaches and tiredness whilst his body adjusts to a lack of caffeine. Alternatively, students may suggest reducing the use of energy drinks over time until Jordan is able to stop completely. This might avoid the effects of a sudden lack of caffeine, but will take Jordan longer to stop using the drinks. If Jordan finds it hard to reduce or stop drinking energy drinks, students might suggest he seeks support – this could be from family members or healthcare professionals.</a:t>
            </a:r>
          </a:p>
          <a:p>
            <a:pPr marL="342900" indent="-342900">
              <a:lnSpc>
                <a:spcPts val="1550"/>
              </a:lnSpc>
              <a:spcAft>
                <a:spcPts val="700"/>
              </a:spcAft>
              <a:buFont typeface="+mj-lt"/>
              <a:buAutoNum type="arabicPeriod"/>
            </a:pPr>
            <a:endParaRPr lang="en-GB" sz="1200" dirty="0">
              <a:solidFill>
                <a:srgbClr val="3B3838"/>
              </a:solidFill>
              <a:effectLst/>
              <a:latin typeface="Outfit"/>
              <a:ea typeface="Calibri" panose="020F0502020204030204" pitchFamily="34" charset="0"/>
              <a:cs typeface="Times New Roman" panose="02020603050405020304" pitchFamily="18" charset="0"/>
            </a:endParaRPr>
          </a:p>
          <a:p>
            <a:pPr>
              <a:lnSpc>
                <a:spcPts val="1550"/>
              </a:lnSpc>
              <a:spcAft>
                <a:spcPts val="700"/>
              </a:spcAft>
            </a:pPr>
            <a:r>
              <a:rPr lang="en-GB" sz="1200" dirty="0">
                <a:solidFill>
                  <a:srgbClr val="3B3838"/>
                </a:solidFill>
                <a:effectLst/>
                <a:latin typeface="Outfit"/>
                <a:ea typeface="Calibri" panose="020F0502020204030204" pitchFamily="34" charset="0"/>
                <a:cs typeface="Times New Roman" panose="02020603050405020304" pitchFamily="18" charset="0"/>
              </a:rPr>
              <a:t>Students may wonder what the difference is between energy drinks and sports drinks: the key ingredient difference in energy drinks is caffeine. Sports drinks contain carbohydrates and electrolytes which feed muscles and replace chemicals lost during sweating, possibly helping someone to sustain physical activity for long periods. They are specifically designed for athletes or those who do vigorous physical activity for a session longer than an hour. Sports drinks are not needed for day-to-day activity and it is best to have sports drinks occasionally, rather than every time someone engages in physical activity. Water is a healthier option as it helps keep people more hydrated and it does not contain sugar, sweeteners or preservatives that sports drinks will have. Young people tend to have higher levels of energy than an adult and therefore water and a balanced diet are generally sufficient.</a:t>
            </a:r>
          </a:p>
          <a:p>
            <a:pPr>
              <a:lnSpc>
                <a:spcPts val="1550"/>
              </a:lnSpc>
              <a:spcAft>
                <a:spcPts val="700"/>
              </a:spcAft>
            </a:pPr>
            <a:endParaRPr lang="en-GB" sz="1200" dirty="0">
              <a:solidFill>
                <a:srgbClr val="3B3838"/>
              </a:solidFill>
              <a:effectLst/>
              <a:latin typeface="Outfit"/>
              <a:ea typeface="Calibri" panose="020F0502020204030204" pitchFamily="34" charset="0"/>
              <a:cs typeface="Times New Roman" panose="02020603050405020304" pitchFamily="18" charset="0"/>
            </a:endParaRPr>
          </a:p>
          <a:p>
            <a:pPr>
              <a:lnSpc>
                <a:spcPct val="107000"/>
              </a:lnSpc>
              <a:spcAft>
                <a:spcPts val="800"/>
              </a:spcAft>
            </a:pPr>
            <a:r>
              <a:rPr lang="en-GB" sz="1200" b="1" dirty="0">
                <a:solidFill>
                  <a:srgbClr val="A73679"/>
                </a:solidFill>
                <a:effectLst/>
                <a:latin typeface="Outfit"/>
                <a:ea typeface="Calibri" panose="020F0502020204030204" pitchFamily="34" charset="0"/>
                <a:cs typeface="Times New Roman" panose="02020603050405020304" pitchFamily="18" charset="0"/>
              </a:rPr>
              <a:t>Support:</a:t>
            </a:r>
            <a:r>
              <a:rPr lang="en-GB" sz="1200" dirty="0">
                <a:solidFill>
                  <a:srgbClr val="A73679"/>
                </a:solidFill>
                <a:effectLst/>
                <a:latin typeface="Outfit"/>
                <a:ea typeface="Calibri" panose="020F0502020204030204" pitchFamily="34" charset="0"/>
                <a:cs typeface="Times New Roman" panose="02020603050405020304" pitchFamily="18" charset="0"/>
              </a:rPr>
              <a:t> </a:t>
            </a:r>
            <a:r>
              <a:rPr lang="en-GB" sz="1200" dirty="0">
                <a:solidFill>
                  <a:srgbClr val="3B3838"/>
                </a:solidFill>
                <a:effectLst/>
                <a:latin typeface="Outfit"/>
                <a:ea typeface="Calibri" panose="020F0502020204030204" pitchFamily="34" charset="0"/>
                <a:cs typeface="Times New Roman" panose="02020603050405020304" pitchFamily="18" charset="0"/>
              </a:rPr>
              <a:t>Ask students to focus on answering questions 1, 2 and 5.</a:t>
            </a:r>
          </a:p>
          <a:p>
            <a:pPr>
              <a:lnSpc>
                <a:spcPts val="1550"/>
              </a:lnSpc>
              <a:spcAft>
                <a:spcPts val="700"/>
              </a:spcAft>
            </a:pPr>
            <a:r>
              <a:rPr lang="en-GB" sz="1200" b="1" dirty="0">
                <a:solidFill>
                  <a:srgbClr val="A73679"/>
                </a:solidFill>
                <a:effectLst/>
                <a:latin typeface="Outfit"/>
                <a:ea typeface="Calibri" panose="020F0502020204030204" pitchFamily="34" charset="0"/>
                <a:cs typeface="Times New Roman" panose="02020603050405020304" pitchFamily="18" charset="0"/>
              </a:rPr>
              <a:t>Challenge:</a:t>
            </a:r>
            <a:r>
              <a:rPr lang="en-GB" sz="1200" dirty="0">
                <a:solidFill>
                  <a:srgbClr val="3B3838"/>
                </a:solidFill>
                <a:effectLst/>
                <a:latin typeface="Outfit"/>
                <a:ea typeface="Calibri" panose="020F0502020204030204" pitchFamily="34" charset="0"/>
                <a:cs typeface="Times New Roman" panose="02020603050405020304" pitchFamily="18" charset="0"/>
              </a:rPr>
              <a:t> What other factors should be considered when selecting snacks and products to boost energy?</a:t>
            </a:r>
            <a:r>
              <a:rPr lang="en-GB" sz="1200" i="1" dirty="0">
                <a:solidFill>
                  <a:srgbClr val="3B3838"/>
                </a:solidFill>
                <a:effectLst/>
                <a:latin typeface="Outfit"/>
                <a:ea typeface="Calibri" panose="020F0502020204030204" pitchFamily="34" charset="0"/>
                <a:cs typeface="Times New Roman" panose="02020603050405020304" pitchFamily="18" charset="0"/>
              </a:rPr>
              <a:t> Other health considerations include sugar, salt and fat levels. Energy drinks contain high levels of sugar which, again, provide a temporary energy boost but disrupt energy levels over time. Foods such as porridge oats, nuts or fruit are more likely to provide energy in a sustained way.</a:t>
            </a:r>
            <a:endParaRPr lang="en-GB" sz="1200" dirty="0">
              <a:solidFill>
                <a:srgbClr val="3B3838"/>
              </a:solidFill>
              <a:effectLst/>
              <a:latin typeface="Outfit"/>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AB8E58B-C9BC-F047-AC61-EC49AB3E98B5}" type="slidenum">
              <a:rPr lang="en-US" smtClean="0"/>
              <a:t>14</a:t>
            </a:fld>
            <a:endParaRPr lang="en-US"/>
          </a:p>
        </p:txBody>
      </p:sp>
    </p:spTree>
    <p:extLst>
      <p:ext uri="{BB962C8B-B14F-4D97-AF65-F5344CB8AC3E}">
        <p14:creationId xmlns:p14="http://schemas.microsoft.com/office/powerpoint/2010/main" val="456585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i="0" dirty="0">
                <a:solidFill>
                  <a:srgbClr val="1D1C1D"/>
                </a:solidFill>
                <a:effectLst/>
                <a:latin typeface="Slack-Lato"/>
              </a:rPr>
              <a:t>Teacher notes – Caffeine reduction (10 mins)</a:t>
            </a:r>
          </a:p>
          <a:p>
            <a:endParaRPr lang="en-GB" dirty="0"/>
          </a:p>
          <a:p>
            <a:pPr>
              <a:lnSpc>
                <a:spcPts val="1550"/>
              </a:lnSpc>
              <a:spcAft>
                <a:spcPts val="700"/>
              </a:spcAft>
            </a:pPr>
            <a:r>
              <a:rPr lang="en-GB" sz="1200" dirty="0">
                <a:solidFill>
                  <a:srgbClr val="3B3838"/>
                </a:solidFill>
                <a:effectLst/>
                <a:latin typeface="Outfit"/>
                <a:ea typeface="Calibri" panose="020F0502020204030204" pitchFamily="34" charset="0"/>
                <a:cs typeface="Times New Roman" panose="02020603050405020304" pitchFamily="18" charset="0"/>
              </a:rPr>
              <a:t>Explain the guidelines around caffeine consumption:</a:t>
            </a:r>
          </a:p>
          <a:p>
            <a:pPr>
              <a:lnSpc>
                <a:spcPts val="1550"/>
              </a:lnSpc>
              <a:spcAft>
                <a:spcPts val="700"/>
              </a:spcAft>
            </a:pPr>
            <a:endParaRPr lang="en-GB" sz="1200" dirty="0">
              <a:solidFill>
                <a:srgbClr val="3B3838"/>
              </a:solidFill>
              <a:effectLst/>
              <a:latin typeface="Outfit"/>
              <a:ea typeface="Calibri" panose="020F0502020204030204" pitchFamily="34" charset="0"/>
              <a:cs typeface="Times New Roman" panose="02020603050405020304" pitchFamily="18" charset="0"/>
            </a:endParaRPr>
          </a:p>
          <a:p>
            <a:pPr>
              <a:lnSpc>
                <a:spcPts val="1550"/>
              </a:lnSpc>
              <a:spcAft>
                <a:spcPts val="700"/>
              </a:spcAft>
            </a:pPr>
            <a:r>
              <a:rPr lang="en-GB" sz="1200" dirty="0">
                <a:solidFill>
                  <a:srgbClr val="3B3838"/>
                </a:solidFill>
                <a:effectLst/>
                <a:latin typeface="Outfit"/>
                <a:ea typeface="Calibri" panose="020F0502020204030204" pitchFamily="34" charset="0"/>
                <a:cs typeface="Times New Roman" panose="02020603050405020304" pitchFamily="18" charset="0"/>
              </a:rPr>
              <a:t>Based on current scientific opinions on the safety of caffeine, children and young people are advised to only consume caffeine in moderation. For a 10-year-old child weighing 30kg, this would work out to around 90mg of caffeine, which is approximately the equivalent of one 250ml can of energy drink, or two to three cans of cola, or a mug of instant coffee.  Stress that this is the maximum a young person should consume and not a recommendation. It is important to also bear in mind the additional health risks already discussed, including those associated with consuming the quantity of sugar contained in such drinks.</a:t>
            </a:r>
          </a:p>
          <a:p>
            <a:pPr>
              <a:lnSpc>
                <a:spcPts val="1550"/>
              </a:lnSpc>
              <a:spcAft>
                <a:spcPts val="700"/>
              </a:spcAft>
            </a:pPr>
            <a:endParaRPr lang="en-GB" sz="1200" dirty="0">
              <a:solidFill>
                <a:srgbClr val="3B3838"/>
              </a:solidFill>
              <a:effectLst/>
              <a:latin typeface="Outfit"/>
              <a:ea typeface="Calibri" panose="020F0502020204030204" pitchFamily="34" charset="0"/>
              <a:cs typeface="Times New Roman" panose="02020603050405020304" pitchFamily="18" charset="0"/>
            </a:endParaRPr>
          </a:p>
          <a:p>
            <a:pPr>
              <a:lnSpc>
                <a:spcPts val="1550"/>
              </a:lnSpc>
              <a:spcAft>
                <a:spcPts val="700"/>
              </a:spcAft>
            </a:pPr>
            <a:r>
              <a:rPr lang="en-GB" sz="1200" dirty="0">
                <a:solidFill>
                  <a:srgbClr val="3B3838"/>
                </a:solidFill>
                <a:effectLst/>
                <a:latin typeface="Outfit"/>
                <a:ea typeface="Calibri" panose="020F0502020204030204" pitchFamily="34" charset="0"/>
                <a:cs typeface="Times New Roman" panose="02020603050405020304" pitchFamily="18" charset="0"/>
              </a:rPr>
              <a:t>Ask each group to use </a:t>
            </a:r>
            <a:r>
              <a:rPr lang="en-GB" sz="1200" b="1" dirty="0">
                <a:solidFill>
                  <a:srgbClr val="3B3838"/>
                </a:solidFill>
                <a:effectLst/>
                <a:latin typeface="Outfit"/>
                <a:ea typeface="Calibri" panose="020F0502020204030204" pitchFamily="34" charset="0"/>
                <a:cs typeface="Times New Roman" panose="02020603050405020304" pitchFamily="18" charset="0"/>
              </a:rPr>
              <a:t>Resource 2: Diamond 9</a:t>
            </a:r>
            <a:r>
              <a:rPr lang="en-GB" sz="1200" dirty="0">
                <a:solidFill>
                  <a:srgbClr val="3B3838"/>
                </a:solidFill>
                <a:effectLst/>
                <a:latin typeface="Outfit"/>
                <a:ea typeface="Calibri" panose="020F0502020204030204" pitchFamily="34" charset="0"/>
                <a:cs typeface="Times New Roman" panose="02020603050405020304" pitchFamily="18" charset="0"/>
              </a:rPr>
              <a:t> to evaluate the different strategies that could be used to help someone reduce their consumption of caffeine. The card at the top of the diamond should represent what they think the best strategy is and the card at the bottom of the diamond should represent what they think the least useful strategy is. The cards in the middle section should be placed in rows that they think are ‘equally important’. </a:t>
            </a:r>
          </a:p>
          <a:p>
            <a:pPr>
              <a:lnSpc>
                <a:spcPts val="1550"/>
              </a:lnSpc>
              <a:spcAft>
                <a:spcPts val="700"/>
              </a:spcAft>
            </a:pPr>
            <a:endParaRPr lang="en-GB" sz="1200" dirty="0">
              <a:solidFill>
                <a:srgbClr val="3B3838"/>
              </a:solidFill>
              <a:effectLst/>
              <a:latin typeface="Outfit"/>
              <a:ea typeface="Calibri" panose="020F0502020204030204" pitchFamily="34" charset="0"/>
              <a:cs typeface="Times New Roman" panose="02020603050405020304" pitchFamily="18" charset="0"/>
            </a:endParaRPr>
          </a:p>
          <a:p>
            <a:pPr>
              <a:lnSpc>
                <a:spcPts val="1550"/>
              </a:lnSpc>
              <a:spcAft>
                <a:spcPts val="700"/>
              </a:spcAft>
            </a:pPr>
            <a:r>
              <a:rPr lang="en-GB" sz="1200" dirty="0">
                <a:solidFill>
                  <a:srgbClr val="3B3838"/>
                </a:solidFill>
                <a:effectLst/>
                <a:latin typeface="Outfit"/>
                <a:ea typeface="Calibri" panose="020F0502020204030204" pitchFamily="34" charset="0"/>
                <a:cs typeface="Times New Roman" panose="02020603050405020304" pitchFamily="18" charset="0"/>
              </a:rPr>
              <a:t>Ask each group to feedback their top idea, or any discussion points on a card they disagreed over and explain that reduction in consumption might be achieved through a combination of strategies.</a:t>
            </a:r>
          </a:p>
          <a:p>
            <a:pPr>
              <a:lnSpc>
                <a:spcPts val="1550"/>
              </a:lnSpc>
              <a:spcAft>
                <a:spcPts val="700"/>
              </a:spcAft>
            </a:pPr>
            <a:endParaRPr lang="en-GB" sz="1200" dirty="0">
              <a:solidFill>
                <a:srgbClr val="3B3838"/>
              </a:solidFill>
              <a:effectLst/>
              <a:latin typeface="Outfit"/>
              <a:ea typeface="Calibri" panose="020F0502020204030204" pitchFamily="34" charset="0"/>
              <a:cs typeface="Times New Roman" panose="02020603050405020304" pitchFamily="18" charset="0"/>
            </a:endParaRPr>
          </a:p>
          <a:p>
            <a:pPr>
              <a:lnSpc>
                <a:spcPts val="1550"/>
              </a:lnSpc>
              <a:spcAft>
                <a:spcPts val="700"/>
              </a:spcAft>
            </a:pPr>
            <a:r>
              <a:rPr lang="en-GB" sz="1200" dirty="0">
                <a:solidFill>
                  <a:srgbClr val="3B3838"/>
                </a:solidFill>
                <a:effectLst/>
                <a:latin typeface="Outfit"/>
                <a:ea typeface="Calibri" panose="020F0502020204030204" pitchFamily="34" charset="0"/>
                <a:cs typeface="Times New Roman" panose="02020603050405020304" pitchFamily="18" charset="0"/>
              </a:rPr>
              <a:t>Then, revisit the graffiti walls by placing them at the front of the room and reviewing whether all the students’ questions have been answered and if students can now add anything new.</a:t>
            </a:r>
          </a:p>
          <a:p>
            <a:pPr>
              <a:lnSpc>
                <a:spcPts val="1550"/>
              </a:lnSpc>
              <a:spcAft>
                <a:spcPts val="700"/>
              </a:spcAft>
            </a:pPr>
            <a:endParaRPr lang="en-GB" sz="1200" dirty="0">
              <a:solidFill>
                <a:srgbClr val="3B3838"/>
              </a:solidFill>
              <a:effectLst/>
              <a:latin typeface="Outfit"/>
              <a:ea typeface="Calibri" panose="020F0502020204030204" pitchFamily="34" charset="0"/>
              <a:cs typeface="Times New Roman" panose="02020603050405020304" pitchFamily="18" charset="0"/>
            </a:endParaRPr>
          </a:p>
          <a:p>
            <a:pPr>
              <a:lnSpc>
                <a:spcPct val="107000"/>
              </a:lnSpc>
              <a:spcAft>
                <a:spcPts val="800"/>
              </a:spcAft>
            </a:pPr>
            <a:r>
              <a:rPr lang="en-GB" sz="1200" b="1" dirty="0">
                <a:solidFill>
                  <a:srgbClr val="A73679"/>
                </a:solidFill>
                <a:effectLst/>
                <a:latin typeface="Outfit"/>
                <a:ea typeface="Calibri" panose="020F0502020204030204" pitchFamily="34" charset="0"/>
                <a:cs typeface="Times New Roman" panose="02020603050405020304" pitchFamily="18" charset="0"/>
              </a:rPr>
              <a:t>Support:</a:t>
            </a:r>
            <a:r>
              <a:rPr lang="en-GB" sz="1200" dirty="0">
                <a:solidFill>
                  <a:srgbClr val="A73679"/>
                </a:solidFill>
                <a:effectLst/>
                <a:latin typeface="Outfit"/>
                <a:ea typeface="Calibri" panose="020F0502020204030204" pitchFamily="34" charset="0"/>
                <a:cs typeface="Times New Roman" panose="02020603050405020304" pitchFamily="18" charset="0"/>
              </a:rPr>
              <a:t> </a:t>
            </a:r>
            <a:r>
              <a:rPr lang="en-GB" sz="1200" dirty="0">
                <a:solidFill>
                  <a:srgbClr val="3B3838"/>
                </a:solidFill>
                <a:effectLst/>
                <a:latin typeface="Outfit"/>
                <a:ea typeface="Calibri" panose="020F0502020204030204" pitchFamily="34" charset="0"/>
                <a:cs typeface="Times New Roman" panose="02020603050405020304" pitchFamily="18" charset="0"/>
              </a:rPr>
              <a:t>Give students 4 or 5 cards to create a smaller diamond.</a:t>
            </a:r>
          </a:p>
          <a:p>
            <a:pPr>
              <a:lnSpc>
                <a:spcPts val="1550"/>
              </a:lnSpc>
              <a:spcAft>
                <a:spcPts val="700"/>
              </a:spcAft>
            </a:pPr>
            <a:r>
              <a:rPr lang="en-GB" sz="1200" b="1" dirty="0">
                <a:solidFill>
                  <a:srgbClr val="A73679"/>
                </a:solidFill>
                <a:effectLst/>
                <a:latin typeface="Outfit"/>
                <a:ea typeface="Calibri" panose="020F0502020204030204" pitchFamily="34" charset="0"/>
                <a:cs typeface="Times New Roman" panose="02020603050405020304" pitchFamily="18" charset="0"/>
              </a:rPr>
              <a:t>Challenge:</a:t>
            </a:r>
            <a:r>
              <a:rPr lang="en-GB" sz="1200" dirty="0">
                <a:solidFill>
                  <a:srgbClr val="3B3838"/>
                </a:solidFill>
                <a:effectLst/>
                <a:latin typeface="Outfit"/>
                <a:ea typeface="Calibri" panose="020F0502020204030204" pitchFamily="34" charset="0"/>
                <a:cs typeface="Times New Roman" panose="02020603050405020304" pitchFamily="18" charset="0"/>
              </a:rPr>
              <a:t> Ask students to script the opening to a conversation with Jordan, suggesting what he could do to reduce his caffeine intake in the future.</a:t>
            </a: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15</a:t>
            </a:fld>
            <a:endParaRPr lang="en-US"/>
          </a:p>
        </p:txBody>
      </p:sp>
    </p:spTree>
    <p:extLst>
      <p:ext uri="{BB962C8B-B14F-4D97-AF65-F5344CB8AC3E}">
        <p14:creationId xmlns:p14="http://schemas.microsoft.com/office/powerpoint/2010/main" val="21434196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pshe-association.org.uk/"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www.pshe-association.org.uk/"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pshe-association.org.uk/"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F - Titl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0719" y="1059578"/>
            <a:ext cx="5151120" cy="1325563"/>
          </a:xfrm>
        </p:spPr>
        <p:txBody>
          <a:bodyPr>
            <a:normAutofit/>
          </a:bodyPr>
          <a:lstStyle>
            <a:lvl1pPr>
              <a:defRPr sz="5200"/>
            </a:lvl1pPr>
          </a:lstStyle>
          <a:p>
            <a:r>
              <a:rPr lang="en-GB" dirty="0"/>
              <a:t>Slide Title </a:t>
            </a:r>
            <a:endParaRPr lang="en-US" dirty="0"/>
          </a:p>
        </p:txBody>
      </p:sp>
      <p:sp>
        <p:nvSpPr>
          <p:cNvPr id="6" name="Subtitle 2">
            <a:extLst>
              <a:ext uri="{FF2B5EF4-FFF2-40B4-BE49-F238E27FC236}">
                <a16:creationId xmlns:a16="http://schemas.microsoft.com/office/drawing/2014/main" id="{66181232-5898-06A3-F90E-AB82BC063773}"/>
              </a:ext>
            </a:extLst>
          </p:cNvPr>
          <p:cNvSpPr>
            <a:spLocks noGrp="1"/>
          </p:cNvSpPr>
          <p:nvPr>
            <p:ph type="subTitle" idx="1" hasCustomPrompt="1"/>
          </p:nvPr>
        </p:nvSpPr>
        <p:spPr>
          <a:xfrm>
            <a:off x="228318" y="3497342"/>
            <a:ext cx="5071113" cy="582035"/>
          </a:xfrm>
        </p:spPr>
        <p:txBody>
          <a:bodyPr>
            <a:noAutofit/>
          </a:bodyPr>
          <a:lstStyle>
            <a:lvl1pPr marL="0" indent="0" algn="l">
              <a:lnSpc>
                <a:spcPts val="3200"/>
              </a:lnSpc>
              <a:spcBef>
                <a:spcPts val="0"/>
              </a:spcBef>
              <a:buNone/>
              <a:defRPr sz="2400">
                <a:solidFill>
                  <a:schemeClr val="accent2"/>
                </a:solidFill>
                <a:latin typeface="Century Gothic" panose="020B0502020202020204" pitchFamily="34" charset="0"/>
              </a:defRPr>
            </a:lvl1pPr>
            <a:lvl2pPr marL="495285" indent="0" algn="ctr">
              <a:buNone/>
              <a:defRPr sz="2167"/>
            </a:lvl2pPr>
            <a:lvl3pPr marL="990570" indent="0" algn="ctr">
              <a:buNone/>
              <a:defRPr sz="1950"/>
            </a:lvl3pPr>
            <a:lvl4pPr marL="1485854" indent="0" algn="ctr">
              <a:buNone/>
              <a:defRPr sz="1733"/>
            </a:lvl4pPr>
            <a:lvl5pPr marL="1981139" indent="0" algn="ctr">
              <a:buNone/>
              <a:defRPr sz="1733"/>
            </a:lvl5pPr>
            <a:lvl6pPr marL="2476424" indent="0" algn="ctr">
              <a:buNone/>
              <a:defRPr sz="1733"/>
            </a:lvl6pPr>
            <a:lvl7pPr marL="2971709" indent="0" algn="ctr">
              <a:buNone/>
              <a:defRPr sz="1733"/>
            </a:lvl7pPr>
            <a:lvl8pPr marL="3466993" indent="0" algn="ctr">
              <a:buNone/>
              <a:defRPr sz="1733"/>
            </a:lvl8pPr>
            <a:lvl9pPr marL="3962278" indent="0" algn="ctr">
              <a:buNone/>
              <a:defRPr sz="1733"/>
            </a:lvl9pPr>
          </a:lstStyle>
          <a:p>
            <a:r>
              <a:rPr lang="en-US" dirty="0"/>
              <a:t>Lower line subtitle – same line length as above</a:t>
            </a:r>
            <a:endParaRPr lang="en-GB" dirty="0"/>
          </a:p>
        </p:txBody>
      </p:sp>
      <p:cxnSp>
        <p:nvCxnSpPr>
          <p:cNvPr id="7" name="Straight Connector 6">
            <a:extLst>
              <a:ext uri="{FF2B5EF4-FFF2-40B4-BE49-F238E27FC236}">
                <a16:creationId xmlns:a16="http://schemas.microsoft.com/office/drawing/2014/main" id="{EB5E4C66-939E-CEF4-6653-710ED4836EDF}"/>
              </a:ext>
            </a:extLst>
          </p:cNvPr>
          <p:cNvCxnSpPr>
            <a:cxnSpLocks/>
          </p:cNvCxnSpPr>
          <p:nvPr userDrawn="1"/>
        </p:nvCxnSpPr>
        <p:spPr>
          <a:xfrm>
            <a:off x="337349" y="3429000"/>
            <a:ext cx="814783"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0C55472E-498F-C7CE-F296-3CBEC8267D06}"/>
              </a:ext>
            </a:extLst>
          </p:cNvPr>
          <p:cNvPicPr>
            <a:picLocks noChangeAspect="1"/>
          </p:cNvPicPr>
          <p:nvPr userDrawn="1"/>
        </p:nvPicPr>
        <p:blipFill>
          <a:blip r:embed="rId2">
            <a:biLevel thresh="25000"/>
            <a:alphaModFix amt="20000"/>
          </a:blip>
          <a:srcRect/>
          <a:stretch/>
        </p:blipFill>
        <p:spPr>
          <a:xfrm>
            <a:off x="6441065" y="358385"/>
            <a:ext cx="3116442" cy="5803030"/>
          </a:xfrm>
          <a:prstGeom prst="rect">
            <a:avLst/>
          </a:prstGeom>
        </p:spPr>
      </p:pic>
      <p:sp>
        <p:nvSpPr>
          <p:cNvPr id="12" name="Picture Placeholder 12">
            <a:extLst>
              <a:ext uri="{FF2B5EF4-FFF2-40B4-BE49-F238E27FC236}">
                <a16:creationId xmlns:a16="http://schemas.microsoft.com/office/drawing/2014/main" id="{705C4EAE-994C-521D-5273-D5152B07171D}"/>
              </a:ext>
            </a:extLst>
          </p:cNvPr>
          <p:cNvSpPr>
            <a:spLocks noGrp="1"/>
          </p:cNvSpPr>
          <p:nvPr>
            <p:ph type="pic" sz="quarter" idx="10" hasCustomPrompt="1"/>
          </p:nvPr>
        </p:nvSpPr>
        <p:spPr>
          <a:xfrm>
            <a:off x="6748780" y="1412875"/>
            <a:ext cx="2452375" cy="3382670"/>
          </a:xfrm>
        </p:spPr>
        <p:txBody>
          <a:bodyPr/>
          <a:lstStyle>
            <a:lvl1pPr marL="0" indent="0">
              <a:buNone/>
              <a:defRPr>
                <a:solidFill>
                  <a:schemeClr val="bg1"/>
                </a:solidFill>
              </a:defRPr>
            </a:lvl1pPr>
          </a:lstStyle>
          <a:p>
            <a:r>
              <a:rPr lang="en-US"/>
              <a:t>Teaching resource</a:t>
            </a:r>
          </a:p>
        </p:txBody>
      </p:sp>
      <p:sp>
        <p:nvSpPr>
          <p:cNvPr id="5" name="Slide Number Placeholder 5">
            <a:extLst>
              <a:ext uri="{FF2B5EF4-FFF2-40B4-BE49-F238E27FC236}">
                <a16:creationId xmlns:a16="http://schemas.microsoft.com/office/drawing/2014/main" id="{9C20B273-416A-06DD-4C65-3914F8FA6F19}"/>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9" name="Picture 8">
            <a:extLst>
              <a:ext uri="{FF2B5EF4-FFF2-40B4-BE49-F238E27FC236}">
                <a16:creationId xmlns:a16="http://schemas.microsoft.com/office/drawing/2014/main" id="{29043529-49E4-697C-49EF-83C1C5283615}"/>
              </a:ext>
            </a:extLst>
          </p:cNvPr>
          <p:cNvPicPr>
            <a:picLocks noChangeAspect="1"/>
          </p:cNvPicPr>
          <p:nvPr userDrawn="1"/>
        </p:nvPicPr>
        <p:blipFill>
          <a:blip r:embed="rId3"/>
          <a:stretch>
            <a:fillRect/>
          </a:stretch>
        </p:blipFill>
        <p:spPr>
          <a:xfrm>
            <a:off x="310726" y="333603"/>
            <a:ext cx="1948181" cy="397493"/>
          </a:xfrm>
          <a:prstGeom prst="rect">
            <a:avLst/>
          </a:prstGeom>
        </p:spPr>
      </p:pic>
      <p:sp>
        <p:nvSpPr>
          <p:cNvPr id="10" name="TextBox 9">
            <a:extLst>
              <a:ext uri="{FF2B5EF4-FFF2-40B4-BE49-F238E27FC236}">
                <a16:creationId xmlns:a16="http://schemas.microsoft.com/office/drawing/2014/main" id="{E537EE96-68DC-7DCB-BE97-F42076F8849B}"/>
              </a:ext>
            </a:extLst>
          </p:cNvPr>
          <p:cNvSpPr txBox="1"/>
          <p:nvPr userDrawn="1"/>
        </p:nvSpPr>
        <p:spPr>
          <a:xfrm>
            <a:off x="239605" y="6450755"/>
            <a:ext cx="6195917" cy="261610"/>
          </a:xfrm>
          <a:prstGeom prst="rect">
            <a:avLst/>
          </a:prstGeom>
          <a:noFill/>
        </p:spPr>
        <p:txBody>
          <a:bodyPr wrap="square" rtlCol="0">
            <a:spAutoFit/>
          </a:bodyPr>
          <a:lstStyle/>
          <a:p>
            <a:r>
              <a:rPr lang="en-US" sz="1050" dirty="0">
                <a:solidFill>
                  <a:schemeClr val="tx1"/>
                </a:solidFill>
                <a:latin typeface="Century Gothic" panose="020B0502020202020204" pitchFamily="34" charset="0"/>
              </a:rPr>
              <a:t>Teacher slide| *Ensure you have read the teacher guidance before teaching the lesson </a:t>
            </a:r>
          </a:p>
        </p:txBody>
      </p:sp>
    </p:spTree>
    <p:extLst>
      <p:ext uri="{BB962C8B-B14F-4D97-AF65-F5344CB8AC3E}">
        <p14:creationId xmlns:p14="http://schemas.microsoft.com/office/powerpoint/2010/main" val="384249829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SF - Lesson title_2">
    <p:bg>
      <p:bgPr>
        <a:solidFill>
          <a:schemeClr val="accent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C31F58-A7AD-D2D2-B25C-33A91C6F344D}"/>
              </a:ext>
            </a:extLst>
          </p:cNvPr>
          <p:cNvSpPr txBox="1"/>
          <p:nvPr userDrawn="1"/>
        </p:nvSpPr>
        <p:spPr>
          <a:xfrm>
            <a:off x="7239000" y="6408420"/>
            <a:ext cx="184731" cy="369332"/>
          </a:xfrm>
          <a:prstGeom prst="rect">
            <a:avLst/>
          </a:prstGeom>
          <a:noFill/>
        </p:spPr>
        <p:txBody>
          <a:bodyPr wrap="none" rtlCol="0">
            <a:spAutoFit/>
          </a:bodyPr>
          <a:lstStyle/>
          <a:p>
            <a:endParaRPr lang="en-US"/>
          </a:p>
        </p:txBody>
      </p:sp>
      <p:sp>
        <p:nvSpPr>
          <p:cNvPr id="8" name="Title 1">
            <a:extLst>
              <a:ext uri="{FF2B5EF4-FFF2-40B4-BE49-F238E27FC236}">
                <a16:creationId xmlns:a16="http://schemas.microsoft.com/office/drawing/2014/main" id="{217A6F38-A5F3-27CD-4D23-50A3880CDB1B}"/>
              </a:ext>
            </a:extLst>
          </p:cNvPr>
          <p:cNvSpPr>
            <a:spLocks noGrp="1"/>
          </p:cNvSpPr>
          <p:nvPr>
            <p:ph type="title" hasCustomPrompt="1"/>
          </p:nvPr>
        </p:nvSpPr>
        <p:spPr>
          <a:xfrm>
            <a:off x="232082" y="1271142"/>
            <a:ext cx="5151120" cy="1325563"/>
          </a:xfrm>
        </p:spPr>
        <p:txBody>
          <a:bodyPr>
            <a:normAutofit/>
          </a:bodyPr>
          <a:lstStyle>
            <a:lvl1pPr>
              <a:lnSpc>
                <a:spcPts val="5900"/>
              </a:lnSpc>
              <a:spcBef>
                <a:spcPts val="4200"/>
              </a:spcBef>
              <a:defRPr sz="5200">
                <a:solidFill>
                  <a:schemeClr val="bg1"/>
                </a:solidFill>
              </a:defRPr>
            </a:lvl1pPr>
          </a:lstStyle>
          <a:p>
            <a:r>
              <a:rPr lang="en-GB" dirty="0"/>
              <a:t>Slide Title </a:t>
            </a:r>
            <a:endParaRPr lang="en-US" dirty="0"/>
          </a:p>
        </p:txBody>
      </p:sp>
      <p:sp>
        <p:nvSpPr>
          <p:cNvPr id="2" name="Slide Number Placeholder 5">
            <a:extLst>
              <a:ext uri="{FF2B5EF4-FFF2-40B4-BE49-F238E27FC236}">
                <a16:creationId xmlns:a16="http://schemas.microsoft.com/office/drawing/2014/main" id="{BEF3B30C-E22F-4063-F7BF-073F75C3A3AC}"/>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3" name="Picture 2" descr="A close-up of a logo&#10;&#10;Description automatically generated">
            <a:extLst>
              <a:ext uri="{FF2B5EF4-FFF2-40B4-BE49-F238E27FC236}">
                <a16:creationId xmlns:a16="http://schemas.microsoft.com/office/drawing/2014/main" id="{3BB20A47-2D05-9E94-3F2C-C7C018E6CF1D}"/>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5" name="Text Placeholder 5">
            <a:extLst>
              <a:ext uri="{FF2B5EF4-FFF2-40B4-BE49-F238E27FC236}">
                <a16:creationId xmlns:a16="http://schemas.microsoft.com/office/drawing/2014/main" id="{9B7BF923-9AAE-F089-67B0-51A0A0D10AC6}"/>
              </a:ext>
            </a:extLst>
          </p:cNvPr>
          <p:cNvSpPr>
            <a:spLocks noGrp="1"/>
          </p:cNvSpPr>
          <p:nvPr>
            <p:ph type="body" sz="quarter" idx="15" hasCustomPrompt="1"/>
          </p:nvPr>
        </p:nvSpPr>
        <p:spPr>
          <a:xfrm>
            <a:off x="0" y="197801"/>
            <a:ext cx="1859280" cy="498475"/>
          </a:xfrm>
          <a:solidFill>
            <a:schemeClr val="bg2"/>
          </a:solidFill>
        </p:spPr>
        <p:txBody>
          <a:bodyPr anchor="ctr">
            <a:normAutofit/>
          </a:bodyPr>
          <a:lstStyle>
            <a:lvl1pPr marL="216000" indent="0">
              <a:buNone/>
              <a:defRPr sz="2400">
                <a:solidFill>
                  <a:schemeClr val="tx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Lesson X</a:t>
            </a:r>
            <a:endParaRPr lang="en-GB" dirty="0"/>
          </a:p>
        </p:txBody>
      </p:sp>
    </p:spTree>
    <p:extLst>
      <p:ext uri="{BB962C8B-B14F-4D97-AF65-F5344CB8AC3E}">
        <p14:creationId xmlns:p14="http://schemas.microsoft.com/office/powerpoint/2010/main" val="2589763340"/>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SF - Lesson title_3">
    <p:bg>
      <p:bgPr>
        <a:solidFill>
          <a:schemeClr val="accent4"/>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C31F58-A7AD-D2D2-B25C-33A91C6F344D}"/>
              </a:ext>
            </a:extLst>
          </p:cNvPr>
          <p:cNvSpPr txBox="1"/>
          <p:nvPr userDrawn="1"/>
        </p:nvSpPr>
        <p:spPr>
          <a:xfrm>
            <a:off x="7239000" y="6408420"/>
            <a:ext cx="184731" cy="369332"/>
          </a:xfrm>
          <a:prstGeom prst="rect">
            <a:avLst/>
          </a:prstGeom>
          <a:noFill/>
        </p:spPr>
        <p:txBody>
          <a:bodyPr wrap="none" rtlCol="0">
            <a:spAutoFit/>
          </a:bodyPr>
          <a:lstStyle/>
          <a:p>
            <a:endParaRPr lang="en-US"/>
          </a:p>
        </p:txBody>
      </p:sp>
      <p:sp>
        <p:nvSpPr>
          <p:cNvPr id="10" name="Title 1">
            <a:extLst>
              <a:ext uri="{FF2B5EF4-FFF2-40B4-BE49-F238E27FC236}">
                <a16:creationId xmlns:a16="http://schemas.microsoft.com/office/drawing/2014/main" id="{1B46D4F5-3B18-8123-47EA-6CA344E6A765}"/>
              </a:ext>
            </a:extLst>
          </p:cNvPr>
          <p:cNvSpPr>
            <a:spLocks noGrp="1"/>
          </p:cNvSpPr>
          <p:nvPr>
            <p:ph type="title" hasCustomPrompt="1"/>
          </p:nvPr>
        </p:nvSpPr>
        <p:spPr>
          <a:xfrm>
            <a:off x="232082" y="1271142"/>
            <a:ext cx="5151120" cy="1325563"/>
          </a:xfrm>
        </p:spPr>
        <p:txBody>
          <a:bodyPr>
            <a:normAutofit/>
          </a:bodyPr>
          <a:lstStyle>
            <a:lvl1pPr>
              <a:lnSpc>
                <a:spcPts val="5900"/>
              </a:lnSpc>
              <a:spcBef>
                <a:spcPts val="4200"/>
              </a:spcBef>
              <a:defRPr sz="5200">
                <a:solidFill>
                  <a:schemeClr val="tx1"/>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10063F2E-1376-1F9C-49B7-D6C52C65DC3B}"/>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3" name="Picture 2" descr="A close-up of a logo&#10;&#10;Description automatically generated">
            <a:extLst>
              <a:ext uri="{FF2B5EF4-FFF2-40B4-BE49-F238E27FC236}">
                <a16:creationId xmlns:a16="http://schemas.microsoft.com/office/drawing/2014/main" id="{B0BEE3D7-DA76-9A93-D552-8DE27E9CFD0D}"/>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5" name="Text Placeholder 5">
            <a:extLst>
              <a:ext uri="{FF2B5EF4-FFF2-40B4-BE49-F238E27FC236}">
                <a16:creationId xmlns:a16="http://schemas.microsoft.com/office/drawing/2014/main" id="{ACFF54B5-12DF-D7EE-3C73-F4CCE641505E}"/>
              </a:ext>
            </a:extLst>
          </p:cNvPr>
          <p:cNvSpPr>
            <a:spLocks noGrp="1"/>
          </p:cNvSpPr>
          <p:nvPr>
            <p:ph type="body" sz="quarter" idx="15" hasCustomPrompt="1"/>
          </p:nvPr>
        </p:nvSpPr>
        <p:spPr>
          <a:xfrm>
            <a:off x="0" y="197801"/>
            <a:ext cx="1859280" cy="498475"/>
          </a:xfrm>
          <a:solidFill>
            <a:schemeClr val="bg2"/>
          </a:solidFill>
        </p:spPr>
        <p:txBody>
          <a:bodyPr anchor="ctr">
            <a:normAutofit/>
          </a:bodyPr>
          <a:lstStyle>
            <a:lvl1pPr marL="216000" indent="0">
              <a:buNone/>
              <a:defRPr sz="2400">
                <a:solidFill>
                  <a:schemeClr val="tx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Lesson X</a:t>
            </a:r>
            <a:endParaRPr lang="en-GB" dirty="0"/>
          </a:p>
        </p:txBody>
      </p:sp>
    </p:spTree>
    <p:extLst>
      <p:ext uri="{BB962C8B-B14F-4D97-AF65-F5344CB8AC3E}">
        <p14:creationId xmlns:p14="http://schemas.microsoft.com/office/powerpoint/2010/main" val="2117504487"/>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SF - Lesson title_4">
    <p:bg>
      <p:bgPr>
        <a:solidFill>
          <a:schemeClr val="accent3"/>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C31F58-A7AD-D2D2-B25C-33A91C6F344D}"/>
              </a:ext>
            </a:extLst>
          </p:cNvPr>
          <p:cNvSpPr txBox="1"/>
          <p:nvPr userDrawn="1"/>
        </p:nvSpPr>
        <p:spPr>
          <a:xfrm>
            <a:off x="7239000" y="6408420"/>
            <a:ext cx="184731" cy="369332"/>
          </a:xfrm>
          <a:prstGeom prst="rect">
            <a:avLst/>
          </a:prstGeom>
          <a:noFill/>
        </p:spPr>
        <p:txBody>
          <a:bodyPr wrap="none" rtlCol="0">
            <a:spAutoFit/>
          </a:bodyPr>
          <a:lstStyle/>
          <a:p>
            <a:endParaRPr lang="en-US"/>
          </a:p>
        </p:txBody>
      </p:sp>
      <p:sp>
        <p:nvSpPr>
          <p:cNvPr id="7" name="Title 1">
            <a:extLst>
              <a:ext uri="{FF2B5EF4-FFF2-40B4-BE49-F238E27FC236}">
                <a16:creationId xmlns:a16="http://schemas.microsoft.com/office/drawing/2014/main" id="{BC5F16BD-A0A4-11D0-762C-96F997BA2698}"/>
              </a:ext>
            </a:extLst>
          </p:cNvPr>
          <p:cNvSpPr>
            <a:spLocks noGrp="1"/>
          </p:cNvSpPr>
          <p:nvPr>
            <p:ph type="title" hasCustomPrompt="1"/>
          </p:nvPr>
        </p:nvSpPr>
        <p:spPr>
          <a:xfrm>
            <a:off x="232082" y="1271142"/>
            <a:ext cx="5151120" cy="1325563"/>
          </a:xfrm>
        </p:spPr>
        <p:txBody>
          <a:bodyPr>
            <a:normAutofit/>
          </a:bodyPr>
          <a:lstStyle>
            <a:lvl1pPr>
              <a:lnSpc>
                <a:spcPts val="5900"/>
              </a:lnSpc>
              <a:spcBef>
                <a:spcPts val="4200"/>
              </a:spcBef>
              <a:defRPr sz="5200">
                <a:solidFill>
                  <a:schemeClr val="tx1"/>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194053E0-8A8C-E37C-E690-BFB97F3A70FF}"/>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3" name="Picture 2" descr="A close-up of a logo&#10;&#10;Description automatically generated">
            <a:extLst>
              <a:ext uri="{FF2B5EF4-FFF2-40B4-BE49-F238E27FC236}">
                <a16:creationId xmlns:a16="http://schemas.microsoft.com/office/drawing/2014/main" id="{F0140D33-7B6E-F04C-D902-220737508632}"/>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5" name="Text Placeholder 5">
            <a:extLst>
              <a:ext uri="{FF2B5EF4-FFF2-40B4-BE49-F238E27FC236}">
                <a16:creationId xmlns:a16="http://schemas.microsoft.com/office/drawing/2014/main" id="{EC79DEB7-EAC6-3A7A-F835-B91CA84147FE}"/>
              </a:ext>
            </a:extLst>
          </p:cNvPr>
          <p:cNvSpPr>
            <a:spLocks noGrp="1"/>
          </p:cNvSpPr>
          <p:nvPr>
            <p:ph type="body" sz="quarter" idx="15" hasCustomPrompt="1"/>
          </p:nvPr>
        </p:nvSpPr>
        <p:spPr>
          <a:xfrm>
            <a:off x="0" y="197801"/>
            <a:ext cx="1859280" cy="498475"/>
          </a:xfrm>
          <a:solidFill>
            <a:schemeClr val="bg2"/>
          </a:solidFill>
        </p:spPr>
        <p:txBody>
          <a:bodyPr anchor="ctr">
            <a:normAutofit/>
          </a:bodyPr>
          <a:lstStyle>
            <a:lvl1pPr marL="216000" indent="0">
              <a:buNone/>
              <a:defRPr sz="2400">
                <a:solidFill>
                  <a:schemeClr val="tx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Lesson X</a:t>
            </a:r>
            <a:endParaRPr lang="en-GB" dirty="0"/>
          </a:p>
        </p:txBody>
      </p:sp>
    </p:spTree>
    <p:extLst>
      <p:ext uri="{BB962C8B-B14F-4D97-AF65-F5344CB8AC3E}">
        <p14:creationId xmlns:p14="http://schemas.microsoft.com/office/powerpoint/2010/main" val="3653935097"/>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SF - Ground rules ">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EF5027-69B8-3CE7-BF04-1328760B92BB}"/>
              </a:ext>
            </a:extLst>
          </p:cNvPr>
          <p:cNvSpPr txBox="1"/>
          <p:nvPr userDrawn="1"/>
        </p:nvSpPr>
        <p:spPr>
          <a:xfrm>
            <a:off x="323850" y="1031895"/>
            <a:ext cx="9256713" cy="4414263"/>
          </a:xfrm>
          <a:prstGeom prst="roundRect">
            <a:avLst>
              <a:gd name="adj" fmla="val 3270"/>
            </a:avLst>
          </a:prstGeom>
          <a:noFill/>
          <a:ln w="28575">
            <a:solidFill>
              <a:srgbClr val="0BC6F0"/>
            </a:solidFill>
          </a:ln>
        </p:spPr>
        <p:txBody>
          <a:bodyPr wrap="square" rtlCol="0">
            <a:spAutoFit/>
          </a:bodyPr>
          <a:lstStyle/>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GB" sz="1463"/>
          </a:p>
          <a:p>
            <a:r>
              <a:rPr lang="en-GB" sz="1463"/>
              <a:t> </a:t>
            </a:r>
          </a:p>
        </p:txBody>
      </p:sp>
      <p:sp>
        <p:nvSpPr>
          <p:cNvPr id="3" name="Title 2">
            <a:extLst>
              <a:ext uri="{FF2B5EF4-FFF2-40B4-BE49-F238E27FC236}">
                <a16:creationId xmlns:a16="http://schemas.microsoft.com/office/drawing/2014/main" id="{3CFC9EAF-664B-F433-22EF-6FC41729B9E5}"/>
              </a:ext>
            </a:extLst>
          </p:cNvPr>
          <p:cNvSpPr txBox="1">
            <a:spLocks/>
          </p:cNvSpPr>
          <p:nvPr userDrawn="1"/>
        </p:nvSpPr>
        <p:spPr>
          <a:xfrm>
            <a:off x="247684" y="579959"/>
            <a:ext cx="2581203" cy="564394"/>
          </a:xfrm>
          <a:prstGeom prst="rect">
            <a:avLst/>
          </a:prstGeom>
          <a:solidFill>
            <a:schemeClr val="bg1"/>
          </a:solidFill>
        </p:spPr>
        <p:txBody>
          <a:bodyPr vert="horz" lIns="74295" tIns="37148" rIns="74295" bIns="37148" rtlCol="0" anchor="b" anchorCtr="0">
            <a:noAutofit/>
          </a:bodyPr>
          <a:lstStyle>
            <a:lvl1pPr algn="l" defTabSz="914400" rtl="0" eaLnBrk="1" latinLnBrk="0" hangingPunct="1">
              <a:lnSpc>
                <a:spcPct val="90000"/>
              </a:lnSpc>
              <a:spcBef>
                <a:spcPct val="0"/>
              </a:spcBef>
              <a:buNone/>
              <a:defRPr sz="4400" kern="1200">
                <a:solidFill>
                  <a:schemeClr val="tx1"/>
                </a:solidFill>
                <a:latin typeface="Nunito" panose="00000500000000000000" pitchFamily="2" charset="0"/>
                <a:ea typeface="+mj-ea"/>
                <a:cs typeface="+mj-cs"/>
              </a:defRPr>
            </a:lvl1pPr>
          </a:lstStyle>
          <a:p>
            <a:r>
              <a:rPr lang="en-GB" sz="2400" b="1" dirty="0">
                <a:solidFill>
                  <a:srgbClr val="95519E"/>
                </a:solidFill>
                <a:latin typeface="Century Gothic" panose="020B0502020202020204" pitchFamily="34" charset="0"/>
              </a:rPr>
              <a:t>Ground rules    </a:t>
            </a:r>
          </a:p>
        </p:txBody>
      </p:sp>
      <p:pic>
        <p:nvPicPr>
          <p:cNvPr id="12" name="Picture 11">
            <a:extLst>
              <a:ext uri="{FF2B5EF4-FFF2-40B4-BE49-F238E27FC236}">
                <a16:creationId xmlns:a16="http://schemas.microsoft.com/office/drawing/2014/main" id="{BFCEE68F-D421-CB69-BAD6-D495071701EB}"/>
              </a:ext>
            </a:extLst>
          </p:cNvPr>
          <p:cNvPicPr>
            <a:picLocks noChangeAspect="1"/>
          </p:cNvPicPr>
          <p:nvPr userDrawn="1"/>
        </p:nvPicPr>
        <p:blipFill>
          <a:blip r:embed="rId2"/>
          <a:stretch>
            <a:fillRect/>
          </a:stretch>
        </p:blipFill>
        <p:spPr>
          <a:xfrm>
            <a:off x="2418120" y="519507"/>
            <a:ext cx="410767" cy="523038"/>
          </a:xfrm>
          <a:prstGeom prst="rect">
            <a:avLst/>
          </a:prstGeom>
        </p:spPr>
      </p:pic>
      <p:sp>
        <p:nvSpPr>
          <p:cNvPr id="13" name="Content Placeholder 2">
            <a:extLst>
              <a:ext uri="{FF2B5EF4-FFF2-40B4-BE49-F238E27FC236}">
                <a16:creationId xmlns:a16="http://schemas.microsoft.com/office/drawing/2014/main" id="{1282AA1E-25B3-703D-CB9A-A04C0F91FF60}"/>
              </a:ext>
            </a:extLst>
          </p:cNvPr>
          <p:cNvSpPr>
            <a:spLocks noGrp="1"/>
          </p:cNvSpPr>
          <p:nvPr>
            <p:ph idx="1" hasCustomPrompt="1"/>
          </p:nvPr>
        </p:nvSpPr>
        <p:spPr>
          <a:xfrm>
            <a:off x="575290" y="1286953"/>
            <a:ext cx="8706362" cy="3904480"/>
          </a:xfrm>
        </p:spPr>
        <p:txBody>
          <a:bodyPr>
            <a:noAutofit/>
          </a:bodyPr>
          <a:lstStyle>
            <a:lvl1pPr marL="0" indent="0">
              <a:lnSpc>
                <a:spcPts val="2600"/>
              </a:lnSpc>
              <a:spcBef>
                <a:spcPts val="900"/>
              </a:spcBef>
              <a:spcAft>
                <a:spcPts val="0"/>
              </a:spcAft>
              <a:buFont typeface="Arial" panose="020B0604020202020204" pitchFamily="34" charset="0"/>
              <a:buChar char="•"/>
              <a:defRPr sz="1800">
                <a:solidFill>
                  <a:srgbClr val="551C59"/>
                </a:solidFill>
                <a:latin typeface="Century Gothic" panose="020B0502020202020204" pitchFamily="34" charset="0"/>
              </a:defRPr>
            </a:lvl1pPr>
            <a:lvl2pPr marL="292500" indent="-184448">
              <a:lnSpc>
                <a:spcPts val="2113"/>
              </a:lnSpc>
              <a:spcBef>
                <a:spcPts val="325"/>
              </a:spcBef>
              <a:spcAft>
                <a:spcPts val="163"/>
              </a:spcAft>
              <a:tabLst/>
              <a:defRPr sz="1625">
                <a:solidFill>
                  <a:srgbClr val="551C59"/>
                </a:solidFill>
                <a:latin typeface="Century Gothic" panose="020B0502020202020204" pitchFamily="34" charset="0"/>
              </a:defRPr>
            </a:lvl2pPr>
            <a:lvl3pPr>
              <a:defRPr>
                <a:solidFill>
                  <a:schemeClr val="bg1"/>
                </a:solidFill>
                <a:latin typeface="Century Gothic" panose="020B0502020202020204" pitchFamily="34" charset="0"/>
              </a:defRPr>
            </a:lvl3pPr>
            <a:lvl4pPr>
              <a:defRPr>
                <a:solidFill>
                  <a:schemeClr val="bg1"/>
                </a:solidFill>
                <a:latin typeface="Century Gothic" panose="020B0502020202020204" pitchFamily="34" charset="0"/>
              </a:defRPr>
            </a:lvl4pPr>
            <a:lvl5pPr>
              <a:defRPr>
                <a:solidFill>
                  <a:schemeClr val="bg1"/>
                </a:solidFill>
                <a:latin typeface="Century Gothic" panose="020B0502020202020204" pitchFamily="34" charset="0"/>
              </a:defRPr>
            </a:lvl5pPr>
          </a:lstStyle>
          <a:p>
            <a:pPr marL="285750" indent="-285750">
              <a:buFont typeface="Arial" panose="020B0604020202020204" pitchFamily="34" charset="0"/>
              <a:buChar char="•"/>
            </a:pPr>
            <a:r>
              <a:rPr lang="en-GB"/>
              <a:t>[Add your class rules here]</a:t>
            </a:r>
          </a:p>
        </p:txBody>
      </p:sp>
      <p:sp>
        <p:nvSpPr>
          <p:cNvPr id="5" name="Slide Number Placeholder 5">
            <a:extLst>
              <a:ext uri="{FF2B5EF4-FFF2-40B4-BE49-F238E27FC236}">
                <a16:creationId xmlns:a16="http://schemas.microsoft.com/office/drawing/2014/main" id="{B6BB1D26-D3AF-7491-8D13-B9AD64745A12}"/>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lumMod val="50000"/>
                    <a:lumOff val="50000"/>
                  </a:schemeClr>
                </a:solidFill>
                <a:latin typeface="Century Gothic" panose="020B0502020202020204" pitchFamily="34" charset="0"/>
              </a:defRPr>
            </a:lvl1pPr>
          </a:lstStyle>
          <a:p>
            <a:r>
              <a:rPr lang="en-GB" dirty="0"/>
              <a:t>© PSHE Association 2025</a:t>
            </a:r>
          </a:p>
        </p:txBody>
      </p:sp>
      <p:pic>
        <p:nvPicPr>
          <p:cNvPr id="6" name="Google Shape;109;p36">
            <a:extLst>
              <a:ext uri="{FF2B5EF4-FFF2-40B4-BE49-F238E27FC236}">
                <a16:creationId xmlns:a16="http://schemas.microsoft.com/office/drawing/2014/main" id="{D76B4B07-66EB-7308-1331-A8B06BC2B327}"/>
              </a:ext>
            </a:extLst>
          </p:cNvPr>
          <p:cNvPicPr preferRelativeResize="0"/>
          <p:nvPr userDrawn="1"/>
        </p:nvPicPr>
        <p:blipFill rotWithShape="1">
          <a:blip r:embed="rId3">
            <a:alphaModFix/>
          </a:blip>
          <a:srcRect/>
          <a:stretch/>
        </p:blipFill>
        <p:spPr>
          <a:xfrm>
            <a:off x="8091329" y="336172"/>
            <a:ext cx="1479391" cy="301845"/>
          </a:xfrm>
          <a:prstGeom prst="rect">
            <a:avLst/>
          </a:prstGeom>
          <a:noFill/>
          <a:ln>
            <a:noFill/>
          </a:ln>
        </p:spPr>
      </p:pic>
    </p:spTree>
    <p:extLst>
      <p:ext uri="{BB962C8B-B14F-4D97-AF65-F5344CB8AC3E}">
        <p14:creationId xmlns:p14="http://schemas.microsoft.com/office/powerpoint/2010/main" val="1027084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SF - Objectives and outcomes ">
    <p:bg>
      <p:bgRef idx="1001">
        <a:schemeClr val="bg2"/>
      </p:bgRef>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841373D1-67E0-7E09-6110-518E660E22D5}"/>
              </a:ext>
            </a:extLst>
          </p:cNvPr>
          <p:cNvPicPr>
            <a:picLocks noChangeAspect="1"/>
          </p:cNvPicPr>
          <p:nvPr userDrawn="1"/>
        </p:nvPicPr>
        <p:blipFill rotWithShape="1">
          <a:blip r:embed="rId2"/>
          <a:srcRect l="17442" t="13602" r="6854"/>
          <a:stretch/>
        </p:blipFill>
        <p:spPr>
          <a:xfrm rot="10800000">
            <a:off x="3878580" y="0"/>
            <a:ext cx="6027420" cy="6858000"/>
          </a:xfrm>
          <a:prstGeom prst="rect">
            <a:avLst/>
          </a:prstGeom>
        </p:spPr>
      </p:pic>
      <p:sp>
        <p:nvSpPr>
          <p:cNvPr id="14" name="Slide Number Placeholder 5">
            <a:extLst>
              <a:ext uri="{FF2B5EF4-FFF2-40B4-BE49-F238E27FC236}">
                <a16:creationId xmlns:a16="http://schemas.microsoft.com/office/drawing/2014/main" id="{978A8162-CAE9-6B16-425D-89B6E47EF32D}"/>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15" name="Picture 14" descr="A close-up of a logo&#10;&#10;Description automatically generated">
            <a:extLst>
              <a:ext uri="{FF2B5EF4-FFF2-40B4-BE49-F238E27FC236}">
                <a16:creationId xmlns:a16="http://schemas.microsoft.com/office/drawing/2014/main" id="{2CAEF1E6-2A7E-14DC-6CC9-F651A3B8AB0A}"/>
              </a:ext>
            </a:extLst>
          </p:cNvPr>
          <p:cNvPicPr>
            <a:picLocks noChangeAspect="1"/>
          </p:cNvPicPr>
          <p:nvPr userDrawn="1"/>
        </p:nvPicPr>
        <p:blipFill>
          <a:blip r:embed="rId3"/>
          <a:stretch>
            <a:fillRect/>
          </a:stretch>
        </p:blipFill>
        <p:spPr>
          <a:xfrm>
            <a:off x="8091328" y="349230"/>
            <a:ext cx="1479392" cy="301845"/>
          </a:xfrm>
          <a:prstGeom prst="rect">
            <a:avLst/>
          </a:prstGeom>
        </p:spPr>
      </p:pic>
      <p:sp>
        <p:nvSpPr>
          <p:cNvPr id="2" name="Title 1">
            <a:extLst>
              <a:ext uri="{FF2B5EF4-FFF2-40B4-BE49-F238E27FC236}">
                <a16:creationId xmlns:a16="http://schemas.microsoft.com/office/drawing/2014/main" id="{F472AB25-35D9-5A8A-2B0E-717E942F186E}"/>
              </a:ext>
            </a:extLst>
          </p:cNvPr>
          <p:cNvSpPr txBox="1">
            <a:spLocks/>
          </p:cNvSpPr>
          <p:nvPr userDrawn="1"/>
        </p:nvSpPr>
        <p:spPr>
          <a:xfrm>
            <a:off x="4059555" y="640634"/>
            <a:ext cx="3748405" cy="694054"/>
          </a:xfrm>
          <a:prstGeom prst="rect">
            <a:avLst/>
          </a:prstGeom>
        </p:spPr>
        <p:txBody>
          <a:bodyPr vert="horz" lIns="91440" tIns="45720" rIns="91440" bIns="45720" rtlCol="0" anchor="ctr">
            <a:noAutofit/>
          </a:bodyPr>
          <a:lstStyle>
            <a:lvl1pPr algn="l" defTabSz="990570" rtl="0" eaLnBrk="1" latinLnBrk="0" hangingPunct="1">
              <a:lnSpc>
                <a:spcPct val="90000"/>
              </a:lnSpc>
              <a:spcBef>
                <a:spcPct val="0"/>
              </a:spcBef>
              <a:buNone/>
              <a:defRPr sz="4000" b="1" kern="1200">
                <a:solidFill>
                  <a:schemeClr val="accent2"/>
                </a:solidFill>
                <a:latin typeface="Century Gothic" panose="020B0502020202020204" pitchFamily="34" charset="0"/>
                <a:ea typeface="+mj-ea"/>
                <a:cs typeface="+mj-cs"/>
              </a:defRPr>
            </a:lvl1pPr>
          </a:lstStyle>
          <a:p>
            <a:r>
              <a:rPr lang="en-GB" sz="2400" dirty="0">
                <a:solidFill>
                  <a:schemeClr val="tx1"/>
                </a:solidFill>
              </a:rPr>
              <a:t>Learning outcomes  </a:t>
            </a:r>
            <a:endParaRPr lang="en-US" sz="2400" dirty="0">
              <a:solidFill>
                <a:schemeClr val="tx1"/>
              </a:solidFill>
            </a:endParaRPr>
          </a:p>
        </p:txBody>
      </p:sp>
      <p:sp>
        <p:nvSpPr>
          <p:cNvPr id="5" name="Title 1">
            <a:extLst>
              <a:ext uri="{FF2B5EF4-FFF2-40B4-BE49-F238E27FC236}">
                <a16:creationId xmlns:a16="http://schemas.microsoft.com/office/drawing/2014/main" id="{B9BA6DD5-D4D4-914D-A34D-9484E49EE4E7}"/>
              </a:ext>
            </a:extLst>
          </p:cNvPr>
          <p:cNvSpPr txBox="1">
            <a:spLocks/>
          </p:cNvSpPr>
          <p:nvPr userDrawn="1"/>
        </p:nvSpPr>
        <p:spPr>
          <a:xfrm>
            <a:off x="226695" y="640634"/>
            <a:ext cx="3748405" cy="694054"/>
          </a:xfrm>
          <a:prstGeom prst="rect">
            <a:avLst/>
          </a:prstGeom>
        </p:spPr>
        <p:txBody>
          <a:bodyPr vert="horz" lIns="91440" tIns="45720" rIns="91440" bIns="45720" rtlCol="0" anchor="ctr">
            <a:noAutofit/>
          </a:bodyPr>
          <a:lstStyle>
            <a:lvl1pPr algn="l" defTabSz="990570" rtl="0" eaLnBrk="1" latinLnBrk="0" hangingPunct="1">
              <a:lnSpc>
                <a:spcPct val="90000"/>
              </a:lnSpc>
              <a:spcBef>
                <a:spcPct val="0"/>
              </a:spcBef>
              <a:buNone/>
              <a:defRPr sz="4000" b="1" kern="1200">
                <a:solidFill>
                  <a:schemeClr val="accent2"/>
                </a:solidFill>
                <a:latin typeface="Century Gothic" panose="020B0502020202020204" pitchFamily="34" charset="0"/>
                <a:ea typeface="+mj-ea"/>
                <a:cs typeface="+mj-cs"/>
              </a:defRPr>
            </a:lvl1pPr>
          </a:lstStyle>
          <a:p>
            <a:r>
              <a:rPr lang="en-GB" sz="2400" dirty="0">
                <a:solidFill>
                  <a:schemeClr val="tx1"/>
                </a:solidFill>
              </a:rPr>
              <a:t>Learning objective  </a:t>
            </a:r>
            <a:endParaRPr lang="en-US" sz="2400" dirty="0">
              <a:solidFill>
                <a:schemeClr val="tx1"/>
              </a:solidFill>
            </a:endParaRPr>
          </a:p>
        </p:txBody>
      </p:sp>
      <p:sp>
        <p:nvSpPr>
          <p:cNvPr id="12" name="Content Placeholder 2">
            <a:extLst>
              <a:ext uri="{FF2B5EF4-FFF2-40B4-BE49-F238E27FC236}">
                <a16:creationId xmlns:a16="http://schemas.microsoft.com/office/drawing/2014/main" id="{E0ECD032-0172-1D9C-F7F4-5CAF061252B3}"/>
              </a:ext>
            </a:extLst>
          </p:cNvPr>
          <p:cNvSpPr>
            <a:spLocks noGrp="1"/>
          </p:cNvSpPr>
          <p:nvPr>
            <p:ph sz="half" idx="12"/>
          </p:nvPr>
        </p:nvSpPr>
        <p:spPr>
          <a:xfrm>
            <a:off x="234315" y="1333463"/>
            <a:ext cx="3495309" cy="4650224"/>
          </a:xfrm>
        </p:spPr>
        <p:txBody>
          <a:bodyPr>
            <a:noAutofit/>
          </a:bodyPr>
          <a:lstStyle>
            <a:lvl1pPr marL="0" indent="0">
              <a:lnSpc>
                <a:spcPts val="2500"/>
              </a:lnSpc>
              <a:spcBef>
                <a:spcPts val="1000"/>
              </a:spcBef>
              <a:spcAft>
                <a:spcPts val="1600"/>
              </a:spcAft>
              <a:buNone/>
              <a:defRPr sz="2000"/>
            </a:lvl1pPr>
          </a:lstStyle>
          <a:p>
            <a:pPr lvl="0"/>
            <a:endParaRPr lang="en-US" dirty="0"/>
          </a:p>
        </p:txBody>
      </p:sp>
      <p:sp>
        <p:nvSpPr>
          <p:cNvPr id="13" name="Content Placeholder 2">
            <a:extLst>
              <a:ext uri="{FF2B5EF4-FFF2-40B4-BE49-F238E27FC236}">
                <a16:creationId xmlns:a16="http://schemas.microsoft.com/office/drawing/2014/main" id="{280098A2-7D2D-EBD2-5734-A3C3E72C09F8}"/>
              </a:ext>
            </a:extLst>
          </p:cNvPr>
          <p:cNvSpPr>
            <a:spLocks noGrp="1"/>
          </p:cNvSpPr>
          <p:nvPr>
            <p:ph sz="half" idx="13"/>
          </p:nvPr>
        </p:nvSpPr>
        <p:spPr>
          <a:xfrm>
            <a:off x="4067944" y="1333463"/>
            <a:ext cx="3603625" cy="4650224"/>
          </a:xfrm>
        </p:spPr>
        <p:txBody>
          <a:bodyPr>
            <a:noAutofit/>
          </a:bodyPr>
          <a:lstStyle>
            <a:lvl1pPr marL="0" indent="0">
              <a:lnSpc>
                <a:spcPts val="2500"/>
              </a:lnSpc>
              <a:spcBef>
                <a:spcPts val="1000"/>
              </a:spcBef>
              <a:spcAft>
                <a:spcPts val="1600"/>
              </a:spcAft>
              <a:buNone/>
              <a:defRPr sz="2000"/>
            </a:lvl1pPr>
          </a:lstStyle>
          <a:p>
            <a:pPr lvl="0"/>
            <a:endParaRPr lang="en-US" dirty="0"/>
          </a:p>
        </p:txBody>
      </p:sp>
    </p:spTree>
    <p:extLst>
      <p:ext uri="{BB962C8B-B14F-4D97-AF65-F5344CB8AC3E}">
        <p14:creationId xmlns:p14="http://schemas.microsoft.com/office/powerpoint/2010/main" val="1441751479"/>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SF - large image_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4251366" y="0"/>
            <a:ext cx="5654634" cy="6858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603E9132-87C2-F358-AE39-5813EA738D1C}"/>
              </a:ext>
            </a:extLst>
          </p:cNvPr>
          <p:cNvSpPr>
            <a:spLocks noGrp="1"/>
          </p:cNvSpPr>
          <p:nvPr>
            <p:ph sz="half" idx="10"/>
          </p:nvPr>
        </p:nvSpPr>
        <p:spPr>
          <a:xfrm>
            <a:off x="232915" y="1303304"/>
            <a:ext cx="3667652" cy="4368246"/>
          </a:xfrm>
        </p:spPr>
        <p:txBody>
          <a:bodyPr>
            <a:normAutofit/>
          </a:bodyPr>
          <a:lstStyle>
            <a:lvl1pPr marL="0" indent="0">
              <a:lnSpc>
                <a:spcPts val="2800"/>
              </a:lnSpc>
              <a:spcBef>
                <a:spcPts val="1100"/>
              </a:spcBef>
              <a:spcAft>
                <a:spcPts val="0"/>
              </a:spcAft>
              <a:buNone/>
              <a:defRPr sz="2000"/>
            </a:lvl1pPr>
          </a:lstStyle>
          <a:p>
            <a:pPr lvl="0"/>
            <a:endParaRPr lang="en-US" dirty="0"/>
          </a:p>
        </p:txBody>
      </p:sp>
      <p:sp>
        <p:nvSpPr>
          <p:cNvPr id="11" name="Title 1">
            <a:extLst>
              <a:ext uri="{FF2B5EF4-FFF2-40B4-BE49-F238E27FC236}">
                <a16:creationId xmlns:a16="http://schemas.microsoft.com/office/drawing/2014/main" id="{C02627F3-4E2A-05E0-BA32-326D042612F7}"/>
              </a:ext>
            </a:extLst>
          </p:cNvPr>
          <p:cNvSpPr>
            <a:spLocks noGrp="1"/>
          </p:cNvSpPr>
          <p:nvPr>
            <p:ph type="title" hasCustomPrompt="1"/>
          </p:nvPr>
        </p:nvSpPr>
        <p:spPr>
          <a:xfrm>
            <a:off x="233593" y="543878"/>
            <a:ext cx="3667652" cy="694054"/>
          </a:xfrm>
        </p:spPr>
        <p:txBody>
          <a:bodyPr anchor="b">
            <a:noAutofit/>
          </a:bodyPr>
          <a:lstStyle>
            <a:lvl1pPr>
              <a:lnSpc>
                <a:spcPts val="4300"/>
              </a:lnSpc>
              <a:spcBef>
                <a:spcPts val="2600"/>
              </a:spcBef>
              <a:defRPr sz="3600">
                <a:solidFill>
                  <a:schemeClr val="tx2"/>
                </a:solidFill>
              </a:defRPr>
            </a:lvl1pPr>
          </a:lstStyle>
          <a:p>
            <a:r>
              <a:rPr lang="en-GB" dirty="0"/>
              <a:t>Slide Title </a:t>
            </a:r>
            <a:endParaRPr lang="en-US" dirty="0"/>
          </a:p>
        </p:txBody>
      </p:sp>
      <p:sp>
        <p:nvSpPr>
          <p:cNvPr id="2" name="Slide Number Placeholder 5">
            <a:extLst>
              <a:ext uri="{FF2B5EF4-FFF2-40B4-BE49-F238E27FC236}">
                <a16:creationId xmlns:a16="http://schemas.microsoft.com/office/drawing/2014/main" id="{DE9F3651-BC40-E162-5BD5-97E387A358B1}"/>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5" name="Picture 4" descr="A close-up of a logo&#10;&#10;Description automatically generated">
            <a:extLst>
              <a:ext uri="{FF2B5EF4-FFF2-40B4-BE49-F238E27FC236}">
                <a16:creationId xmlns:a16="http://schemas.microsoft.com/office/drawing/2014/main" id="{7E469B3B-4E93-775F-08D9-E46DFE2186A2}"/>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40280272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SF - large image_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4251366" y="0"/>
            <a:ext cx="5654634"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19E38187-F988-B257-0790-60AD2F251879}"/>
              </a:ext>
            </a:extLst>
          </p:cNvPr>
          <p:cNvSpPr>
            <a:spLocks noGrp="1"/>
          </p:cNvSpPr>
          <p:nvPr>
            <p:ph sz="half" idx="10"/>
          </p:nvPr>
        </p:nvSpPr>
        <p:spPr>
          <a:xfrm>
            <a:off x="232915" y="1303304"/>
            <a:ext cx="3667652"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11" name="Title 1">
            <a:extLst>
              <a:ext uri="{FF2B5EF4-FFF2-40B4-BE49-F238E27FC236}">
                <a16:creationId xmlns:a16="http://schemas.microsoft.com/office/drawing/2014/main" id="{D0354F72-16C4-DCB2-BB18-9AF5DDB9FEC5}"/>
              </a:ext>
            </a:extLst>
          </p:cNvPr>
          <p:cNvSpPr>
            <a:spLocks noGrp="1"/>
          </p:cNvSpPr>
          <p:nvPr>
            <p:ph type="title" hasCustomPrompt="1"/>
          </p:nvPr>
        </p:nvSpPr>
        <p:spPr>
          <a:xfrm>
            <a:off x="233593" y="543878"/>
            <a:ext cx="366765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12" name="Slide Number Placeholder 5">
            <a:extLst>
              <a:ext uri="{FF2B5EF4-FFF2-40B4-BE49-F238E27FC236}">
                <a16:creationId xmlns:a16="http://schemas.microsoft.com/office/drawing/2014/main" id="{FA9CC9BC-3705-2843-A066-3187D7FEBEB7}"/>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13" name="Picture 12" descr="A close-up of a logo&#10;&#10;Description automatically generated">
            <a:extLst>
              <a:ext uri="{FF2B5EF4-FFF2-40B4-BE49-F238E27FC236}">
                <a16:creationId xmlns:a16="http://schemas.microsoft.com/office/drawing/2014/main" id="{632A2CD2-468F-B415-3A42-1BE0D5CE0B91}"/>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1406736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SF - large image_3">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7700BF2E-963B-F3EE-9204-3C8873186F64}"/>
              </a:ext>
            </a:extLst>
          </p:cNvPr>
          <p:cNvSpPr>
            <a:spLocks noGrp="1"/>
          </p:cNvSpPr>
          <p:nvPr>
            <p:ph sz="half" idx="10"/>
          </p:nvPr>
        </p:nvSpPr>
        <p:spPr>
          <a:xfrm>
            <a:off x="232915" y="1303304"/>
            <a:ext cx="3667652"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3" name="Rectangle 2">
            <a:extLst>
              <a:ext uri="{FF2B5EF4-FFF2-40B4-BE49-F238E27FC236}">
                <a16:creationId xmlns:a16="http://schemas.microsoft.com/office/drawing/2014/main" id="{F52C2317-573D-25CD-108E-299DFBA59107}"/>
              </a:ext>
            </a:extLst>
          </p:cNvPr>
          <p:cNvSpPr/>
          <p:nvPr userDrawn="1"/>
        </p:nvSpPr>
        <p:spPr>
          <a:xfrm>
            <a:off x="4251366" y="0"/>
            <a:ext cx="5654634"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42A07717-61DE-6F15-36BC-615CA852FE06}"/>
              </a:ext>
            </a:extLst>
          </p:cNvPr>
          <p:cNvSpPr>
            <a:spLocks noGrp="1"/>
          </p:cNvSpPr>
          <p:nvPr>
            <p:ph type="title" hasCustomPrompt="1"/>
          </p:nvPr>
        </p:nvSpPr>
        <p:spPr>
          <a:xfrm>
            <a:off x="233593" y="543878"/>
            <a:ext cx="366765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11" name="Slide Number Placeholder 5">
            <a:extLst>
              <a:ext uri="{FF2B5EF4-FFF2-40B4-BE49-F238E27FC236}">
                <a16:creationId xmlns:a16="http://schemas.microsoft.com/office/drawing/2014/main" id="{D2492A16-FC63-E25F-885F-06D4DFA19B48}"/>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12" name="Picture 11" descr="A close-up of a logo&#10;&#10;Description automatically generated">
            <a:extLst>
              <a:ext uri="{FF2B5EF4-FFF2-40B4-BE49-F238E27FC236}">
                <a16:creationId xmlns:a16="http://schemas.microsoft.com/office/drawing/2014/main" id="{4E79E2A7-4A1D-851D-B035-7FEC0A3209CF}"/>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10232895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SF - large image_4">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4251366" y="0"/>
            <a:ext cx="5654634" cy="6858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27556696-F17A-D6D9-C557-41C5D10153D8}"/>
              </a:ext>
            </a:extLst>
          </p:cNvPr>
          <p:cNvSpPr>
            <a:spLocks noGrp="1"/>
          </p:cNvSpPr>
          <p:nvPr>
            <p:ph sz="half" idx="10"/>
          </p:nvPr>
        </p:nvSpPr>
        <p:spPr>
          <a:xfrm>
            <a:off x="232915" y="1303304"/>
            <a:ext cx="3667652"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13" name="Title 1">
            <a:extLst>
              <a:ext uri="{FF2B5EF4-FFF2-40B4-BE49-F238E27FC236}">
                <a16:creationId xmlns:a16="http://schemas.microsoft.com/office/drawing/2014/main" id="{804383EF-9BD4-9548-677E-0957F43E774A}"/>
              </a:ext>
            </a:extLst>
          </p:cNvPr>
          <p:cNvSpPr>
            <a:spLocks noGrp="1"/>
          </p:cNvSpPr>
          <p:nvPr>
            <p:ph type="title" hasCustomPrompt="1"/>
          </p:nvPr>
        </p:nvSpPr>
        <p:spPr>
          <a:xfrm>
            <a:off x="233593" y="543878"/>
            <a:ext cx="366765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B0893429-94AF-8377-A7F1-64FB8B8C1B59}"/>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5" name="Picture 4" descr="A close-up of a logo&#10;&#10;Description automatically generated">
            <a:extLst>
              <a:ext uri="{FF2B5EF4-FFF2-40B4-BE49-F238E27FC236}">
                <a16:creationId xmlns:a16="http://schemas.microsoft.com/office/drawing/2014/main" id="{F2CD5144-78F2-0A4E-3197-5AAE9B75BF5E}"/>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27511648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SF - Small image_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5539740" y="0"/>
            <a:ext cx="4366260" cy="6858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DE58AFF2-8EF3-2315-275C-9C8A5EE39BDC}"/>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12" name="Title 1">
            <a:extLst>
              <a:ext uri="{FF2B5EF4-FFF2-40B4-BE49-F238E27FC236}">
                <a16:creationId xmlns:a16="http://schemas.microsoft.com/office/drawing/2014/main" id="{337E3D66-CECE-C8A9-A053-2BDF639253C5}"/>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9112B95F-5377-873D-6033-4DC8E5E05E37}"/>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4" name="Picture 3" descr="A close-up of a logo&#10;&#10;Description automatically generated">
            <a:extLst>
              <a:ext uri="{FF2B5EF4-FFF2-40B4-BE49-F238E27FC236}">
                <a16:creationId xmlns:a16="http://schemas.microsoft.com/office/drawing/2014/main" id="{4B6F21CC-B7BC-D951-7D70-9BD198057AF4}"/>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659948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F - One Conten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2A07717-61DE-6F15-36BC-615CA852FE06}"/>
              </a:ext>
            </a:extLst>
          </p:cNvPr>
          <p:cNvSpPr>
            <a:spLocks noGrp="1"/>
          </p:cNvSpPr>
          <p:nvPr>
            <p:ph type="title" hasCustomPrompt="1"/>
          </p:nvPr>
        </p:nvSpPr>
        <p:spPr>
          <a:xfrm>
            <a:off x="224155" y="587217"/>
            <a:ext cx="7498822" cy="694054"/>
          </a:xfrm>
        </p:spPr>
        <p:txBody>
          <a:bodyPr>
            <a:noAutofit/>
          </a:bodyPr>
          <a:lstStyle>
            <a:lvl1pPr>
              <a:defRPr sz="3600">
                <a:solidFill>
                  <a:schemeClr val="accent2"/>
                </a:solidFill>
              </a:defRPr>
            </a:lvl1pPr>
          </a:lstStyle>
          <a:p>
            <a:r>
              <a:rPr lang="en-GB" dirty="0"/>
              <a:t>Slide Title </a:t>
            </a:r>
            <a:endParaRPr lang="en-US" dirty="0"/>
          </a:p>
        </p:txBody>
      </p:sp>
      <p:sp>
        <p:nvSpPr>
          <p:cNvPr id="10" name="Content Placeholder 2">
            <a:extLst>
              <a:ext uri="{FF2B5EF4-FFF2-40B4-BE49-F238E27FC236}">
                <a16:creationId xmlns:a16="http://schemas.microsoft.com/office/drawing/2014/main" id="{7700BF2E-963B-F3EE-9204-3C8873186F64}"/>
              </a:ext>
            </a:extLst>
          </p:cNvPr>
          <p:cNvSpPr>
            <a:spLocks noGrp="1"/>
          </p:cNvSpPr>
          <p:nvPr>
            <p:ph sz="half" idx="10"/>
          </p:nvPr>
        </p:nvSpPr>
        <p:spPr>
          <a:xfrm>
            <a:off x="234315" y="1333463"/>
            <a:ext cx="7498822" cy="4566366"/>
          </a:xfrm>
        </p:spPr>
        <p:txBody>
          <a:bodyPr>
            <a:noAutofit/>
          </a:bodyPr>
          <a:lstStyle>
            <a:lvl1pPr marL="0" indent="0">
              <a:lnSpc>
                <a:spcPts val="2500"/>
              </a:lnSpc>
              <a:spcBef>
                <a:spcPts val="1000"/>
              </a:spcBef>
              <a:spcAft>
                <a:spcPts val="1600"/>
              </a:spcAft>
              <a:buNone/>
              <a:defRPr sz="2000"/>
            </a:lvl1pPr>
          </a:lstStyle>
          <a:p>
            <a:pPr lvl="0"/>
            <a:endParaRPr lang="en-US" dirty="0"/>
          </a:p>
        </p:txBody>
      </p:sp>
      <p:sp>
        <p:nvSpPr>
          <p:cNvPr id="4" name="Slide Number Placeholder 5">
            <a:extLst>
              <a:ext uri="{FF2B5EF4-FFF2-40B4-BE49-F238E27FC236}">
                <a16:creationId xmlns:a16="http://schemas.microsoft.com/office/drawing/2014/main" id="{99A55454-B8C9-7D9C-48B5-DA62B1D29280}"/>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5" name="Picture 4" descr="A close-up of a logo&#10;&#10;Description automatically generated">
            <a:extLst>
              <a:ext uri="{FF2B5EF4-FFF2-40B4-BE49-F238E27FC236}">
                <a16:creationId xmlns:a16="http://schemas.microsoft.com/office/drawing/2014/main" id="{2EB9AC0A-5AE9-EEAF-AD9D-A39200D460D7}"/>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7" name="TextBox 6">
            <a:extLst>
              <a:ext uri="{FF2B5EF4-FFF2-40B4-BE49-F238E27FC236}">
                <a16:creationId xmlns:a16="http://schemas.microsoft.com/office/drawing/2014/main" id="{608E3D86-F1AB-6460-29AD-2C5308F31193}"/>
              </a:ext>
            </a:extLst>
          </p:cNvPr>
          <p:cNvSpPr txBox="1"/>
          <p:nvPr userDrawn="1"/>
        </p:nvSpPr>
        <p:spPr>
          <a:xfrm>
            <a:off x="239605" y="6450755"/>
            <a:ext cx="6195917" cy="261610"/>
          </a:xfrm>
          <a:prstGeom prst="rect">
            <a:avLst/>
          </a:prstGeom>
          <a:noFill/>
        </p:spPr>
        <p:txBody>
          <a:bodyPr wrap="square" rtlCol="0">
            <a:spAutoFit/>
          </a:bodyPr>
          <a:lstStyle/>
          <a:p>
            <a:r>
              <a:rPr lang="en-US" sz="1050" dirty="0">
                <a:solidFill>
                  <a:schemeClr val="tx1"/>
                </a:solidFill>
                <a:latin typeface="Century Gothic" panose="020B0502020202020204" pitchFamily="34" charset="0"/>
              </a:rPr>
              <a:t>Teacher slide</a:t>
            </a:r>
          </a:p>
        </p:txBody>
      </p:sp>
    </p:spTree>
    <p:extLst>
      <p:ext uri="{BB962C8B-B14F-4D97-AF65-F5344CB8AC3E}">
        <p14:creationId xmlns:p14="http://schemas.microsoft.com/office/powerpoint/2010/main" val="1454394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SF - Small image_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5539740" y="0"/>
            <a:ext cx="4366260"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61C3CA8D-D1D6-830C-D217-1BA8153E797C}"/>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11" name="Title 1">
            <a:extLst>
              <a:ext uri="{FF2B5EF4-FFF2-40B4-BE49-F238E27FC236}">
                <a16:creationId xmlns:a16="http://schemas.microsoft.com/office/drawing/2014/main" id="{484E4F93-0363-D3C1-9553-957BAC524411}"/>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6CDAF316-358C-E609-D4AF-1CF2DC76D8ED}"/>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5" name="Picture 4" descr="A close-up of a logo&#10;&#10;Description automatically generated">
            <a:extLst>
              <a:ext uri="{FF2B5EF4-FFF2-40B4-BE49-F238E27FC236}">
                <a16:creationId xmlns:a16="http://schemas.microsoft.com/office/drawing/2014/main" id="{F81FFC03-C698-02B0-DB90-322D38C09218}"/>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35886819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SF - Small image_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5539740" y="0"/>
            <a:ext cx="4366260"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A5F36CA1-5DB8-5192-E833-842D777B2B41}"/>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11" name="Title 1">
            <a:extLst>
              <a:ext uri="{FF2B5EF4-FFF2-40B4-BE49-F238E27FC236}">
                <a16:creationId xmlns:a16="http://schemas.microsoft.com/office/drawing/2014/main" id="{391F98AD-3FB4-FDB7-1191-47D8D3CE3AFA}"/>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A312133B-76F0-F95D-37C6-DB08CFE2ED58}"/>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5" name="Picture 4" descr="A close-up of a logo&#10;&#10;Description automatically generated">
            <a:extLst>
              <a:ext uri="{FF2B5EF4-FFF2-40B4-BE49-F238E27FC236}">
                <a16:creationId xmlns:a16="http://schemas.microsoft.com/office/drawing/2014/main" id="{38FF35D3-2910-63F3-1C7F-2E0934561B99}"/>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35925111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SF - Small image_4">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5539740" y="0"/>
            <a:ext cx="4366260" cy="6858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B40DFD04-0846-6310-4677-2B47BA63E7D4}"/>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11" name="Title 1">
            <a:extLst>
              <a:ext uri="{FF2B5EF4-FFF2-40B4-BE49-F238E27FC236}">
                <a16:creationId xmlns:a16="http://schemas.microsoft.com/office/drawing/2014/main" id="{CB84146D-AE50-94EE-3961-9BE701B15893}"/>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44A80987-8B8F-26FA-4EF0-3AD4D47B953B}"/>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5" name="Picture 4" descr="A close-up of a logo&#10;&#10;Description automatically generated">
            <a:extLst>
              <a:ext uri="{FF2B5EF4-FFF2-40B4-BE49-F238E27FC236}">
                <a16:creationId xmlns:a16="http://schemas.microsoft.com/office/drawing/2014/main" id="{ABCE6084-F1AD-8B7A-B19F-E721B818B241}"/>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35643226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SF - full colour_1">
    <p:bg>
      <p:bgPr>
        <a:solidFill>
          <a:schemeClr val="accent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3228F97-7E30-304E-B8DE-DCC8945502FF}"/>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tx1"/>
                </a:solidFill>
              </a:defRPr>
            </a:lvl1pPr>
          </a:lstStyle>
          <a:p>
            <a:r>
              <a:rPr lang="en-GB" dirty="0"/>
              <a:t>Slide Title </a:t>
            </a:r>
            <a:endParaRPr lang="en-US" dirty="0"/>
          </a:p>
        </p:txBody>
      </p:sp>
      <p:sp>
        <p:nvSpPr>
          <p:cNvPr id="11" name="Content Placeholder 2">
            <a:extLst>
              <a:ext uri="{FF2B5EF4-FFF2-40B4-BE49-F238E27FC236}">
                <a16:creationId xmlns:a16="http://schemas.microsoft.com/office/drawing/2014/main" id="{9D93470B-D612-FC0F-ED66-E111F28D9AC9}"/>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solidFill>
                  <a:schemeClr val="tx1"/>
                </a:solidFill>
              </a:defRPr>
            </a:lvl1pPr>
          </a:lstStyle>
          <a:p>
            <a:pPr lvl="0"/>
            <a:endParaRPr lang="en-US" dirty="0"/>
          </a:p>
        </p:txBody>
      </p:sp>
      <p:sp>
        <p:nvSpPr>
          <p:cNvPr id="2" name="Slide Number Placeholder 5">
            <a:extLst>
              <a:ext uri="{FF2B5EF4-FFF2-40B4-BE49-F238E27FC236}">
                <a16:creationId xmlns:a16="http://schemas.microsoft.com/office/drawing/2014/main" id="{74E02EE9-ED3B-F43A-BDBA-734B1C223BC3}"/>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3" name="Picture 2" descr="A close-up of a logo&#10;&#10;Description automatically generated">
            <a:extLst>
              <a:ext uri="{FF2B5EF4-FFF2-40B4-BE49-F238E27FC236}">
                <a16:creationId xmlns:a16="http://schemas.microsoft.com/office/drawing/2014/main" id="{80756DD1-9CFB-9D15-EF16-670CF0015795}"/>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25400935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SF - full colour_2">
    <p:bg>
      <p:bgPr>
        <a:solidFill>
          <a:schemeClr val="accent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1EB195-DBFD-2F97-04E9-860404B9BAEB}"/>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solidFill>
                  <a:schemeClr val="tx1"/>
                </a:solidFill>
              </a:defRPr>
            </a:lvl1pPr>
          </a:lstStyle>
          <a:p>
            <a:pPr lvl="0"/>
            <a:endParaRPr lang="en-US" dirty="0"/>
          </a:p>
        </p:txBody>
      </p:sp>
      <p:sp>
        <p:nvSpPr>
          <p:cNvPr id="10" name="Title 1">
            <a:extLst>
              <a:ext uri="{FF2B5EF4-FFF2-40B4-BE49-F238E27FC236}">
                <a16:creationId xmlns:a16="http://schemas.microsoft.com/office/drawing/2014/main" id="{D1384F7F-1A1B-613B-9E69-FBE28ADF19F4}"/>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tx1"/>
                </a:solidFill>
              </a:defRPr>
            </a:lvl1pPr>
          </a:lstStyle>
          <a:p>
            <a:r>
              <a:rPr lang="en-GB" dirty="0"/>
              <a:t>Slide Title </a:t>
            </a:r>
            <a:endParaRPr lang="en-US" dirty="0"/>
          </a:p>
        </p:txBody>
      </p:sp>
      <p:sp>
        <p:nvSpPr>
          <p:cNvPr id="2" name="Slide Number Placeholder 5">
            <a:extLst>
              <a:ext uri="{FF2B5EF4-FFF2-40B4-BE49-F238E27FC236}">
                <a16:creationId xmlns:a16="http://schemas.microsoft.com/office/drawing/2014/main" id="{A1528D44-40B4-9833-4D76-920741A078C7}"/>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4" name="Picture 3" descr="A close-up of a logo&#10;&#10;Description automatically generated">
            <a:extLst>
              <a:ext uri="{FF2B5EF4-FFF2-40B4-BE49-F238E27FC236}">
                <a16:creationId xmlns:a16="http://schemas.microsoft.com/office/drawing/2014/main" id="{E591D9C2-75E5-3352-5241-FD528E6B3679}"/>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16960327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SF - full colour_3">
    <p:bg>
      <p:bgPr>
        <a:solidFill>
          <a:schemeClr val="accent4"/>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51B39B-DE01-9F78-CC71-E41807E8D49C}"/>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solidFill>
                  <a:schemeClr val="bg1"/>
                </a:solidFill>
              </a:defRPr>
            </a:lvl1pPr>
          </a:lstStyle>
          <a:p>
            <a:pPr lvl="0"/>
            <a:endParaRPr lang="en-US"/>
          </a:p>
        </p:txBody>
      </p:sp>
      <p:sp>
        <p:nvSpPr>
          <p:cNvPr id="10" name="Title 1">
            <a:extLst>
              <a:ext uri="{FF2B5EF4-FFF2-40B4-BE49-F238E27FC236}">
                <a16:creationId xmlns:a16="http://schemas.microsoft.com/office/drawing/2014/main" id="{E8717BBB-D13C-90F0-4C98-31953F3A980D}"/>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bg1"/>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D195353F-CADC-CF40-73D4-BD7966940691}"/>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4" name="Picture 3" descr="A close-up of a logo&#10;&#10;Description automatically generated">
            <a:extLst>
              <a:ext uri="{FF2B5EF4-FFF2-40B4-BE49-F238E27FC236}">
                <a16:creationId xmlns:a16="http://schemas.microsoft.com/office/drawing/2014/main" id="{BCD8EF13-9D5E-8139-122F-BBFF1C875922}"/>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27774967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SF - full colour_4">
    <p:bg>
      <p:bgPr>
        <a:solidFill>
          <a:schemeClr val="accent3"/>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EA7040-942A-80AB-88E8-55F2BA5DAA95}"/>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solidFill>
                  <a:schemeClr val="bg1"/>
                </a:solidFill>
              </a:defRPr>
            </a:lvl1pPr>
          </a:lstStyle>
          <a:p>
            <a:pPr lvl="0"/>
            <a:endParaRPr lang="en-US"/>
          </a:p>
        </p:txBody>
      </p:sp>
      <p:sp>
        <p:nvSpPr>
          <p:cNvPr id="10" name="Title 1">
            <a:extLst>
              <a:ext uri="{FF2B5EF4-FFF2-40B4-BE49-F238E27FC236}">
                <a16:creationId xmlns:a16="http://schemas.microsoft.com/office/drawing/2014/main" id="{B5450C8C-1608-E58A-A1BC-4FC4D6E7EA2C}"/>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bg1"/>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077F33D3-5CA6-818E-0A86-33AB9753A629}"/>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4" name="Picture 3" descr="A close-up of a logo&#10;&#10;Description automatically generated">
            <a:extLst>
              <a:ext uri="{FF2B5EF4-FFF2-40B4-BE49-F238E27FC236}">
                <a16:creationId xmlns:a16="http://schemas.microsoft.com/office/drawing/2014/main" id="{0E0E0E95-35E5-12F9-827A-2C4421996880}"/>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35070301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SF - Split colour_1">
    <p:bg>
      <p:bgPr>
        <a:solidFill>
          <a:schemeClr val="accent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CEEA4C-7B80-A173-7D86-342250889FF2}"/>
              </a:ext>
            </a:extLst>
          </p:cNvPr>
          <p:cNvSpPr/>
          <p:nvPr userDrawn="1"/>
        </p:nvSpPr>
        <p:spPr>
          <a:xfrm>
            <a:off x="4953000" y="0"/>
            <a:ext cx="4953000"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36CA1BF-517C-C88D-2B38-99CCD97DD49D}"/>
              </a:ext>
            </a:extLst>
          </p:cNvPr>
          <p:cNvSpPr>
            <a:spLocks noGrp="1"/>
          </p:cNvSpPr>
          <p:nvPr>
            <p:ph sz="half" idx="10"/>
          </p:nvPr>
        </p:nvSpPr>
        <p:spPr>
          <a:xfrm>
            <a:off x="232915" y="1303304"/>
            <a:ext cx="4556573" cy="4368246"/>
          </a:xfrm>
        </p:spPr>
        <p:txBody>
          <a:bodyPr>
            <a:normAutofit/>
          </a:bodyPr>
          <a:lstStyle>
            <a:lvl1pPr marL="0" indent="0">
              <a:lnSpc>
                <a:spcPts val="2600"/>
              </a:lnSpc>
              <a:spcBef>
                <a:spcPts val="1000"/>
              </a:spcBef>
              <a:spcAft>
                <a:spcPts val="1600"/>
              </a:spcAft>
              <a:buNone/>
              <a:defRPr sz="2000">
                <a:solidFill>
                  <a:schemeClr val="tx1"/>
                </a:solidFill>
              </a:defRPr>
            </a:lvl1pPr>
          </a:lstStyle>
          <a:p>
            <a:pPr lvl="0"/>
            <a:endParaRPr lang="en-US" dirty="0"/>
          </a:p>
        </p:txBody>
      </p:sp>
      <p:sp>
        <p:nvSpPr>
          <p:cNvPr id="11" name="Title 1">
            <a:extLst>
              <a:ext uri="{FF2B5EF4-FFF2-40B4-BE49-F238E27FC236}">
                <a16:creationId xmlns:a16="http://schemas.microsoft.com/office/drawing/2014/main" id="{66808BD4-868A-01E5-9854-911DA2F64AC9}"/>
              </a:ext>
            </a:extLst>
          </p:cNvPr>
          <p:cNvSpPr>
            <a:spLocks noGrp="1"/>
          </p:cNvSpPr>
          <p:nvPr>
            <p:ph type="title" hasCustomPrompt="1"/>
          </p:nvPr>
        </p:nvSpPr>
        <p:spPr>
          <a:xfrm>
            <a:off x="233593" y="543878"/>
            <a:ext cx="4555940" cy="694054"/>
          </a:xfrm>
        </p:spPr>
        <p:txBody>
          <a:bodyPr anchor="b">
            <a:noAutofit/>
          </a:bodyPr>
          <a:lstStyle>
            <a:lvl1pPr>
              <a:lnSpc>
                <a:spcPts val="4300"/>
              </a:lnSpc>
              <a:spcBef>
                <a:spcPts val="2600"/>
              </a:spcBef>
              <a:defRPr sz="3600">
                <a:solidFill>
                  <a:schemeClr val="tx1"/>
                </a:solidFill>
              </a:defRPr>
            </a:lvl1pPr>
          </a:lstStyle>
          <a:p>
            <a:r>
              <a:rPr lang="en-GB" dirty="0"/>
              <a:t>Slide Title </a:t>
            </a:r>
            <a:endParaRPr lang="en-US" dirty="0"/>
          </a:p>
        </p:txBody>
      </p:sp>
      <p:sp>
        <p:nvSpPr>
          <p:cNvPr id="4" name="Slide Number Placeholder 5">
            <a:extLst>
              <a:ext uri="{FF2B5EF4-FFF2-40B4-BE49-F238E27FC236}">
                <a16:creationId xmlns:a16="http://schemas.microsoft.com/office/drawing/2014/main" id="{204D9B99-16A1-1439-229D-65551CC0B7E3}"/>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6" name="Picture 5" descr="A close-up of a logo&#10;&#10;Description automatically generated">
            <a:extLst>
              <a:ext uri="{FF2B5EF4-FFF2-40B4-BE49-F238E27FC236}">
                <a16:creationId xmlns:a16="http://schemas.microsoft.com/office/drawing/2014/main" id="{7ACA3B22-4942-ACF7-0619-C7AEE199A7EB}"/>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25228674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SF - Split colour_2">
    <p:bg>
      <p:bgPr>
        <a:solidFill>
          <a:schemeClr val="accent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CEEA4C-7B80-A173-7D86-342250889FF2}"/>
              </a:ext>
            </a:extLst>
          </p:cNvPr>
          <p:cNvSpPr/>
          <p:nvPr userDrawn="1"/>
        </p:nvSpPr>
        <p:spPr>
          <a:xfrm>
            <a:off x="4953000" y="0"/>
            <a:ext cx="4953000"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36CA1BF-517C-C88D-2B38-99CCD97DD49D}"/>
              </a:ext>
            </a:extLst>
          </p:cNvPr>
          <p:cNvSpPr>
            <a:spLocks noGrp="1"/>
          </p:cNvSpPr>
          <p:nvPr>
            <p:ph sz="half" idx="10"/>
          </p:nvPr>
        </p:nvSpPr>
        <p:spPr>
          <a:xfrm>
            <a:off x="232915" y="1303304"/>
            <a:ext cx="4556573" cy="4368246"/>
          </a:xfrm>
        </p:spPr>
        <p:txBody>
          <a:bodyPr>
            <a:normAutofit/>
          </a:bodyPr>
          <a:lstStyle>
            <a:lvl1pPr marL="0" indent="0">
              <a:lnSpc>
                <a:spcPts val="2600"/>
              </a:lnSpc>
              <a:spcBef>
                <a:spcPts val="1000"/>
              </a:spcBef>
              <a:spcAft>
                <a:spcPts val="1600"/>
              </a:spcAft>
              <a:buNone/>
              <a:defRPr sz="2000">
                <a:solidFill>
                  <a:schemeClr val="tx1"/>
                </a:solidFill>
              </a:defRPr>
            </a:lvl1pPr>
          </a:lstStyle>
          <a:p>
            <a:pPr lvl="0"/>
            <a:endParaRPr lang="en-US" dirty="0"/>
          </a:p>
        </p:txBody>
      </p:sp>
      <p:sp>
        <p:nvSpPr>
          <p:cNvPr id="11" name="Title 1">
            <a:extLst>
              <a:ext uri="{FF2B5EF4-FFF2-40B4-BE49-F238E27FC236}">
                <a16:creationId xmlns:a16="http://schemas.microsoft.com/office/drawing/2014/main" id="{66808BD4-868A-01E5-9854-911DA2F64AC9}"/>
              </a:ext>
            </a:extLst>
          </p:cNvPr>
          <p:cNvSpPr>
            <a:spLocks noGrp="1"/>
          </p:cNvSpPr>
          <p:nvPr>
            <p:ph type="title" hasCustomPrompt="1"/>
          </p:nvPr>
        </p:nvSpPr>
        <p:spPr>
          <a:xfrm>
            <a:off x="233593" y="543878"/>
            <a:ext cx="4555940" cy="694054"/>
          </a:xfrm>
        </p:spPr>
        <p:txBody>
          <a:bodyPr anchor="b">
            <a:noAutofit/>
          </a:bodyPr>
          <a:lstStyle>
            <a:lvl1pPr>
              <a:lnSpc>
                <a:spcPts val="4300"/>
              </a:lnSpc>
              <a:spcBef>
                <a:spcPts val="2600"/>
              </a:spcBef>
              <a:defRPr sz="3600">
                <a:solidFill>
                  <a:schemeClr val="tx1"/>
                </a:solidFill>
              </a:defRPr>
            </a:lvl1pPr>
          </a:lstStyle>
          <a:p>
            <a:r>
              <a:rPr lang="en-GB" dirty="0"/>
              <a:t>Slide Title </a:t>
            </a:r>
            <a:endParaRPr lang="en-US" dirty="0"/>
          </a:p>
        </p:txBody>
      </p:sp>
      <p:sp>
        <p:nvSpPr>
          <p:cNvPr id="4" name="Slide Number Placeholder 5">
            <a:extLst>
              <a:ext uri="{FF2B5EF4-FFF2-40B4-BE49-F238E27FC236}">
                <a16:creationId xmlns:a16="http://schemas.microsoft.com/office/drawing/2014/main" id="{5812DDA2-600D-39EF-8908-5F862280EB9A}"/>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6" name="Picture 5" descr="A close-up of a logo&#10;&#10;Description automatically generated">
            <a:extLst>
              <a:ext uri="{FF2B5EF4-FFF2-40B4-BE49-F238E27FC236}">
                <a16:creationId xmlns:a16="http://schemas.microsoft.com/office/drawing/2014/main" id="{175C2B04-A6F0-20FB-6395-8F3F5F392CD7}"/>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31625350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SF - Split colour_3">
    <p:bg>
      <p:bgPr>
        <a:solidFill>
          <a:schemeClr val="accent4"/>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CEEA4C-7B80-A173-7D86-342250889FF2}"/>
              </a:ext>
            </a:extLst>
          </p:cNvPr>
          <p:cNvSpPr/>
          <p:nvPr userDrawn="1"/>
        </p:nvSpPr>
        <p:spPr>
          <a:xfrm>
            <a:off x="4953000" y="0"/>
            <a:ext cx="4953000"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36CA1BF-517C-C88D-2B38-99CCD97DD49D}"/>
              </a:ext>
            </a:extLst>
          </p:cNvPr>
          <p:cNvSpPr>
            <a:spLocks noGrp="1"/>
          </p:cNvSpPr>
          <p:nvPr>
            <p:ph sz="half" idx="10"/>
          </p:nvPr>
        </p:nvSpPr>
        <p:spPr>
          <a:xfrm>
            <a:off x="232915" y="1303304"/>
            <a:ext cx="4556573" cy="4368246"/>
          </a:xfrm>
        </p:spPr>
        <p:txBody>
          <a:bodyPr>
            <a:normAutofit/>
          </a:bodyPr>
          <a:lstStyle>
            <a:lvl1pPr marL="0" indent="0">
              <a:lnSpc>
                <a:spcPts val="2600"/>
              </a:lnSpc>
              <a:spcBef>
                <a:spcPts val="1000"/>
              </a:spcBef>
              <a:spcAft>
                <a:spcPts val="1600"/>
              </a:spcAft>
              <a:buNone/>
              <a:defRPr sz="2000">
                <a:solidFill>
                  <a:schemeClr val="bg1"/>
                </a:solidFill>
              </a:defRPr>
            </a:lvl1pPr>
          </a:lstStyle>
          <a:p>
            <a:pPr lvl="0"/>
            <a:endParaRPr lang="en-US"/>
          </a:p>
        </p:txBody>
      </p:sp>
      <p:sp>
        <p:nvSpPr>
          <p:cNvPr id="11" name="Title 1">
            <a:extLst>
              <a:ext uri="{FF2B5EF4-FFF2-40B4-BE49-F238E27FC236}">
                <a16:creationId xmlns:a16="http://schemas.microsoft.com/office/drawing/2014/main" id="{66808BD4-868A-01E5-9854-911DA2F64AC9}"/>
              </a:ext>
            </a:extLst>
          </p:cNvPr>
          <p:cNvSpPr>
            <a:spLocks noGrp="1"/>
          </p:cNvSpPr>
          <p:nvPr>
            <p:ph type="title" hasCustomPrompt="1"/>
          </p:nvPr>
        </p:nvSpPr>
        <p:spPr>
          <a:xfrm>
            <a:off x="233593" y="543878"/>
            <a:ext cx="4555940" cy="694054"/>
          </a:xfrm>
        </p:spPr>
        <p:txBody>
          <a:bodyPr anchor="b">
            <a:noAutofit/>
          </a:bodyPr>
          <a:lstStyle>
            <a:lvl1pPr>
              <a:lnSpc>
                <a:spcPts val="4300"/>
              </a:lnSpc>
              <a:spcBef>
                <a:spcPts val="2600"/>
              </a:spcBef>
              <a:defRPr sz="3600">
                <a:solidFill>
                  <a:schemeClr val="bg1"/>
                </a:solidFill>
              </a:defRPr>
            </a:lvl1pPr>
          </a:lstStyle>
          <a:p>
            <a:r>
              <a:rPr lang="en-GB" dirty="0"/>
              <a:t>Slide Title </a:t>
            </a:r>
            <a:endParaRPr lang="en-US" dirty="0"/>
          </a:p>
        </p:txBody>
      </p:sp>
      <p:sp>
        <p:nvSpPr>
          <p:cNvPr id="4" name="Slide Number Placeholder 5">
            <a:extLst>
              <a:ext uri="{FF2B5EF4-FFF2-40B4-BE49-F238E27FC236}">
                <a16:creationId xmlns:a16="http://schemas.microsoft.com/office/drawing/2014/main" id="{5DB4AB5C-EF20-8850-EB82-8781670242CB}"/>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6" name="Picture 5" descr="A close-up of a logo&#10;&#10;Description automatically generated">
            <a:extLst>
              <a:ext uri="{FF2B5EF4-FFF2-40B4-BE49-F238E27FC236}">
                <a16:creationId xmlns:a16="http://schemas.microsoft.com/office/drawing/2014/main" id="{B17B6D2A-E18E-5FBE-7417-6D4066704001}"/>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4222654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F - Two Conten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4A921C7-92B9-0BC1-711C-79266BA87B97}"/>
              </a:ext>
            </a:extLst>
          </p:cNvPr>
          <p:cNvSpPr>
            <a:spLocks noGrp="1"/>
          </p:cNvSpPr>
          <p:nvPr>
            <p:ph type="title" hasCustomPrompt="1"/>
          </p:nvPr>
        </p:nvSpPr>
        <p:spPr>
          <a:xfrm>
            <a:off x="224154" y="587217"/>
            <a:ext cx="7764145" cy="694054"/>
          </a:xfrm>
        </p:spPr>
        <p:txBody>
          <a:bodyPr>
            <a:noAutofit/>
          </a:bodyPr>
          <a:lstStyle>
            <a:lvl1pPr>
              <a:defRPr sz="3600">
                <a:solidFill>
                  <a:schemeClr val="accent2"/>
                </a:solidFill>
              </a:defRPr>
            </a:lvl1pPr>
          </a:lstStyle>
          <a:p>
            <a:r>
              <a:rPr lang="en-GB" dirty="0"/>
              <a:t>Slide Title </a:t>
            </a:r>
            <a:endParaRPr lang="en-US" dirty="0"/>
          </a:p>
        </p:txBody>
      </p:sp>
      <p:sp>
        <p:nvSpPr>
          <p:cNvPr id="5" name="Slide Number Placeholder 5">
            <a:extLst>
              <a:ext uri="{FF2B5EF4-FFF2-40B4-BE49-F238E27FC236}">
                <a16:creationId xmlns:a16="http://schemas.microsoft.com/office/drawing/2014/main" id="{11E814DC-1E0D-B3C4-E921-FD6C48AD1CA4}"/>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6" name="Picture 5" descr="A close-up of a logo&#10;&#10;Description automatically generated">
            <a:extLst>
              <a:ext uri="{FF2B5EF4-FFF2-40B4-BE49-F238E27FC236}">
                <a16:creationId xmlns:a16="http://schemas.microsoft.com/office/drawing/2014/main" id="{B3417A30-B4D9-92DB-F5A3-C9925D8271AA}"/>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8" name="TextBox 7">
            <a:extLst>
              <a:ext uri="{FF2B5EF4-FFF2-40B4-BE49-F238E27FC236}">
                <a16:creationId xmlns:a16="http://schemas.microsoft.com/office/drawing/2014/main" id="{CA21E51A-7D15-AE01-90B6-B6735F141750}"/>
              </a:ext>
            </a:extLst>
          </p:cNvPr>
          <p:cNvSpPr txBox="1"/>
          <p:nvPr userDrawn="1"/>
        </p:nvSpPr>
        <p:spPr>
          <a:xfrm>
            <a:off x="239605" y="6450755"/>
            <a:ext cx="6195917" cy="261610"/>
          </a:xfrm>
          <a:prstGeom prst="rect">
            <a:avLst/>
          </a:prstGeom>
          <a:noFill/>
        </p:spPr>
        <p:txBody>
          <a:bodyPr wrap="square" rtlCol="0">
            <a:spAutoFit/>
          </a:bodyPr>
          <a:lstStyle/>
          <a:p>
            <a:r>
              <a:rPr lang="en-US" sz="1050" dirty="0">
                <a:solidFill>
                  <a:schemeClr val="tx1"/>
                </a:solidFill>
                <a:latin typeface="Century Gothic" panose="020B0502020202020204" pitchFamily="34" charset="0"/>
              </a:rPr>
              <a:t>Teacher slide</a:t>
            </a:r>
          </a:p>
        </p:txBody>
      </p:sp>
      <p:sp>
        <p:nvSpPr>
          <p:cNvPr id="7" name="Content Placeholder 2">
            <a:extLst>
              <a:ext uri="{FF2B5EF4-FFF2-40B4-BE49-F238E27FC236}">
                <a16:creationId xmlns:a16="http://schemas.microsoft.com/office/drawing/2014/main" id="{7661C6D7-480C-736D-C569-E580895EDC0A}"/>
              </a:ext>
            </a:extLst>
          </p:cNvPr>
          <p:cNvSpPr>
            <a:spLocks noGrp="1"/>
          </p:cNvSpPr>
          <p:nvPr>
            <p:ph sz="half" idx="12"/>
          </p:nvPr>
        </p:nvSpPr>
        <p:spPr>
          <a:xfrm>
            <a:off x="234315" y="1333462"/>
            <a:ext cx="3748405" cy="4937321"/>
          </a:xfrm>
        </p:spPr>
        <p:txBody>
          <a:bodyPr>
            <a:noAutofit/>
          </a:bodyPr>
          <a:lstStyle>
            <a:lvl1pPr marL="0" indent="0">
              <a:lnSpc>
                <a:spcPts val="2500"/>
              </a:lnSpc>
              <a:spcBef>
                <a:spcPts val="1000"/>
              </a:spcBef>
              <a:spcAft>
                <a:spcPts val="1600"/>
              </a:spcAft>
              <a:buNone/>
              <a:defRPr sz="2000"/>
            </a:lvl1pPr>
          </a:lstStyle>
          <a:p>
            <a:pPr lvl="0"/>
            <a:endParaRPr lang="en-US" dirty="0"/>
          </a:p>
        </p:txBody>
      </p:sp>
      <p:sp>
        <p:nvSpPr>
          <p:cNvPr id="11" name="Content Placeholder 2">
            <a:extLst>
              <a:ext uri="{FF2B5EF4-FFF2-40B4-BE49-F238E27FC236}">
                <a16:creationId xmlns:a16="http://schemas.microsoft.com/office/drawing/2014/main" id="{E2B39478-AF5F-125E-D828-29CBB65F0DEB}"/>
              </a:ext>
            </a:extLst>
          </p:cNvPr>
          <p:cNvSpPr>
            <a:spLocks noGrp="1"/>
          </p:cNvSpPr>
          <p:nvPr>
            <p:ph sz="half" idx="13"/>
          </p:nvPr>
        </p:nvSpPr>
        <p:spPr>
          <a:xfrm>
            <a:off x="4239895" y="1333462"/>
            <a:ext cx="3748405" cy="4937321"/>
          </a:xfrm>
        </p:spPr>
        <p:txBody>
          <a:bodyPr>
            <a:noAutofit/>
          </a:bodyPr>
          <a:lstStyle>
            <a:lvl1pPr marL="0" indent="0">
              <a:lnSpc>
                <a:spcPts val="2500"/>
              </a:lnSpc>
              <a:spcBef>
                <a:spcPts val="1000"/>
              </a:spcBef>
              <a:spcAft>
                <a:spcPts val="1600"/>
              </a:spcAft>
              <a:buNone/>
              <a:defRPr sz="2000"/>
            </a:lvl1pPr>
          </a:lstStyle>
          <a:p>
            <a:pPr lvl="0"/>
            <a:endParaRPr lang="en-US" dirty="0"/>
          </a:p>
        </p:txBody>
      </p:sp>
    </p:spTree>
    <p:extLst>
      <p:ext uri="{BB962C8B-B14F-4D97-AF65-F5344CB8AC3E}">
        <p14:creationId xmlns:p14="http://schemas.microsoft.com/office/powerpoint/2010/main" val="10048671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SF - Split colour_4">
    <p:bg>
      <p:bgPr>
        <a:solidFill>
          <a:schemeClr val="accent4"/>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CEEA4C-7B80-A173-7D86-342250889FF2}"/>
              </a:ext>
            </a:extLst>
          </p:cNvPr>
          <p:cNvSpPr/>
          <p:nvPr userDrawn="1"/>
        </p:nvSpPr>
        <p:spPr>
          <a:xfrm>
            <a:off x="4953000" y="0"/>
            <a:ext cx="4953000" cy="6858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36CA1BF-517C-C88D-2B38-99CCD97DD49D}"/>
              </a:ext>
            </a:extLst>
          </p:cNvPr>
          <p:cNvSpPr>
            <a:spLocks noGrp="1"/>
          </p:cNvSpPr>
          <p:nvPr>
            <p:ph sz="half" idx="10"/>
          </p:nvPr>
        </p:nvSpPr>
        <p:spPr>
          <a:xfrm>
            <a:off x="232915" y="1303304"/>
            <a:ext cx="4556573" cy="4368246"/>
          </a:xfrm>
        </p:spPr>
        <p:txBody>
          <a:bodyPr>
            <a:normAutofit/>
          </a:bodyPr>
          <a:lstStyle>
            <a:lvl1pPr marL="0" indent="0">
              <a:lnSpc>
                <a:spcPts val="2600"/>
              </a:lnSpc>
              <a:spcBef>
                <a:spcPts val="1000"/>
              </a:spcBef>
              <a:spcAft>
                <a:spcPts val="1600"/>
              </a:spcAft>
              <a:buNone/>
              <a:defRPr sz="2000">
                <a:solidFill>
                  <a:schemeClr val="bg1"/>
                </a:solidFill>
              </a:defRPr>
            </a:lvl1pPr>
          </a:lstStyle>
          <a:p>
            <a:pPr lvl="0"/>
            <a:endParaRPr lang="en-US"/>
          </a:p>
        </p:txBody>
      </p:sp>
      <p:sp>
        <p:nvSpPr>
          <p:cNvPr id="11" name="Title 1">
            <a:extLst>
              <a:ext uri="{FF2B5EF4-FFF2-40B4-BE49-F238E27FC236}">
                <a16:creationId xmlns:a16="http://schemas.microsoft.com/office/drawing/2014/main" id="{66808BD4-868A-01E5-9854-911DA2F64AC9}"/>
              </a:ext>
            </a:extLst>
          </p:cNvPr>
          <p:cNvSpPr>
            <a:spLocks noGrp="1"/>
          </p:cNvSpPr>
          <p:nvPr>
            <p:ph type="title" hasCustomPrompt="1"/>
          </p:nvPr>
        </p:nvSpPr>
        <p:spPr>
          <a:xfrm>
            <a:off x="233593" y="543878"/>
            <a:ext cx="4555940" cy="694054"/>
          </a:xfrm>
        </p:spPr>
        <p:txBody>
          <a:bodyPr anchor="b">
            <a:noAutofit/>
          </a:bodyPr>
          <a:lstStyle>
            <a:lvl1pPr>
              <a:lnSpc>
                <a:spcPts val="4300"/>
              </a:lnSpc>
              <a:spcBef>
                <a:spcPts val="2600"/>
              </a:spcBef>
              <a:defRPr sz="3600">
                <a:solidFill>
                  <a:schemeClr val="bg1"/>
                </a:solidFill>
              </a:defRPr>
            </a:lvl1pPr>
          </a:lstStyle>
          <a:p>
            <a:r>
              <a:rPr lang="en-GB"/>
              <a:t>Slide Title </a:t>
            </a:r>
            <a:endParaRPr lang="en-US"/>
          </a:p>
        </p:txBody>
      </p:sp>
      <p:sp>
        <p:nvSpPr>
          <p:cNvPr id="4" name="Slide Number Placeholder 5">
            <a:extLst>
              <a:ext uri="{FF2B5EF4-FFF2-40B4-BE49-F238E27FC236}">
                <a16:creationId xmlns:a16="http://schemas.microsoft.com/office/drawing/2014/main" id="{9AAF77CA-0003-CF44-BA5C-74BD95180D41}"/>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6" name="Picture 5" descr="A close-up of a logo&#10;&#10;Description automatically generated">
            <a:extLst>
              <a:ext uri="{FF2B5EF4-FFF2-40B4-BE49-F238E27FC236}">
                <a16:creationId xmlns:a16="http://schemas.microsoft.com/office/drawing/2014/main" id="{F5EB55A8-4926-E157-7375-23FDF913A4C5}"/>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30440621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SF - Signposting-support">
    <p:bg>
      <p:bgPr>
        <a:solidFill>
          <a:schemeClr val="accent3"/>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CEEA4C-7B80-A173-7D86-342250889FF2}"/>
              </a:ext>
            </a:extLst>
          </p:cNvPr>
          <p:cNvSpPr/>
          <p:nvPr userDrawn="1"/>
        </p:nvSpPr>
        <p:spPr>
          <a:xfrm>
            <a:off x="4953000" y="0"/>
            <a:ext cx="4953000"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36CA1BF-517C-C88D-2B38-99CCD97DD49D}"/>
              </a:ext>
            </a:extLst>
          </p:cNvPr>
          <p:cNvSpPr>
            <a:spLocks noGrp="1"/>
          </p:cNvSpPr>
          <p:nvPr>
            <p:ph sz="half" idx="10"/>
          </p:nvPr>
        </p:nvSpPr>
        <p:spPr>
          <a:xfrm>
            <a:off x="232915" y="1303304"/>
            <a:ext cx="4556573" cy="4368246"/>
          </a:xfrm>
        </p:spPr>
        <p:txBody>
          <a:bodyPr>
            <a:normAutofit/>
          </a:bodyPr>
          <a:lstStyle>
            <a:lvl1pPr marL="0" indent="0">
              <a:lnSpc>
                <a:spcPts val="2600"/>
              </a:lnSpc>
              <a:spcBef>
                <a:spcPts val="1000"/>
              </a:spcBef>
              <a:spcAft>
                <a:spcPts val="1600"/>
              </a:spcAft>
              <a:buNone/>
              <a:defRPr sz="2000">
                <a:solidFill>
                  <a:schemeClr val="bg1"/>
                </a:solidFill>
              </a:defRPr>
            </a:lvl1pPr>
          </a:lstStyle>
          <a:p>
            <a:pPr lvl="0"/>
            <a:endParaRPr lang="en-US"/>
          </a:p>
        </p:txBody>
      </p:sp>
      <p:sp>
        <p:nvSpPr>
          <p:cNvPr id="11" name="Title 1">
            <a:extLst>
              <a:ext uri="{FF2B5EF4-FFF2-40B4-BE49-F238E27FC236}">
                <a16:creationId xmlns:a16="http://schemas.microsoft.com/office/drawing/2014/main" id="{66808BD4-868A-01E5-9854-911DA2F64AC9}"/>
              </a:ext>
            </a:extLst>
          </p:cNvPr>
          <p:cNvSpPr>
            <a:spLocks noGrp="1"/>
          </p:cNvSpPr>
          <p:nvPr>
            <p:ph type="title" hasCustomPrompt="1"/>
          </p:nvPr>
        </p:nvSpPr>
        <p:spPr>
          <a:xfrm>
            <a:off x="233593" y="543878"/>
            <a:ext cx="4555940" cy="694054"/>
          </a:xfrm>
        </p:spPr>
        <p:txBody>
          <a:bodyPr anchor="b">
            <a:noAutofit/>
          </a:bodyPr>
          <a:lstStyle>
            <a:lvl1pPr>
              <a:lnSpc>
                <a:spcPts val="4300"/>
              </a:lnSpc>
              <a:spcBef>
                <a:spcPts val="2600"/>
              </a:spcBef>
              <a:defRPr sz="3600">
                <a:solidFill>
                  <a:schemeClr val="bg1"/>
                </a:solidFill>
              </a:defRPr>
            </a:lvl1pPr>
          </a:lstStyle>
          <a:p>
            <a:r>
              <a:rPr lang="en-GB"/>
              <a:t>Slide Title </a:t>
            </a:r>
            <a:endParaRPr lang="en-US"/>
          </a:p>
        </p:txBody>
      </p:sp>
      <p:sp>
        <p:nvSpPr>
          <p:cNvPr id="4" name="Slide Number Placeholder 5">
            <a:extLst>
              <a:ext uri="{FF2B5EF4-FFF2-40B4-BE49-F238E27FC236}">
                <a16:creationId xmlns:a16="http://schemas.microsoft.com/office/drawing/2014/main" id="{DBC81B4D-ABA1-715B-52EE-40D32F09B96B}"/>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6" name="Picture 5" descr="A close-up of a logo&#10;&#10;Description automatically generated">
            <a:extLst>
              <a:ext uri="{FF2B5EF4-FFF2-40B4-BE49-F238E27FC236}">
                <a16:creationId xmlns:a16="http://schemas.microsoft.com/office/drawing/2014/main" id="{4A65BD89-9C36-683A-1339-04B2639CB305}"/>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5136399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SF - plain whit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C8D52-B310-B426-CA75-DA7EB0182F1B}"/>
              </a:ext>
            </a:extLst>
          </p:cNvPr>
          <p:cNvSpPr>
            <a:spLocks noGrp="1"/>
          </p:cNvSpPr>
          <p:nvPr>
            <p:ph type="title" hasCustomPrompt="1"/>
          </p:nvPr>
        </p:nvSpPr>
        <p:spPr>
          <a:xfrm>
            <a:off x="233592" y="543878"/>
            <a:ext cx="7749945" cy="694054"/>
          </a:xfrm>
        </p:spPr>
        <p:txBody>
          <a:bodyPr anchor="b">
            <a:noAutofit/>
          </a:bodyPr>
          <a:lstStyle>
            <a:lvl1pPr>
              <a:lnSpc>
                <a:spcPts val="4300"/>
              </a:lnSpc>
              <a:spcBef>
                <a:spcPts val="2600"/>
              </a:spcBef>
              <a:defRPr sz="3600">
                <a:solidFill>
                  <a:schemeClr val="tx2"/>
                </a:solidFill>
              </a:defRPr>
            </a:lvl1pPr>
          </a:lstStyle>
          <a:p>
            <a:r>
              <a:rPr lang="en-GB" dirty="0"/>
              <a:t>Slide Title </a:t>
            </a:r>
            <a:endParaRPr lang="en-US" dirty="0"/>
          </a:p>
        </p:txBody>
      </p:sp>
      <p:sp>
        <p:nvSpPr>
          <p:cNvPr id="5" name="Slide Number Placeholder 5">
            <a:extLst>
              <a:ext uri="{FF2B5EF4-FFF2-40B4-BE49-F238E27FC236}">
                <a16:creationId xmlns:a16="http://schemas.microsoft.com/office/drawing/2014/main" id="{958A4896-A8F8-0D7A-AE31-BEA33E1F14B1}"/>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lumMod val="50000"/>
                    <a:lumOff val="50000"/>
                  </a:schemeClr>
                </a:solidFill>
                <a:latin typeface="Century Gothic" panose="020B0502020202020204" pitchFamily="34" charset="0"/>
              </a:defRPr>
            </a:lvl1pPr>
          </a:lstStyle>
          <a:p>
            <a:r>
              <a:rPr lang="en-GB" dirty="0"/>
              <a:t>© PSHE Association 2025</a:t>
            </a:r>
          </a:p>
        </p:txBody>
      </p:sp>
      <p:pic>
        <p:nvPicPr>
          <p:cNvPr id="6" name="Google Shape;109;p36">
            <a:extLst>
              <a:ext uri="{FF2B5EF4-FFF2-40B4-BE49-F238E27FC236}">
                <a16:creationId xmlns:a16="http://schemas.microsoft.com/office/drawing/2014/main" id="{E401EC68-85B4-3C77-2F17-799936FA93CA}"/>
              </a:ext>
            </a:extLst>
          </p:cNvPr>
          <p:cNvPicPr preferRelativeResize="0"/>
          <p:nvPr userDrawn="1"/>
        </p:nvPicPr>
        <p:blipFill rotWithShape="1">
          <a:blip r:embed="rId2">
            <a:alphaModFix/>
          </a:blip>
          <a:srcRect/>
          <a:stretch/>
        </p:blipFill>
        <p:spPr>
          <a:xfrm>
            <a:off x="8091329" y="336172"/>
            <a:ext cx="1479391" cy="301845"/>
          </a:xfrm>
          <a:prstGeom prst="rect">
            <a:avLst/>
          </a:prstGeom>
          <a:noFill/>
          <a:ln>
            <a:noFill/>
          </a:ln>
        </p:spPr>
      </p:pic>
    </p:spTree>
    <p:extLst>
      <p:ext uri="{BB962C8B-B14F-4D97-AF65-F5344CB8AC3E}">
        <p14:creationId xmlns:p14="http://schemas.microsoft.com/office/powerpoint/2010/main" val="1185547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F - Objectives and outcomes ">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820D2D3-8DD0-D76F-BFCE-2417C10F4D87}"/>
              </a:ext>
            </a:extLst>
          </p:cNvPr>
          <p:cNvSpPr txBox="1">
            <a:spLocks/>
          </p:cNvSpPr>
          <p:nvPr userDrawn="1"/>
        </p:nvSpPr>
        <p:spPr>
          <a:xfrm>
            <a:off x="4059555" y="640634"/>
            <a:ext cx="3748405" cy="694054"/>
          </a:xfrm>
          <a:prstGeom prst="rect">
            <a:avLst/>
          </a:prstGeom>
        </p:spPr>
        <p:txBody>
          <a:bodyPr vert="horz" lIns="91440" tIns="45720" rIns="91440" bIns="45720" rtlCol="0" anchor="ctr">
            <a:noAutofit/>
          </a:bodyPr>
          <a:lstStyle>
            <a:lvl1pPr algn="l" defTabSz="990570" rtl="0" eaLnBrk="1" latinLnBrk="0" hangingPunct="1">
              <a:lnSpc>
                <a:spcPct val="90000"/>
              </a:lnSpc>
              <a:spcBef>
                <a:spcPct val="0"/>
              </a:spcBef>
              <a:buNone/>
              <a:defRPr sz="4000" b="1" kern="1200">
                <a:solidFill>
                  <a:schemeClr val="accent2"/>
                </a:solidFill>
                <a:latin typeface="Century Gothic" panose="020B0502020202020204" pitchFamily="34" charset="0"/>
                <a:ea typeface="+mj-ea"/>
                <a:cs typeface="+mj-cs"/>
              </a:defRPr>
            </a:lvl1pPr>
          </a:lstStyle>
          <a:p>
            <a:r>
              <a:rPr lang="en-GB" sz="2400" dirty="0">
                <a:solidFill>
                  <a:schemeClr val="accent2"/>
                </a:solidFill>
              </a:rPr>
              <a:t>Learning outcomes  </a:t>
            </a:r>
            <a:endParaRPr lang="en-US" sz="2400" dirty="0">
              <a:solidFill>
                <a:schemeClr val="accent2"/>
              </a:solidFill>
            </a:endParaRPr>
          </a:p>
        </p:txBody>
      </p:sp>
      <p:sp>
        <p:nvSpPr>
          <p:cNvPr id="4" name="Title 1">
            <a:extLst>
              <a:ext uri="{FF2B5EF4-FFF2-40B4-BE49-F238E27FC236}">
                <a16:creationId xmlns:a16="http://schemas.microsoft.com/office/drawing/2014/main" id="{A51FCE47-53E5-07EF-4FA1-81F7FF144F70}"/>
              </a:ext>
            </a:extLst>
          </p:cNvPr>
          <p:cNvSpPr txBox="1">
            <a:spLocks/>
          </p:cNvSpPr>
          <p:nvPr userDrawn="1"/>
        </p:nvSpPr>
        <p:spPr>
          <a:xfrm>
            <a:off x="226695" y="640634"/>
            <a:ext cx="3748405" cy="694054"/>
          </a:xfrm>
          <a:prstGeom prst="rect">
            <a:avLst/>
          </a:prstGeom>
        </p:spPr>
        <p:txBody>
          <a:bodyPr vert="horz" lIns="91440" tIns="45720" rIns="91440" bIns="45720" rtlCol="0" anchor="ctr">
            <a:noAutofit/>
          </a:bodyPr>
          <a:lstStyle>
            <a:lvl1pPr algn="l" defTabSz="990570" rtl="0" eaLnBrk="1" latinLnBrk="0" hangingPunct="1">
              <a:lnSpc>
                <a:spcPct val="90000"/>
              </a:lnSpc>
              <a:spcBef>
                <a:spcPct val="0"/>
              </a:spcBef>
              <a:buNone/>
              <a:defRPr sz="4000" b="1" kern="1200">
                <a:solidFill>
                  <a:schemeClr val="accent2"/>
                </a:solidFill>
                <a:latin typeface="Century Gothic" panose="020B0502020202020204" pitchFamily="34" charset="0"/>
                <a:ea typeface="+mj-ea"/>
                <a:cs typeface="+mj-cs"/>
              </a:defRPr>
            </a:lvl1pPr>
          </a:lstStyle>
          <a:p>
            <a:r>
              <a:rPr lang="en-GB" sz="2400" dirty="0">
                <a:solidFill>
                  <a:schemeClr val="accent2"/>
                </a:solidFill>
              </a:rPr>
              <a:t>Learning objective  </a:t>
            </a:r>
            <a:endParaRPr lang="en-US" sz="2400" dirty="0">
              <a:solidFill>
                <a:schemeClr val="accent2"/>
              </a:solidFill>
            </a:endParaRPr>
          </a:p>
        </p:txBody>
      </p:sp>
      <p:cxnSp>
        <p:nvCxnSpPr>
          <p:cNvPr id="12" name="Straight Connector 11">
            <a:extLst>
              <a:ext uri="{FF2B5EF4-FFF2-40B4-BE49-F238E27FC236}">
                <a16:creationId xmlns:a16="http://schemas.microsoft.com/office/drawing/2014/main" id="{56F37032-E1C3-E0DE-071E-9FCF250FC0E6}"/>
              </a:ext>
            </a:extLst>
          </p:cNvPr>
          <p:cNvCxnSpPr>
            <a:cxnSpLocks/>
          </p:cNvCxnSpPr>
          <p:nvPr userDrawn="1"/>
        </p:nvCxnSpPr>
        <p:spPr>
          <a:xfrm>
            <a:off x="3878580" y="833120"/>
            <a:ext cx="15240" cy="51505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4E170FC3-5D8D-2B8A-AF24-4AE2FCA38D89}"/>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5" name="Picture 4" descr="A close-up of a logo&#10;&#10;Description automatically generated">
            <a:extLst>
              <a:ext uri="{FF2B5EF4-FFF2-40B4-BE49-F238E27FC236}">
                <a16:creationId xmlns:a16="http://schemas.microsoft.com/office/drawing/2014/main" id="{E89A8514-0B3D-0DC7-CDC1-808BBA75285B}"/>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7" name="TextBox 6">
            <a:extLst>
              <a:ext uri="{FF2B5EF4-FFF2-40B4-BE49-F238E27FC236}">
                <a16:creationId xmlns:a16="http://schemas.microsoft.com/office/drawing/2014/main" id="{5B05C901-90D1-FED7-EA87-46C6A27A6E9A}"/>
              </a:ext>
            </a:extLst>
          </p:cNvPr>
          <p:cNvSpPr txBox="1"/>
          <p:nvPr userDrawn="1"/>
        </p:nvSpPr>
        <p:spPr>
          <a:xfrm>
            <a:off x="239605" y="6450755"/>
            <a:ext cx="6195917" cy="261610"/>
          </a:xfrm>
          <a:prstGeom prst="rect">
            <a:avLst/>
          </a:prstGeom>
          <a:noFill/>
        </p:spPr>
        <p:txBody>
          <a:bodyPr wrap="square" rtlCol="0">
            <a:spAutoFit/>
          </a:bodyPr>
          <a:lstStyle/>
          <a:p>
            <a:r>
              <a:rPr lang="en-US" sz="1050" dirty="0">
                <a:solidFill>
                  <a:schemeClr val="tx1"/>
                </a:solidFill>
                <a:latin typeface="Century Gothic" panose="020B0502020202020204" pitchFamily="34" charset="0"/>
              </a:rPr>
              <a:t>Teacher slide</a:t>
            </a:r>
          </a:p>
        </p:txBody>
      </p:sp>
      <p:sp>
        <p:nvSpPr>
          <p:cNvPr id="11" name="Content Placeholder 2">
            <a:extLst>
              <a:ext uri="{FF2B5EF4-FFF2-40B4-BE49-F238E27FC236}">
                <a16:creationId xmlns:a16="http://schemas.microsoft.com/office/drawing/2014/main" id="{80F89E4D-8605-8B87-FBD0-B8AC80F2EE36}"/>
              </a:ext>
            </a:extLst>
          </p:cNvPr>
          <p:cNvSpPr>
            <a:spLocks noGrp="1"/>
          </p:cNvSpPr>
          <p:nvPr>
            <p:ph sz="half" idx="12"/>
          </p:nvPr>
        </p:nvSpPr>
        <p:spPr>
          <a:xfrm>
            <a:off x="234315" y="1333463"/>
            <a:ext cx="3495309" cy="4650224"/>
          </a:xfrm>
        </p:spPr>
        <p:txBody>
          <a:bodyPr>
            <a:noAutofit/>
          </a:bodyPr>
          <a:lstStyle>
            <a:lvl1pPr marL="0" indent="0">
              <a:lnSpc>
                <a:spcPts val="2500"/>
              </a:lnSpc>
              <a:spcBef>
                <a:spcPts val="1000"/>
              </a:spcBef>
              <a:spcAft>
                <a:spcPts val="1600"/>
              </a:spcAft>
              <a:buNone/>
              <a:defRPr sz="2000"/>
            </a:lvl1pPr>
          </a:lstStyle>
          <a:p>
            <a:pPr lvl="0"/>
            <a:endParaRPr lang="en-US" dirty="0"/>
          </a:p>
        </p:txBody>
      </p:sp>
      <p:sp>
        <p:nvSpPr>
          <p:cNvPr id="13" name="Content Placeholder 2">
            <a:extLst>
              <a:ext uri="{FF2B5EF4-FFF2-40B4-BE49-F238E27FC236}">
                <a16:creationId xmlns:a16="http://schemas.microsoft.com/office/drawing/2014/main" id="{53C17DA9-0604-BD71-1867-C143F529086C}"/>
              </a:ext>
            </a:extLst>
          </p:cNvPr>
          <p:cNvSpPr>
            <a:spLocks noGrp="1"/>
          </p:cNvSpPr>
          <p:nvPr>
            <p:ph sz="half" idx="13"/>
          </p:nvPr>
        </p:nvSpPr>
        <p:spPr>
          <a:xfrm>
            <a:off x="4067944" y="1333463"/>
            <a:ext cx="3603625" cy="4650224"/>
          </a:xfrm>
        </p:spPr>
        <p:txBody>
          <a:bodyPr>
            <a:noAutofit/>
          </a:bodyPr>
          <a:lstStyle>
            <a:lvl1pPr marL="0" indent="0">
              <a:lnSpc>
                <a:spcPts val="2500"/>
              </a:lnSpc>
              <a:spcBef>
                <a:spcPts val="1000"/>
              </a:spcBef>
              <a:spcAft>
                <a:spcPts val="1600"/>
              </a:spcAft>
              <a:buNone/>
              <a:defRPr sz="2000"/>
            </a:lvl1pPr>
          </a:lstStyle>
          <a:p>
            <a:pPr lvl="0"/>
            <a:endParaRPr lang="en-US" dirty="0"/>
          </a:p>
        </p:txBody>
      </p:sp>
    </p:spTree>
    <p:extLst>
      <p:ext uri="{BB962C8B-B14F-4D97-AF65-F5344CB8AC3E}">
        <p14:creationId xmlns:p14="http://schemas.microsoft.com/office/powerpoint/2010/main" val="2286736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F - Climate for learning + see notes ">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D2F432C-A1AE-937D-DD11-EE61E68DAD63}"/>
              </a:ext>
            </a:extLst>
          </p:cNvPr>
          <p:cNvSpPr txBox="1"/>
          <p:nvPr userDrawn="1"/>
        </p:nvSpPr>
        <p:spPr>
          <a:xfrm>
            <a:off x="222307" y="742917"/>
            <a:ext cx="4518025" cy="5639172"/>
          </a:xfrm>
          <a:prstGeom prst="rect">
            <a:avLst/>
          </a:prstGeom>
          <a:noFill/>
        </p:spPr>
        <p:txBody>
          <a:bodyPr wrap="square" rtlCol="0">
            <a:spAutoFit/>
          </a:bodyPr>
          <a:lstStyle/>
          <a:p>
            <a:pPr>
              <a:lnSpc>
                <a:spcPts val="3200"/>
              </a:lnSpc>
              <a:spcBef>
                <a:spcPts val="1500"/>
              </a:spcBef>
              <a:spcAft>
                <a:spcPts val="0"/>
              </a:spcAft>
            </a:pPr>
            <a:r>
              <a:rPr lang="en-US" sz="2400" b="1" dirty="0">
                <a:solidFill>
                  <a:schemeClr val="accent2"/>
                </a:solidFill>
                <a:latin typeface="Century Gothic" panose="020B0502020202020204" pitchFamily="34" charset="0"/>
              </a:rPr>
              <a:t>Climate for learning</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kern="1200" dirty="0">
                <a:solidFill>
                  <a:schemeClr val="tx1"/>
                </a:solidFill>
                <a:latin typeface="Century Gothic" panose="020B0502020202020204" pitchFamily="34" charset="0"/>
                <a:ea typeface="+mn-ea"/>
                <a:cs typeface="+mn-cs"/>
              </a:rPr>
              <a:t>Make sure you have read the accompanying teacher guidance notes before teaching this lesson. These include relevant subject knowledge for this topic, guidance on creating a safe learning environment, and curriculum links</a:t>
            </a:r>
            <a:br>
              <a:rPr lang="en-US" sz="1600" dirty="0">
                <a:solidFill>
                  <a:schemeClr val="tx1"/>
                </a:solidFill>
                <a:latin typeface="Century Gothic" panose="020B0502020202020204" pitchFamily="34" charset="0"/>
              </a:rPr>
            </a:br>
            <a:r>
              <a:rPr lang="en-US" sz="1600" b="1" dirty="0">
                <a:solidFill>
                  <a:schemeClr val="tx1"/>
                </a:solidFill>
                <a:latin typeface="Century Gothic" panose="020B0502020202020204" pitchFamily="34" charset="0"/>
              </a:rPr>
              <a:t>(See notes below)</a:t>
            </a:r>
          </a:p>
          <a:p>
            <a:pPr marL="0" marR="0" lvl="0" indent="0" algn="l" defTabSz="457200" rtl="0" eaLnBrk="1" fontAlgn="auto" latinLnBrk="0" hangingPunct="1">
              <a:lnSpc>
                <a:spcPts val="3200"/>
              </a:lnSpc>
              <a:spcBef>
                <a:spcPts val="1500"/>
              </a:spcBef>
              <a:spcAft>
                <a:spcPts val="0"/>
              </a:spcAft>
              <a:buClrTx/>
              <a:buSzTx/>
              <a:buFontTx/>
              <a:buNone/>
              <a:tabLst/>
              <a:defRPr/>
            </a:pPr>
            <a:r>
              <a:rPr lang="en-US" sz="2400" b="1" dirty="0">
                <a:solidFill>
                  <a:schemeClr val="accent2"/>
                </a:solidFill>
                <a:latin typeface="Century Gothic" panose="020B0502020202020204" pitchFamily="34" charset="0"/>
              </a:rPr>
              <a:t>Further guidance</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dirty="0">
                <a:solidFill>
                  <a:schemeClr val="tx1"/>
                </a:solidFill>
                <a:latin typeface="Century Gothic" panose="020B0502020202020204" pitchFamily="34" charset="0"/>
              </a:rPr>
              <a:t>Members of the PSHE Association can access our website for further guidance </a:t>
            </a:r>
            <a:br>
              <a:rPr lang="en-US" sz="1600" b="0" dirty="0">
                <a:solidFill>
                  <a:schemeClr val="tx1"/>
                </a:solidFill>
                <a:latin typeface="Century Gothic" panose="020B0502020202020204" pitchFamily="34" charset="0"/>
              </a:rPr>
            </a:br>
            <a:r>
              <a:rPr lang="en-US" sz="1600" b="0" dirty="0">
                <a:solidFill>
                  <a:schemeClr val="tx1"/>
                </a:solidFill>
                <a:latin typeface="Century Gothic" panose="020B0502020202020204" pitchFamily="34" charset="0"/>
                <a:hlinkClick r:id="rId2"/>
              </a:rPr>
              <a:t>www.pshe-association.org.uk/</a:t>
            </a:r>
            <a:endParaRPr lang="en-US" sz="1600" b="0" dirty="0">
              <a:solidFill>
                <a:schemeClr val="tx1"/>
              </a:solidFill>
              <a:latin typeface="Century Gothic" panose="020B0502020202020204" pitchFamily="34" charset="0"/>
            </a:endParaRPr>
          </a:p>
          <a:p>
            <a:pPr marL="0" marR="0" lvl="0" indent="0" algn="l" defTabSz="457200" rtl="0" eaLnBrk="1" fontAlgn="auto" latinLnBrk="0" hangingPunct="1">
              <a:lnSpc>
                <a:spcPts val="3200"/>
              </a:lnSpc>
              <a:spcBef>
                <a:spcPts val="1500"/>
              </a:spcBef>
              <a:spcAft>
                <a:spcPts val="0"/>
              </a:spcAft>
              <a:buClrTx/>
              <a:buSzTx/>
              <a:buFontTx/>
              <a:buNone/>
              <a:tabLst/>
              <a:defRPr/>
            </a:pPr>
            <a:r>
              <a:rPr lang="en-US" sz="2400" b="1" dirty="0">
                <a:solidFill>
                  <a:schemeClr val="accent2"/>
                </a:solidFill>
                <a:latin typeface="Century Gothic" panose="020B0502020202020204" pitchFamily="34" charset="0"/>
              </a:rPr>
              <a:t>Duration </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dirty="0">
                <a:solidFill>
                  <a:schemeClr val="tx1"/>
                </a:solidFill>
                <a:latin typeface="Century Gothic" panose="020B0502020202020204" pitchFamily="34" charset="0"/>
              </a:rPr>
              <a:t>This has been designed to be taught as a </a:t>
            </a:r>
            <a:br>
              <a:rPr lang="en-US" sz="1600" b="0" dirty="0">
                <a:solidFill>
                  <a:schemeClr val="tx1"/>
                </a:solidFill>
                <a:latin typeface="Century Gothic" panose="020B0502020202020204" pitchFamily="34" charset="0"/>
              </a:rPr>
            </a:br>
            <a:r>
              <a:rPr lang="en-US" sz="1600" b="1" dirty="0">
                <a:solidFill>
                  <a:schemeClr val="tx1"/>
                </a:solidFill>
                <a:latin typeface="Century Gothic" panose="020B0502020202020204" pitchFamily="34" charset="0"/>
              </a:rPr>
              <a:t>60 minute </a:t>
            </a:r>
            <a:r>
              <a:rPr lang="en-US" sz="1600" b="0" dirty="0">
                <a:solidFill>
                  <a:schemeClr val="tx1"/>
                </a:solidFill>
                <a:latin typeface="Century Gothic" panose="020B0502020202020204" pitchFamily="34" charset="0"/>
              </a:rPr>
              <a:t>PSHE education lesson.</a:t>
            </a:r>
          </a:p>
        </p:txBody>
      </p:sp>
      <p:sp>
        <p:nvSpPr>
          <p:cNvPr id="11" name="Content Placeholder 2">
            <a:extLst>
              <a:ext uri="{FF2B5EF4-FFF2-40B4-BE49-F238E27FC236}">
                <a16:creationId xmlns:a16="http://schemas.microsoft.com/office/drawing/2014/main" id="{AFBFE3F0-AF15-64D4-9972-B459CF0CF8B0}"/>
              </a:ext>
            </a:extLst>
          </p:cNvPr>
          <p:cNvSpPr>
            <a:spLocks noGrp="1"/>
          </p:cNvSpPr>
          <p:nvPr>
            <p:ph sz="half" idx="12"/>
          </p:nvPr>
        </p:nvSpPr>
        <p:spPr>
          <a:xfrm>
            <a:off x="5018405" y="1215083"/>
            <a:ext cx="4562158" cy="4573593"/>
          </a:xfrm>
        </p:spPr>
        <p:txBody>
          <a:bodyPr>
            <a:normAutofit/>
          </a:bodyPr>
          <a:lstStyle>
            <a:lvl1pPr marL="0" indent="0">
              <a:lnSpc>
                <a:spcPts val="2400"/>
              </a:lnSpc>
              <a:spcBef>
                <a:spcPts val="700"/>
              </a:spcBef>
              <a:spcAft>
                <a:spcPts val="0"/>
              </a:spcAft>
              <a:buNone/>
              <a:defRPr sz="1600"/>
            </a:lvl1pPr>
          </a:lstStyle>
          <a:p>
            <a:pPr lvl="0"/>
            <a:endParaRPr lang="en-US"/>
          </a:p>
        </p:txBody>
      </p:sp>
      <p:sp>
        <p:nvSpPr>
          <p:cNvPr id="4" name="TextBox 3">
            <a:extLst>
              <a:ext uri="{FF2B5EF4-FFF2-40B4-BE49-F238E27FC236}">
                <a16:creationId xmlns:a16="http://schemas.microsoft.com/office/drawing/2014/main" id="{3CD0CA89-1742-42B4-825B-1D7BCA80F06C}"/>
              </a:ext>
            </a:extLst>
          </p:cNvPr>
          <p:cNvSpPr txBox="1"/>
          <p:nvPr userDrawn="1"/>
        </p:nvSpPr>
        <p:spPr>
          <a:xfrm>
            <a:off x="5003800" y="742917"/>
            <a:ext cx="4953000" cy="461665"/>
          </a:xfrm>
          <a:prstGeom prst="rect">
            <a:avLst/>
          </a:prstGeom>
          <a:noFill/>
        </p:spPr>
        <p:txBody>
          <a:bodyPr wrap="square">
            <a:spAutoFit/>
          </a:bodyPr>
          <a:lstStyle/>
          <a:p>
            <a:pPr>
              <a:spcAft>
                <a:spcPts val="800"/>
              </a:spcAft>
            </a:pPr>
            <a:r>
              <a:rPr lang="en-US" sz="2400" b="1" dirty="0">
                <a:solidFill>
                  <a:schemeClr val="accent2"/>
                </a:solidFill>
                <a:latin typeface="Century Gothic" panose="020B0502020202020204" pitchFamily="34" charset="0"/>
              </a:rPr>
              <a:t>Resources required  </a:t>
            </a:r>
          </a:p>
        </p:txBody>
      </p:sp>
      <p:sp>
        <p:nvSpPr>
          <p:cNvPr id="2" name="Slide Number Placeholder 5">
            <a:extLst>
              <a:ext uri="{FF2B5EF4-FFF2-40B4-BE49-F238E27FC236}">
                <a16:creationId xmlns:a16="http://schemas.microsoft.com/office/drawing/2014/main" id="{ABD669F8-39F9-206C-9BFE-CC90DDBCD803}"/>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3" name="Picture 2" descr="A close-up of a logo&#10;&#10;Description automatically generated">
            <a:extLst>
              <a:ext uri="{FF2B5EF4-FFF2-40B4-BE49-F238E27FC236}">
                <a16:creationId xmlns:a16="http://schemas.microsoft.com/office/drawing/2014/main" id="{24C3B23D-8584-0BE9-6A03-02F9C5C12404}"/>
              </a:ext>
            </a:extLst>
          </p:cNvPr>
          <p:cNvPicPr>
            <a:picLocks noChangeAspect="1"/>
          </p:cNvPicPr>
          <p:nvPr userDrawn="1"/>
        </p:nvPicPr>
        <p:blipFill>
          <a:blip r:embed="rId3"/>
          <a:stretch>
            <a:fillRect/>
          </a:stretch>
        </p:blipFill>
        <p:spPr>
          <a:xfrm>
            <a:off x="8091328" y="349230"/>
            <a:ext cx="1479392" cy="301845"/>
          </a:xfrm>
          <a:prstGeom prst="rect">
            <a:avLst/>
          </a:prstGeom>
        </p:spPr>
      </p:pic>
      <p:sp>
        <p:nvSpPr>
          <p:cNvPr id="5" name="TextBox 4">
            <a:extLst>
              <a:ext uri="{FF2B5EF4-FFF2-40B4-BE49-F238E27FC236}">
                <a16:creationId xmlns:a16="http://schemas.microsoft.com/office/drawing/2014/main" id="{D0C19F99-03CC-F20A-7E2F-B98AAC20156B}"/>
              </a:ext>
            </a:extLst>
          </p:cNvPr>
          <p:cNvSpPr txBox="1"/>
          <p:nvPr userDrawn="1"/>
        </p:nvSpPr>
        <p:spPr>
          <a:xfrm>
            <a:off x="239605" y="6450755"/>
            <a:ext cx="6195917" cy="261610"/>
          </a:xfrm>
          <a:prstGeom prst="rect">
            <a:avLst/>
          </a:prstGeom>
          <a:noFill/>
        </p:spPr>
        <p:txBody>
          <a:bodyPr wrap="square" rtlCol="0">
            <a:spAutoFit/>
          </a:bodyPr>
          <a:lstStyle/>
          <a:p>
            <a:r>
              <a:rPr lang="en-US" sz="1050" dirty="0">
                <a:solidFill>
                  <a:schemeClr val="tx1"/>
                </a:solidFill>
                <a:latin typeface="Century Gothic" panose="020B0502020202020204" pitchFamily="34" charset="0"/>
              </a:rPr>
              <a:t>Teacher slide</a:t>
            </a:r>
          </a:p>
        </p:txBody>
      </p:sp>
    </p:spTree>
    <p:extLst>
      <p:ext uri="{BB962C8B-B14F-4D97-AF65-F5344CB8AC3E}">
        <p14:creationId xmlns:p14="http://schemas.microsoft.com/office/powerpoint/2010/main" val="2406793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F - Climate for learning NO see notes ">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6C296A01-0566-BA45-97D1-F56C64466DC7}"/>
              </a:ext>
            </a:extLst>
          </p:cNvPr>
          <p:cNvSpPr>
            <a:spLocks noGrp="1"/>
          </p:cNvSpPr>
          <p:nvPr>
            <p:ph sz="half" idx="12"/>
          </p:nvPr>
        </p:nvSpPr>
        <p:spPr>
          <a:xfrm>
            <a:off x="5025821" y="2496123"/>
            <a:ext cx="4554742" cy="3904677"/>
          </a:xfrm>
        </p:spPr>
        <p:txBody>
          <a:bodyPr>
            <a:normAutofit/>
          </a:bodyPr>
          <a:lstStyle>
            <a:lvl1pPr marL="0" indent="0">
              <a:lnSpc>
                <a:spcPts val="2400"/>
              </a:lnSpc>
              <a:spcBef>
                <a:spcPts val="700"/>
              </a:spcBef>
              <a:spcAft>
                <a:spcPts val="0"/>
              </a:spcAft>
              <a:buNone/>
              <a:defRPr sz="1600"/>
            </a:lvl1pPr>
          </a:lstStyle>
          <a:p>
            <a:pPr lvl="0"/>
            <a:endParaRPr lang="en-US" dirty="0"/>
          </a:p>
        </p:txBody>
      </p:sp>
      <p:sp>
        <p:nvSpPr>
          <p:cNvPr id="8" name="TextBox 7">
            <a:extLst>
              <a:ext uri="{FF2B5EF4-FFF2-40B4-BE49-F238E27FC236}">
                <a16:creationId xmlns:a16="http://schemas.microsoft.com/office/drawing/2014/main" id="{CC531C46-C32B-8326-245D-74305762D335}"/>
              </a:ext>
            </a:extLst>
          </p:cNvPr>
          <p:cNvSpPr txBox="1"/>
          <p:nvPr userDrawn="1"/>
        </p:nvSpPr>
        <p:spPr>
          <a:xfrm>
            <a:off x="5008889" y="1993407"/>
            <a:ext cx="4959626" cy="461665"/>
          </a:xfrm>
          <a:prstGeom prst="rect">
            <a:avLst/>
          </a:prstGeom>
          <a:noFill/>
        </p:spPr>
        <p:txBody>
          <a:bodyPr wrap="square">
            <a:spAutoFit/>
          </a:bodyPr>
          <a:lstStyle/>
          <a:p>
            <a:pPr>
              <a:spcAft>
                <a:spcPts val="800"/>
              </a:spcAft>
            </a:pPr>
            <a:r>
              <a:rPr lang="en-US" sz="2400" b="1" dirty="0">
                <a:solidFill>
                  <a:srgbClr val="EC694A"/>
                </a:solidFill>
                <a:latin typeface="Century Gothic" panose="020B0502020202020204" pitchFamily="34" charset="0"/>
              </a:rPr>
              <a:t>Resources required </a:t>
            </a:r>
          </a:p>
        </p:txBody>
      </p:sp>
      <p:sp>
        <p:nvSpPr>
          <p:cNvPr id="10" name="TextBox 9">
            <a:extLst>
              <a:ext uri="{FF2B5EF4-FFF2-40B4-BE49-F238E27FC236}">
                <a16:creationId xmlns:a16="http://schemas.microsoft.com/office/drawing/2014/main" id="{B60255D6-F7D5-BE51-319F-3AF82F0820EF}"/>
              </a:ext>
            </a:extLst>
          </p:cNvPr>
          <p:cNvSpPr txBox="1"/>
          <p:nvPr userDrawn="1"/>
        </p:nvSpPr>
        <p:spPr>
          <a:xfrm>
            <a:off x="5008889" y="744975"/>
            <a:ext cx="4518025" cy="1176476"/>
          </a:xfrm>
          <a:prstGeom prst="rect">
            <a:avLst/>
          </a:prstGeom>
          <a:noFill/>
        </p:spPr>
        <p:txBody>
          <a:bodyPr wrap="square" rtlCol="0">
            <a:spAutoFit/>
          </a:bodyPr>
          <a:lstStyle/>
          <a:p>
            <a:pPr marL="0" marR="0" lvl="0" indent="0" algn="l" defTabSz="457200" rtl="0" eaLnBrk="1" fontAlgn="auto" latinLnBrk="0" hangingPunct="1">
              <a:lnSpc>
                <a:spcPts val="3200"/>
              </a:lnSpc>
              <a:spcBef>
                <a:spcPts val="1500"/>
              </a:spcBef>
              <a:spcAft>
                <a:spcPts val="0"/>
              </a:spcAft>
              <a:buClrTx/>
              <a:buSzTx/>
              <a:buFontTx/>
              <a:buNone/>
              <a:tabLst/>
              <a:defRPr/>
            </a:pPr>
            <a:r>
              <a:rPr lang="en-US" sz="2400" b="1" dirty="0">
                <a:solidFill>
                  <a:srgbClr val="EC694A"/>
                </a:solidFill>
                <a:latin typeface="Century Gothic" panose="020B0502020202020204" pitchFamily="34" charset="0"/>
              </a:rPr>
              <a:t>Duration </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dirty="0">
                <a:solidFill>
                  <a:schemeClr val="tx1"/>
                </a:solidFill>
                <a:latin typeface="Century Gothic" panose="020B0502020202020204" pitchFamily="34" charset="0"/>
              </a:rPr>
              <a:t>This has been designed to be taught as a </a:t>
            </a:r>
            <a:br>
              <a:rPr lang="en-US" sz="1600" b="0" dirty="0">
                <a:solidFill>
                  <a:schemeClr val="tx1"/>
                </a:solidFill>
                <a:latin typeface="Century Gothic" panose="020B0502020202020204" pitchFamily="34" charset="0"/>
              </a:rPr>
            </a:br>
            <a:r>
              <a:rPr lang="en-US" sz="1600" b="1" dirty="0">
                <a:solidFill>
                  <a:schemeClr val="tx1"/>
                </a:solidFill>
                <a:latin typeface="Century Gothic" panose="020B0502020202020204" pitchFamily="34" charset="0"/>
              </a:rPr>
              <a:t>60 minute </a:t>
            </a:r>
            <a:r>
              <a:rPr lang="en-US" sz="1600" b="0" dirty="0">
                <a:solidFill>
                  <a:schemeClr val="tx1"/>
                </a:solidFill>
                <a:latin typeface="Century Gothic" panose="020B0502020202020204" pitchFamily="34" charset="0"/>
              </a:rPr>
              <a:t>PSHE education lesson.</a:t>
            </a:r>
          </a:p>
        </p:txBody>
      </p:sp>
      <p:sp>
        <p:nvSpPr>
          <p:cNvPr id="2" name="Slide Number Placeholder 5">
            <a:extLst>
              <a:ext uri="{FF2B5EF4-FFF2-40B4-BE49-F238E27FC236}">
                <a16:creationId xmlns:a16="http://schemas.microsoft.com/office/drawing/2014/main" id="{4DB59F04-F5AA-0801-0B13-214D0E130543}"/>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4" name="Picture 3" descr="A close-up of a logo&#10;&#10;Description automatically generated">
            <a:extLst>
              <a:ext uri="{FF2B5EF4-FFF2-40B4-BE49-F238E27FC236}">
                <a16:creationId xmlns:a16="http://schemas.microsoft.com/office/drawing/2014/main" id="{976FB27C-E708-05AF-A072-0521FC5BEB55}"/>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6" name="TextBox 5">
            <a:extLst>
              <a:ext uri="{FF2B5EF4-FFF2-40B4-BE49-F238E27FC236}">
                <a16:creationId xmlns:a16="http://schemas.microsoft.com/office/drawing/2014/main" id="{CA738623-8B52-321A-67FF-8DF5CB2FE394}"/>
              </a:ext>
            </a:extLst>
          </p:cNvPr>
          <p:cNvSpPr txBox="1"/>
          <p:nvPr userDrawn="1"/>
        </p:nvSpPr>
        <p:spPr>
          <a:xfrm>
            <a:off x="239605" y="6450755"/>
            <a:ext cx="6195917" cy="261610"/>
          </a:xfrm>
          <a:prstGeom prst="rect">
            <a:avLst/>
          </a:prstGeom>
          <a:noFill/>
        </p:spPr>
        <p:txBody>
          <a:bodyPr wrap="square" rtlCol="0">
            <a:spAutoFit/>
          </a:bodyPr>
          <a:lstStyle/>
          <a:p>
            <a:r>
              <a:rPr lang="en-US" sz="1050" dirty="0">
                <a:solidFill>
                  <a:schemeClr val="tx1"/>
                </a:solidFill>
                <a:latin typeface="Century Gothic" panose="020B0502020202020204" pitchFamily="34" charset="0"/>
              </a:rPr>
              <a:t>Teacher slide</a:t>
            </a:r>
          </a:p>
        </p:txBody>
      </p:sp>
      <p:sp>
        <p:nvSpPr>
          <p:cNvPr id="9" name="TextBox 8">
            <a:extLst>
              <a:ext uri="{FF2B5EF4-FFF2-40B4-BE49-F238E27FC236}">
                <a16:creationId xmlns:a16="http://schemas.microsoft.com/office/drawing/2014/main" id="{D7E42CF0-927F-365D-7773-76DA83AB4CFC}"/>
              </a:ext>
            </a:extLst>
          </p:cNvPr>
          <p:cNvSpPr txBox="1"/>
          <p:nvPr userDrawn="1"/>
        </p:nvSpPr>
        <p:spPr>
          <a:xfrm>
            <a:off x="222307" y="742917"/>
            <a:ext cx="4518025" cy="5241756"/>
          </a:xfrm>
          <a:prstGeom prst="rect">
            <a:avLst/>
          </a:prstGeom>
          <a:noFill/>
        </p:spPr>
        <p:txBody>
          <a:bodyPr wrap="square" rtlCol="0">
            <a:spAutoFit/>
          </a:bodyPr>
          <a:lstStyle/>
          <a:p>
            <a:pPr>
              <a:lnSpc>
                <a:spcPts val="3200"/>
              </a:lnSpc>
              <a:spcBef>
                <a:spcPts val="1500"/>
              </a:spcBef>
              <a:spcAft>
                <a:spcPts val="0"/>
              </a:spcAft>
            </a:pPr>
            <a:r>
              <a:rPr lang="en-US" sz="2400" b="1" dirty="0">
                <a:solidFill>
                  <a:schemeClr val="accent2"/>
                </a:solidFill>
                <a:latin typeface="Century Gothic" panose="020B0502020202020204" pitchFamily="34" charset="0"/>
              </a:rPr>
              <a:t>Climate for learning</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dirty="0">
                <a:solidFill>
                  <a:schemeClr val="tx1"/>
                </a:solidFill>
                <a:latin typeface="Century Gothic" panose="020B0502020202020204" pitchFamily="34" charset="0"/>
              </a:rPr>
              <a:t>Make sure you have read the accompanying teacher guidance notes before teaching this lesson. These include relevant subject knowledge and guidance on establishing a safe classroom environment, including sharing ground rules, the limits of confidentiality, approaching the topic sensitively and handling questions effectively. </a:t>
            </a:r>
          </a:p>
          <a:p>
            <a:pPr marL="0" marR="0" lvl="0" indent="0" algn="l" defTabSz="457200" rtl="0" eaLnBrk="1" fontAlgn="auto" latinLnBrk="0" hangingPunct="1">
              <a:lnSpc>
                <a:spcPts val="2400"/>
              </a:lnSpc>
              <a:spcBef>
                <a:spcPts val="1500"/>
              </a:spcBef>
              <a:spcAft>
                <a:spcPts val="0"/>
              </a:spcAft>
              <a:buClrTx/>
              <a:buSzTx/>
              <a:buFontTx/>
              <a:buNone/>
              <a:tabLst/>
              <a:defRPr/>
            </a:pPr>
            <a:r>
              <a:rPr lang="en-US" sz="2400" b="1" dirty="0">
                <a:solidFill>
                  <a:srgbClr val="EC694A"/>
                </a:solidFill>
                <a:latin typeface="Century Gothic" panose="020B0502020202020204" pitchFamily="34" charset="0"/>
              </a:rPr>
              <a:t>Further guidance</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dirty="0">
                <a:solidFill>
                  <a:schemeClr val="tx1"/>
                </a:solidFill>
                <a:latin typeface="Century Gothic" panose="020B0502020202020204" pitchFamily="34" charset="0"/>
              </a:rPr>
              <a:t>Members of the PSHE Association can access our website for further guidance </a:t>
            </a:r>
            <a:br>
              <a:rPr lang="en-US" sz="1600" b="0" dirty="0">
                <a:solidFill>
                  <a:schemeClr val="tx1"/>
                </a:solidFill>
                <a:latin typeface="Century Gothic" panose="020B0502020202020204" pitchFamily="34" charset="0"/>
              </a:rPr>
            </a:br>
            <a:r>
              <a:rPr lang="en-US" sz="1600" b="0" dirty="0">
                <a:solidFill>
                  <a:schemeClr val="tx1"/>
                </a:solidFill>
                <a:latin typeface="Century Gothic" panose="020B0502020202020204" pitchFamily="34" charset="0"/>
                <a:hlinkClick r:id="rId3"/>
              </a:rPr>
              <a:t>www.pshe-association.org.uk/</a:t>
            </a:r>
            <a:endParaRPr lang="en-US" sz="1600" b="0" dirty="0">
              <a:solidFill>
                <a:schemeClr val="tx1"/>
              </a:solidFill>
              <a:latin typeface="Century Gothic" panose="020B0502020202020204" pitchFamily="34" charset="0"/>
            </a:endParaRPr>
          </a:p>
          <a:p>
            <a:pPr marL="0" marR="0" lvl="0" indent="0" algn="l" defTabSz="457200" rtl="0" eaLnBrk="1" fontAlgn="auto" latinLnBrk="0" hangingPunct="1">
              <a:lnSpc>
                <a:spcPts val="2400"/>
              </a:lnSpc>
              <a:spcBef>
                <a:spcPts val="700"/>
              </a:spcBef>
              <a:spcAft>
                <a:spcPts val="0"/>
              </a:spcAft>
              <a:buClrTx/>
              <a:buSzTx/>
              <a:buFontTx/>
              <a:buNone/>
              <a:tabLst/>
              <a:defRPr/>
            </a:pPr>
            <a:endParaRPr lang="en-US" sz="16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160387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F - Climate for learning NO see notes-V2">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D2F432C-A1AE-937D-DD11-EE61E68DAD63}"/>
              </a:ext>
            </a:extLst>
          </p:cNvPr>
          <p:cNvSpPr txBox="1"/>
          <p:nvPr userDrawn="1"/>
        </p:nvSpPr>
        <p:spPr>
          <a:xfrm>
            <a:off x="222307" y="742917"/>
            <a:ext cx="4518025" cy="5164747"/>
          </a:xfrm>
          <a:prstGeom prst="rect">
            <a:avLst/>
          </a:prstGeom>
          <a:noFill/>
        </p:spPr>
        <p:txBody>
          <a:bodyPr wrap="square" rtlCol="0">
            <a:spAutoFit/>
          </a:bodyPr>
          <a:lstStyle/>
          <a:p>
            <a:pPr>
              <a:lnSpc>
                <a:spcPts val="3200"/>
              </a:lnSpc>
              <a:spcBef>
                <a:spcPts val="1500"/>
              </a:spcBef>
              <a:spcAft>
                <a:spcPts val="0"/>
              </a:spcAft>
            </a:pPr>
            <a:r>
              <a:rPr lang="en-US" sz="2400" b="1" dirty="0">
                <a:solidFill>
                  <a:schemeClr val="accent2"/>
                </a:solidFill>
                <a:latin typeface="Century Gothic" panose="020B0502020202020204" pitchFamily="34" charset="0"/>
              </a:rPr>
              <a:t>Climate for learning</a:t>
            </a:r>
          </a:p>
          <a:p>
            <a:pPr>
              <a:lnSpc>
                <a:spcPts val="2300"/>
              </a:lnSpc>
            </a:pPr>
            <a:r>
              <a:rPr lang="en-GB" sz="1600" b="0" kern="1200" dirty="0">
                <a:solidFill>
                  <a:schemeClr val="tx1"/>
                </a:solidFill>
                <a:latin typeface="Century Gothic" panose="020B0502020202020204" pitchFamily="34" charset="0"/>
                <a:ea typeface="+mn-ea"/>
                <a:cs typeface="+mn-cs"/>
              </a:rPr>
              <a:t>Make sure you have read the accompanying teacher guidance notes before teaching this lesson. These include relevant subject knowledge for this topic, guidance on creating a safe learning environment, and curriculum links.</a:t>
            </a:r>
          </a:p>
          <a:p>
            <a:pPr marL="0" marR="0" lvl="0" indent="0" algn="l" defTabSz="457200" rtl="0" eaLnBrk="1" fontAlgn="auto" latinLnBrk="0" hangingPunct="1">
              <a:lnSpc>
                <a:spcPts val="3200"/>
              </a:lnSpc>
              <a:spcBef>
                <a:spcPts val="1500"/>
              </a:spcBef>
              <a:spcAft>
                <a:spcPts val="0"/>
              </a:spcAft>
              <a:buClrTx/>
              <a:buSzTx/>
              <a:buFontTx/>
              <a:buNone/>
              <a:tabLst/>
              <a:defRPr/>
            </a:pPr>
            <a:r>
              <a:rPr lang="en-US" sz="2400" b="1" dirty="0">
                <a:solidFill>
                  <a:schemeClr val="accent2"/>
                </a:solidFill>
                <a:latin typeface="Century Gothic" panose="020B0502020202020204" pitchFamily="34" charset="0"/>
              </a:rPr>
              <a:t>Further guidance</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dirty="0">
                <a:solidFill>
                  <a:schemeClr val="tx1"/>
                </a:solidFill>
                <a:latin typeface="Century Gothic" panose="020B0502020202020204" pitchFamily="34" charset="0"/>
              </a:rPr>
              <a:t>Members of the PSHE Association can access our website for further guidance </a:t>
            </a:r>
            <a:br>
              <a:rPr lang="en-US" sz="1600" b="0" dirty="0">
                <a:solidFill>
                  <a:schemeClr val="tx1"/>
                </a:solidFill>
                <a:latin typeface="Century Gothic" panose="020B0502020202020204" pitchFamily="34" charset="0"/>
              </a:rPr>
            </a:br>
            <a:r>
              <a:rPr lang="en-US" sz="1600" b="0" dirty="0">
                <a:solidFill>
                  <a:schemeClr val="tx1"/>
                </a:solidFill>
                <a:latin typeface="Century Gothic" panose="020B0502020202020204" pitchFamily="34" charset="0"/>
                <a:hlinkClick r:id="rId2"/>
              </a:rPr>
              <a:t>www.pshe-association.org.uk/</a:t>
            </a:r>
            <a:endParaRPr lang="en-US" sz="1600" b="0" dirty="0">
              <a:solidFill>
                <a:schemeClr val="tx1"/>
              </a:solidFill>
              <a:latin typeface="Century Gothic" panose="020B0502020202020204" pitchFamily="34" charset="0"/>
            </a:endParaRPr>
          </a:p>
          <a:p>
            <a:pPr marL="0" marR="0" lvl="0" indent="0" algn="l" defTabSz="457200" rtl="0" eaLnBrk="1" fontAlgn="auto" latinLnBrk="0" hangingPunct="1">
              <a:lnSpc>
                <a:spcPts val="3200"/>
              </a:lnSpc>
              <a:spcBef>
                <a:spcPts val="1500"/>
              </a:spcBef>
              <a:spcAft>
                <a:spcPts val="0"/>
              </a:spcAft>
              <a:buClrTx/>
              <a:buSzTx/>
              <a:buFontTx/>
              <a:buNone/>
              <a:tabLst/>
              <a:defRPr/>
            </a:pPr>
            <a:r>
              <a:rPr lang="en-US" sz="2400" b="1" dirty="0">
                <a:solidFill>
                  <a:schemeClr val="accent2"/>
                </a:solidFill>
                <a:latin typeface="Century Gothic" panose="020B0502020202020204" pitchFamily="34" charset="0"/>
              </a:rPr>
              <a:t>Duration </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dirty="0">
                <a:solidFill>
                  <a:schemeClr val="tx1"/>
                </a:solidFill>
                <a:latin typeface="Century Gothic" panose="020B0502020202020204" pitchFamily="34" charset="0"/>
              </a:rPr>
              <a:t>This has been designed to be taught as a </a:t>
            </a:r>
            <a:br>
              <a:rPr lang="en-US" sz="1600" b="0" dirty="0">
                <a:solidFill>
                  <a:schemeClr val="tx1"/>
                </a:solidFill>
                <a:latin typeface="Century Gothic" panose="020B0502020202020204" pitchFamily="34" charset="0"/>
              </a:rPr>
            </a:br>
            <a:r>
              <a:rPr lang="en-US" sz="1600" b="1" dirty="0">
                <a:solidFill>
                  <a:schemeClr val="tx1"/>
                </a:solidFill>
                <a:latin typeface="Century Gothic" panose="020B0502020202020204" pitchFamily="34" charset="0"/>
              </a:rPr>
              <a:t>60 minute </a:t>
            </a:r>
            <a:r>
              <a:rPr lang="en-US" sz="1600" b="0" dirty="0">
                <a:solidFill>
                  <a:schemeClr val="tx1"/>
                </a:solidFill>
                <a:latin typeface="Century Gothic" panose="020B0502020202020204" pitchFamily="34" charset="0"/>
              </a:rPr>
              <a:t>PSHE education lesson.</a:t>
            </a:r>
          </a:p>
        </p:txBody>
      </p:sp>
      <p:sp>
        <p:nvSpPr>
          <p:cNvPr id="11" name="Content Placeholder 2">
            <a:extLst>
              <a:ext uri="{FF2B5EF4-FFF2-40B4-BE49-F238E27FC236}">
                <a16:creationId xmlns:a16="http://schemas.microsoft.com/office/drawing/2014/main" id="{AFBFE3F0-AF15-64D4-9972-B459CF0CF8B0}"/>
              </a:ext>
            </a:extLst>
          </p:cNvPr>
          <p:cNvSpPr>
            <a:spLocks noGrp="1"/>
          </p:cNvSpPr>
          <p:nvPr>
            <p:ph sz="half" idx="12"/>
          </p:nvPr>
        </p:nvSpPr>
        <p:spPr>
          <a:xfrm>
            <a:off x="5018405" y="1215083"/>
            <a:ext cx="4562158" cy="4573593"/>
          </a:xfrm>
        </p:spPr>
        <p:txBody>
          <a:bodyPr>
            <a:normAutofit/>
          </a:bodyPr>
          <a:lstStyle>
            <a:lvl1pPr marL="0" indent="0">
              <a:lnSpc>
                <a:spcPts val="2400"/>
              </a:lnSpc>
              <a:spcBef>
                <a:spcPts val="700"/>
              </a:spcBef>
              <a:spcAft>
                <a:spcPts val="0"/>
              </a:spcAft>
              <a:buNone/>
              <a:defRPr sz="1600"/>
            </a:lvl1pPr>
          </a:lstStyle>
          <a:p>
            <a:pPr lvl="0"/>
            <a:endParaRPr lang="en-US"/>
          </a:p>
        </p:txBody>
      </p:sp>
      <p:sp>
        <p:nvSpPr>
          <p:cNvPr id="4" name="TextBox 3">
            <a:extLst>
              <a:ext uri="{FF2B5EF4-FFF2-40B4-BE49-F238E27FC236}">
                <a16:creationId xmlns:a16="http://schemas.microsoft.com/office/drawing/2014/main" id="{3CD0CA89-1742-42B4-825B-1D7BCA80F06C}"/>
              </a:ext>
            </a:extLst>
          </p:cNvPr>
          <p:cNvSpPr txBox="1"/>
          <p:nvPr userDrawn="1"/>
        </p:nvSpPr>
        <p:spPr>
          <a:xfrm>
            <a:off x="5003800" y="742917"/>
            <a:ext cx="4953000" cy="461665"/>
          </a:xfrm>
          <a:prstGeom prst="rect">
            <a:avLst/>
          </a:prstGeom>
          <a:noFill/>
        </p:spPr>
        <p:txBody>
          <a:bodyPr wrap="square">
            <a:spAutoFit/>
          </a:bodyPr>
          <a:lstStyle/>
          <a:p>
            <a:pPr>
              <a:spcAft>
                <a:spcPts val="800"/>
              </a:spcAft>
            </a:pPr>
            <a:r>
              <a:rPr lang="en-US" sz="2400" b="1" dirty="0">
                <a:solidFill>
                  <a:schemeClr val="accent2"/>
                </a:solidFill>
                <a:latin typeface="Century Gothic" panose="020B0502020202020204" pitchFamily="34" charset="0"/>
              </a:rPr>
              <a:t>Resources required  </a:t>
            </a:r>
          </a:p>
        </p:txBody>
      </p:sp>
      <p:sp>
        <p:nvSpPr>
          <p:cNvPr id="2" name="Slide Number Placeholder 5">
            <a:extLst>
              <a:ext uri="{FF2B5EF4-FFF2-40B4-BE49-F238E27FC236}">
                <a16:creationId xmlns:a16="http://schemas.microsoft.com/office/drawing/2014/main" id="{5EA43B49-578E-7273-9BED-0859E6813803}"/>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3" name="Picture 2" descr="A close-up of a logo&#10;&#10;Description automatically generated">
            <a:extLst>
              <a:ext uri="{FF2B5EF4-FFF2-40B4-BE49-F238E27FC236}">
                <a16:creationId xmlns:a16="http://schemas.microsoft.com/office/drawing/2014/main" id="{890094DA-0C3A-95C9-412D-7EF35C99FA16}"/>
              </a:ext>
            </a:extLst>
          </p:cNvPr>
          <p:cNvPicPr>
            <a:picLocks noChangeAspect="1"/>
          </p:cNvPicPr>
          <p:nvPr userDrawn="1"/>
        </p:nvPicPr>
        <p:blipFill>
          <a:blip r:embed="rId3"/>
          <a:stretch>
            <a:fillRect/>
          </a:stretch>
        </p:blipFill>
        <p:spPr>
          <a:xfrm>
            <a:off x="8091328" y="349230"/>
            <a:ext cx="1479392" cy="301845"/>
          </a:xfrm>
          <a:prstGeom prst="rect">
            <a:avLst/>
          </a:prstGeom>
        </p:spPr>
      </p:pic>
      <p:sp>
        <p:nvSpPr>
          <p:cNvPr id="5" name="TextBox 4">
            <a:extLst>
              <a:ext uri="{FF2B5EF4-FFF2-40B4-BE49-F238E27FC236}">
                <a16:creationId xmlns:a16="http://schemas.microsoft.com/office/drawing/2014/main" id="{54846773-2F9B-03A7-B8D3-0C81B4CCFDD5}"/>
              </a:ext>
            </a:extLst>
          </p:cNvPr>
          <p:cNvSpPr txBox="1"/>
          <p:nvPr userDrawn="1"/>
        </p:nvSpPr>
        <p:spPr>
          <a:xfrm>
            <a:off x="239605" y="6450755"/>
            <a:ext cx="6195917" cy="261610"/>
          </a:xfrm>
          <a:prstGeom prst="rect">
            <a:avLst/>
          </a:prstGeom>
          <a:noFill/>
        </p:spPr>
        <p:txBody>
          <a:bodyPr wrap="square" rtlCol="0">
            <a:spAutoFit/>
          </a:bodyPr>
          <a:lstStyle/>
          <a:p>
            <a:r>
              <a:rPr lang="en-US" sz="1050" dirty="0">
                <a:solidFill>
                  <a:schemeClr val="tx1"/>
                </a:solidFill>
                <a:latin typeface="Century Gothic" panose="020B0502020202020204" pitchFamily="34" charset="0"/>
              </a:rPr>
              <a:t>Teacher slide</a:t>
            </a:r>
          </a:p>
        </p:txBody>
      </p:sp>
    </p:spTree>
    <p:extLst>
      <p:ext uri="{BB962C8B-B14F-4D97-AF65-F5344CB8AC3E}">
        <p14:creationId xmlns:p14="http://schemas.microsoft.com/office/powerpoint/2010/main" val="2249031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F - blank ">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2A07717-61DE-6F15-36BC-615CA852FE06}"/>
              </a:ext>
            </a:extLst>
          </p:cNvPr>
          <p:cNvSpPr>
            <a:spLocks noGrp="1"/>
          </p:cNvSpPr>
          <p:nvPr>
            <p:ph type="title" hasCustomPrompt="1"/>
          </p:nvPr>
        </p:nvSpPr>
        <p:spPr>
          <a:xfrm>
            <a:off x="224155" y="582276"/>
            <a:ext cx="7498822" cy="694054"/>
          </a:xfrm>
        </p:spPr>
        <p:txBody>
          <a:bodyPr>
            <a:noAutofit/>
          </a:bodyPr>
          <a:lstStyle>
            <a:lvl1pPr>
              <a:defRPr sz="3600">
                <a:solidFill>
                  <a:schemeClr val="accent2"/>
                </a:solidFill>
              </a:defRPr>
            </a:lvl1pPr>
          </a:lstStyle>
          <a:p>
            <a:r>
              <a:rPr lang="en-GB" dirty="0"/>
              <a:t>Slide Title </a:t>
            </a:r>
            <a:endParaRPr lang="en-US" dirty="0"/>
          </a:p>
        </p:txBody>
      </p:sp>
      <p:sp>
        <p:nvSpPr>
          <p:cNvPr id="6" name="Slide Number Placeholder 5">
            <a:extLst>
              <a:ext uri="{FF2B5EF4-FFF2-40B4-BE49-F238E27FC236}">
                <a16:creationId xmlns:a16="http://schemas.microsoft.com/office/drawing/2014/main" id="{094BB503-8807-82A5-14DF-4F12CC984B5E}"/>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7" name="Picture 6" descr="A close-up of a logo&#10;&#10;Description automatically generated">
            <a:extLst>
              <a:ext uri="{FF2B5EF4-FFF2-40B4-BE49-F238E27FC236}">
                <a16:creationId xmlns:a16="http://schemas.microsoft.com/office/drawing/2014/main" id="{8B3FB9FE-20B6-D2A7-0CA0-B53FFE1AD36F}"/>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8" name="TextBox 7">
            <a:extLst>
              <a:ext uri="{FF2B5EF4-FFF2-40B4-BE49-F238E27FC236}">
                <a16:creationId xmlns:a16="http://schemas.microsoft.com/office/drawing/2014/main" id="{F98F271E-351A-C0DA-5ED1-7A9B87676B6A}"/>
              </a:ext>
            </a:extLst>
          </p:cNvPr>
          <p:cNvSpPr txBox="1"/>
          <p:nvPr userDrawn="1"/>
        </p:nvSpPr>
        <p:spPr>
          <a:xfrm>
            <a:off x="239605" y="6450755"/>
            <a:ext cx="6195917" cy="261610"/>
          </a:xfrm>
          <a:prstGeom prst="rect">
            <a:avLst/>
          </a:prstGeom>
          <a:noFill/>
        </p:spPr>
        <p:txBody>
          <a:bodyPr wrap="square" rtlCol="0">
            <a:spAutoFit/>
          </a:bodyPr>
          <a:lstStyle/>
          <a:p>
            <a:r>
              <a:rPr lang="en-US" sz="1050" dirty="0">
                <a:solidFill>
                  <a:schemeClr val="tx1"/>
                </a:solidFill>
                <a:latin typeface="Century Gothic" panose="020B0502020202020204" pitchFamily="34" charset="0"/>
              </a:rPr>
              <a:t>Teacher slide</a:t>
            </a:r>
          </a:p>
        </p:txBody>
      </p:sp>
    </p:spTree>
    <p:extLst>
      <p:ext uri="{BB962C8B-B14F-4D97-AF65-F5344CB8AC3E}">
        <p14:creationId xmlns:p14="http://schemas.microsoft.com/office/powerpoint/2010/main" val="1027259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SF - Lesson title_1">
    <p:bg>
      <p:bgPr>
        <a:solidFill>
          <a:schemeClr val="accent2"/>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C31F58-A7AD-D2D2-B25C-33A91C6F344D}"/>
              </a:ext>
            </a:extLst>
          </p:cNvPr>
          <p:cNvSpPr txBox="1"/>
          <p:nvPr userDrawn="1"/>
        </p:nvSpPr>
        <p:spPr>
          <a:xfrm>
            <a:off x="7239000" y="6408420"/>
            <a:ext cx="184731" cy="369332"/>
          </a:xfrm>
          <a:prstGeom prst="rect">
            <a:avLst/>
          </a:prstGeom>
          <a:noFill/>
        </p:spPr>
        <p:txBody>
          <a:bodyPr wrap="none" rtlCol="0">
            <a:spAutoFit/>
          </a:bodyPr>
          <a:lstStyle/>
          <a:p>
            <a:endParaRPr lang="en-US"/>
          </a:p>
        </p:txBody>
      </p:sp>
      <p:sp>
        <p:nvSpPr>
          <p:cNvPr id="15" name="Text Placeholder 5">
            <a:extLst>
              <a:ext uri="{FF2B5EF4-FFF2-40B4-BE49-F238E27FC236}">
                <a16:creationId xmlns:a16="http://schemas.microsoft.com/office/drawing/2014/main" id="{84F77F2C-B8A7-2180-E207-341DA2C9E1FC}"/>
              </a:ext>
            </a:extLst>
          </p:cNvPr>
          <p:cNvSpPr>
            <a:spLocks noGrp="1"/>
          </p:cNvSpPr>
          <p:nvPr>
            <p:ph type="body" sz="quarter" idx="15" hasCustomPrompt="1"/>
          </p:nvPr>
        </p:nvSpPr>
        <p:spPr>
          <a:xfrm>
            <a:off x="0" y="197801"/>
            <a:ext cx="1859280" cy="498475"/>
          </a:xfrm>
          <a:solidFill>
            <a:schemeClr val="bg2"/>
          </a:solidFill>
        </p:spPr>
        <p:txBody>
          <a:bodyPr anchor="ctr">
            <a:normAutofit/>
          </a:bodyPr>
          <a:lstStyle>
            <a:lvl1pPr marL="216000" indent="0">
              <a:buNone/>
              <a:defRPr sz="2400">
                <a:solidFill>
                  <a:schemeClr val="tx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Lesson X</a:t>
            </a:r>
            <a:endParaRPr lang="en-GB" dirty="0"/>
          </a:p>
        </p:txBody>
      </p:sp>
      <p:sp>
        <p:nvSpPr>
          <p:cNvPr id="3" name="Title 1">
            <a:extLst>
              <a:ext uri="{FF2B5EF4-FFF2-40B4-BE49-F238E27FC236}">
                <a16:creationId xmlns:a16="http://schemas.microsoft.com/office/drawing/2014/main" id="{A9C42C64-A2AE-AE48-5B4D-DDEC501BADCC}"/>
              </a:ext>
            </a:extLst>
          </p:cNvPr>
          <p:cNvSpPr>
            <a:spLocks noGrp="1"/>
          </p:cNvSpPr>
          <p:nvPr>
            <p:ph type="title" hasCustomPrompt="1"/>
          </p:nvPr>
        </p:nvSpPr>
        <p:spPr>
          <a:xfrm>
            <a:off x="232082" y="1271142"/>
            <a:ext cx="5151120" cy="1325563"/>
          </a:xfrm>
        </p:spPr>
        <p:txBody>
          <a:bodyPr>
            <a:normAutofit/>
          </a:bodyPr>
          <a:lstStyle>
            <a:lvl1pPr>
              <a:lnSpc>
                <a:spcPts val="5900"/>
              </a:lnSpc>
              <a:spcBef>
                <a:spcPts val="4200"/>
              </a:spcBef>
              <a:defRPr sz="5200">
                <a:solidFill>
                  <a:schemeClr val="bg1"/>
                </a:solidFill>
              </a:defRPr>
            </a:lvl1pPr>
          </a:lstStyle>
          <a:p>
            <a:r>
              <a:rPr lang="en-GB" dirty="0"/>
              <a:t>Slide Title </a:t>
            </a:r>
            <a:endParaRPr lang="en-US" dirty="0"/>
          </a:p>
        </p:txBody>
      </p:sp>
      <p:sp>
        <p:nvSpPr>
          <p:cNvPr id="6" name="Slide Number Placeholder 5">
            <a:extLst>
              <a:ext uri="{FF2B5EF4-FFF2-40B4-BE49-F238E27FC236}">
                <a16:creationId xmlns:a16="http://schemas.microsoft.com/office/drawing/2014/main" id="{1751FA22-7FFF-D15C-9949-B592D645673D}"/>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9" name="Picture 8" descr="A close-up of a logo&#10;&#10;Description automatically generated">
            <a:extLst>
              <a:ext uri="{FF2B5EF4-FFF2-40B4-BE49-F238E27FC236}">
                <a16:creationId xmlns:a16="http://schemas.microsoft.com/office/drawing/2014/main" id="{1A57D409-EC48-0997-B0C8-838FC922D3B8}"/>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410207369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3" Type="http://schemas.openxmlformats.org/officeDocument/2006/relationships/slideLayout" Target="../slideLayouts/slideLayout11.xml"/><Relationship Id="rId21" Type="http://schemas.openxmlformats.org/officeDocument/2006/relationships/slideLayout" Target="../slideLayouts/slideLayout29.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5" Type="http://schemas.openxmlformats.org/officeDocument/2006/relationships/theme" Target="../theme/theme2.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24" Type="http://schemas.openxmlformats.org/officeDocument/2006/relationships/slideLayout" Target="../slideLayouts/slideLayout32.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slideLayout" Target="../slideLayouts/slideLayout31.xml"/><Relationship Id="rId10" Type="http://schemas.openxmlformats.org/officeDocument/2006/relationships/slideLayout" Target="../slideLayouts/slideLayout18.xml"/><Relationship Id="rId19" Type="http://schemas.openxmlformats.org/officeDocument/2006/relationships/slideLayout" Target="../slideLayouts/slideLayout27.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1207" y="365127"/>
            <a:ext cx="9135533"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341207" y="1825625"/>
            <a:ext cx="9135533"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341207" y="6356352"/>
            <a:ext cx="2228850" cy="365125"/>
          </a:xfrm>
          <a:prstGeom prst="rect">
            <a:avLst/>
          </a:prstGeom>
        </p:spPr>
        <p:txBody>
          <a:bodyPr vert="horz" lIns="91440" tIns="45720" rIns="91440" bIns="45720" rtlCol="0" anchor="ctr"/>
          <a:lstStyle>
            <a:lvl1pPr algn="l">
              <a:defRPr sz="1083">
                <a:solidFill>
                  <a:schemeClr val="tx1"/>
                </a:solidFill>
                <a:latin typeface="Century Gothic" panose="020B0502020202020204" pitchFamily="34" charset="0"/>
              </a:defRPr>
            </a:lvl1pPr>
          </a:lstStyle>
          <a:p>
            <a:r>
              <a:rPr lang="en-GB" b="1"/>
              <a:t>‹#›</a:t>
            </a:r>
            <a:endParaRPr lang="en-US"/>
          </a:p>
        </p:txBody>
      </p:sp>
      <p:sp>
        <p:nvSpPr>
          <p:cNvPr id="5" name="Slide Number Placeholder 5">
            <a:extLst>
              <a:ext uri="{FF2B5EF4-FFF2-40B4-BE49-F238E27FC236}">
                <a16:creationId xmlns:a16="http://schemas.microsoft.com/office/drawing/2014/main" id="{D734BCF7-9077-EC02-0FF2-D789ECF9339B}"/>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spTree>
    <p:extLst>
      <p:ext uri="{BB962C8B-B14F-4D97-AF65-F5344CB8AC3E}">
        <p14:creationId xmlns:p14="http://schemas.microsoft.com/office/powerpoint/2010/main" val="100273752"/>
      </p:ext>
    </p:extLst>
  </p:cSld>
  <p:clrMap bg1="dk1" tx1="lt1" bg2="dk2" tx2="lt2" accent1="accent1" accent2="accent2" accent3="accent3" accent4="accent4" accent5="accent5" accent6="accent6" hlink="hlink" folHlink="folHlink"/>
  <p:sldLayoutIdLst>
    <p:sldLayoutId id="2147483666" r:id="rId1"/>
    <p:sldLayoutId id="2147483664" r:id="rId2"/>
    <p:sldLayoutId id="2147483667" r:id="rId3"/>
    <p:sldLayoutId id="2147483668" r:id="rId4"/>
    <p:sldLayoutId id="2147483669" r:id="rId5"/>
    <p:sldLayoutId id="2147483703" r:id="rId6"/>
    <p:sldLayoutId id="2147483702" r:id="rId7"/>
    <p:sldLayoutId id="2147483670" r:id="rId8"/>
  </p:sldLayoutIdLst>
  <p:hf hdr="0" ftr="0" dt="0"/>
  <p:txStyles>
    <p:titleStyle>
      <a:lvl1pPr algn="l" defTabSz="990570" rtl="0" eaLnBrk="1" latinLnBrk="0" hangingPunct="1">
        <a:lnSpc>
          <a:spcPct val="90000"/>
        </a:lnSpc>
        <a:spcBef>
          <a:spcPct val="0"/>
        </a:spcBef>
        <a:buNone/>
        <a:defRPr sz="3900" b="1" kern="1200">
          <a:solidFill>
            <a:schemeClr val="tx1"/>
          </a:solidFill>
          <a:latin typeface="Century Gothic" panose="020B0502020202020204" pitchFamily="34" charset="0"/>
          <a:ea typeface="+mj-ea"/>
          <a:cs typeface="+mj-cs"/>
        </a:defRPr>
      </a:lvl1pPr>
    </p:titleStyle>
    <p:bodyStyle>
      <a:lvl1pPr marL="247642" indent="-247642" algn="l" defTabSz="990570" rtl="0" eaLnBrk="1" latinLnBrk="0" hangingPunct="1">
        <a:lnSpc>
          <a:spcPct val="90000"/>
        </a:lnSpc>
        <a:spcBef>
          <a:spcPts val="1083"/>
        </a:spcBef>
        <a:buFont typeface="Arial" panose="020B0604020202020204" pitchFamily="34" charset="0"/>
        <a:buChar char="•"/>
        <a:defRPr sz="3033"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p:bodyStyle>
    <p:otherStyle>
      <a:defPPr>
        <a:defRPr lang="en-US"/>
      </a:defPPr>
      <a:lvl1pPr marL="0" algn="l" defTabSz="990570" rtl="0" eaLnBrk="1" latinLnBrk="0" hangingPunct="1">
        <a:defRPr sz="1950" kern="1200">
          <a:solidFill>
            <a:schemeClr val="tx1"/>
          </a:solidFill>
          <a:latin typeface="+mn-lt"/>
          <a:ea typeface="+mn-ea"/>
          <a:cs typeface="+mn-cs"/>
        </a:defRPr>
      </a:lvl1pPr>
      <a:lvl2pPr marL="495285" algn="l" defTabSz="990570" rtl="0" eaLnBrk="1" latinLnBrk="0" hangingPunct="1">
        <a:defRPr sz="1950" kern="1200">
          <a:solidFill>
            <a:schemeClr val="tx1"/>
          </a:solidFill>
          <a:latin typeface="+mn-lt"/>
          <a:ea typeface="+mn-ea"/>
          <a:cs typeface="+mn-cs"/>
        </a:defRPr>
      </a:lvl2pPr>
      <a:lvl3pPr marL="990570" algn="l" defTabSz="990570" rtl="0" eaLnBrk="1" latinLnBrk="0" hangingPunct="1">
        <a:defRPr sz="1950" kern="1200">
          <a:solidFill>
            <a:schemeClr val="tx1"/>
          </a:solidFill>
          <a:latin typeface="+mn-lt"/>
          <a:ea typeface="+mn-ea"/>
          <a:cs typeface="+mn-cs"/>
        </a:defRPr>
      </a:lvl3pPr>
      <a:lvl4pPr marL="1485854" algn="l" defTabSz="990570" rtl="0" eaLnBrk="1" latinLnBrk="0" hangingPunct="1">
        <a:defRPr sz="1950" kern="1200">
          <a:solidFill>
            <a:schemeClr val="tx1"/>
          </a:solidFill>
          <a:latin typeface="+mn-lt"/>
          <a:ea typeface="+mn-ea"/>
          <a:cs typeface="+mn-cs"/>
        </a:defRPr>
      </a:lvl4pPr>
      <a:lvl5pPr marL="1981139" algn="l" defTabSz="990570" rtl="0" eaLnBrk="1" latinLnBrk="0" hangingPunct="1">
        <a:defRPr sz="1950" kern="1200">
          <a:solidFill>
            <a:schemeClr val="tx1"/>
          </a:solidFill>
          <a:latin typeface="+mn-lt"/>
          <a:ea typeface="+mn-ea"/>
          <a:cs typeface="+mn-cs"/>
        </a:defRPr>
      </a:lvl5pPr>
      <a:lvl6pPr marL="2476424" algn="l" defTabSz="990570" rtl="0" eaLnBrk="1" latinLnBrk="0" hangingPunct="1">
        <a:defRPr sz="1950" kern="1200">
          <a:solidFill>
            <a:schemeClr val="tx1"/>
          </a:solidFill>
          <a:latin typeface="+mn-lt"/>
          <a:ea typeface="+mn-ea"/>
          <a:cs typeface="+mn-cs"/>
        </a:defRPr>
      </a:lvl6pPr>
      <a:lvl7pPr marL="2971709" algn="l" defTabSz="990570" rtl="0" eaLnBrk="1" latinLnBrk="0" hangingPunct="1">
        <a:defRPr sz="1950" kern="1200">
          <a:solidFill>
            <a:schemeClr val="tx1"/>
          </a:solidFill>
          <a:latin typeface="+mn-lt"/>
          <a:ea typeface="+mn-ea"/>
          <a:cs typeface="+mn-cs"/>
        </a:defRPr>
      </a:lvl7pPr>
      <a:lvl8pPr marL="3466993" algn="l" defTabSz="990570" rtl="0" eaLnBrk="1" latinLnBrk="0" hangingPunct="1">
        <a:defRPr sz="1950" kern="1200">
          <a:solidFill>
            <a:schemeClr val="tx1"/>
          </a:solidFill>
          <a:latin typeface="+mn-lt"/>
          <a:ea typeface="+mn-ea"/>
          <a:cs typeface="+mn-cs"/>
        </a:defRPr>
      </a:lvl8pPr>
      <a:lvl9pPr marL="3962278" algn="l" defTabSz="990570" rtl="0" eaLnBrk="1" latinLnBrk="0" hangingPunct="1">
        <a:defRPr sz="195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6240" userDrawn="1">
          <p15:clr>
            <a:srgbClr val="F26B43"/>
          </p15:clr>
        </p15:guide>
        <p15:guide id="3" pos="208" userDrawn="1">
          <p15:clr>
            <a:srgbClr val="F26B43"/>
          </p15:clr>
        </p15:guide>
        <p15:guide id="4" pos="1008" userDrawn="1">
          <p15:clr>
            <a:srgbClr val="F26B43"/>
          </p15:clr>
        </p15:guide>
        <p15:guide id="5" pos="1208" userDrawn="1">
          <p15:clr>
            <a:srgbClr val="F26B43"/>
          </p15:clr>
        </p15:guide>
        <p15:guide id="6" pos="2008" userDrawn="1">
          <p15:clr>
            <a:srgbClr val="F26B43"/>
          </p15:clr>
        </p15:guide>
        <p15:guide id="7" pos="2216" userDrawn="1">
          <p15:clr>
            <a:srgbClr val="F26B43"/>
          </p15:clr>
        </p15:guide>
        <p15:guide id="8" pos="3016" userDrawn="1">
          <p15:clr>
            <a:srgbClr val="F26B43"/>
          </p15:clr>
        </p15:guide>
        <p15:guide id="9" pos="3224" userDrawn="1">
          <p15:clr>
            <a:srgbClr val="F26B43"/>
          </p15:clr>
        </p15:guide>
        <p15:guide id="10" pos="4024" userDrawn="1">
          <p15:clr>
            <a:srgbClr val="F26B43"/>
          </p15:clr>
        </p15:guide>
        <p15:guide id="11" pos="4232" userDrawn="1">
          <p15:clr>
            <a:srgbClr val="F26B43"/>
          </p15:clr>
        </p15:guide>
        <p15:guide id="12" pos="5032" userDrawn="1">
          <p15:clr>
            <a:srgbClr val="F26B43"/>
          </p15:clr>
        </p15:guide>
        <p15:guide id="13" pos="5232" userDrawn="1">
          <p15:clr>
            <a:srgbClr val="F26B43"/>
          </p15:clr>
        </p15:guide>
        <p15:guide id="14" pos="6032" userDrawn="1">
          <p15:clr>
            <a:srgbClr val="F26B43"/>
          </p15:clr>
        </p15:guide>
        <p15:guide id="15" orient="horz" userDrawn="1">
          <p15:clr>
            <a:srgbClr val="F26B43"/>
          </p15:clr>
        </p15:guide>
        <p15:guide id="16" orient="horz" pos="4320" userDrawn="1">
          <p15:clr>
            <a:srgbClr val="F26B43"/>
          </p15:clr>
        </p15:guide>
        <p15:guide id="17" orient="horz" pos="208" userDrawn="1">
          <p15:clr>
            <a:srgbClr val="F26B43"/>
          </p15:clr>
        </p15:guide>
        <p15:guide id="18" orient="horz" pos="688" userDrawn="1">
          <p15:clr>
            <a:srgbClr val="F26B43"/>
          </p15:clr>
        </p15:guide>
        <p15:guide id="19" orient="horz" pos="888" userDrawn="1">
          <p15:clr>
            <a:srgbClr val="F26B43"/>
          </p15:clr>
        </p15:guide>
        <p15:guide id="20" orient="horz" pos="1368" userDrawn="1">
          <p15:clr>
            <a:srgbClr val="F26B43"/>
          </p15:clr>
        </p15:guide>
        <p15:guide id="21" orient="horz" pos="1576" userDrawn="1">
          <p15:clr>
            <a:srgbClr val="F26B43"/>
          </p15:clr>
        </p15:guide>
        <p15:guide id="22" orient="horz" pos="2056" userDrawn="1">
          <p15:clr>
            <a:srgbClr val="F26B43"/>
          </p15:clr>
        </p15:guide>
        <p15:guide id="23" orient="horz" pos="2264" userDrawn="1">
          <p15:clr>
            <a:srgbClr val="F26B43"/>
          </p15:clr>
        </p15:guide>
        <p15:guide id="24" orient="horz" pos="2744" userDrawn="1">
          <p15:clr>
            <a:srgbClr val="F26B43"/>
          </p15:clr>
        </p15:guide>
        <p15:guide id="25" orient="horz" pos="2952" userDrawn="1">
          <p15:clr>
            <a:srgbClr val="F26B43"/>
          </p15:clr>
        </p15:guide>
        <p15:guide id="26" orient="horz" pos="3432" userDrawn="1">
          <p15:clr>
            <a:srgbClr val="F26B43"/>
          </p15:clr>
        </p15:guide>
        <p15:guide id="27" orient="horz" pos="3632" userDrawn="1">
          <p15:clr>
            <a:srgbClr val="F26B43"/>
          </p15:clr>
        </p15:guide>
        <p15:guide id="28" orient="horz" pos="411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1207" y="365127"/>
            <a:ext cx="9135533"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341207" y="1825625"/>
            <a:ext cx="9135533"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341207" y="6356352"/>
            <a:ext cx="2228850" cy="365125"/>
          </a:xfrm>
          <a:prstGeom prst="rect">
            <a:avLst/>
          </a:prstGeom>
        </p:spPr>
        <p:txBody>
          <a:bodyPr vert="horz" lIns="91440" tIns="45720" rIns="91440" bIns="45720" rtlCol="0" anchor="ctr"/>
          <a:lstStyle>
            <a:lvl1pPr algn="l">
              <a:defRPr sz="1083">
                <a:solidFill>
                  <a:schemeClr val="tx1"/>
                </a:solidFill>
                <a:latin typeface="Century Gothic" panose="020B0502020202020204" pitchFamily="34" charset="0"/>
              </a:defRPr>
            </a:lvl1pPr>
          </a:lstStyle>
          <a:p>
            <a:r>
              <a:rPr lang="en-GB" b="1"/>
              <a:t>‹#›</a:t>
            </a:r>
            <a:endParaRPr lang="en-US"/>
          </a:p>
        </p:txBody>
      </p:sp>
      <p:sp>
        <p:nvSpPr>
          <p:cNvPr id="6" name="Slide Number Placeholder 5"/>
          <p:cNvSpPr>
            <a:spLocks noGrp="1"/>
          </p:cNvSpPr>
          <p:nvPr>
            <p:ph type="sldNum" sz="quarter" idx="4"/>
          </p:nvPr>
        </p:nvSpPr>
        <p:spPr>
          <a:xfrm>
            <a:off x="7247890" y="6356352"/>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spTree>
    <p:extLst>
      <p:ext uri="{BB962C8B-B14F-4D97-AF65-F5344CB8AC3E}">
        <p14:creationId xmlns:p14="http://schemas.microsoft.com/office/powerpoint/2010/main" val="3162068689"/>
      </p:ext>
    </p:extLst>
  </p:cSld>
  <p:clrMap bg1="lt1" tx1="dk1" bg2="lt2" tx2="dk2" accent1="accent1" accent2="accent2" accent3="accent3" accent4="accent4" accent5="accent5" accent6="accent6" hlink="hlink" folHlink="folHlink"/>
  <p:sldLayoutIdLst>
    <p:sldLayoutId id="2147483672" r:id="rId1"/>
    <p:sldLayoutId id="2147483700" r:id="rId2"/>
    <p:sldLayoutId id="2147483699" r:id="rId3"/>
    <p:sldLayoutId id="2147483698" r:id="rId4"/>
    <p:sldLayoutId id="2147483678" r:id="rId5"/>
    <p:sldLayoutId id="2147483685" r:id="rId6"/>
    <p:sldLayoutId id="2147483687" r:id="rId7"/>
    <p:sldLayoutId id="2147483688" r:id="rId8"/>
    <p:sldLayoutId id="2147483680" r:id="rId9"/>
    <p:sldLayoutId id="2147483686" r:id="rId10"/>
    <p:sldLayoutId id="2147483694" r:id="rId11"/>
    <p:sldLayoutId id="2147483696" r:id="rId12"/>
    <p:sldLayoutId id="2147483693" r:id="rId13"/>
    <p:sldLayoutId id="2147483695" r:id="rId14"/>
    <p:sldLayoutId id="2147483691" r:id="rId15"/>
    <p:sldLayoutId id="2147483682" r:id="rId16"/>
    <p:sldLayoutId id="2147483689" r:id="rId17"/>
    <p:sldLayoutId id="2147483690" r:id="rId18"/>
    <p:sldLayoutId id="2147483704" r:id="rId19"/>
    <p:sldLayoutId id="2147483706" r:id="rId20"/>
    <p:sldLayoutId id="2147483705" r:id="rId21"/>
    <p:sldLayoutId id="2147483708" r:id="rId22"/>
    <p:sldLayoutId id="2147483701" r:id="rId23"/>
    <p:sldLayoutId id="2147483677" r:id="rId24"/>
  </p:sldLayoutIdLst>
  <p:hf hdr="0" ftr="0" dt="0"/>
  <p:txStyles>
    <p:titleStyle>
      <a:lvl1pPr algn="l" defTabSz="990570" rtl="0" eaLnBrk="1" latinLnBrk="0" hangingPunct="1">
        <a:lnSpc>
          <a:spcPct val="90000"/>
        </a:lnSpc>
        <a:spcBef>
          <a:spcPct val="0"/>
        </a:spcBef>
        <a:buNone/>
        <a:defRPr sz="3900" b="1" kern="1200">
          <a:solidFill>
            <a:schemeClr val="tx1"/>
          </a:solidFill>
          <a:latin typeface="Century Gothic" panose="020B0502020202020204" pitchFamily="34" charset="0"/>
          <a:ea typeface="+mj-ea"/>
          <a:cs typeface="+mj-cs"/>
        </a:defRPr>
      </a:lvl1pPr>
    </p:titleStyle>
    <p:bodyStyle>
      <a:lvl1pPr marL="247642" indent="-247642" algn="l" defTabSz="990570" rtl="0" eaLnBrk="1" latinLnBrk="0" hangingPunct="1">
        <a:lnSpc>
          <a:spcPct val="90000"/>
        </a:lnSpc>
        <a:spcBef>
          <a:spcPts val="1083"/>
        </a:spcBef>
        <a:buFont typeface="Arial" panose="020B0604020202020204" pitchFamily="34" charset="0"/>
        <a:buChar char="•"/>
        <a:defRPr sz="3033"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p:bodyStyle>
    <p:otherStyle>
      <a:defPPr>
        <a:defRPr lang="en-US"/>
      </a:defPPr>
      <a:lvl1pPr marL="0" algn="l" defTabSz="990570" rtl="0" eaLnBrk="1" latinLnBrk="0" hangingPunct="1">
        <a:defRPr sz="1950" kern="1200">
          <a:solidFill>
            <a:schemeClr val="tx1"/>
          </a:solidFill>
          <a:latin typeface="+mn-lt"/>
          <a:ea typeface="+mn-ea"/>
          <a:cs typeface="+mn-cs"/>
        </a:defRPr>
      </a:lvl1pPr>
      <a:lvl2pPr marL="495285" algn="l" defTabSz="990570" rtl="0" eaLnBrk="1" latinLnBrk="0" hangingPunct="1">
        <a:defRPr sz="1950" kern="1200">
          <a:solidFill>
            <a:schemeClr val="tx1"/>
          </a:solidFill>
          <a:latin typeface="+mn-lt"/>
          <a:ea typeface="+mn-ea"/>
          <a:cs typeface="+mn-cs"/>
        </a:defRPr>
      </a:lvl2pPr>
      <a:lvl3pPr marL="990570" algn="l" defTabSz="990570" rtl="0" eaLnBrk="1" latinLnBrk="0" hangingPunct="1">
        <a:defRPr sz="1950" kern="1200">
          <a:solidFill>
            <a:schemeClr val="tx1"/>
          </a:solidFill>
          <a:latin typeface="+mn-lt"/>
          <a:ea typeface="+mn-ea"/>
          <a:cs typeface="+mn-cs"/>
        </a:defRPr>
      </a:lvl3pPr>
      <a:lvl4pPr marL="1485854" algn="l" defTabSz="990570" rtl="0" eaLnBrk="1" latinLnBrk="0" hangingPunct="1">
        <a:defRPr sz="1950" kern="1200">
          <a:solidFill>
            <a:schemeClr val="tx1"/>
          </a:solidFill>
          <a:latin typeface="+mn-lt"/>
          <a:ea typeface="+mn-ea"/>
          <a:cs typeface="+mn-cs"/>
        </a:defRPr>
      </a:lvl4pPr>
      <a:lvl5pPr marL="1981139" algn="l" defTabSz="990570" rtl="0" eaLnBrk="1" latinLnBrk="0" hangingPunct="1">
        <a:defRPr sz="1950" kern="1200">
          <a:solidFill>
            <a:schemeClr val="tx1"/>
          </a:solidFill>
          <a:latin typeface="+mn-lt"/>
          <a:ea typeface="+mn-ea"/>
          <a:cs typeface="+mn-cs"/>
        </a:defRPr>
      </a:lvl5pPr>
      <a:lvl6pPr marL="2476424" algn="l" defTabSz="990570" rtl="0" eaLnBrk="1" latinLnBrk="0" hangingPunct="1">
        <a:defRPr sz="1950" kern="1200">
          <a:solidFill>
            <a:schemeClr val="tx1"/>
          </a:solidFill>
          <a:latin typeface="+mn-lt"/>
          <a:ea typeface="+mn-ea"/>
          <a:cs typeface="+mn-cs"/>
        </a:defRPr>
      </a:lvl6pPr>
      <a:lvl7pPr marL="2971709" algn="l" defTabSz="990570" rtl="0" eaLnBrk="1" latinLnBrk="0" hangingPunct="1">
        <a:defRPr sz="1950" kern="1200">
          <a:solidFill>
            <a:schemeClr val="tx1"/>
          </a:solidFill>
          <a:latin typeface="+mn-lt"/>
          <a:ea typeface="+mn-ea"/>
          <a:cs typeface="+mn-cs"/>
        </a:defRPr>
      </a:lvl7pPr>
      <a:lvl8pPr marL="3466993" algn="l" defTabSz="990570" rtl="0" eaLnBrk="1" latinLnBrk="0" hangingPunct="1">
        <a:defRPr sz="1950" kern="1200">
          <a:solidFill>
            <a:schemeClr val="tx1"/>
          </a:solidFill>
          <a:latin typeface="+mn-lt"/>
          <a:ea typeface="+mn-ea"/>
          <a:cs typeface="+mn-cs"/>
        </a:defRPr>
      </a:lvl8pPr>
      <a:lvl9pPr marL="3962278" algn="l" defTabSz="990570" rtl="0" eaLnBrk="1" latinLnBrk="0" hangingPunct="1">
        <a:defRPr sz="195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2FFF7E"/>
          </p15:clr>
        </p15:guide>
        <p15:guide id="2" pos="6240" userDrawn="1">
          <p15:clr>
            <a:srgbClr val="2FFF7E"/>
          </p15:clr>
        </p15:guide>
        <p15:guide id="3" pos="204" userDrawn="1">
          <p15:clr>
            <a:srgbClr val="2FFF7E"/>
          </p15:clr>
        </p15:guide>
        <p15:guide id="4" pos="1005" userDrawn="1">
          <p15:clr>
            <a:srgbClr val="2FFF7E"/>
          </p15:clr>
        </p15:guide>
        <p15:guide id="5" pos="1210" userDrawn="1">
          <p15:clr>
            <a:srgbClr val="2FFF7E"/>
          </p15:clr>
        </p15:guide>
        <p15:guide id="6" pos="2011" userDrawn="1">
          <p15:clr>
            <a:srgbClr val="2FFF7E"/>
          </p15:clr>
        </p15:guide>
        <p15:guide id="7" pos="2216" userDrawn="1">
          <p15:clr>
            <a:srgbClr val="2FFF7E"/>
          </p15:clr>
        </p15:guide>
        <p15:guide id="8" pos="3017" userDrawn="1">
          <p15:clr>
            <a:srgbClr val="2FFF7E"/>
          </p15:clr>
        </p15:guide>
        <p15:guide id="9" pos="3222" userDrawn="1">
          <p15:clr>
            <a:srgbClr val="2FFF7E"/>
          </p15:clr>
        </p15:guide>
        <p15:guide id="10" pos="4023" userDrawn="1">
          <p15:clr>
            <a:srgbClr val="2FFF7E"/>
          </p15:clr>
        </p15:guide>
        <p15:guide id="11" pos="4228" userDrawn="1">
          <p15:clr>
            <a:srgbClr val="2FFF7E"/>
          </p15:clr>
        </p15:guide>
        <p15:guide id="12" pos="5029" userDrawn="1">
          <p15:clr>
            <a:srgbClr val="2FFF7E"/>
          </p15:clr>
        </p15:guide>
        <p15:guide id="13" pos="5234" userDrawn="1">
          <p15:clr>
            <a:srgbClr val="2FFF7E"/>
          </p15:clr>
        </p15:guide>
        <p15:guide id="14" pos="6035" userDrawn="1">
          <p15:clr>
            <a:srgbClr val="2FFF7E"/>
          </p15:clr>
        </p15:guide>
        <p15:guide id="15" orient="horz" userDrawn="1">
          <p15:clr>
            <a:srgbClr val="2FFF7E"/>
          </p15:clr>
        </p15:guide>
        <p15:guide id="16" orient="horz" pos="4320" userDrawn="1">
          <p15:clr>
            <a:srgbClr val="2FFF7E"/>
          </p15:clr>
        </p15:guide>
        <p15:guide id="17" orient="horz" pos="204" userDrawn="1">
          <p15:clr>
            <a:srgbClr val="2FFF7E"/>
          </p15:clr>
        </p15:guide>
        <p15:guide id="18" orient="horz" pos="685" userDrawn="1">
          <p15:clr>
            <a:srgbClr val="2FFF7E"/>
          </p15:clr>
        </p15:guide>
        <p15:guide id="19" orient="horz" pos="890" userDrawn="1">
          <p15:clr>
            <a:srgbClr val="2FFF7E"/>
          </p15:clr>
        </p15:guide>
        <p15:guide id="20" orient="horz" pos="1371" userDrawn="1">
          <p15:clr>
            <a:srgbClr val="2FFF7E"/>
          </p15:clr>
        </p15:guide>
        <p15:guide id="21" orient="horz" pos="1576" userDrawn="1">
          <p15:clr>
            <a:srgbClr val="2FFF7E"/>
          </p15:clr>
        </p15:guide>
        <p15:guide id="22" orient="horz" pos="2057" userDrawn="1">
          <p15:clr>
            <a:srgbClr val="2FFF7E"/>
          </p15:clr>
        </p15:guide>
        <p15:guide id="23" orient="horz" pos="2262" userDrawn="1">
          <p15:clr>
            <a:srgbClr val="2FFF7E"/>
          </p15:clr>
        </p15:guide>
        <p15:guide id="24" orient="horz" pos="2743" userDrawn="1">
          <p15:clr>
            <a:srgbClr val="2FFF7E"/>
          </p15:clr>
        </p15:guide>
        <p15:guide id="25" orient="horz" pos="2948" userDrawn="1">
          <p15:clr>
            <a:srgbClr val="2FFF7E"/>
          </p15:clr>
        </p15:guide>
        <p15:guide id="26" orient="horz" pos="3429" userDrawn="1">
          <p15:clr>
            <a:srgbClr val="2FFF7E"/>
          </p15:clr>
        </p15:guide>
        <p15:guide id="27" orient="horz" pos="3634" userDrawn="1">
          <p15:clr>
            <a:srgbClr val="2FFF7E"/>
          </p15:clr>
        </p15:guide>
        <p15:guide id="28" orient="horz" pos="4115" userDrawn="1">
          <p15:clr>
            <a:srgbClr val="2FFF7E"/>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23.xml"/><Relationship Id="rId5" Type="http://schemas.openxmlformats.org/officeDocument/2006/relationships/image" Target="../media/image13.emf"/><Relationship Id="rId4" Type="http://schemas.openxmlformats.org/officeDocument/2006/relationships/image" Target="../media/image12.emf"/></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7" Type="http://schemas.microsoft.com/office/2007/relationships/hdphoto" Target="../media/hdphoto2.wdp"/><Relationship Id="rId2" Type="http://schemas.openxmlformats.org/officeDocument/2006/relationships/notesSlide" Target="../notesSlides/notesSlide8.xml"/><Relationship Id="rId1" Type="http://schemas.openxmlformats.org/officeDocument/2006/relationships/slideLayout" Target="../slideLayouts/slideLayout26.xml"/><Relationship Id="rId6" Type="http://schemas.openxmlformats.org/officeDocument/2006/relationships/image" Target="../media/image16.png"/><Relationship Id="rId5" Type="http://schemas.microsoft.com/office/2007/relationships/hdphoto" Target="../media/hdphoto1.wdp"/><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7" Type="http://schemas.microsoft.com/office/2007/relationships/hdphoto" Target="../media/hdphoto2.wdp"/><Relationship Id="rId2" Type="http://schemas.openxmlformats.org/officeDocument/2006/relationships/notesSlide" Target="../notesSlides/notesSlide9.xml"/><Relationship Id="rId1" Type="http://schemas.openxmlformats.org/officeDocument/2006/relationships/slideLayout" Target="../slideLayouts/slideLayout25.xml"/><Relationship Id="rId6" Type="http://schemas.openxmlformats.org/officeDocument/2006/relationships/image" Target="../media/image16.png"/><Relationship Id="rId5" Type="http://schemas.microsoft.com/office/2007/relationships/hdphoto" Target="../media/hdphoto1.wdp"/><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png"/><Relationship Id="rId7" Type="http://schemas.microsoft.com/office/2007/relationships/hdphoto" Target="../media/hdphoto4.wdp"/><Relationship Id="rId2" Type="http://schemas.openxmlformats.org/officeDocument/2006/relationships/notesSlide" Target="../notesSlides/notesSlide10.xml"/><Relationship Id="rId1" Type="http://schemas.openxmlformats.org/officeDocument/2006/relationships/slideLayout" Target="../slideLayouts/slideLayout24.xml"/><Relationship Id="rId6" Type="http://schemas.openxmlformats.org/officeDocument/2006/relationships/image" Target="../media/image20.png"/><Relationship Id="rId5" Type="http://schemas.microsoft.com/office/2007/relationships/hdphoto" Target="../media/hdphoto3.wdp"/><Relationship Id="rId4" Type="http://schemas.openxmlformats.org/officeDocument/2006/relationships/image" Target="../media/image19.png"/><Relationship Id="rId9" Type="http://schemas.openxmlformats.org/officeDocument/2006/relationships/image" Target="../media/image2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3" Type="http://schemas.openxmlformats.org/officeDocument/2006/relationships/hyperlink" Target="http://www.childline.org.uk/" TargetMode="External"/><Relationship Id="rId2" Type="http://schemas.openxmlformats.org/officeDocument/2006/relationships/notesSlide" Target="../notesSlides/notesSlide13.xml"/><Relationship Id="rId1" Type="http://schemas.openxmlformats.org/officeDocument/2006/relationships/slideLayout" Target="../slideLayouts/slideLayout3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hyperlink" Target="http://www.nhs.uk/"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5.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11">
            <a:extLst>
              <a:ext uri="{FF2B5EF4-FFF2-40B4-BE49-F238E27FC236}">
                <a16:creationId xmlns:a16="http://schemas.microsoft.com/office/drawing/2014/main" id="{EFDF1A74-DBB3-E1F2-64E7-A5E8301D8213}"/>
              </a:ext>
            </a:extLst>
          </p:cNvPr>
          <p:cNvPicPr>
            <a:picLocks noChangeAspect="1"/>
          </p:cNvPicPr>
          <p:nvPr/>
        </p:nvPicPr>
        <p:blipFill>
          <a:blip r:embed="rId2"/>
          <a:srcRect t="1207" b="1207"/>
          <a:stretch/>
        </p:blipFill>
        <p:spPr>
          <a:xfrm>
            <a:off x="6748780" y="1303630"/>
            <a:ext cx="2449299" cy="3382670"/>
          </a:xfrm>
          <a:prstGeom prst="rect">
            <a:avLst/>
          </a:prstGeom>
          <a:ln>
            <a:noFill/>
          </a:ln>
          <a:effectLst>
            <a:outerShdw blurRad="292100" dist="232131" dir="5400000" algn="tl" rotWithShape="0">
              <a:srgbClr val="333333">
                <a:alpha val="71669"/>
              </a:srgbClr>
            </a:outerShdw>
          </a:effectLst>
        </p:spPr>
      </p:pic>
      <p:sp>
        <p:nvSpPr>
          <p:cNvPr id="2" name="Title 1">
            <a:extLst>
              <a:ext uri="{FF2B5EF4-FFF2-40B4-BE49-F238E27FC236}">
                <a16:creationId xmlns:a16="http://schemas.microsoft.com/office/drawing/2014/main" id="{F808800C-B306-18E7-D605-B2295BCDC299}"/>
              </a:ext>
            </a:extLst>
          </p:cNvPr>
          <p:cNvSpPr>
            <a:spLocks noGrp="1"/>
          </p:cNvSpPr>
          <p:nvPr>
            <p:ph type="title"/>
          </p:nvPr>
        </p:nvSpPr>
        <p:spPr>
          <a:xfrm>
            <a:off x="200491" y="999122"/>
            <a:ext cx="5151120" cy="1325563"/>
          </a:xfrm>
        </p:spPr>
        <p:txBody>
          <a:bodyPr>
            <a:normAutofit fontScale="90000"/>
          </a:bodyPr>
          <a:lstStyle/>
          <a:p>
            <a:r>
              <a:rPr lang="en-US" dirty="0"/>
              <a:t>Drug education</a:t>
            </a:r>
          </a:p>
        </p:txBody>
      </p:sp>
      <p:sp>
        <p:nvSpPr>
          <p:cNvPr id="3" name="Subtitle 2">
            <a:extLst>
              <a:ext uri="{FF2B5EF4-FFF2-40B4-BE49-F238E27FC236}">
                <a16:creationId xmlns:a16="http://schemas.microsoft.com/office/drawing/2014/main" id="{F1231D9D-8A18-B483-FE64-1B1B1B96683A}"/>
              </a:ext>
            </a:extLst>
          </p:cNvPr>
          <p:cNvSpPr>
            <a:spLocks noGrp="1"/>
          </p:cNvSpPr>
          <p:nvPr>
            <p:ph type="subTitle" idx="1"/>
          </p:nvPr>
        </p:nvSpPr>
        <p:spPr>
          <a:xfrm>
            <a:off x="239606" y="3483582"/>
            <a:ext cx="5071113" cy="582035"/>
          </a:xfrm>
        </p:spPr>
        <p:txBody>
          <a:bodyPr/>
          <a:lstStyle/>
          <a:p>
            <a:pPr>
              <a:lnSpc>
                <a:spcPts val="3200"/>
              </a:lnSpc>
              <a:spcBef>
                <a:spcPts val="0"/>
              </a:spcBef>
            </a:pPr>
            <a:r>
              <a:rPr lang="en-US" dirty="0"/>
              <a:t>Understanding drugs</a:t>
            </a:r>
            <a:endParaRPr lang="en-US" sz="2400" dirty="0"/>
          </a:p>
          <a:p>
            <a:pPr>
              <a:lnSpc>
                <a:spcPts val="3200"/>
              </a:lnSpc>
              <a:spcBef>
                <a:spcPts val="0"/>
              </a:spcBef>
            </a:pPr>
            <a:r>
              <a:rPr lang="en-US" dirty="0"/>
              <a:t>Year 7-8: Lesson 1</a:t>
            </a:r>
            <a:endParaRPr lang="en-US" sz="2400" dirty="0"/>
          </a:p>
        </p:txBody>
      </p:sp>
      <p:sp>
        <p:nvSpPr>
          <p:cNvPr id="5" name="Slide Number Placeholder 5">
            <a:extLst>
              <a:ext uri="{FF2B5EF4-FFF2-40B4-BE49-F238E27FC236}">
                <a16:creationId xmlns:a16="http://schemas.microsoft.com/office/drawing/2014/main" id="{B3DDE530-D9CF-7586-D2F5-BC12A61F3771}"/>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spTree>
    <p:extLst>
      <p:ext uri="{BB962C8B-B14F-4D97-AF65-F5344CB8AC3E}">
        <p14:creationId xmlns:p14="http://schemas.microsoft.com/office/powerpoint/2010/main" val="2260120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2A59A-02F0-4772-7205-0ED342C6A0EA}"/>
              </a:ext>
            </a:extLst>
          </p:cNvPr>
          <p:cNvSpPr>
            <a:spLocks noGrp="1"/>
          </p:cNvSpPr>
          <p:nvPr>
            <p:ph type="title"/>
          </p:nvPr>
        </p:nvSpPr>
        <p:spPr>
          <a:xfrm>
            <a:off x="233592" y="543878"/>
            <a:ext cx="10159311" cy="694054"/>
          </a:xfrm>
        </p:spPr>
        <p:txBody>
          <a:bodyPr/>
          <a:lstStyle/>
          <a:p>
            <a:r>
              <a:rPr lang="en-US" dirty="0"/>
              <a:t>What’s our starting point?</a:t>
            </a:r>
          </a:p>
        </p:txBody>
      </p:sp>
      <p:sp>
        <p:nvSpPr>
          <p:cNvPr id="3" name="Slide Number Placeholder 2">
            <a:extLst>
              <a:ext uri="{FF2B5EF4-FFF2-40B4-BE49-F238E27FC236}">
                <a16:creationId xmlns:a16="http://schemas.microsoft.com/office/drawing/2014/main" id="{4ACA69F4-5267-70E1-A0FC-3FF84156F0A8}"/>
              </a:ext>
            </a:extLst>
          </p:cNvPr>
          <p:cNvSpPr>
            <a:spLocks noGrp="1"/>
          </p:cNvSpPr>
          <p:nvPr>
            <p:ph type="sldNum" sz="quarter" idx="4"/>
          </p:nvPr>
        </p:nvSpPr>
        <p:spPr/>
        <p:txBody>
          <a:bodyPr/>
          <a:lstStyle/>
          <a:p>
            <a:r>
              <a:rPr lang="en-GB"/>
              <a:t>© PSHE Association 2025</a:t>
            </a:r>
            <a:endParaRPr lang="en-GB" dirty="0"/>
          </a:p>
        </p:txBody>
      </p:sp>
      <p:sp>
        <p:nvSpPr>
          <p:cNvPr id="4" name="Rounded Rectangle 3">
            <a:extLst>
              <a:ext uri="{FF2B5EF4-FFF2-40B4-BE49-F238E27FC236}">
                <a16:creationId xmlns:a16="http://schemas.microsoft.com/office/drawing/2014/main" id="{E46606A2-69E6-43E8-2A5E-FEDDFEFBC0A5}"/>
              </a:ext>
            </a:extLst>
          </p:cNvPr>
          <p:cNvSpPr/>
          <p:nvPr/>
        </p:nvSpPr>
        <p:spPr>
          <a:xfrm>
            <a:off x="323850" y="1406754"/>
            <a:ext cx="2868613" cy="1462058"/>
          </a:xfrm>
          <a:prstGeom prst="roundRect">
            <a:avLst>
              <a:gd name="adj" fmla="val 6423"/>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72000" rIns="36000" bIns="72000" rtlCol="0" anchor="t" anchorCtr="0"/>
          <a:lstStyle/>
          <a:p>
            <a:pPr marL="270000" indent="-270000">
              <a:lnSpc>
                <a:spcPts val="2400"/>
              </a:lnSpc>
              <a:spcBef>
                <a:spcPts val="900"/>
              </a:spcBef>
              <a:buFont typeface="+mj-lt"/>
              <a:buAutoNum type="arabicPeriod"/>
            </a:pPr>
            <a:r>
              <a:rPr lang="en-GB" dirty="0">
                <a:solidFill>
                  <a:schemeClr val="tx1"/>
                </a:solidFill>
                <a:latin typeface="Century Gothic" panose="020B0502020202020204" pitchFamily="34" charset="0"/>
              </a:rPr>
              <a:t>Draw someone who uses drugs</a:t>
            </a:r>
          </a:p>
        </p:txBody>
      </p:sp>
      <p:sp>
        <p:nvSpPr>
          <p:cNvPr id="5" name="Rounded Rectangle 4">
            <a:extLst>
              <a:ext uri="{FF2B5EF4-FFF2-40B4-BE49-F238E27FC236}">
                <a16:creationId xmlns:a16="http://schemas.microsoft.com/office/drawing/2014/main" id="{2120088E-55CA-BBCE-0ED5-402848DF68FC}"/>
              </a:ext>
            </a:extLst>
          </p:cNvPr>
          <p:cNvSpPr/>
          <p:nvPr/>
        </p:nvSpPr>
        <p:spPr>
          <a:xfrm>
            <a:off x="3363353" y="1406754"/>
            <a:ext cx="2868613" cy="1462058"/>
          </a:xfrm>
          <a:prstGeom prst="roundRect">
            <a:avLst>
              <a:gd name="adj" fmla="val 6423"/>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72000" rIns="36000" bIns="72000" rtlCol="0" anchor="t" anchorCtr="0"/>
          <a:lstStyle/>
          <a:p>
            <a:pPr marL="270000" indent="-270000">
              <a:lnSpc>
                <a:spcPts val="2400"/>
              </a:lnSpc>
              <a:spcBef>
                <a:spcPts val="900"/>
              </a:spcBef>
              <a:buFont typeface="+mj-lt"/>
              <a:buAutoNum type="arabicPeriod" startAt="2"/>
            </a:pPr>
            <a:r>
              <a:rPr lang="en-GB" dirty="0">
                <a:solidFill>
                  <a:schemeClr val="tx1"/>
                </a:solidFill>
                <a:latin typeface="Century Gothic" panose="020B0502020202020204" pitchFamily="34" charset="0"/>
              </a:rPr>
              <a:t>Now add the drugs they use</a:t>
            </a:r>
          </a:p>
        </p:txBody>
      </p:sp>
      <p:sp>
        <p:nvSpPr>
          <p:cNvPr id="6" name="Rounded Rectangle 5">
            <a:extLst>
              <a:ext uri="{FF2B5EF4-FFF2-40B4-BE49-F238E27FC236}">
                <a16:creationId xmlns:a16="http://schemas.microsoft.com/office/drawing/2014/main" id="{35D3D511-B365-F506-C2EA-2C5483AF419D}"/>
              </a:ext>
            </a:extLst>
          </p:cNvPr>
          <p:cNvSpPr/>
          <p:nvPr/>
        </p:nvSpPr>
        <p:spPr>
          <a:xfrm>
            <a:off x="323850" y="3037634"/>
            <a:ext cx="2868613" cy="1462058"/>
          </a:xfrm>
          <a:prstGeom prst="roundRect">
            <a:avLst>
              <a:gd name="adj" fmla="val 6423"/>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72000" rIns="36000" bIns="72000" rtlCol="0" anchor="t" anchorCtr="0"/>
          <a:lstStyle/>
          <a:p>
            <a:pPr marL="270000" indent="-270000">
              <a:lnSpc>
                <a:spcPts val="2400"/>
              </a:lnSpc>
              <a:spcBef>
                <a:spcPts val="900"/>
              </a:spcBef>
              <a:buFont typeface="+mj-lt"/>
              <a:buAutoNum type="arabicPeriod" startAt="3"/>
            </a:pPr>
            <a:r>
              <a:rPr lang="en-GB" dirty="0">
                <a:solidFill>
                  <a:schemeClr val="tx1"/>
                </a:solidFill>
                <a:latin typeface="Century Gothic" panose="020B0502020202020204" pitchFamily="34" charset="0"/>
              </a:rPr>
              <a:t>Draw or write </a:t>
            </a:r>
            <a:br>
              <a:rPr lang="en-GB" dirty="0">
                <a:solidFill>
                  <a:schemeClr val="tx1"/>
                </a:solidFill>
                <a:latin typeface="Century Gothic" panose="020B0502020202020204" pitchFamily="34" charset="0"/>
              </a:rPr>
            </a:br>
            <a:r>
              <a:rPr lang="en-GB" dirty="0">
                <a:solidFill>
                  <a:schemeClr val="tx1"/>
                </a:solidFill>
                <a:latin typeface="Century Gothic" panose="020B0502020202020204" pitchFamily="34" charset="0"/>
              </a:rPr>
              <a:t>what the drugs look like and how they </a:t>
            </a:r>
            <a:br>
              <a:rPr lang="en-GB" dirty="0">
                <a:solidFill>
                  <a:schemeClr val="tx1"/>
                </a:solidFill>
                <a:latin typeface="Century Gothic" panose="020B0502020202020204" pitchFamily="34" charset="0"/>
              </a:rPr>
            </a:br>
            <a:r>
              <a:rPr lang="en-GB" dirty="0">
                <a:solidFill>
                  <a:schemeClr val="tx1"/>
                </a:solidFill>
                <a:latin typeface="Century Gothic" panose="020B0502020202020204" pitchFamily="34" charset="0"/>
              </a:rPr>
              <a:t>are used</a:t>
            </a:r>
          </a:p>
        </p:txBody>
      </p:sp>
      <p:sp>
        <p:nvSpPr>
          <p:cNvPr id="7" name="Rounded Rectangle 6">
            <a:extLst>
              <a:ext uri="{FF2B5EF4-FFF2-40B4-BE49-F238E27FC236}">
                <a16:creationId xmlns:a16="http://schemas.microsoft.com/office/drawing/2014/main" id="{657F8E48-A201-AB35-2117-5FF765FF2DC9}"/>
              </a:ext>
            </a:extLst>
          </p:cNvPr>
          <p:cNvSpPr/>
          <p:nvPr/>
        </p:nvSpPr>
        <p:spPr>
          <a:xfrm>
            <a:off x="3363352" y="3037634"/>
            <a:ext cx="2868613" cy="1462058"/>
          </a:xfrm>
          <a:prstGeom prst="roundRect">
            <a:avLst>
              <a:gd name="adj" fmla="val 6423"/>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72000" rIns="36000" bIns="72000" rtlCol="0" anchor="t" anchorCtr="0"/>
          <a:lstStyle/>
          <a:p>
            <a:pPr marL="270000" indent="-270000">
              <a:lnSpc>
                <a:spcPts val="2400"/>
              </a:lnSpc>
              <a:spcBef>
                <a:spcPts val="900"/>
              </a:spcBef>
              <a:buFont typeface="+mj-lt"/>
              <a:buAutoNum type="arabicPeriod" startAt="4"/>
            </a:pPr>
            <a:r>
              <a:rPr lang="en-GB" dirty="0">
                <a:solidFill>
                  <a:schemeClr val="tx1"/>
                </a:solidFill>
                <a:latin typeface="Century Gothic" panose="020B0502020202020204" pitchFamily="34" charset="0"/>
              </a:rPr>
              <a:t>Add any ideas you have about why this person uses them</a:t>
            </a:r>
          </a:p>
        </p:txBody>
      </p:sp>
      <p:sp>
        <p:nvSpPr>
          <p:cNvPr id="8" name="Rounded Rectangle 7">
            <a:extLst>
              <a:ext uri="{FF2B5EF4-FFF2-40B4-BE49-F238E27FC236}">
                <a16:creationId xmlns:a16="http://schemas.microsoft.com/office/drawing/2014/main" id="{968507A4-0A95-5929-07E1-7F039A0F4E57}"/>
              </a:ext>
            </a:extLst>
          </p:cNvPr>
          <p:cNvSpPr/>
          <p:nvPr/>
        </p:nvSpPr>
        <p:spPr>
          <a:xfrm>
            <a:off x="323850" y="4668514"/>
            <a:ext cx="2868613" cy="1462058"/>
          </a:xfrm>
          <a:prstGeom prst="roundRect">
            <a:avLst>
              <a:gd name="adj" fmla="val 6423"/>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72000" rIns="36000" bIns="72000" rtlCol="0" anchor="t" anchorCtr="0"/>
          <a:lstStyle/>
          <a:p>
            <a:pPr marL="270000" indent="-270000">
              <a:lnSpc>
                <a:spcPts val="2400"/>
              </a:lnSpc>
              <a:spcBef>
                <a:spcPts val="900"/>
              </a:spcBef>
              <a:buFont typeface="+mj-lt"/>
              <a:buAutoNum type="arabicPeriod" startAt="5"/>
            </a:pPr>
            <a:r>
              <a:rPr lang="en-GB" dirty="0">
                <a:solidFill>
                  <a:schemeClr val="tx1"/>
                </a:solidFill>
                <a:latin typeface="Century Gothic" panose="020B0502020202020204" pitchFamily="34" charset="0"/>
              </a:rPr>
              <a:t>Add any of the effects of taking </a:t>
            </a:r>
            <a:br>
              <a:rPr lang="en-GB" dirty="0">
                <a:solidFill>
                  <a:schemeClr val="tx1"/>
                </a:solidFill>
                <a:latin typeface="Century Gothic" panose="020B0502020202020204" pitchFamily="34" charset="0"/>
              </a:rPr>
            </a:br>
            <a:r>
              <a:rPr lang="en-GB" dirty="0">
                <a:solidFill>
                  <a:schemeClr val="tx1"/>
                </a:solidFill>
                <a:latin typeface="Century Gothic" panose="020B0502020202020204" pitchFamily="34" charset="0"/>
              </a:rPr>
              <a:t>the drugs</a:t>
            </a:r>
          </a:p>
        </p:txBody>
      </p:sp>
      <p:sp>
        <p:nvSpPr>
          <p:cNvPr id="9" name="Rounded Rectangle 8">
            <a:extLst>
              <a:ext uri="{FF2B5EF4-FFF2-40B4-BE49-F238E27FC236}">
                <a16:creationId xmlns:a16="http://schemas.microsoft.com/office/drawing/2014/main" id="{28A2B18E-EAD5-FDB2-8BBF-B66AA3F8B73A}"/>
              </a:ext>
            </a:extLst>
          </p:cNvPr>
          <p:cNvSpPr/>
          <p:nvPr/>
        </p:nvSpPr>
        <p:spPr>
          <a:xfrm>
            <a:off x="3363352" y="4668514"/>
            <a:ext cx="2868613" cy="1462058"/>
          </a:xfrm>
          <a:prstGeom prst="roundRect">
            <a:avLst>
              <a:gd name="adj" fmla="val 6423"/>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72000" rIns="36000" bIns="72000" rtlCol="0" anchor="t" anchorCtr="0"/>
          <a:lstStyle/>
          <a:p>
            <a:pPr marL="270000" indent="-270000">
              <a:lnSpc>
                <a:spcPts val="2400"/>
              </a:lnSpc>
              <a:spcBef>
                <a:spcPts val="900"/>
              </a:spcBef>
              <a:buFont typeface="+mj-lt"/>
              <a:buAutoNum type="arabicPeriod" startAt="6"/>
            </a:pPr>
            <a:r>
              <a:rPr lang="en-GB" dirty="0">
                <a:solidFill>
                  <a:schemeClr val="tx1"/>
                </a:solidFill>
                <a:latin typeface="Century Gothic" panose="020B0502020202020204" pitchFamily="34" charset="0"/>
              </a:rPr>
              <a:t>Add what the consequences might be for the person using the drugs</a:t>
            </a:r>
          </a:p>
        </p:txBody>
      </p:sp>
      <p:pic>
        <p:nvPicPr>
          <p:cNvPr id="11" name="Picture 10" descr="A purple pencil and a drawing of a person&#10;&#10;Description automatically generated">
            <a:extLst>
              <a:ext uri="{FF2B5EF4-FFF2-40B4-BE49-F238E27FC236}">
                <a16:creationId xmlns:a16="http://schemas.microsoft.com/office/drawing/2014/main" id="{00AFDCC9-AEE9-B5A5-F15A-3192C6CFBFDE}"/>
              </a:ext>
            </a:extLst>
          </p:cNvPr>
          <p:cNvPicPr>
            <a:picLocks noChangeAspect="1"/>
          </p:cNvPicPr>
          <p:nvPr/>
        </p:nvPicPr>
        <p:blipFill>
          <a:blip r:embed="rId3"/>
          <a:srcRect r="11081"/>
          <a:stretch/>
        </p:blipFill>
        <p:spPr>
          <a:xfrm>
            <a:off x="7037387" y="1865135"/>
            <a:ext cx="2868614" cy="3915388"/>
          </a:xfrm>
          <a:prstGeom prst="rect">
            <a:avLst/>
          </a:prstGeom>
        </p:spPr>
      </p:pic>
    </p:spTree>
    <p:extLst>
      <p:ext uri="{BB962C8B-B14F-4D97-AF65-F5344CB8AC3E}">
        <p14:creationId xmlns:p14="http://schemas.microsoft.com/office/powerpoint/2010/main" val="1527194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AB866AD-FBEF-AB0F-1F13-3998817CD676}"/>
              </a:ext>
            </a:extLst>
          </p:cNvPr>
          <p:cNvSpPr>
            <a:spLocks noGrp="1"/>
          </p:cNvSpPr>
          <p:nvPr>
            <p:ph idx="1"/>
          </p:nvPr>
        </p:nvSpPr>
        <p:spPr/>
        <p:txBody>
          <a:bodyPr/>
          <a:lstStyle/>
          <a:p>
            <a:endParaRPr lang="en-US"/>
          </a:p>
        </p:txBody>
      </p:sp>
      <p:sp>
        <p:nvSpPr>
          <p:cNvPr id="3" name="Slide Number Placeholder 5">
            <a:extLst>
              <a:ext uri="{FF2B5EF4-FFF2-40B4-BE49-F238E27FC236}">
                <a16:creationId xmlns:a16="http://schemas.microsoft.com/office/drawing/2014/main" id="{3D634B50-2908-D19A-31D1-14B55BBA010A}"/>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solidFill>
                  <a:schemeClr val="tx1">
                    <a:lumMod val="50000"/>
                    <a:lumOff val="50000"/>
                  </a:schemeClr>
                </a:solidFill>
              </a:rPr>
              <a:t>© PSHE Association 2025</a:t>
            </a:r>
          </a:p>
        </p:txBody>
      </p:sp>
    </p:spTree>
    <p:extLst>
      <p:ext uri="{BB962C8B-B14F-4D97-AF65-F5344CB8AC3E}">
        <p14:creationId xmlns:p14="http://schemas.microsoft.com/office/powerpoint/2010/main" val="2552904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80745C9D-E4FC-ED65-A944-0DB4FAEFB885}"/>
              </a:ext>
            </a:extLst>
          </p:cNvPr>
          <p:cNvSpPr>
            <a:spLocks noGrp="1"/>
          </p:cNvSpPr>
          <p:nvPr>
            <p:ph type="sldNum" sz="quarter" idx="4"/>
          </p:nvPr>
        </p:nvSpPr>
        <p:spPr>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sp>
        <p:nvSpPr>
          <p:cNvPr id="2" name="Content Placeholder 4">
            <a:extLst>
              <a:ext uri="{FF2B5EF4-FFF2-40B4-BE49-F238E27FC236}">
                <a16:creationId xmlns:a16="http://schemas.microsoft.com/office/drawing/2014/main" id="{57AFFC7E-7B4C-4AE3-C43B-4DEFF6270F57}"/>
              </a:ext>
            </a:extLst>
          </p:cNvPr>
          <p:cNvSpPr txBox="1">
            <a:spLocks/>
          </p:cNvSpPr>
          <p:nvPr/>
        </p:nvSpPr>
        <p:spPr>
          <a:xfrm>
            <a:off x="256986" y="1288121"/>
            <a:ext cx="3495309" cy="4650224"/>
          </a:xfrm>
          <a:prstGeom prst="rect">
            <a:avLst/>
          </a:prstGeom>
        </p:spPr>
        <p:txBody>
          <a:bodyPr vert="horz" lIns="91440" tIns="45720" rIns="91440" bIns="45720" rtlCol="0">
            <a:noAutofit/>
          </a:bodyPr>
          <a:lstStyle>
            <a:lvl1pPr marL="0" indent="0" algn="l" defTabSz="990570" rtl="0" eaLnBrk="1" latinLnBrk="0" hangingPunct="1">
              <a:lnSpc>
                <a:spcPts val="2500"/>
              </a:lnSpc>
              <a:spcBef>
                <a:spcPts val="1000"/>
              </a:spcBef>
              <a:spcAft>
                <a:spcPts val="1600"/>
              </a:spcAft>
              <a:buFont typeface="Arial" panose="020B0604020202020204" pitchFamily="34" charset="0"/>
              <a:buNone/>
              <a:defRPr sz="2000"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pPr>
              <a:lnSpc>
                <a:spcPts val="2800"/>
              </a:lnSpc>
              <a:spcBef>
                <a:spcPts val="1100"/>
              </a:spcBef>
              <a:spcAft>
                <a:spcPts val="0"/>
              </a:spcAft>
            </a:pPr>
            <a:r>
              <a:rPr lang="en-US"/>
              <a:t>To learn about substance use and the risks and effects of caffeine consumption.</a:t>
            </a:r>
            <a:endParaRPr lang="en-US" dirty="0"/>
          </a:p>
        </p:txBody>
      </p:sp>
      <p:sp>
        <p:nvSpPr>
          <p:cNvPr id="3" name="Content Placeholder 5">
            <a:extLst>
              <a:ext uri="{FF2B5EF4-FFF2-40B4-BE49-F238E27FC236}">
                <a16:creationId xmlns:a16="http://schemas.microsoft.com/office/drawing/2014/main" id="{8AAB99BC-52F0-48EA-EB08-B1647E74C741}"/>
              </a:ext>
            </a:extLst>
          </p:cNvPr>
          <p:cNvSpPr txBox="1">
            <a:spLocks/>
          </p:cNvSpPr>
          <p:nvPr/>
        </p:nvSpPr>
        <p:spPr>
          <a:xfrm>
            <a:off x="4067944" y="1303235"/>
            <a:ext cx="5053754" cy="4650224"/>
          </a:xfrm>
          <a:prstGeom prst="rect">
            <a:avLst/>
          </a:prstGeom>
        </p:spPr>
        <p:txBody>
          <a:bodyPr vert="horz" lIns="91440" tIns="45720" rIns="91440" bIns="45720" rtlCol="0">
            <a:noAutofit/>
          </a:bodyPr>
          <a:lstStyle>
            <a:lvl1pPr marL="0" indent="0" algn="l" defTabSz="990570" rtl="0" eaLnBrk="1" latinLnBrk="0" hangingPunct="1">
              <a:lnSpc>
                <a:spcPts val="2500"/>
              </a:lnSpc>
              <a:spcBef>
                <a:spcPts val="1000"/>
              </a:spcBef>
              <a:spcAft>
                <a:spcPts val="1600"/>
              </a:spcAft>
              <a:buFont typeface="Arial" panose="020B0604020202020204" pitchFamily="34" charset="0"/>
              <a:buNone/>
              <a:defRPr sz="2000"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pPr>
              <a:lnSpc>
                <a:spcPts val="2800"/>
              </a:lnSpc>
              <a:spcBef>
                <a:spcPts val="1100"/>
              </a:spcBef>
              <a:spcAft>
                <a:spcPts val="0"/>
              </a:spcAft>
            </a:pPr>
            <a:r>
              <a:rPr lang="en-US" dirty="0"/>
              <a:t>We will be able to:</a:t>
            </a:r>
          </a:p>
          <a:p>
            <a:pPr marL="198000" indent="-198000">
              <a:lnSpc>
                <a:spcPts val="2800"/>
              </a:lnSpc>
              <a:spcBef>
                <a:spcPts val="1100"/>
              </a:spcBef>
              <a:spcAft>
                <a:spcPts val="0"/>
              </a:spcAft>
              <a:buFont typeface="Arial" panose="020B0604020202020204" pitchFamily="34" charset="0"/>
              <a:buChar char="•"/>
            </a:pPr>
            <a:r>
              <a:rPr lang="en-US" dirty="0"/>
              <a:t>assess and evaluate prior knowledge, beliefs and attitudes regarding substance use</a:t>
            </a:r>
          </a:p>
          <a:p>
            <a:pPr marL="198000" indent="-198000">
              <a:lnSpc>
                <a:spcPts val="2800"/>
              </a:lnSpc>
              <a:spcBef>
                <a:spcPts val="1100"/>
              </a:spcBef>
              <a:spcAft>
                <a:spcPts val="0"/>
              </a:spcAft>
              <a:buFont typeface="Arial" panose="020B0604020202020204" pitchFamily="34" charset="0"/>
              <a:buChar char="•"/>
            </a:pPr>
            <a:r>
              <a:rPr lang="en-US" dirty="0"/>
              <a:t>describe the effects of caffeine consumption</a:t>
            </a:r>
          </a:p>
          <a:p>
            <a:pPr marL="198000" indent="-198000">
              <a:lnSpc>
                <a:spcPts val="2800"/>
              </a:lnSpc>
              <a:spcBef>
                <a:spcPts val="1100"/>
              </a:spcBef>
              <a:spcAft>
                <a:spcPts val="0"/>
              </a:spcAft>
              <a:buFont typeface="Arial" panose="020B0604020202020204" pitchFamily="34" charset="0"/>
              <a:buChar char="•"/>
            </a:pPr>
            <a:r>
              <a:rPr lang="en-US" dirty="0"/>
              <a:t>explain the risks associated with caffeine consumption</a:t>
            </a:r>
          </a:p>
          <a:p>
            <a:pPr marL="198000" indent="-198000">
              <a:lnSpc>
                <a:spcPts val="2800"/>
              </a:lnSpc>
              <a:spcBef>
                <a:spcPts val="1100"/>
              </a:spcBef>
              <a:spcAft>
                <a:spcPts val="0"/>
              </a:spcAft>
              <a:buFont typeface="Arial" panose="020B0604020202020204" pitchFamily="34" charset="0"/>
              <a:buChar char="•"/>
            </a:pPr>
            <a:r>
              <a:rPr lang="en-US" dirty="0"/>
              <a:t>evaluate strategies to reduce caffeine consumption</a:t>
            </a:r>
          </a:p>
          <a:p>
            <a:endParaRPr lang="en-US" dirty="0"/>
          </a:p>
        </p:txBody>
      </p:sp>
    </p:spTree>
    <p:extLst>
      <p:ext uri="{BB962C8B-B14F-4D97-AF65-F5344CB8AC3E}">
        <p14:creationId xmlns:p14="http://schemas.microsoft.com/office/powerpoint/2010/main" val="3757565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FAE43-4EB8-55DF-7800-CE0448BE1493}"/>
              </a:ext>
            </a:extLst>
          </p:cNvPr>
          <p:cNvSpPr>
            <a:spLocks noGrp="1"/>
          </p:cNvSpPr>
          <p:nvPr>
            <p:ph type="title"/>
          </p:nvPr>
        </p:nvSpPr>
        <p:spPr>
          <a:xfrm>
            <a:off x="233593" y="543878"/>
            <a:ext cx="5375470" cy="694054"/>
          </a:xfrm>
        </p:spPr>
        <p:txBody>
          <a:bodyPr/>
          <a:lstStyle/>
          <a:p>
            <a:r>
              <a:rPr lang="en-US" dirty="0"/>
              <a:t>Caffeine: graffiti walls</a:t>
            </a:r>
          </a:p>
        </p:txBody>
      </p:sp>
      <p:sp>
        <p:nvSpPr>
          <p:cNvPr id="3" name="Content Placeholder 2">
            <a:extLst>
              <a:ext uri="{FF2B5EF4-FFF2-40B4-BE49-F238E27FC236}">
                <a16:creationId xmlns:a16="http://schemas.microsoft.com/office/drawing/2014/main" id="{E5ECD99D-E121-B04E-5CD8-A090D5C6B895}"/>
              </a:ext>
            </a:extLst>
          </p:cNvPr>
          <p:cNvSpPr>
            <a:spLocks noGrp="1"/>
          </p:cNvSpPr>
          <p:nvPr>
            <p:ph sz="half" idx="10"/>
          </p:nvPr>
        </p:nvSpPr>
        <p:spPr>
          <a:xfrm>
            <a:off x="232915" y="1277903"/>
            <a:ext cx="4882010" cy="4368246"/>
          </a:xfrm>
        </p:spPr>
        <p:txBody>
          <a:bodyPr/>
          <a:lstStyle/>
          <a:p>
            <a:r>
              <a:rPr lang="en-US" dirty="0"/>
              <a:t>Move around the room and add your knowledge, understanding, opinions and beliefs to the four graffiti walls.</a:t>
            </a:r>
          </a:p>
        </p:txBody>
      </p:sp>
      <p:sp>
        <p:nvSpPr>
          <p:cNvPr id="4" name="Slide Number Placeholder 3">
            <a:extLst>
              <a:ext uri="{FF2B5EF4-FFF2-40B4-BE49-F238E27FC236}">
                <a16:creationId xmlns:a16="http://schemas.microsoft.com/office/drawing/2014/main" id="{9866966E-CC7D-C7E9-C55B-24B24B2D118D}"/>
              </a:ext>
            </a:extLst>
          </p:cNvPr>
          <p:cNvSpPr>
            <a:spLocks noGrp="1"/>
          </p:cNvSpPr>
          <p:nvPr>
            <p:ph type="sldNum" sz="quarter" idx="4"/>
          </p:nvPr>
        </p:nvSpPr>
        <p:spPr/>
        <p:txBody>
          <a:bodyPr/>
          <a:lstStyle/>
          <a:p>
            <a:r>
              <a:rPr lang="en-GB"/>
              <a:t>© PSHE Association 2025</a:t>
            </a:r>
            <a:endParaRPr lang="en-GB" dirty="0"/>
          </a:p>
        </p:txBody>
      </p:sp>
      <p:sp>
        <p:nvSpPr>
          <p:cNvPr id="5" name="Rounded Rectangle 4">
            <a:extLst>
              <a:ext uri="{FF2B5EF4-FFF2-40B4-BE49-F238E27FC236}">
                <a16:creationId xmlns:a16="http://schemas.microsoft.com/office/drawing/2014/main" id="{920DAD8F-1F55-B841-E08D-9853FBAC7921}"/>
              </a:ext>
            </a:extLst>
          </p:cNvPr>
          <p:cNvSpPr/>
          <p:nvPr/>
        </p:nvSpPr>
        <p:spPr>
          <a:xfrm rot="21397269">
            <a:off x="615028" y="3939080"/>
            <a:ext cx="2309004" cy="2309004"/>
          </a:xfrm>
          <a:prstGeom prst="roundRect">
            <a:avLst>
              <a:gd name="adj" fmla="val 2320"/>
            </a:avLst>
          </a:prstGeom>
          <a:solidFill>
            <a:schemeClr val="bg1"/>
          </a:solidFill>
          <a:ln>
            <a:noFill/>
          </a:ln>
          <a:effectLst>
            <a:outerShdw blurRad="139217" dist="50800" dir="5400000" algn="ctr" rotWithShape="0">
              <a:srgbClr val="000000">
                <a:alpha val="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0" dirty="0">
                <a:solidFill>
                  <a:schemeClr val="tx1"/>
                </a:solidFill>
                <a:latin typeface="Century Gothic" panose="020B0502020202020204" pitchFamily="34" charset="0"/>
              </a:rPr>
              <a:t>What do you know or believe about caffeine?</a:t>
            </a:r>
            <a:endParaRPr lang="en-GB" sz="2000" b="0" dirty="0">
              <a:solidFill>
                <a:schemeClr val="tx1"/>
              </a:solidFill>
              <a:latin typeface="Century Gothic" panose="020B0502020202020204" pitchFamily="34" charset="0"/>
            </a:endParaRPr>
          </a:p>
        </p:txBody>
      </p:sp>
      <p:sp>
        <p:nvSpPr>
          <p:cNvPr id="6" name="Rounded Rectangle 5">
            <a:extLst>
              <a:ext uri="{FF2B5EF4-FFF2-40B4-BE49-F238E27FC236}">
                <a16:creationId xmlns:a16="http://schemas.microsoft.com/office/drawing/2014/main" id="{DD59202D-D2D3-FCFD-4F5B-A1AD686F19C4}"/>
              </a:ext>
            </a:extLst>
          </p:cNvPr>
          <p:cNvSpPr/>
          <p:nvPr/>
        </p:nvSpPr>
        <p:spPr>
          <a:xfrm rot="575454">
            <a:off x="3693725" y="3384857"/>
            <a:ext cx="2309004" cy="2309004"/>
          </a:xfrm>
          <a:prstGeom prst="roundRect">
            <a:avLst>
              <a:gd name="adj" fmla="val 2320"/>
            </a:avLst>
          </a:prstGeom>
          <a:solidFill>
            <a:schemeClr val="bg1"/>
          </a:solidFill>
          <a:ln>
            <a:noFill/>
          </a:ln>
          <a:effectLst>
            <a:outerShdw blurRad="139217" dist="50800" dir="5400000" algn="ctr" rotWithShape="0">
              <a:srgbClr val="000000">
                <a:alpha val="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0" dirty="0">
                <a:solidFill>
                  <a:schemeClr val="tx1"/>
                </a:solidFill>
                <a:latin typeface="Century Gothic" panose="020B0502020202020204" pitchFamily="34" charset="0"/>
              </a:rPr>
              <a:t>What do you want or need to know about caffeine?</a:t>
            </a:r>
            <a:endParaRPr lang="en-GB" sz="2000" b="0" dirty="0">
              <a:solidFill>
                <a:schemeClr val="tx1"/>
              </a:solidFill>
              <a:latin typeface="Century Gothic" panose="020B0502020202020204" pitchFamily="34" charset="0"/>
            </a:endParaRPr>
          </a:p>
        </p:txBody>
      </p:sp>
      <p:sp>
        <p:nvSpPr>
          <p:cNvPr id="7" name="Rounded Rectangle 6">
            <a:extLst>
              <a:ext uri="{FF2B5EF4-FFF2-40B4-BE49-F238E27FC236}">
                <a16:creationId xmlns:a16="http://schemas.microsoft.com/office/drawing/2014/main" id="{CC249DAD-3E2D-BE0F-FB2D-8790D7A47227}"/>
              </a:ext>
            </a:extLst>
          </p:cNvPr>
          <p:cNvSpPr/>
          <p:nvPr/>
        </p:nvSpPr>
        <p:spPr>
          <a:xfrm rot="209543">
            <a:off x="7245015" y="1051813"/>
            <a:ext cx="2309004" cy="2309004"/>
          </a:xfrm>
          <a:prstGeom prst="roundRect">
            <a:avLst>
              <a:gd name="adj" fmla="val 2320"/>
            </a:avLst>
          </a:prstGeom>
          <a:solidFill>
            <a:schemeClr val="bg1"/>
          </a:solidFill>
          <a:ln>
            <a:noFill/>
          </a:ln>
          <a:effectLst>
            <a:outerShdw blurRad="139217" dist="50800" dir="5400000" algn="ctr" rotWithShape="0">
              <a:srgbClr val="000000">
                <a:alpha val="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0" dirty="0">
                <a:solidFill>
                  <a:schemeClr val="tx1"/>
                </a:solidFill>
                <a:latin typeface="Century Gothic" panose="020B0502020202020204" pitchFamily="34" charset="0"/>
              </a:rPr>
              <a:t>How is it the same or different from other drugs?</a:t>
            </a:r>
            <a:endParaRPr lang="en-GB" sz="2000" b="0" dirty="0">
              <a:solidFill>
                <a:schemeClr val="tx1"/>
              </a:solidFill>
              <a:latin typeface="Century Gothic" panose="020B0502020202020204" pitchFamily="34" charset="0"/>
            </a:endParaRPr>
          </a:p>
        </p:txBody>
      </p:sp>
      <p:sp>
        <p:nvSpPr>
          <p:cNvPr id="8" name="Rounded Rectangle 7">
            <a:extLst>
              <a:ext uri="{FF2B5EF4-FFF2-40B4-BE49-F238E27FC236}">
                <a16:creationId xmlns:a16="http://schemas.microsoft.com/office/drawing/2014/main" id="{3FD3E70E-7ECD-59E7-5A27-17BDCA610173}"/>
              </a:ext>
            </a:extLst>
          </p:cNvPr>
          <p:cNvSpPr/>
          <p:nvPr/>
        </p:nvSpPr>
        <p:spPr>
          <a:xfrm rot="21397269">
            <a:off x="6772422" y="3839181"/>
            <a:ext cx="2309004" cy="2309004"/>
          </a:xfrm>
          <a:prstGeom prst="roundRect">
            <a:avLst>
              <a:gd name="adj" fmla="val 2320"/>
            </a:avLst>
          </a:prstGeom>
          <a:solidFill>
            <a:schemeClr val="bg1"/>
          </a:solidFill>
          <a:ln>
            <a:noFill/>
          </a:ln>
          <a:effectLst>
            <a:outerShdw blurRad="139217" dist="50800" dir="5400000" algn="ctr" rotWithShape="0">
              <a:srgbClr val="000000">
                <a:alpha val="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0" dirty="0">
                <a:solidFill>
                  <a:schemeClr val="tx1"/>
                </a:solidFill>
                <a:latin typeface="Century Gothic" panose="020B0502020202020204" pitchFamily="34" charset="0"/>
              </a:rPr>
              <a:t>How is caffeine advertised/</a:t>
            </a:r>
          </a:p>
          <a:p>
            <a:pPr algn="ctr"/>
            <a:r>
              <a:rPr lang="en-US" sz="2000" b="0" dirty="0">
                <a:solidFill>
                  <a:schemeClr val="tx1"/>
                </a:solidFill>
                <a:latin typeface="Century Gothic" panose="020B0502020202020204" pitchFamily="34" charset="0"/>
              </a:rPr>
              <a:t>marketed, including to young people?</a:t>
            </a:r>
            <a:endParaRPr lang="en-GB" sz="2000" b="0" dirty="0">
              <a:solidFill>
                <a:schemeClr val="tx1"/>
              </a:solidFill>
              <a:latin typeface="Century Gothic" panose="020B0502020202020204" pitchFamily="34" charset="0"/>
            </a:endParaRPr>
          </a:p>
        </p:txBody>
      </p:sp>
      <p:pic>
        <p:nvPicPr>
          <p:cNvPr id="10" name="Picture 9">
            <a:extLst>
              <a:ext uri="{FF2B5EF4-FFF2-40B4-BE49-F238E27FC236}">
                <a16:creationId xmlns:a16="http://schemas.microsoft.com/office/drawing/2014/main" id="{1D15EAE9-D1AF-B1C6-B246-904C2A6074BA}"/>
              </a:ext>
            </a:extLst>
          </p:cNvPr>
          <p:cNvPicPr>
            <a:picLocks noChangeAspect="1"/>
          </p:cNvPicPr>
          <p:nvPr/>
        </p:nvPicPr>
        <p:blipFill>
          <a:blip r:embed="rId3"/>
          <a:stretch>
            <a:fillRect/>
          </a:stretch>
        </p:blipFill>
        <p:spPr>
          <a:xfrm rot="21087917">
            <a:off x="2150129" y="3345542"/>
            <a:ext cx="912132" cy="792357"/>
          </a:xfrm>
          <a:prstGeom prst="rect">
            <a:avLst/>
          </a:prstGeom>
        </p:spPr>
      </p:pic>
      <p:pic>
        <p:nvPicPr>
          <p:cNvPr id="11" name="Picture 10">
            <a:extLst>
              <a:ext uri="{FF2B5EF4-FFF2-40B4-BE49-F238E27FC236}">
                <a16:creationId xmlns:a16="http://schemas.microsoft.com/office/drawing/2014/main" id="{2D7F48E4-4843-FE29-98AF-C91D9985B90B}"/>
              </a:ext>
            </a:extLst>
          </p:cNvPr>
          <p:cNvPicPr>
            <a:picLocks noChangeAspect="1"/>
          </p:cNvPicPr>
          <p:nvPr/>
        </p:nvPicPr>
        <p:blipFill>
          <a:blip r:embed="rId3"/>
          <a:stretch>
            <a:fillRect/>
          </a:stretch>
        </p:blipFill>
        <p:spPr>
          <a:xfrm rot="731688">
            <a:off x="6236202" y="5942754"/>
            <a:ext cx="850389" cy="738722"/>
          </a:xfrm>
          <a:prstGeom prst="rect">
            <a:avLst/>
          </a:prstGeom>
        </p:spPr>
      </p:pic>
      <p:pic>
        <p:nvPicPr>
          <p:cNvPr id="12" name="Picture 11">
            <a:extLst>
              <a:ext uri="{FF2B5EF4-FFF2-40B4-BE49-F238E27FC236}">
                <a16:creationId xmlns:a16="http://schemas.microsoft.com/office/drawing/2014/main" id="{CDDFF590-ADDC-93C3-5B48-EC654F4DDD2D}"/>
              </a:ext>
            </a:extLst>
          </p:cNvPr>
          <p:cNvPicPr>
            <a:picLocks noChangeAspect="1"/>
          </p:cNvPicPr>
          <p:nvPr/>
        </p:nvPicPr>
        <p:blipFill>
          <a:blip r:embed="rId4"/>
          <a:stretch>
            <a:fillRect/>
          </a:stretch>
        </p:blipFill>
        <p:spPr>
          <a:xfrm>
            <a:off x="2422915" y="5580274"/>
            <a:ext cx="821372" cy="831035"/>
          </a:xfrm>
          <a:prstGeom prst="rect">
            <a:avLst/>
          </a:prstGeom>
        </p:spPr>
      </p:pic>
      <p:pic>
        <p:nvPicPr>
          <p:cNvPr id="13" name="Picture 12">
            <a:extLst>
              <a:ext uri="{FF2B5EF4-FFF2-40B4-BE49-F238E27FC236}">
                <a16:creationId xmlns:a16="http://schemas.microsoft.com/office/drawing/2014/main" id="{681725E3-CF1B-2A3C-0BA6-8F1F5473939C}"/>
              </a:ext>
            </a:extLst>
          </p:cNvPr>
          <p:cNvPicPr>
            <a:picLocks noChangeAspect="1"/>
          </p:cNvPicPr>
          <p:nvPr/>
        </p:nvPicPr>
        <p:blipFill>
          <a:blip r:embed="rId4"/>
          <a:stretch>
            <a:fillRect/>
          </a:stretch>
        </p:blipFill>
        <p:spPr>
          <a:xfrm rot="993363">
            <a:off x="4388751" y="2867946"/>
            <a:ext cx="677638" cy="685610"/>
          </a:xfrm>
          <a:prstGeom prst="rect">
            <a:avLst/>
          </a:prstGeom>
        </p:spPr>
      </p:pic>
      <p:pic>
        <p:nvPicPr>
          <p:cNvPr id="14" name="Picture 13">
            <a:extLst>
              <a:ext uri="{FF2B5EF4-FFF2-40B4-BE49-F238E27FC236}">
                <a16:creationId xmlns:a16="http://schemas.microsoft.com/office/drawing/2014/main" id="{AE77E044-4A73-582C-1008-087822A9D32F}"/>
              </a:ext>
            </a:extLst>
          </p:cNvPr>
          <p:cNvPicPr>
            <a:picLocks noChangeAspect="1"/>
          </p:cNvPicPr>
          <p:nvPr/>
        </p:nvPicPr>
        <p:blipFill>
          <a:blip r:embed="rId4"/>
          <a:stretch>
            <a:fillRect/>
          </a:stretch>
        </p:blipFill>
        <p:spPr>
          <a:xfrm>
            <a:off x="6813940" y="2856125"/>
            <a:ext cx="677638" cy="685610"/>
          </a:xfrm>
          <a:prstGeom prst="rect">
            <a:avLst/>
          </a:prstGeom>
        </p:spPr>
      </p:pic>
      <p:pic>
        <p:nvPicPr>
          <p:cNvPr id="15" name="Picture 14">
            <a:extLst>
              <a:ext uri="{FF2B5EF4-FFF2-40B4-BE49-F238E27FC236}">
                <a16:creationId xmlns:a16="http://schemas.microsoft.com/office/drawing/2014/main" id="{A81B862C-E004-0520-ECF2-5BD43FC73EE8}"/>
              </a:ext>
            </a:extLst>
          </p:cNvPr>
          <p:cNvPicPr>
            <a:picLocks noChangeAspect="1"/>
          </p:cNvPicPr>
          <p:nvPr/>
        </p:nvPicPr>
        <p:blipFill>
          <a:blip r:embed="rId5"/>
          <a:stretch>
            <a:fillRect/>
          </a:stretch>
        </p:blipFill>
        <p:spPr>
          <a:xfrm rot="19773634">
            <a:off x="687226" y="3871420"/>
            <a:ext cx="626320" cy="544076"/>
          </a:xfrm>
          <a:prstGeom prst="rect">
            <a:avLst/>
          </a:prstGeom>
        </p:spPr>
      </p:pic>
      <p:pic>
        <p:nvPicPr>
          <p:cNvPr id="16" name="Picture 15">
            <a:extLst>
              <a:ext uri="{FF2B5EF4-FFF2-40B4-BE49-F238E27FC236}">
                <a16:creationId xmlns:a16="http://schemas.microsoft.com/office/drawing/2014/main" id="{A2F5ADBF-601D-E716-ACE3-5372046CC47F}"/>
              </a:ext>
            </a:extLst>
          </p:cNvPr>
          <p:cNvPicPr>
            <a:picLocks noChangeAspect="1"/>
          </p:cNvPicPr>
          <p:nvPr/>
        </p:nvPicPr>
        <p:blipFill>
          <a:blip r:embed="rId5"/>
          <a:stretch>
            <a:fillRect/>
          </a:stretch>
        </p:blipFill>
        <p:spPr>
          <a:xfrm>
            <a:off x="8697964" y="2964732"/>
            <a:ext cx="626319" cy="544075"/>
          </a:xfrm>
          <a:prstGeom prst="rect">
            <a:avLst/>
          </a:prstGeom>
        </p:spPr>
      </p:pic>
      <p:pic>
        <p:nvPicPr>
          <p:cNvPr id="17" name="Picture 16">
            <a:extLst>
              <a:ext uri="{FF2B5EF4-FFF2-40B4-BE49-F238E27FC236}">
                <a16:creationId xmlns:a16="http://schemas.microsoft.com/office/drawing/2014/main" id="{9249615B-7085-990D-DA1E-9B80EA2E1D7A}"/>
              </a:ext>
            </a:extLst>
          </p:cNvPr>
          <p:cNvPicPr>
            <a:picLocks noChangeAspect="1"/>
          </p:cNvPicPr>
          <p:nvPr/>
        </p:nvPicPr>
        <p:blipFill>
          <a:blip r:embed="rId5"/>
          <a:stretch>
            <a:fillRect/>
          </a:stretch>
        </p:blipFill>
        <p:spPr>
          <a:xfrm>
            <a:off x="7310641" y="5903952"/>
            <a:ext cx="626319" cy="544075"/>
          </a:xfrm>
          <a:prstGeom prst="rect">
            <a:avLst/>
          </a:prstGeom>
        </p:spPr>
      </p:pic>
      <p:pic>
        <p:nvPicPr>
          <p:cNvPr id="9" name="Picture 8">
            <a:extLst>
              <a:ext uri="{FF2B5EF4-FFF2-40B4-BE49-F238E27FC236}">
                <a16:creationId xmlns:a16="http://schemas.microsoft.com/office/drawing/2014/main" id="{5A7AD383-A541-483A-CE49-F5094620C085}"/>
              </a:ext>
            </a:extLst>
          </p:cNvPr>
          <p:cNvPicPr>
            <a:picLocks noChangeAspect="1"/>
          </p:cNvPicPr>
          <p:nvPr/>
        </p:nvPicPr>
        <p:blipFill>
          <a:blip r:embed="rId5"/>
          <a:stretch>
            <a:fillRect/>
          </a:stretch>
        </p:blipFill>
        <p:spPr>
          <a:xfrm rot="21258735">
            <a:off x="4301261" y="5498776"/>
            <a:ext cx="626320" cy="544076"/>
          </a:xfrm>
          <a:prstGeom prst="rect">
            <a:avLst/>
          </a:prstGeom>
        </p:spPr>
      </p:pic>
    </p:spTree>
    <p:extLst>
      <p:ext uri="{BB962C8B-B14F-4D97-AF65-F5344CB8AC3E}">
        <p14:creationId xmlns:p14="http://schemas.microsoft.com/office/powerpoint/2010/main" val="2028882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8D0E899-64D1-0756-142D-1D50A206D100}"/>
              </a:ext>
            </a:extLst>
          </p:cNvPr>
          <p:cNvPicPr>
            <a:picLocks noChangeAspect="1"/>
          </p:cNvPicPr>
          <p:nvPr/>
        </p:nvPicPr>
        <p:blipFill>
          <a:blip r:embed="rId3"/>
          <a:srcRect t="345" b="3278"/>
          <a:stretch/>
        </p:blipFill>
        <p:spPr>
          <a:xfrm>
            <a:off x="5469062" y="-1"/>
            <a:ext cx="4577678" cy="6858001"/>
          </a:xfrm>
          <a:prstGeom prst="rect">
            <a:avLst/>
          </a:prstGeom>
        </p:spPr>
      </p:pic>
      <p:sp>
        <p:nvSpPr>
          <p:cNvPr id="2" name="Content Placeholder 1">
            <a:extLst>
              <a:ext uri="{FF2B5EF4-FFF2-40B4-BE49-F238E27FC236}">
                <a16:creationId xmlns:a16="http://schemas.microsoft.com/office/drawing/2014/main" id="{45A16F42-22B0-DC97-5EDF-5154C4A0FCBD}"/>
              </a:ext>
            </a:extLst>
          </p:cNvPr>
          <p:cNvSpPr>
            <a:spLocks noGrp="1"/>
          </p:cNvSpPr>
          <p:nvPr>
            <p:ph sz="half" idx="10"/>
          </p:nvPr>
        </p:nvSpPr>
        <p:spPr>
          <a:xfrm>
            <a:off x="224449" y="1320237"/>
            <a:ext cx="4004233" cy="4799433"/>
          </a:xfrm>
        </p:spPr>
        <p:txBody>
          <a:bodyPr>
            <a:normAutofit/>
          </a:bodyPr>
          <a:lstStyle/>
          <a:p>
            <a:pPr marL="270000" indent="-270000">
              <a:lnSpc>
                <a:spcPts val="2400"/>
              </a:lnSpc>
              <a:spcBef>
                <a:spcPts val="900"/>
              </a:spcBef>
              <a:buFont typeface="+mj-lt"/>
              <a:buAutoNum type="arabicPeriod"/>
            </a:pPr>
            <a:r>
              <a:rPr lang="en-US" sz="1800" dirty="0"/>
              <a:t>Why is Jordan drinking </a:t>
            </a:r>
            <a:br>
              <a:rPr lang="en-US" sz="1800" dirty="0"/>
            </a:br>
            <a:r>
              <a:rPr lang="en-US" sz="1800" dirty="0"/>
              <a:t>energy drinks? </a:t>
            </a:r>
          </a:p>
          <a:p>
            <a:pPr marL="270000" indent="-270000">
              <a:lnSpc>
                <a:spcPts val="2400"/>
              </a:lnSpc>
              <a:spcBef>
                <a:spcPts val="900"/>
              </a:spcBef>
              <a:buFont typeface="+mj-lt"/>
              <a:buAutoNum type="arabicPeriod"/>
            </a:pPr>
            <a:r>
              <a:rPr lang="en-US" sz="1800" dirty="0"/>
              <a:t>How do you think they are affecting his health? </a:t>
            </a:r>
          </a:p>
          <a:p>
            <a:pPr marL="270000" indent="-270000">
              <a:lnSpc>
                <a:spcPts val="2400"/>
              </a:lnSpc>
              <a:spcBef>
                <a:spcPts val="900"/>
              </a:spcBef>
              <a:buFont typeface="+mj-lt"/>
              <a:buAutoNum type="arabicPeriod"/>
            </a:pPr>
            <a:r>
              <a:rPr lang="en-US" sz="1800" dirty="0"/>
              <a:t>What are the risks if he continues to consume them? </a:t>
            </a:r>
          </a:p>
          <a:p>
            <a:pPr marL="270000" indent="-270000">
              <a:lnSpc>
                <a:spcPts val="2400"/>
              </a:lnSpc>
              <a:spcBef>
                <a:spcPts val="900"/>
              </a:spcBef>
              <a:buFont typeface="+mj-lt"/>
              <a:buAutoNum type="arabicPeriod"/>
            </a:pPr>
            <a:r>
              <a:rPr lang="en-US" sz="1800" dirty="0"/>
              <a:t>Are there any laws or recommendations on caffeine Jordan should be aware of?</a:t>
            </a:r>
          </a:p>
          <a:p>
            <a:pPr marL="270000" indent="-270000">
              <a:lnSpc>
                <a:spcPts val="2400"/>
              </a:lnSpc>
              <a:spcBef>
                <a:spcPts val="900"/>
              </a:spcBef>
              <a:buFont typeface="+mj-lt"/>
              <a:buAutoNum type="arabicPeriod"/>
            </a:pPr>
            <a:r>
              <a:rPr lang="en-US" sz="1800" dirty="0"/>
              <a:t> What advice could you give Jordan to help him reduce/stop drinking energy drinks?</a:t>
            </a:r>
          </a:p>
        </p:txBody>
      </p:sp>
      <p:sp>
        <p:nvSpPr>
          <p:cNvPr id="3" name="Title 2">
            <a:extLst>
              <a:ext uri="{FF2B5EF4-FFF2-40B4-BE49-F238E27FC236}">
                <a16:creationId xmlns:a16="http://schemas.microsoft.com/office/drawing/2014/main" id="{D23AFF5D-9F40-6267-44AE-79F844434AC3}"/>
              </a:ext>
            </a:extLst>
          </p:cNvPr>
          <p:cNvSpPr>
            <a:spLocks noGrp="1"/>
          </p:cNvSpPr>
          <p:nvPr>
            <p:ph type="title"/>
          </p:nvPr>
        </p:nvSpPr>
        <p:spPr>
          <a:xfrm>
            <a:off x="208192" y="543878"/>
            <a:ext cx="4881332" cy="694054"/>
          </a:xfrm>
        </p:spPr>
        <p:txBody>
          <a:bodyPr/>
          <a:lstStyle/>
          <a:p>
            <a:r>
              <a:rPr lang="en-US" dirty="0"/>
              <a:t>Effects of caffeine</a:t>
            </a:r>
          </a:p>
        </p:txBody>
      </p:sp>
      <p:sp>
        <p:nvSpPr>
          <p:cNvPr id="4" name="Slide Number Placeholder 3">
            <a:extLst>
              <a:ext uri="{FF2B5EF4-FFF2-40B4-BE49-F238E27FC236}">
                <a16:creationId xmlns:a16="http://schemas.microsoft.com/office/drawing/2014/main" id="{0DEE44B5-F9CF-EA31-964A-E12011307C25}"/>
              </a:ext>
            </a:extLst>
          </p:cNvPr>
          <p:cNvSpPr>
            <a:spLocks noGrp="1"/>
          </p:cNvSpPr>
          <p:nvPr>
            <p:ph type="sldNum" sz="quarter" idx="4"/>
          </p:nvPr>
        </p:nvSpPr>
        <p:spPr/>
        <p:txBody>
          <a:bodyPr/>
          <a:lstStyle/>
          <a:p>
            <a:r>
              <a:rPr lang="en-GB" dirty="0"/>
              <a:t>© PSHE Association 2025</a:t>
            </a:r>
          </a:p>
        </p:txBody>
      </p:sp>
      <p:grpSp>
        <p:nvGrpSpPr>
          <p:cNvPr id="5" name="Group 4">
            <a:extLst>
              <a:ext uri="{FF2B5EF4-FFF2-40B4-BE49-F238E27FC236}">
                <a16:creationId xmlns:a16="http://schemas.microsoft.com/office/drawing/2014/main" id="{B0A4C97A-D59B-B357-62EF-B76A39E9F800}"/>
              </a:ext>
            </a:extLst>
          </p:cNvPr>
          <p:cNvGrpSpPr/>
          <p:nvPr/>
        </p:nvGrpSpPr>
        <p:grpSpPr>
          <a:xfrm>
            <a:off x="371248" y="5859888"/>
            <a:ext cx="899744" cy="685958"/>
            <a:chOff x="422763" y="5716228"/>
            <a:chExt cx="1054391" cy="803860"/>
          </a:xfrm>
        </p:grpSpPr>
        <p:pic>
          <p:nvPicPr>
            <p:cNvPr id="6" name="Google Shape;374;p14">
              <a:extLst>
                <a:ext uri="{FF2B5EF4-FFF2-40B4-BE49-F238E27FC236}">
                  <a16:creationId xmlns:a16="http://schemas.microsoft.com/office/drawing/2014/main" id="{528342FB-4651-D745-0C8D-DCCBDE0DAF26}"/>
                </a:ext>
              </a:extLst>
            </p:cNvPr>
            <p:cNvPicPr preferRelativeResize="0"/>
            <p:nvPr/>
          </p:nvPicPr>
          <p:blipFill rotWithShape="1">
            <a:blip r:embed="rId4">
              <a:alphaModFix/>
              <a:extLst>
                <a:ext uri="{BEBA8EAE-BF5A-486C-A8C5-ECC9F3942E4B}">
                  <a14:imgProps xmlns:a14="http://schemas.microsoft.com/office/drawing/2010/main">
                    <a14:imgLayer r:embed="rId5">
                      <a14:imgEffect>
                        <a14:brightnessContrast bright="100000"/>
                      </a14:imgEffect>
                    </a14:imgLayer>
                  </a14:imgProps>
                </a:ext>
              </a:extLst>
            </a:blip>
            <a:srcRect/>
            <a:stretch/>
          </p:blipFill>
          <p:spPr>
            <a:xfrm rot="917769" flipH="1">
              <a:off x="422763" y="5716228"/>
              <a:ext cx="401930" cy="803860"/>
            </a:xfrm>
            <a:prstGeom prst="rect">
              <a:avLst/>
            </a:prstGeom>
            <a:noFill/>
            <a:ln>
              <a:noFill/>
            </a:ln>
          </p:spPr>
        </p:pic>
        <p:pic>
          <p:nvPicPr>
            <p:cNvPr id="10" name="Google Shape;375;p14">
              <a:extLst>
                <a:ext uri="{FF2B5EF4-FFF2-40B4-BE49-F238E27FC236}">
                  <a16:creationId xmlns:a16="http://schemas.microsoft.com/office/drawing/2014/main" id="{F877BF4C-ACE4-5CCF-1056-E7EC226EB61F}"/>
                </a:ext>
              </a:extLst>
            </p:cNvPr>
            <p:cNvPicPr preferRelativeResize="0"/>
            <p:nvPr/>
          </p:nvPicPr>
          <p:blipFill rotWithShape="1">
            <a:blip r:embed="rId6">
              <a:alphaModFix/>
              <a:extLst>
                <a:ext uri="{BEBA8EAE-BF5A-486C-A8C5-ECC9F3942E4B}">
                  <a14:imgProps xmlns:a14="http://schemas.microsoft.com/office/drawing/2010/main">
                    <a14:imgLayer r:embed="rId7">
                      <a14:imgEffect>
                        <a14:brightnessContrast bright="100000"/>
                      </a14:imgEffect>
                    </a14:imgLayer>
                  </a14:imgProps>
                </a:ext>
              </a:extLst>
            </a:blip>
            <a:srcRect/>
            <a:stretch/>
          </p:blipFill>
          <p:spPr>
            <a:xfrm>
              <a:off x="950111" y="5859243"/>
              <a:ext cx="527043" cy="600708"/>
            </a:xfrm>
            <a:prstGeom prst="rect">
              <a:avLst/>
            </a:prstGeom>
            <a:noFill/>
            <a:ln>
              <a:noFill/>
            </a:ln>
          </p:spPr>
        </p:pic>
      </p:grpSp>
    </p:spTree>
    <p:extLst>
      <p:ext uri="{BB962C8B-B14F-4D97-AF65-F5344CB8AC3E}">
        <p14:creationId xmlns:p14="http://schemas.microsoft.com/office/powerpoint/2010/main" val="3097797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63E492F9-1DD0-A1B1-69AE-0F3B32F2E694}"/>
              </a:ext>
            </a:extLst>
          </p:cNvPr>
          <p:cNvSpPr/>
          <p:nvPr/>
        </p:nvSpPr>
        <p:spPr>
          <a:xfrm>
            <a:off x="0" y="5177307"/>
            <a:ext cx="1477154" cy="1680693"/>
          </a:xfrm>
          <a:prstGeom prst="rect">
            <a:avLst/>
          </a:prstGeom>
          <a:solidFill>
            <a:srgbClr val="8A2F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A cup of coffee and a can of energy drink&#10;&#10;Description automatically generated">
            <a:extLst>
              <a:ext uri="{FF2B5EF4-FFF2-40B4-BE49-F238E27FC236}">
                <a16:creationId xmlns:a16="http://schemas.microsoft.com/office/drawing/2014/main" id="{967941E7-C646-319B-5AA4-70E78D4C2772}"/>
              </a:ext>
            </a:extLst>
          </p:cNvPr>
          <p:cNvPicPr>
            <a:picLocks noChangeAspect="1"/>
          </p:cNvPicPr>
          <p:nvPr/>
        </p:nvPicPr>
        <p:blipFill>
          <a:blip r:embed="rId3"/>
          <a:srcRect l="2544" b="4284"/>
          <a:stretch/>
        </p:blipFill>
        <p:spPr>
          <a:xfrm>
            <a:off x="923607" y="3854270"/>
            <a:ext cx="3506725" cy="3003729"/>
          </a:xfrm>
          <a:prstGeom prst="rect">
            <a:avLst/>
          </a:prstGeom>
        </p:spPr>
      </p:pic>
      <p:sp>
        <p:nvSpPr>
          <p:cNvPr id="5" name="Content Placeholder 4">
            <a:extLst>
              <a:ext uri="{FF2B5EF4-FFF2-40B4-BE49-F238E27FC236}">
                <a16:creationId xmlns:a16="http://schemas.microsoft.com/office/drawing/2014/main" id="{5AC51869-1D0A-B611-2731-2A6711DAE667}"/>
              </a:ext>
            </a:extLst>
          </p:cNvPr>
          <p:cNvSpPr>
            <a:spLocks noGrp="1"/>
          </p:cNvSpPr>
          <p:nvPr>
            <p:ph sz="half" idx="10"/>
          </p:nvPr>
        </p:nvSpPr>
        <p:spPr/>
        <p:txBody>
          <a:bodyPr/>
          <a:lstStyle/>
          <a:p>
            <a:r>
              <a:rPr lang="en-US" dirty="0"/>
              <a:t>Complete the diamond 9 to evaluate the different strategies that could be used to help someone reduce their consumption of caffeine.</a:t>
            </a:r>
          </a:p>
        </p:txBody>
      </p:sp>
      <p:sp>
        <p:nvSpPr>
          <p:cNvPr id="3" name="Title 2">
            <a:extLst>
              <a:ext uri="{FF2B5EF4-FFF2-40B4-BE49-F238E27FC236}">
                <a16:creationId xmlns:a16="http://schemas.microsoft.com/office/drawing/2014/main" id="{0A2A264B-0438-BF70-16B0-A91498EF7518}"/>
              </a:ext>
            </a:extLst>
          </p:cNvPr>
          <p:cNvSpPr>
            <a:spLocks noGrp="1"/>
          </p:cNvSpPr>
          <p:nvPr>
            <p:ph type="title"/>
          </p:nvPr>
        </p:nvSpPr>
        <p:spPr/>
        <p:txBody>
          <a:bodyPr/>
          <a:lstStyle/>
          <a:p>
            <a:r>
              <a:rPr lang="en-US" dirty="0"/>
              <a:t>Caffeine reduction</a:t>
            </a:r>
          </a:p>
        </p:txBody>
      </p:sp>
      <p:sp>
        <p:nvSpPr>
          <p:cNvPr id="4" name="Slide Number Placeholder 3">
            <a:extLst>
              <a:ext uri="{FF2B5EF4-FFF2-40B4-BE49-F238E27FC236}">
                <a16:creationId xmlns:a16="http://schemas.microsoft.com/office/drawing/2014/main" id="{7410745B-2771-8CF6-053A-A93CF58E2F31}"/>
              </a:ext>
            </a:extLst>
          </p:cNvPr>
          <p:cNvSpPr>
            <a:spLocks noGrp="1"/>
          </p:cNvSpPr>
          <p:nvPr>
            <p:ph type="sldNum" sz="quarter" idx="4"/>
          </p:nvPr>
        </p:nvSpPr>
        <p:spPr/>
        <p:txBody>
          <a:bodyPr/>
          <a:lstStyle/>
          <a:p>
            <a:r>
              <a:rPr lang="en-GB"/>
              <a:t>© PSHE Association 2025</a:t>
            </a:r>
            <a:endParaRPr lang="en-GB" dirty="0"/>
          </a:p>
        </p:txBody>
      </p:sp>
      <p:grpSp>
        <p:nvGrpSpPr>
          <p:cNvPr id="8" name="Group 7">
            <a:extLst>
              <a:ext uri="{FF2B5EF4-FFF2-40B4-BE49-F238E27FC236}">
                <a16:creationId xmlns:a16="http://schemas.microsoft.com/office/drawing/2014/main" id="{9F20912C-990D-20E7-BF76-2A29ED5B5B2B}"/>
              </a:ext>
            </a:extLst>
          </p:cNvPr>
          <p:cNvGrpSpPr/>
          <p:nvPr/>
        </p:nvGrpSpPr>
        <p:grpSpPr>
          <a:xfrm>
            <a:off x="6323522" y="1808318"/>
            <a:ext cx="3264632" cy="3946853"/>
            <a:chOff x="5719074" y="937968"/>
            <a:chExt cx="3958390" cy="4982064"/>
          </a:xfrm>
          <a:solidFill>
            <a:schemeClr val="bg1"/>
          </a:solidFill>
          <a:effectLst>
            <a:outerShdw blurRad="50800" dist="38100" dir="2700000" algn="tl" rotWithShape="0">
              <a:prstClr val="black">
                <a:alpha val="40000"/>
              </a:prstClr>
            </a:outerShdw>
          </a:effectLst>
        </p:grpSpPr>
        <p:sp>
          <p:nvSpPr>
            <p:cNvPr id="9" name="Rectangle: Rounded Corners 8">
              <a:extLst>
                <a:ext uri="{FF2B5EF4-FFF2-40B4-BE49-F238E27FC236}">
                  <a16:creationId xmlns:a16="http://schemas.microsoft.com/office/drawing/2014/main" id="{13E2F790-B1CE-73DD-6E1C-69FBC4655890}"/>
                </a:ext>
              </a:extLst>
            </p:cNvPr>
            <p:cNvSpPr/>
            <p:nvPr/>
          </p:nvSpPr>
          <p:spPr>
            <a:xfrm>
              <a:off x="7090674" y="2983667"/>
              <a:ext cx="1215190" cy="867594"/>
            </a:xfrm>
            <a:prstGeom prst="roundRect">
              <a:avLst/>
            </a:prstGeom>
            <a:grp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id="{A182D9FF-C584-6A4E-9075-ABEEF92EA4DE}"/>
                </a:ext>
              </a:extLst>
            </p:cNvPr>
            <p:cNvSpPr/>
            <p:nvPr/>
          </p:nvSpPr>
          <p:spPr>
            <a:xfrm>
              <a:off x="5719074" y="2984327"/>
              <a:ext cx="1215190" cy="867594"/>
            </a:xfrm>
            <a:prstGeom prst="roundRect">
              <a:avLst/>
            </a:prstGeom>
            <a:grp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Rounded Corners 10">
              <a:extLst>
                <a:ext uri="{FF2B5EF4-FFF2-40B4-BE49-F238E27FC236}">
                  <a16:creationId xmlns:a16="http://schemas.microsoft.com/office/drawing/2014/main" id="{4C471401-AD74-95DE-D17A-2F1FA13B652E}"/>
                </a:ext>
              </a:extLst>
            </p:cNvPr>
            <p:cNvSpPr/>
            <p:nvPr/>
          </p:nvSpPr>
          <p:spPr>
            <a:xfrm>
              <a:off x="8462274" y="2983667"/>
              <a:ext cx="1215190" cy="867594"/>
            </a:xfrm>
            <a:prstGeom prst="roundRect">
              <a:avLst/>
            </a:prstGeom>
            <a:grp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Rounded Corners 11">
              <a:extLst>
                <a:ext uri="{FF2B5EF4-FFF2-40B4-BE49-F238E27FC236}">
                  <a16:creationId xmlns:a16="http://schemas.microsoft.com/office/drawing/2014/main" id="{189381D3-AB77-7FD2-5313-8069CF8F571A}"/>
                </a:ext>
              </a:extLst>
            </p:cNvPr>
            <p:cNvSpPr/>
            <p:nvPr/>
          </p:nvSpPr>
          <p:spPr>
            <a:xfrm>
              <a:off x="7816643" y="4018383"/>
              <a:ext cx="1215190" cy="867594"/>
            </a:xfrm>
            <a:prstGeom prst="roundRect">
              <a:avLst/>
            </a:prstGeom>
            <a:grp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Rounded Corners 12">
              <a:extLst>
                <a:ext uri="{FF2B5EF4-FFF2-40B4-BE49-F238E27FC236}">
                  <a16:creationId xmlns:a16="http://schemas.microsoft.com/office/drawing/2014/main" id="{9A6A3380-1E0B-FA84-C160-D4450AE048EC}"/>
                </a:ext>
              </a:extLst>
            </p:cNvPr>
            <p:cNvSpPr/>
            <p:nvPr/>
          </p:nvSpPr>
          <p:spPr>
            <a:xfrm>
              <a:off x="6326669" y="4017723"/>
              <a:ext cx="1215190" cy="867594"/>
            </a:xfrm>
            <a:prstGeom prst="roundRect">
              <a:avLst/>
            </a:prstGeom>
            <a:grp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Rounded Corners 13">
              <a:extLst>
                <a:ext uri="{FF2B5EF4-FFF2-40B4-BE49-F238E27FC236}">
                  <a16:creationId xmlns:a16="http://schemas.microsoft.com/office/drawing/2014/main" id="{4FCBB036-1DF7-C4AD-0E0A-950E9977DBF8}"/>
                </a:ext>
              </a:extLst>
            </p:cNvPr>
            <p:cNvSpPr/>
            <p:nvPr/>
          </p:nvSpPr>
          <p:spPr>
            <a:xfrm>
              <a:off x="7090674" y="5052438"/>
              <a:ext cx="1215190" cy="867594"/>
            </a:xfrm>
            <a:prstGeom prst="roundRect">
              <a:avLst/>
            </a:prstGeom>
            <a:grp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Rounded Corners 14">
              <a:extLst>
                <a:ext uri="{FF2B5EF4-FFF2-40B4-BE49-F238E27FC236}">
                  <a16:creationId xmlns:a16="http://schemas.microsoft.com/office/drawing/2014/main" id="{40C588A9-2265-2EFE-FC29-45420A1BC80A}"/>
                </a:ext>
              </a:extLst>
            </p:cNvPr>
            <p:cNvSpPr/>
            <p:nvPr/>
          </p:nvSpPr>
          <p:spPr>
            <a:xfrm>
              <a:off x="7816643" y="1949281"/>
              <a:ext cx="1215190" cy="867594"/>
            </a:xfrm>
            <a:prstGeom prst="roundRect">
              <a:avLst/>
            </a:prstGeom>
            <a:grp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Rounded Corners 15">
              <a:extLst>
                <a:ext uri="{FF2B5EF4-FFF2-40B4-BE49-F238E27FC236}">
                  <a16:creationId xmlns:a16="http://schemas.microsoft.com/office/drawing/2014/main" id="{A3D2D5B4-9522-ADFC-D5FE-CCAC973747FB}"/>
                </a:ext>
              </a:extLst>
            </p:cNvPr>
            <p:cNvSpPr/>
            <p:nvPr/>
          </p:nvSpPr>
          <p:spPr>
            <a:xfrm>
              <a:off x="6326669" y="1948621"/>
              <a:ext cx="1215190" cy="867594"/>
            </a:xfrm>
            <a:prstGeom prst="roundRect">
              <a:avLst/>
            </a:prstGeom>
            <a:grp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Rounded Corners 16">
              <a:extLst>
                <a:ext uri="{FF2B5EF4-FFF2-40B4-BE49-F238E27FC236}">
                  <a16:creationId xmlns:a16="http://schemas.microsoft.com/office/drawing/2014/main" id="{8A32C703-55CA-BDBD-AC2C-6204A4A46C8F}"/>
                </a:ext>
              </a:extLst>
            </p:cNvPr>
            <p:cNvSpPr/>
            <p:nvPr/>
          </p:nvSpPr>
          <p:spPr>
            <a:xfrm>
              <a:off x="7090674" y="937968"/>
              <a:ext cx="1215190" cy="867594"/>
            </a:xfrm>
            <a:prstGeom prst="roundRect">
              <a:avLst/>
            </a:prstGeom>
            <a:grp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 name="TextBox 17">
            <a:extLst>
              <a:ext uri="{FF2B5EF4-FFF2-40B4-BE49-F238E27FC236}">
                <a16:creationId xmlns:a16="http://schemas.microsoft.com/office/drawing/2014/main" id="{D71AE261-7E7B-0758-C546-FD3DF7BD1F2E}"/>
              </a:ext>
            </a:extLst>
          </p:cNvPr>
          <p:cNvSpPr txBox="1"/>
          <p:nvPr/>
        </p:nvSpPr>
        <p:spPr>
          <a:xfrm>
            <a:off x="6854141" y="1303304"/>
            <a:ext cx="2153653" cy="400110"/>
          </a:xfrm>
          <a:prstGeom prst="rect">
            <a:avLst/>
          </a:prstGeom>
          <a:noFill/>
        </p:spPr>
        <p:txBody>
          <a:bodyPr wrap="square" rtlCol="0">
            <a:spAutoFit/>
          </a:bodyPr>
          <a:lstStyle/>
          <a:p>
            <a:pPr algn="ctr"/>
            <a:r>
              <a:rPr lang="en-US" sz="2000" dirty="0">
                <a:solidFill>
                  <a:schemeClr val="bg1"/>
                </a:solidFill>
                <a:latin typeface="Century Gothic" panose="020B0502020202020204" pitchFamily="34" charset="0"/>
              </a:rPr>
              <a:t>Most important</a:t>
            </a:r>
            <a:endParaRPr lang="en-GB" sz="2000" dirty="0">
              <a:solidFill>
                <a:schemeClr val="bg1"/>
              </a:solidFill>
              <a:latin typeface="Century Gothic" panose="020B0502020202020204" pitchFamily="34" charset="0"/>
            </a:endParaRPr>
          </a:p>
        </p:txBody>
      </p:sp>
      <p:sp>
        <p:nvSpPr>
          <p:cNvPr id="19" name="TextBox 18">
            <a:extLst>
              <a:ext uri="{FF2B5EF4-FFF2-40B4-BE49-F238E27FC236}">
                <a16:creationId xmlns:a16="http://schemas.microsoft.com/office/drawing/2014/main" id="{4DCB0A35-486C-1098-C675-2A6596BF40A2}"/>
              </a:ext>
            </a:extLst>
          </p:cNvPr>
          <p:cNvSpPr txBox="1"/>
          <p:nvPr/>
        </p:nvSpPr>
        <p:spPr>
          <a:xfrm>
            <a:off x="6976638" y="5902892"/>
            <a:ext cx="2153653" cy="400110"/>
          </a:xfrm>
          <a:prstGeom prst="rect">
            <a:avLst/>
          </a:prstGeom>
          <a:noFill/>
        </p:spPr>
        <p:txBody>
          <a:bodyPr wrap="square" rtlCol="0">
            <a:spAutoFit/>
          </a:bodyPr>
          <a:lstStyle/>
          <a:p>
            <a:pPr algn="ctr"/>
            <a:r>
              <a:rPr lang="en-US" sz="2000" dirty="0">
                <a:solidFill>
                  <a:schemeClr val="bg1"/>
                </a:solidFill>
                <a:latin typeface="Century Gothic" panose="020B0502020202020204" pitchFamily="34" charset="0"/>
              </a:rPr>
              <a:t>Least important</a:t>
            </a:r>
            <a:endParaRPr lang="en-GB" sz="2000" dirty="0">
              <a:solidFill>
                <a:schemeClr val="bg1"/>
              </a:solidFill>
              <a:latin typeface="Century Gothic" panose="020B0502020202020204" pitchFamily="34" charset="0"/>
            </a:endParaRPr>
          </a:p>
        </p:txBody>
      </p:sp>
      <p:grpSp>
        <p:nvGrpSpPr>
          <p:cNvPr id="7" name="Group 6">
            <a:extLst>
              <a:ext uri="{FF2B5EF4-FFF2-40B4-BE49-F238E27FC236}">
                <a16:creationId xmlns:a16="http://schemas.microsoft.com/office/drawing/2014/main" id="{5AF34292-F0E3-9853-F20A-2A4A703C8888}"/>
              </a:ext>
            </a:extLst>
          </p:cNvPr>
          <p:cNvGrpSpPr/>
          <p:nvPr/>
        </p:nvGrpSpPr>
        <p:grpSpPr>
          <a:xfrm>
            <a:off x="371248" y="5859888"/>
            <a:ext cx="899744" cy="685958"/>
            <a:chOff x="422763" y="5716228"/>
            <a:chExt cx="1054391" cy="803860"/>
          </a:xfrm>
        </p:grpSpPr>
        <p:pic>
          <p:nvPicPr>
            <p:cNvPr id="21" name="Google Shape;374;p14">
              <a:extLst>
                <a:ext uri="{FF2B5EF4-FFF2-40B4-BE49-F238E27FC236}">
                  <a16:creationId xmlns:a16="http://schemas.microsoft.com/office/drawing/2014/main" id="{0642D7F3-413E-6E39-ADCA-75762AC5B554}"/>
                </a:ext>
              </a:extLst>
            </p:cNvPr>
            <p:cNvPicPr preferRelativeResize="0"/>
            <p:nvPr/>
          </p:nvPicPr>
          <p:blipFill rotWithShape="1">
            <a:blip r:embed="rId4">
              <a:alphaModFix/>
              <a:extLst>
                <a:ext uri="{BEBA8EAE-BF5A-486C-A8C5-ECC9F3942E4B}">
                  <a14:imgProps xmlns:a14="http://schemas.microsoft.com/office/drawing/2010/main">
                    <a14:imgLayer r:embed="rId5">
                      <a14:imgEffect>
                        <a14:brightnessContrast bright="100000"/>
                      </a14:imgEffect>
                    </a14:imgLayer>
                  </a14:imgProps>
                </a:ext>
              </a:extLst>
            </a:blip>
            <a:srcRect/>
            <a:stretch/>
          </p:blipFill>
          <p:spPr>
            <a:xfrm rot="917769" flipH="1">
              <a:off x="422763" y="5716228"/>
              <a:ext cx="401930" cy="803860"/>
            </a:xfrm>
            <a:prstGeom prst="rect">
              <a:avLst/>
            </a:prstGeom>
            <a:noFill/>
            <a:ln>
              <a:noFill/>
            </a:ln>
          </p:spPr>
        </p:pic>
        <p:pic>
          <p:nvPicPr>
            <p:cNvPr id="22" name="Google Shape;375;p14">
              <a:extLst>
                <a:ext uri="{FF2B5EF4-FFF2-40B4-BE49-F238E27FC236}">
                  <a16:creationId xmlns:a16="http://schemas.microsoft.com/office/drawing/2014/main" id="{B4F248DA-55E1-29E8-2750-F559CB5F3E1A}"/>
                </a:ext>
              </a:extLst>
            </p:cNvPr>
            <p:cNvPicPr preferRelativeResize="0"/>
            <p:nvPr/>
          </p:nvPicPr>
          <p:blipFill rotWithShape="1">
            <a:blip r:embed="rId6">
              <a:alphaModFix/>
              <a:extLst>
                <a:ext uri="{BEBA8EAE-BF5A-486C-A8C5-ECC9F3942E4B}">
                  <a14:imgProps xmlns:a14="http://schemas.microsoft.com/office/drawing/2010/main">
                    <a14:imgLayer r:embed="rId7">
                      <a14:imgEffect>
                        <a14:brightnessContrast bright="100000"/>
                      </a14:imgEffect>
                    </a14:imgLayer>
                  </a14:imgProps>
                </a:ext>
              </a:extLst>
            </a:blip>
            <a:srcRect/>
            <a:stretch/>
          </p:blipFill>
          <p:spPr>
            <a:xfrm>
              <a:off x="950111" y="5859243"/>
              <a:ext cx="527043" cy="600708"/>
            </a:xfrm>
            <a:prstGeom prst="rect">
              <a:avLst/>
            </a:prstGeom>
            <a:noFill/>
            <a:ln>
              <a:noFill/>
            </a:ln>
          </p:spPr>
        </p:pic>
      </p:grpSp>
    </p:spTree>
    <p:extLst>
      <p:ext uri="{BB962C8B-B14F-4D97-AF65-F5344CB8AC3E}">
        <p14:creationId xmlns:p14="http://schemas.microsoft.com/office/powerpoint/2010/main" val="27777348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48AEC-0225-D65D-6E57-7390A5A9B4DD}"/>
            </a:ext>
          </a:extLst>
        </p:cNvPr>
        <p:cNvGrpSpPr/>
        <p:nvPr/>
      </p:nvGrpSpPr>
      <p:grpSpPr>
        <a:xfrm>
          <a:off x="0" y="0"/>
          <a:ext cx="0" cy="0"/>
          <a:chOff x="0" y="0"/>
          <a:chExt cx="0" cy="0"/>
        </a:xfrm>
      </p:grpSpPr>
      <p:pic>
        <p:nvPicPr>
          <p:cNvPr id="8" name="Picture 7" descr="A black background with lines&#10;&#10;Description automatically generated">
            <a:extLst>
              <a:ext uri="{FF2B5EF4-FFF2-40B4-BE49-F238E27FC236}">
                <a16:creationId xmlns:a16="http://schemas.microsoft.com/office/drawing/2014/main" id="{B30F28EB-5E81-03D4-2182-777929091FD9}"/>
              </a:ext>
            </a:extLst>
          </p:cNvPr>
          <p:cNvPicPr>
            <a:picLocks noChangeAspect="1"/>
          </p:cNvPicPr>
          <p:nvPr/>
        </p:nvPicPr>
        <p:blipFill>
          <a:blip r:embed="rId3"/>
          <a:stretch>
            <a:fillRect/>
          </a:stretch>
        </p:blipFill>
        <p:spPr>
          <a:xfrm rot="20938385">
            <a:off x="6102660" y="1549758"/>
            <a:ext cx="1127218" cy="3162472"/>
          </a:xfrm>
          <a:prstGeom prst="rect">
            <a:avLst/>
          </a:prstGeom>
        </p:spPr>
      </p:pic>
      <p:sp>
        <p:nvSpPr>
          <p:cNvPr id="4" name="Slide Number Placeholder 3">
            <a:extLst>
              <a:ext uri="{FF2B5EF4-FFF2-40B4-BE49-F238E27FC236}">
                <a16:creationId xmlns:a16="http://schemas.microsoft.com/office/drawing/2014/main" id="{64D4758E-325A-713B-D857-7AA05980E8C1}"/>
              </a:ext>
            </a:extLst>
          </p:cNvPr>
          <p:cNvSpPr>
            <a:spLocks noGrp="1"/>
          </p:cNvSpPr>
          <p:nvPr>
            <p:ph type="sldNum" sz="quarter" idx="4"/>
          </p:nvPr>
        </p:nvSpPr>
        <p:spPr/>
        <p:txBody>
          <a:bodyPr/>
          <a:lstStyle/>
          <a:p>
            <a:r>
              <a:rPr lang="en-GB"/>
              <a:t>© PSHE Association 2025</a:t>
            </a:r>
            <a:endParaRPr lang="en-GB" dirty="0"/>
          </a:p>
        </p:txBody>
      </p:sp>
      <p:sp>
        <p:nvSpPr>
          <p:cNvPr id="3" name="Title 2">
            <a:extLst>
              <a:ext uri="{FF2B5EF4-FFF2-40B4-BE49-F238E27FC236}">
                <a16:creationId xmlns:a16="http://schemas.microsoft.com/office/drawing/2014/main" id="{F9DA9E8A-55E8-9EAB-33C1-3DE73DB7941C}"/>
              </a:ext>
            </a:extLst>
          </p:cNvPr>
          <p:cNvSpPr txBox="1">
            <a:spLocks/>
          </p:cNvSpPr>
          <p:nvPr/>
        </p:nvSpPr>
        <p:spPr>
          <a:xfrm>
            <a:off x="208191" y="543878"/>
            <a:ext cx="7204493" cy="694054"/>
          </a:xfrm>
          <a:prstGeom prst="rect">
            <a:avLst/>
          </a:prstGeom>
        </p:spPr>
        <p:txBody>
          <a:bodyPr vert="horz" lIns="91440" tIns="45720" rIns="91440" bIns="45720" rtlCol="0" anchor="b">
            <a:noAutofit/>
          </a:bodyPr>
          <a:lstStyle>
            <a:lvl1pPr algn="l" defTabSz="990570" rtl="0" eaLnBrk="1" latinLnBrk="0" hangingPunct="1">
              <a:lnSpc>
                <a:spcPts val="4300"/>
              </a:lnSpc>
              <a:spcBef>
                <a:spcPts val="2600"/>
              </a:spcBef>
              <a:buNone/>
              <a:defRPr sz="3600" b="1" kern="1200">
                <a:solidFill>
                  <a:schemeClr val="tx1"/>
                </a:solidFill>
                <a:latin typeface="Century Gothic" panose="020B0502020202020204" pitchFamily="34" charset="0"/>
                <a:ea typeface="+mj-ea"/>
                <a:cs typeface="+mj-cs"/>
              </a:defRPr>
            </a:lvl1pPr>
          </a:lstStyle>
          <a:p>
            <a:r>
              <a:rPr lang="en-US" dirty="0"/>
              <a:t>Draw and write analysis</a:t>
            </a:r>
          </a:p>
        </p:txBody>
      </p:sp>
      <p:sp>
        <p:nvSpPr>
          <p:cNvPr id="11" name="Content Placeholder 2">
            <a:extLst>
              <a:ext uri="{FF2B5EF4-FFF2-40B4-BE49-F238E27FC236}">
                <a16:creationId xmlns:a16="http://schemas.microsoft.com/office/drawing/2014/main" id="{B7ABE0E5-7328-BBC7-A93D-0A9858E682DF}"/>
              </a:ext>
            </a:extLst>
          </p:cNvPr>
          <p:cNvSpPr>
            <a:spLocks noGrp="1"/>
          </p:cNvSpPr>
          <p:nvPr>
            <p:ph sz="half" idx="10"/>
          </p:nvPr>
        </p:nvSpPr>
        <p:spPr>
          <a:xfrm>
            <a:off x="232913" y="1303304"/>
            <a:ext cx="4944393" cy="4368246"/>
          </a:xfrm>
        </p:spPr>
        <p:txBody>
          <a:bodyPr/>
          <a:lstStyle/>
          <a:p>
            <a:r>
              <a:rPr lang="en-GB" dirty="0">
                <a:effectLst/>
              </a:rPr>
              <a:t>Working in groups – and without adding anything new to your work at this stage – share your Draw and Write baseline activity with each other. </a:t>
            </a:r>
          </a:p>
          <a:p>
            <a:r>
              <a:rPr lang="en-GB" dirty="0">
                <a:effectLst/>
              </a:rPr>
              <a:t>Discuss and note down in your books your responses to the questions on the next slide.</a:t>
            </a:r>
          </a:p>
        </p:txBody>
      </p:sp>
      <p:pic>
        <p:nvPicPr>
          <p:cNvPr id="12" name="Picture 11" descr="A black background with lines&#10;&#10;Description automatically generated">
            <a:extLst>
              <a:ext uri="{FF2B5EF4-FFF2-40B4-BE49-F238E27FC236}">
                <a16:creationId xmlns:a16="http://schemas.microsoft.com/office/drawing/2014/main" id="{FBB35705-A4D6-F8B7-0CEB-BDFE9E2E5ECB}"/>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Lst>
          </a:blip>
          <a:stretch>
            <a:fillRect/>
          </a:stretch>
        </p:blipFill>
        <p:spPr>
          <a:xfrm rot="460342">
            <a:off x="7669276" y="1549148"/>
            <a:ext cx="1127218" cy="3162472"/>
          </a:xfrm>
          <a:prstGeom prst="rect">
            <a:avLst/>
          </a:prstGeom>
        </p:spPr>
      </p:pic>
      <p:pic>
        <p:nvPicPr>
          <p:cNvPr id="15" name="Picture 14" descr="A green arrows in a circle&#10;&#10;Description automatically generated">
            <a:extLst>
              <a:ext uri="{FF2B5EF4-FFF2-40B4-BE49-F238E27FC236}">
                <a16:creationId xmlns:a16="http://schemas.microsoft.com/office/drawing/2014/main" id="{057CBF9E-0BD8-C8DF-0B6E-2BC600F52258}"/>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100000"/>
                    </a14:imgEffect>
                  </a14:imgLayer>
                </a14:imgProps>
              </a:ext>
            </a:extLst>
          </a:blip>
          <a:stretch>
            <a:fillRect/>
          </a:stretch>
        </p:blipFill>
        <p:spPr>
          <a:xfrm>
            <a:off x="6929164" y="2318918"/>
            <a:ext cx="1017841" cy="797768"/>
          </a:xfrm>
          <a:prstGeom prst="rect">
            <a:avLst/>
          </a:prstGeom>
        </p:spPr>
      </p:pic>
      <p:pic>
        <p:nvPicPr>
          <p:cNvPr id="19" name="Picture 18" descr="A green rectangular object with a black background&#10;&#10;Description automatically generated">
            <a:extLst>
              <a:ext uri="{FF2B5EF4-FFF2-40B4-BE49-F238E27FC236}">
                <a16:creationId xmlns:a16="http://schemas.microsoft.com/office/drawing/2014/main" id="{E323B3D2-F9A6-7CD9-35CF-2055D1B41058}"/>
              </a:ext>
            </a:extLst>
          </p:cNvPr>
          <p:cNvPicPr>
            <a:picLocks noChangeAspect="1"/>
          </p:cNvPicPr>
          <p:nvPr/>
        </p:nvPicPr>
        <p:blipFill>
          <a:blip r:embed="rId8"/>
          <a:srcRect b="17272"/>
          <a:stretch/>
        </p:blipFill>
        <p:spPr>
          <a:xfrm>
            <a:off x="3189809" y="4024229"/>
            <a:ext cx="4332107" cy="2833772"/>
          </a:xfrm>
          <a:prstGeom prst="rect">
            <a:avLst/>
          </a:prstGeom>
        </p:spPr>
      </p:pic>
      <p:cxnSp>
        <p:nvCxnSpPr>
          <p:cNvPr id="21" name="Straight Connector 20">
            <a:extLst>
              <a:ext uri="{FF2B5EF4-FFF2-40B4-BE49-F238E27FC236}">
                <a16:creationId xmlns:a16="http://schemas.microsoft.com/office/drawing/2014/main" id="{A89D96C2-C8F4-9FE9-A34A-D15D94C06166}"/>
              </a:ext>
            </a:extLst>
          </p:cNvPr>
          <p:cNvCxnSpPr>
            <a:cxnSpLocks/>
          </p:cNvCxnSpPr>
          <p:nvPr/>
        </p:nvCxnSpPr>
        <p:spPr>
          <a:xfrm flipV="1">
            <a:off x="3617259" y="4935749"/>
            <a:ext cx="880415" cy="1576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5053481-4B95-3285-C76F-D7E37F6E87D6}"/>
              </a:ext>
            </a:extLst>
          </p:cNvPr>
          <p:cNvCxnSpPr>
            <a:cxnSpLocks/>
          </p:cNvCxnSpPr>
          <p:nvPr/>
        </p:nvCxnSpPr>
        <p:spPr>
          <a:xfrm flipV="1">
            <a:off x="3644153" y="5093429"/>
            <a:ext cx="1106393" cy="214222"/>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59AF6DEE-3C4C-87C9-979A-E8BC1B7E3D4C}"/>
              </a:ext>
            </a:extLst>
          </p:cNvPr>
          <p:cNvPicPr>
            <a:picLocks noChangeAspect="1"/>
          </p:cNvPicPr>
          <p:nvPr/>
        </p:nvPicPr>
        <p:blipFill>
          <a:blip r:embed="rId9"/>
          <a:srcRect r="358"/>
          <a:stretch/>
        </p:blipFill>
        <p:spPr>
          <a:xfrm>
            <a:off x="4724950" y="5087487"/>
            <a:ext cx="1114505" cy="1423800"/>
          </a:xfrm>
          <a:prstGeom prst="rect">
            <a:avLst/>
          </a:prstGeom>
        </p:spPr>
      </p:pic>
    </p:spTree>
    <p:extLst>
      <p:ext uri="{BB962C8B-B14F-4D97-AF65-F5344CB8AC3E}">
        <p14:creationId xmlns:p14="http://schemas.microsoft.com/office/powerpoint/2010/main" val="365980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F883CF-2F2B-0945-003A-0014AB273845}"/>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DF0747A-0BEB-1B02-C50D-94836503D53D}"/>
              </a:ext>
            </a:extLst>
          </p:cNvPr>
          <p:cNvSpPr>
            <a:spLocks noGrp="1"/>
          </p:cNvSpPr>
          <p:nvPr>
            <p:ph type="sldNum" sz="quarter" idx="4"/>
          </p:nvPr>
        </p:nvSpPr>
        <p:spPr/>
        <p:txBody>
          <a:bodyPr/>
          <a:lstStyle/>
          <a:p>
            <a:r>
              <a:rPr lang="en-GB"/>
              <a:t>© PSHE Association 2025</a:t>
            </a:r>
            <a:endParaRPr lang="en-GB" dirty="0"/>
          </a:p>
        </p:txBody>
      </p:sp>
      <p:sp>
        <p:nvSpPr>
          <p:cNvPr id="3" name="Title 2">
            <a:extLst>
              <a:ext uri="{FF2B5EF4-FFF2-40B4-BE49-F238E27FC236}">
                <a16:creationId xmlns:a16="http://schemas.microsoft.com/office/drawing/2014/main" id="{862464DB-96AF-AA43-F8BC-7536333664B2}"/>
              </a:ext>
            </a:extLst>
          </p:cNvPr>
          <p:cNvSpPr txBox="1">
            <a:spLocks/>
          </p:cNvSpPr>
          <p:nvPr/>
        </p:nvSpPr>
        <p:spPr>
          <a:xfrm>
            <a:off x="208191" y="543878"/>
            <a:ext cx="7204493" cy="694054"/>
          </a:xfrm>
          <a:prstGeom prst="rect">
            <a:avLst/>
          </a:prstGeom>
        </p:spPr>
        <p:txBody>
          <a:bodyPr vert="horz" lIns="91440" tIns="45720" rIns="91440" bIns="45720" rtlCol="0" anchor="b">
            <a:noAutofit/>
          </a:bodyPr>
          <a:lstStyle>
            <a:lvl1pPr algn="l" defTabSz="990570" rtl="0" eaLnBrk="1" latinLnBrk="0" hangingPunct="1">
              <a:lnSpc>
                <a:spcPts val="4300"/>
              </a:lnSpc>
              <a:spcBef>
                <a:spcPts val="2600"/>
              </a:spcBef>
              <a:buNone/>
              <a:defRPr sz="3600" b="1" kern="1200">
                <a:solidFill>
                  <a:schemeClr val="tx1"/>
                </a:solidFill>
                <a:latin typeface="Century Gothic" panose="020B0502020202020204" pitchFamily="34" charset="0"/>
                <a:ea typeface="+mj-ea"/>
                <a:cs typeface="+mj-cs"/>
              </a:defRPr>
            </a:lvl1pPr>
          </a:lstStyle>
          <a:p>
            <a:r>
              <a:rPr lang="en-US" dirty="0"/>
              <a:t>Draw and write analysis</a:t>
            </a:r>
          </a:p>
        </p:txBody>
      </p:sp>
      <p:sp>
        <p:nvSpPr>
          <p:cNvPr id="11" name="Content Placeholder 2">
            <a:extLst>
              <a:ext uri="{FF2B5EF4-FFF2-40B4-BE49-F238E27FC236}">
                <a16:creationId xmlns:a16="http://schemas.microsoft.com/office/drawing/2014/main" id="{80156FAE-8E7F-D6B1-4D9C-F470522D7C7B}"/>
              </a:ext>
            </a:extLst>
          </p:cNvPr>
          <p:cNvSpPr>
            <a:spLocks noGrp="1"/>
          </p:cNvSpPr>
          <p:nvPr>
            <p:ph sz="half" idx="10"/>
          </p:nvPr>
        </p:nvSpPr>
        <p:spPr>
          <a:xfrm>
            <a:off x="232914" y="1303304"/>
            <a:ext cx="9434022" cy="5303558"/>
          </a:xfrm>
        </p:spPr>
        <p:txBody>
          <a:bodyPr>
            <a:normAutofit fontScale="92500"/>
          </a:bodyPr>
          <a:lstStyle/>
          <a:p>
            <a:pPr marL="198000" lvl="0" indent="-198000">
              <a:buFont typeface="Arial" panose="020B0604020202020204" pitchFamily="34" charset="0"/>
              <a:buChar char="•"/>
            </a:pPr>
            <a:r>
              <a:rPr lang="en-GB" dirty="0">
                <a:effectLst/>
                <a:ea typeface="Calibri" panose="020F0502020204030204" pitchFamily="34" charset="0"/>
                <a:cs typeface="Times New Roman" panose="02020603050405020304" pitchFamily="18" charset="0"/>
              </a:rPr>
              <a:t>What do your drawings have in common? </a:t>
            </a:r>
          </a:p>
          <a:p>
            <a:pPr marL="198000" lvl="0" indent="-198000">
              <a:buFont typeface="Arial" panose="020B0604020202020204" pitchFamily="34" charset="0"/>
              <a:buChar char="•"/>
            </a:pPr>
            <a:r>
              <a:rPr lang="en-GB" dirty="0">
                <a:effectLst/>
                <a:ea typeface="Calibri" panose="020F0502020204030204" pitchFamily="34" charset="0"/>
                <a:cs typeface="Times New Roman" panose="02020603050405020304" pitchFamily="18" charset="0"/>
              </a:rPr>
              <a:t>Is a wide range of people represented, or have common </a:t>
            </a:r>
            <a:br>
              <a:rPr lang="en-GB" dirty="0">
                <a:effectLst/>
                <a:ea typeface="Calibri" panose="020F0502020204030204" pitchFamily="34" charset="0"/>
                <a:cs typeface="Times New Roman" panose="02020603050405020304" pitchFamily="18" charset="0"/>
              </a:rPr>
            </a:br>
            <a:r>
              <a:rPr lang="en-GB" dirty="0">
                <a:effectLst/>
                <a:ea typeface="Calibri" panose="020F0502020204030204" pitchFamily="34" charset="0"/>
                <a:cs typeface="Times New Roman" panose="02020603050405020304" pitchFamily="18" charset="0"/>
              </a:rPr>
              <a:t>stereotypes been used?</a:t>
            </a:r>
          </a:p>
          <a:p>
            <a:pPr marL="198000" lvl="0" indent="-198000">
              <a:buFont typeface="Arial" panose="020B0604020202020204" pitchFamily="34" charset="0"/>
              <a:buChar char="•"/>
            </a:pPr>
            <a:r>
              <a:rPr lang="en-GB" dirty="0">
                <a:effectLst/>
                <a:ea typeface="Calibri" panose="020F0502020204030204" pitchFamily="34" charset="0"/>
                <a:cs typeface="Times New Roman" panose="02020603050405020304" pitchFamily="18" charset="0"/>
              </a:rPr>
              <a:t>If people in your group have drawn stereotypical images of someone who uses drugs, does this mean that nobody else uses them? </a:t>
            </a:r>
          </a:p>
          <a:p>
            <a:pPr marL="198000" lvl="0" indent="-198000">
              <a:buFont typeface="Arial" panose="020B0604020202020204" pitchFamily="34" charset="0"/>
              <a:buChar char="•"/>
            </a:pPr>
            <a:r>
              <a:rPr lang="en-GB" dirty="0">
                <a:effectLst/>
                <a:ea typeface="Calibri" panose="020F0502020204030204" pitchFamily="34" charset="0"/>
                <a:cs typeface="Times New Roman" panose="02020603050405020304" pitchFamily="18" charset="0"/>
              </a:rPr>
              <a:t>What types of drugs have the group focused on?  Are they mainly restricted or illegal drugs, or have you included medicinal drugs and other legal substances? Has everyone identified similar drugs, or is there variation?</a:t>
            </a:r>
          </a:p>
          <a:p>
            <a:pPr marL="198000" lvl="0" indent="-198000">
              <a:buFont typeface="Arial" panose="020B0604020202020204" pitchFamily="34" charset="0"/>
              <a:buChar char="•"/>
            </a:pPr>
            <a:r>
              <a:rPr lang="en-GB" dirty="0">
                <a:effectLst/>
                <a:ea typeface="Calibri" panose="020F0502020204030204" pitchFamily="34" charset="0"/>
                <a:cs typeface="Times New Roman" panose="02020603050405020304" pitchFamily="18" charset="0"/>
              </a:rPr>
              <a:t>What were the most common reasons given for the user taking drugs?</a:t>
            </a:r>
          </a:p>
          <a:p>
            <a:pPr marL="198000" lvl="0" indent="-198000">
              <a:buFont typeface="Arial" panose="020B0604020202020204" pitchFamily="34" charset="0"/>
              <a:buChar char="•"/>
            </a:pPr>
            <a:r>
              <a:rPr lang="en-GB" dirty="0">
                <a:effectLst/>
                <a:ea typeface="Calibri" panose="020F0502020204030204" pitchFamily="34" charset="0"/>
                <a:cs typeface="Times New Roman" panose="02020603050405020304" pitchFamily="18" charset="0"/>
              </a:rPr>
              <a:t>What drug effects have been identified in your group?</a:t>
            </a:r>
          </a:p>
          <a:p>
            <a:pPr marL="198000" lvl="0" indent="-198000">
              <a:buFont typeface="Arial" panose="020B0604020202020204" pitchFamily="34" charset="0"/>
              <a:buChar char="•"/>
            </a:pPr>
            <a:r>
              <a:rPr lang="en-GB" dirty="0">
                <a:effectLst/>
                <a:ea typeface="Calibri" panose="020F0502020204030204" pitchFamily="34" charset="0"/>
                <a:cs typeface="Times New Roman" panose="02020603050405020304" pitchFamily="18" charset="0"/>
              </a:rPr>
              <a:t>Is there anything your group would like to know more about as a result of doing this activity?</a:t>
            </a:r>
            <a:endParaRPr lang="en-GB" dirty="0"/>
          </a:p>
        </p:txBody>
      </p:sp>
      <p:cxnSp>
        <p:nvCxnSpPr>
          <p:cNvPr id="21" name="Straight Connector 20">
            <a:extLst>
              <a:ext uri="{FF2B5EF4-FFF2-40B4-BE49-F238E27FC236}">
                <a16:creationId xmlns:a16="http://schemas.microsoft.com/office/drawing/2014/main" id="{564CA3D1-7F11-2074-00CD-64FBA6753CB6}"/>
              </a:ext>
            </a:extLst>
          </p:cNvPr>
          <p:cNvCxnSpPr>
            <a:cxnSpLocks/>
          </p:cNvCxnSpPr>
          <p:nvPr/>
        </p:nvCxnSpPr>
        <p:spPr>
          <a:xfrm flipV="1">
            <a:off x="3617259" y="4935749"/>
            <a:ext cx="880415" cy="15768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4290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94EF9CA-AFFB-8F36-D62F-952258B49FEF}"/>
              </a:ext>
            </a:extLst>
          </p:cNvPr>
          <p:cNvPicPr>
            <a:picLocks noChangeAspect="1"/>
          </p:cNvPicPr>
          <p:nvPr/>
        </p:nvPicPr>
        <p:blipFill>
          <a:blip r:embed="rId3"/>
          <a:srcRect l="292" t="-941" r="-292" b="-328"/>
          <a:stretch/>
        </p:blipFill>
        <p:spPr>
          <a:xfrm>
            <a:off x="5853735" y="1473200"/>
            <a:ext cx="4065712" cy="4978896"/>
          </a:xfrm>
          <a:prstGeom prst="rect">
            <a:avLst/>
          </a:prstGeom>
        </p:spPr>
      </p:pic>
      <p:sp>
        <p:nvSpPr>
          <p:cNvPr id="3" name="Slide Number Placeholder 2">
            <a:extLst>
              <a:ext uri="{FF2B5EF4-FFF2-40B4-BE49-F238E27FC236}">
                <a16:creationId xmlns:a16="http://schemas.microsoft.com/office/drawing/2014/main" id="{4ACA69F4-5267-70E1-A0FC-3FF84156F0A8}"/>
              </a:ext>
            </a:extLst>
          </p:cNvPr>
          <p:cNvSpPr>
            <a:spLocks noGrp="1"/>
          </p:cNvSpPr>
          <p:nvPr>
            <p:ph type="sldNum" sz="quarter" idx="4"/>
          </p:nvPr>
        </p:nvSpPr>
        <p:spPr/>
        <p:txBody>
          <a:bodyPr/>
          <a:lstStyle/>
          <a:p>
            <a:r>
              <a:rPr lang="en-GB"/>
              <a:t>© PSHE Association 2025</a:t>
            </a:r>
            <a:endParaRPr lang="en-GB" dirty="0"/>
          </a:p>
        </p:txBody>
      </p:sp>
      <p:sp>
        <p:nvSpPr>
          <p:cNvPr id="10" name="Content Placeholder 4">
            <a:extLst>
              <a:ext uri="{FF2B5EF4-FFF2-40B4-BE49-F238E27FC236}">
                <a16:creationId xmlns:a16="http://schemas.microsoft.com/office/drawing/2014/main" id="{7EE25046-79A1-82A6-C0E0-DC7ADE95FF2F}"/>
              </a:ext>
            </a:extLst>
          </p:cNvPr>
          <p:cNvSpPr txBox="1">
            <a:spLocks/>
          </p:cNvSpPr>
          <p:nvPr/>
        </p:nvSpPr>
        <p:spPr>
          <a:xfrm>
            <a:off x="232915" y="1303304"/>
            <a:ext cx="4882010" cy="4368246"/>
          </a:xfrm>
          <a:prstGeom prst="rect">
            <a:avLst/>
          </a:prstGeom>
        </p:spPr>
        <p:txBody>
          <a:bodyPr/>
          <a:lstStyle>
            <a:lvl1pPr marL="247642" indent="-247642" algn="l" defTabSz="990570" rtl="0" eaLnBrk="1" latinLnBrk="0" hangingPunct="1">
              <a:lnSpc>
                <a:spcPct val="90000"/>
              </a:lnSpc>
              <a:spcBef>
                <a:spcPts val="1083"/>
              </a:spcBef>
              <a:buFont typeface="Arial" panose="020B0604020202020204" pitchFamily="34" charset="0"/>
              <a:buChar char="•"/>
              <a:defRPr sz="3033"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pPr marL="0" indent="0">
              <a:lnSpc>
                <a:spcPct val="114000"/>
              </a:lnSpc>
              <a:spcBef>
                <a:spcPts val="0"/>
              </a:spcBef>
              <a:buNone/>
            </a:pPr>
            <a:r>
              <a:rPr lang="en-US" sz="2000" dirty="0"/>
              <a:t>Now use a different coloured pen to change or add any key learning from this lesson to your draw and write.</a:t>
            </a:r>
          </a:p>
        </p:txBody>
      </p:sp>
      <p:sp>
        <p:nvSpPr>
          <p:cNvPr id="11" name="Title 2">
            <a:extLst>
              <a:ext uri="{FF2B5EF4-FFF2-40B4-BE49-F238E27FC236}">
                <a16:creationId xmlns:a16="http://schemas.microsoft.com/office/drawing/2014/main" id="{1466B2C2-CFEC-BC59-FA8E-A44C293D0A75}"/>
              </a:ext>
            </a:extLst>
          </p:cNvPr>
          <p:cNvSpPr txBox="1">
            <a:spLocks/>
          </p:cNvSpPr>
          <p:nvPr/>
        </p:nvSpPr>
        <p:spPr>
          <a:xfrm>
            <a:off x="233593" y="543878"/>
            <a:ext cx="5967182" cy="694054"/>
          </a:xfrm>
          <a:prstGeom prst="rect">
            <a:avLst/>
          </a:prstGeom>
        </p:spPr>
        <p:txBody>
          <a:bodyPr vert="horz" lIns="91440" tIns="45720" rIns="91440" bIns="45720" rtlCol="0" anchor="b">
            <a:noAutofit/>
          </a:bodyPr>
          <a:lstStyle>
            <a:lvl1pPr algn="l" defTabSz="990570" rtl="0" eaLnBrk="1" latinLnBrk="0" hangingPunct="1">
              <a:lnSpc>
                <a:spcPts val="4300"/>
              </a:lnSpc>
              <a:spcBef>
                <a:spcPts val="2600"/>
              </a:spcBef>
              <a:buNone/>
              <a:defRPr sz="3600" b="1" kern="1200">
                <a:solidFill>
                  <a:schemeClr val="tx2"/>
                </a:solidFill>
                <a:latin typeface="Century Gothic" panose="020B0502020202020204" pitchFamily="34" charset="0"/>
                <a:ea typeface="+mj-ea"/>
                <a:cs typeface="+mj-cs"/>
              </a:defRPr>
            </a:lvl1pPr>
          </a:lstStyle>
          <a:p>
            <a:r>
              <a:rPr lang="en-US" dirty="0"/>
              <a:t>What have we learnt?</a:t>
            </a:r>
          </a:p>
        </p:txBody>
      </p:sp>
    </p:spTree>
    <p:extLst>
      <p:ext uri="{BB962C8B-B14F-4D97-AF65-F5344CB8AC3E}">
        <p14:creationId xmlns:p14="http://schemas.microsoft.com/office/powerpoint/2010/main" val="3223100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EC8CC62-2EAF-02A1-84FC-A7EB9AF05F32}"/>
              </a:ext>
            </a:extLst>
          </p:cNvPr>
          <p:cNvSpPr>
            <a:spLocks noGrp="1"/>
          </p:cNvSpPr>
          <p:nvPr>
            <p:ph sz="half" idx="10"/>
          </p:nvPr>
        </p:nvSpPr>
        <p:spPr>
          <a:xfrm>
            <a:off x="224448" y="1293344"/>
            <a:ext cx="4333033" cy="4368246"/>
          </a:xfrm>
        </p:spPr>
        <p:txBody>
          <a:bodyPr/>
          <a:lstStyle/>
          <a:p>
            <a:pPr>
              <a:lnSpc>
                <a:spcPts val="2800"/>
              </a:lnSpc>
              <a:spcBef>
                <a:spcPts val="1100"/>
              </a:spcBef>
              <a:spcAft>
                <a:spcPts val="0"/>
              </a:spcAft>
            </a:pPr>
            <a:r>
              <a:rPr lang="en-US" dirty="0"/>
              <a:t>To access further advice, guidance and support related to substance use, you can:</a:t>
            </a:r>
          </a:p>
          <a:p>
            <a:pPr marL="198000" indent="-198000">
              <a:lnSpc>
                <a:spcPts val="2800"/>
              </a:lnSpc>
              <a:spcBef>
                <a:spcPts val="1100"/>
              </a:spcBef>
              <a:spcAft>
                <a:spcPts val="0"/>
              </a:spcAft>
              <a:buFont typeface="Arial" panose="020B0604020202020204" pitchFamily="34" charset="0"/>
              <a:buChar char="•"/>
            </a:pPr>
            <a:r>
              <a:rPr lang="en-US" dirty="0"/>
              <a:t>speak to a parent/carer, tutor or pastoral lead, or other trusted adult</a:t>
            </a:r>
          </a:p>
          <a:p>
            <a:pPr marL="198000" indent="-198000">
              <a:lnSpc>
                <a:spcPts val="2800"/>
              </a:lnSpc>
              <a:spcBef>
                <a:spcPts val="1100"/>
              </a:spcBef>
              <a:spcAft>
                <a:spcPts val="0"/>
              </a:spcAft>
              <a:buFont typeface="Arial" panose="020B0604020202020204" pitchFamily="34" charset="0"/>
              <a:buChar char="•"/>
            </a:pPr>
            <a:r>
              <a:rPr lang="en-US" dirty="0"/>
              <a:t>contact Childline: </a:t>
            </a:r>
            <a:r>
              <a:rPr lang="en-US" dirty="0">
                <a:hlinkClick r:id="rId3"/>
              </a:rPr>
              <a:t>www.childline.org.uk</a:t>
            </a:r>
            <a:r>
              <a:rPr lang="en-US" dirty="0"/>
              <a:t>, 0800 1111</a:t>
            </a:r>
          </a:p>
          <a:p>
            <a:pPr marL="198000" indent="-198000">
              <a:lnSpc>
                <a:spcPts val="2800"/>
              </a:lnSpc>
              <a:spcBef>
                <a:spcPts val="1100"/>
              </a:spcBef>
              <a:spcAft>
                <a:spcPts val="0"/>
              </a:spcAft>
              <a:buFont typeface="Arial" panose="020B0604020202020204" pitchFamily="34" charset="0"/>
              <a:buChar char="•"/>
            </a:pPr>
            <a:r>
              <a:rPr lang="en-US" dirty="0"/>
              <a:t>visit </a:t>
            </a:r>
            <a:r>
              <a:rPr lang="en-US" dirty="0">
                <a:hlinkClick r:id="rId4"/>
              </a:rPr>
              <a:t>www.nhs.uk</a:t>
            </a:r>
            <a:r>
              <a:rPr lang="en-US" dirty="0"/>
              <a:t> for further information on healthy choices</a:t>
            </a:r>
          </a:p>
        </p:txBody>
      </p:sp>
      <p:sp>
        <p:nvSpPr>
          <p:cNvPr id="3" name="Title 2">
            <a:extLst>
              <a:ext uri="{FF2B5EF4-FFF2-40B4-BE49-F238E27FC236}">
                <a16:creationId xmlns:a16="http://schemas.microsoft.com/office/drawing/2014/main" id="{7A73A3C7-0CBD-C858-B903-7B19CCDDD8BB}"/>
              </a:ext>
            </a:extLst>
          </p:cNvPr>
          <p:cNvSpPr>
            <a:spLocks noGrp="1"/>
          </p:cNvSpPr>
          <p:nvPr>
            <p:ph type="title"/>
          </p:nvPr>
        </p:nvSpPr>
        <p:spPr/>
        <p:txBody>
          <a:bodyPr/>
          <a:lstStyle/>
          <a:p>
            <a:r>
              <a:rPr lang="en-US" dirty="0"/>
              <a:t>Sources of support</a:t>
            </a:r>
          </a:p>
        </p:txBody>
      </p:sp>
      <p:sp>
        <p:nvSpPr>
          <p:cNvPr id="10" name="Slide Number Placeholder 5">
            <a:extLst>
              <a:ext uri="{FF2B5EF4-FFF2-40B4-BE49-F238E27FC236}">
                <a16:creationId xmlns:a16="http://schemas.microsoft.com/office/drawing/2014/main" id="{10FF5ADA-4862-CB19-7B8C-52E4DC78B541}"/>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solidFill>
                  <a:schemeClr val="bg1"/>
                </a:solidFill>
              </a:rPr>
              <a:t>© PSHE Association 2025</a:t>
            </a:r>
          </a:p>
        </p:txBody>
      </p:sp>
      <p:pic>
        <p:nvPicPr>
          <p:cNvPr id="11" name="Picture 10" descr="A black background with a black square&#10;&#10;Description automatically generated with medium confidence">
            <a:extLst>
              <a:ext uri="{FF2B5EF4-FFF2-40B4-BE49-F238E27FC236}">
                <a16:creationId xmlns:a16="http://schemas.microsoft.com/office/drawing/2014/main" id="{0887F6EA-5EDB-6084-C8F4-4BE559FEC38E}"/>
              </a:ext>
            </a:extLst>
          </p:cNvPr>
          <p:cNvPicPr>
            <a:picLocks noChangeAspect="1"/>
          </p:cNvPicPr>
          <p:nvPr/>
        </p:nvPicPr>
        <p:blipFill>
          <a:blip r:embed="rId5"/>
          <a:stretch>
            <a:fillRect/>
          </a:stretch>
        </p:blipFill>
        <p:spPr>
          <a:xfrm>
            <a:off x="5348520" y="3007096"/>
            <a:ext cx="3943279" cy="1497708"/>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7787CADB-D92B-F331-B3FE-8CF6142453E1}"/>
              </a:ext>
            </a:extLst>
          </p:cNvPr>
          <p:cNvPicPr>
            <a:picLocks noChangeAspect="1"/>
          </p:cNvPicPr>
          <p:nvPr/>
        </p:nvPicPr>
        <p:blipFill>
          <a:blip r:embed="rId6"/>
          <a:stretch>
            <a:fillRect/>
          </a:stretch>
        </p:blipFill>
        <p:spPr>
          <a:xfrm>
            <a:off x="5624584" y="4583699"/>
            <a:ext cx="3943279" cy="1691102"/>
          </a:xfrm>
          <a:prstGeom prst="rect">
            <a:avLst/>
          </a:prstGeom>
        </p:spPr>
      </p:pic>
      <p:pic>
        <p:nvPicPr>
          <p:cNvPr id="13" name="Picture 12" descr="A black background with a black square&#10;&#10;Description automatically generated with medium confidence">
            <a:extLst>
              <a:ext uri="{FF2B5EF4-FFF2-40B4-BE49-F238E27FC236}">
                <a16:creationId xmlns:a16="http://schemas.microsoft.com/office/drawing/2014/main" id="{AC6EE3D9-BC38-E9F7-087C-4080B76C24D4}"/>
              </a:ext>
            </a:extLst>
          </p:cNvPr>
          <p:cNvPicPr>
            <a:picLocks noChangeAspect="1"/>
          </p:cNvPicPr>
          <p:nvPr/>
        </p:nvPicPr>
        <p:blipFill>
          <a:blip r:embed="rId6"/>
          <a:stretch>
            <a:fillRect/>
          </a:stretch>
        </p:blipFill>
        <p:spPr>
          <a:xfrm>
            <a:off x="6071474" y="1428750"/>
            <a:ext cx="3496389" cy="1499450"/>
          </a:xfrm>
          <a:prstGeom prst="rect">
            <a:avLst/>
          </a:prstGeom>
        </p:spPr>
      </p:pic>
      <p:sp>
        <p:nvSpPr>
          <p:cNvPr id="14" name="Google Shape;436;p25">
            <a:extLst>
              <a:ext uri="{FF2B5EF4-FFF2-40B4-BE49-F238E27FC236}">
                <a16:creationId xmlns:a16="http://schemas.microsoft.com/office/drawing/2014/main" id="{70DDFCB0-0CBB-60C0-C032-D08117C3B726}"/>
              </a:ext>
            </a:extLst>
          </p:cNvPr>
          <p:cNvSpPr txBox="1"/>
          <p:nvPr/>
        </p:nvSpPr>
        <p:spPr>
          <a:xfrm>
            <a:off x="5645234" y="3222163"/>
            <a:ext cx="3349853" cy="937720"/>
          </a:xfrm>
          <a:prstGeom prst="rect">
            <a:avLst/>
          </a:prstGeom>
          <a:noFill/>
          <a:ln>
            <a:noFill/>
          </a:ln>
        </p:spPr>
        <p:txBody>
          <a:bodyPr spcFirstLastPara="1" wrap="square" lIns="91425" tIns="45700" rIns="91425" bIns="45700" anchor="t" anchorCtr="0">
            <a:noAutofit/>
          </a:bodyPr>
          <a:lstStyle/>
          <a:p>
            <a:pPr marL="0" marR="0" lvl="0" indent="0" algn="l" rtl="0">
              <a:lnSpc>
                <a:spcPts val="2800"/>
              </a:lnSpc>
              <a:spcBef>
                <a:spcPts val="0"/>
              </a:spcBef>
              <a:spcAft>
                <a:spcPts val="0"/>
              </a:spcAft>
              <a:buClr>
                <a:schemeClr val="lt1"/>
              </a:buClr>
              <a:buSzPts val="2000"/>
              <a:buFont typeface="Arial"/>
              <a:buNone/>
            </a:pPr>
            <a:r>
              <a:rPr lang="en-US" sz="2000" dirty="0">
                <a:solidFill>
                  <a:schemeClr val="tx1"/>
                </a:solidFill>
                <a:latin typeface="Century Gothic"/>
                <a:ea typeface="Century Gothic"/>
                <a:cs typeface="Century Gothic"/>
                <a:sym typeface="Century Gothic"/>
              </a:rPr>
              <a:t>Something's worrying me,</a:t>
            </a:r>
            <a:br>
              <a:rPr lang="en-US" sz="2000" dirty="0">
                <a:solidFill>
                  <a:schemeClr val="tx1"/>
                </a:solidFill>
                <a:latin typeface="Century Gothic"/>
                <a:ea typeface="Century Gothic"/>
                <a:cs typeface="Century Gothic"/>
                <a:sym typeface="Century Gothic"/>
              </a:rPr>
            </a:br>
            <a:r>
              <a:rPr lang="en-US" sz="2000" dirty="0">
                <a:solidFill>
                  <a:schemeClr val="tx1"/>
                </a:solidFill>
                <a:latin typeface="Century Gothic"/>
                <a:ea typeface="Century Gothic"/>
                <a:cs typeface="Century Gothic"/>
                <a:sym typeface="Century Gothic"/>
              </a:rPr>
              <a:t>can I talk to you?</a:t>
            </a:r>
            <a:endParaRPr sz="2000" dirty="0">
              <a:solidFill>
                <a:schemeClr val="tx1"/>
              </a:solidFill>
            </a:endParaRPr>
          </a:p>
        </p:txBody>
      </p:sp>
      <p:sp>
        <p:nvSpPr>
          <p:cNvPr id="15" name="Google Shape;437;p25">
            <a:extLst>
              <a:ext uri="{FF2B5EF4-FFF2-40B4-BE49-F238E27FC236}">
                <a16:creationId xmlns:a16="http://schemas.microsoft.com/office/drawing/2014/main" id="{3D072A1F-6997-8982-9865-1D296ECF839A}"/>
              </a:ext>
            </a:extLst>
          </p:cNvPr>
          <p:cNvSpPr txBox="1"/>
          <p:nvPr/>
        </p:nvSpPr>
        <p:spPr>
          <a:xfrm>
            <a:off x="6378575" y="1581174"/>
            <a:ext cx="2999342" cy="937720"/>
          </a:xfrm>
          <a:prstGeom prst="rect">
            <a:avLst/>
          </a:prstGeom>
          <a:noFill/>
          <a:ln>
            <a:noFill/>
          </a:ln>
        </p:spPr>
        <p:txBody>
          <a:bodyPr spcFirstLastPara="1" wrap="square" lIns="91425" tIns="45700" rIns="91425" bIns="45700" anchor="t" anchorCtr="0">
            <a:noAutofit/>
          </a:bodyPr>
          <a:lstStyle/>
          <a:p>
            <a:pPr marL="0" marR="0" lvl="0" indent="0" algn="l" rtl="0">
              <a:lnSpc>
                <a:spcPts val="2800"/>
              </a:lnSpc>
              <a:spcBef>
                <a:spcPts val="0"/>
              </a:spcBef>
              <a:spcAft>
                <a:spcPts val="0"/>
              </a:spcAft>
              <a:buClr>
                <a:schemeClr val="lt1"/>
              </a:buClr>
              <a:buSzPts val="2000"/>
              <a:buFont typeface="Arial"/>
              <a:buNone/>
            </a:pPr>
            <a:r>
              <a:rPr lang="en-US" sz="2000" dirty="0">
                <a:solidFill>
                  <a:schemeClr val="tx1"/>
                </a:solidFill>
                <a:latin typeface="Century Gothic"/>
                <a:ea typeface="Century Gothic"/>
                <a:cs typeface="Century Gothic"/>
                <a:sym typeface="Century Gothic"/>
              </a:rPr>
              <a:t>I need your help with something . . . </a:t>
            </a:r>
            <a:endParaRPr sz="2000" dirty="0">
              <a:solidFill>
                <a:schemeClr val="tx1"/>
              </a:solidFill>
            </a:endParaRPr>
          </a:p>
        </p:txBody>
      </p:sp>
      <p:sp>
        <p:nvSpPr>
          <p:cNvPr id="16" name="Google Shape;438;p25">
            <a:extLst>
              <a:ext uri="{FF2B5EF4-FFF2-40B4-BE49-F238E27FC236}">
                <a16:creationId xmlns:a16="http://schemas.microsoft.com/office/drawing/2014/main" id="{84272AEE-F184-417B-8010-960FDFB7C03B}"/>
              </a:ext>
            </a:extLst>
          </p:cNvPr>
          <p:cNvSpPr txBox="1"/>
          <p:nvPr/>
        </p:nvSpPr>
        <p:spPr>
          <a:xfrm>
            <a:off x="6028064" y="4834430"/>
            <a:ext cx="3349853" cy="937720"/>
          </a:xfrm>
          <a:prstGeom prst="rect">
            <a:avLst/>
          </a:prstGeom>
          <a:noFill/>
          <a:ln>
            <a:noFill/>
          </a:ln>
        </p:spPr>
        <p:txBody>
          <a:bodyPr spcFirstLastPara="1" wrap="square" lIns="91425" tIns="45700" rIns="91425" bIns="45700" anchor="t" anchorCtr="0">
            <a:noAutofit/>
          </a:bodyPr>
          <a:lstStyle/>
          <a:p>
            <a:pPr marL="0" marR="0" lvl="0" indent="0" algn="l" rtl="0">
              <a:lnSpc>
                <a:spcPts val="2800"/>
              </a:lnSpc>
              <a:spcBef>
                <a:spcPts val="0"/>
              </a:spcBef>
              <a:spcAft>
                <a:spcPts val="0"/>
              </a:spcAft>
              <a:buClr>
                <a:schemeClr val="lt1"/>
              </a:buClr>
              <a:buSzPts val="2000"/>
              <a:buFont typeface="Arial"/>
              <a:buNone/>
            </a:pPr>
            <a:r>
              <a:rPr lang="en-US" sz="2000" dirty="0">
                <a:solidFill>
                  <a:schemeClr val="tx1"/>
                </a:solidFill>
                <a:latin typeface="Century Gothic"/>
                <a:ea typeface="Century Gothic"/>
                <a:cs typeface="Century Gothic"/>
                <a:sym typeface="Century Gothic"/>
              </a:rPr>
              <a:t>I have something that’s been bothering me . . .</a:t>
            </a:r>
            <a:endParaRPr sz="2000" dirty="0">
              <a:solidFill>
                <a:schemeClr val="tx1"/>
              </a:solidFill>
            </a:endParaRPr>
          </a:p>
        </p:txBody>
      </p:sp>
    </p:spTree>
    <p:extLst>
      <p:ext uri="{BB962C8B-B14F-4D97-AF65-F5344CB8AC3E}">
        <p14:creationId xmlns:p14="http://schemas.microsoft.com/office/powerpoint/2010/main" val="1145813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D841EA-ECB6-66AB-DC6B-895F0F8C5BD0}"/>
              </a:ext>
            </a:extLst>
          </p:cNvPr>
          <p:cNvSpPr>
            <a:spLocks noGrp="1"/>
          </p:cNvSpPr>
          <p:nvPr>
            <p:ph sz="half" idx="10"/>
          </p:nvPr>
        </p:nvSpPr>
        <p:spPr>
          <a:xfrm>
            <a:off x="246427" y="1291071"/>
            <a:ext cx="7352108" cy="4566366"/>
          </a:xfrm>
        </p:spPr>
        <p:txBody>
          <a:bodyPr/>
          <a:lstStyle/>
          <a:p>
            <a:pPr>
              <a:lnSpc>
                <a:spcPts val="2800"/>
              </a:lnSpc>
              <a:spcBef>
                <a:spcPts val="1100"/>
              </a:spcBef>
              <a:spcAft>
                <a:spcPts val="0"/>
              </a:spcAft>
            </a:pPr>
            <a:r>
              <a:rPr lang="en-US" dirty="0"/>
              <a:t>The slides in this presentation are divided into two sections:</a:t>
            </a:r>
          </a:p>
          <a:p>
            <a:pPr marL="234000" indent="-234000">
              <a:lnSpc>
                <a:spcPts val="2800"/>
              </a:lnSpc>
              <a:spcBef>
                <a:spcPts val="1100"/>
              </a:spcBef>
              <a:spcAft>
                <a:spcPts val="0"/>
              </a:spcAft>
              <a:buFont typeface="+mj-lt"/>
              <a:buAutoNum type="romanLcPeriod"/>
            </a:pPr>
            <a:r>
              <a:rPr lang="en-US" b="1" i="1" dirty="0"/>
              <a:t>Teacher slides (purple) </a:t>
            </a:r>
            <a:r>
              <a:rPr lang="en-US" dirty="0"/>
              <a:t>– provide key information regarding lesson preparation.</a:t>
            </a:r>
          </a:p>
          <a:p>
            <a:pPr marL="234000" indent="-234000">
              <a:lnSpc>
                <a:spcPts val="2800"/>
              </a:lnSpc>
              <a:spcBef>
                <a:spcPts val="1100"/>
              </a:spcBef>
              <a:spcAft>
                <a:spcPts val="0"/>
              </a:spcAft>
              <a:buFont typeface="+mj-lt"/>
              <a:buAutoNum type="romanLcPeriod"/>
            </a:pPr>
            <a:r>
              <a:rPr lang="en-US" b="1" i="1" dirty="0"/>
              <a:t>Student slides </a:t>
            </a:r>
            <a:r>
              <a:rPr lang="en-US" dirty="0"/>
              <a:t>– provide a visual focus point for students during the lesson and delivery notes for teachers about the activities. Click ‘notes’ to view these. </a:t>
            </a:r>
          </a:p>
          <a:p>
            <a:pPr>
              <a:lnSpc>
                <a:spcPts val="2800"/>
              </a:lnSpc>
              <a:spcBef>
                <a:spcPts val="1100"/>
              </a:spcBef>
              <a:spcAft>
                <a:spcPts val="0"/>
              </a:spcAft>
            </a:pPr>
            <a:r>
              <a:rPr lang="en-US" dirty="0"/>
              <a:t>Ensure that you select ‘Use Presenter View’ under the ‘Slide Show’ tab – this will allow you to preview the teaching notes on your monitor while the main presentation is displayed on a screen/smartboard.</a:t>
            </a:r>
          </a:p>
          <a:p>
            <a:pPr>
              <a:lnSpc>
                <a:spcPts val="2800"/>
              </a:lnSpc>
              <a:spcBef>
                <a:spcPts val="1100"/>
              </a:spcBef>
            </a:pPr>
            <a:endParaRPr lang="en-US" dirty="0"/>
          </a:p>
          <a:p>
            <a:pPr>
              <a:lnSpc>
                <a:spcPts val="2800"/>
              </a:lnSpc>
              <a:spcBef>
                <a:spcPts val="1100"/>
              </a:spcBef>
            </a:pPr>
            <a:endParaRPr lang="en-US" dirty="0"/>
          </a:p>
        </p:txBody>
      </p:sp>
      <p:sp>
        <p:nvSpPr>
          <p:cNvPr id="4" name="Slide Number Placeholder 5">
            <a:extLst>
              <a:ext uri="{FF2B5EF4-FFF2-40B4-BE49-F238E27FC236}">
                <a16:creationId xmlns:a16="http://schemas.microsoft.com/office/drawing/2014/main" id="{EB3A5DCE-84C3-2258-1D58-DAC034C41654}"/>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sp>
        <p:nvSpPr>
          <p:cNvPr id="6" name="Title 5">
            <a:extLst>
              <a:ext uri="{FF2B5EF4-FFF2-40B4-BE49-F238E27FC236}">
                <a16:creationId xmlns:a16="http://schemas.microsoft.com/office/drawing/2014/main" id="{7B9C906D-6583-8109-A627-228C516B4A8A}"/>
              </a:ext>
            </a:extLst>
          </p:cNvPr>
          <p:cNvSpPr>
            <a:spLocks noGrp="1"/>
          </p:cNvSpPr>
          <p:nvPr>
            <p:ph type="title"/>
          </p:nvPr>
        </p:nvSpPr>
        <p:spPr>
          <a:xfrm>
            <a:off x="205987" y="587217"/>
            <a:ext cx="7498822" cy="694054"/>
          </a:xfrm>
        </p:spPr>
        <p:txBody>
          <a:bodyPr/>
          <a:lstStyle/>
          <a:p>
            <a:r>
              <a:rPr lang="en-US" dirty="0"/>
              <a:t>Using this PowerPoint</a:t>
            </a:r>
          </a:p>
        </p:txBody>
      </p:sp>
    </p:spTree>
    <p:extLst>
      <p:ext uri="{BB962C8B-B14F-4D97-AF65-F5344CB8AC3E}">
        <p14:creationId xmlns:p14="http://schemas.microsoft.com/office/powerpoint/2010/main" val="2868642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ED9D05-8409-6FAD-30B0-569B64557433}"/>
              </a:ext>
            </a:extLst>
          </p:cNvPr>
          <p:cNvSpPr>
            <a:spLocks noGrp="1"/>
          </p:cNvSpPr>
          <p:nvPr>
            <p:ph sz="half" idx="10"/>
          </p:nvPr>
        </p:nvSpPr>
        <p:spPr>
          <a:xfrm>
            <a:off x="224448" y="1294837"/>
            <a:ext cx="4882010" cy="4368246"/>
          </a:xfrm>
        </p:spPr>
        <p:txBody>
          <a:bodyPr/>
          <a:lstStyle/>
          <a:p>
            <a:r>
              <a:rPr lang="en-US" dirty="0"/>
              <a:t>Design a multiple-choice quiz based on what you have learnt in today’s lesson, to help educate other young people about caffeine.</a:t>
            </a:r>
          </a:p>
        </p:txBody>
      </p:sp>
      <p:sp>
        <p:nvSpPr>
          <p:cNvPr id="2" name="Title 1">
            <a:extLst>
              <a:ext uri="{FF2B5EF4-FFF2-40B4-BE49-F238E27FC236}">
                <a16:creationId xmlns:a16="http://schemas.microsoft.com/office/drawing/2014/main" id="{826437F8-9E3C-C42D-5BDA-739FF66C175F}"/>
              </a:ext>
            </a:extLst>
          </p:cNvPr>
          <p:cNvSpPr>
            <a:spLocks noGrp="1"/>
          </p:cNvSpPr>
          <p:nvPr>
            <p:ph type="title"/>
          </p:nvPr>
        </p:nvSpPr>
        <p:spPr/>
        <p:txBody>
          <a:bodyPr/>
          <a:lstStyle/>
          <a:p>
            <a:r>
              <a:rPr lang="en-US" dirty="0"/>
              <a:t>Caffeine quiz</a:t>
            </a:r>
          </a:p>
        </p:txBody>
      </p:sp>
      <p:sp>
        <p:nvSpPr>
          <p:cNvPr id="4" name="Slide Number Placeholder 3">
            <a:extLst>
              <a:ext uri="{FF2B5EF4-FFF2-40B4-BE49-F238E27FC236}">
                <a16:creationId xmlns:a16="http://schemas.microsoft.com/office/drawing/2014/main" id="{057FD2AC-2F63-01AA-FA6C-D8485154A0FE}"/>
              </a:ext>
            </a:extLst>
          </p:cNvPr>
          <p:cNvSpPr>
            <a:spLocks noGrp="1"/>
          </p:cNvSpPr>
          <p:nvPr>
            <p:ph type="sldNum" sz="quarter" idx="4"/>
          </p:nvPr>
        </p:nvSpPr>
        <p:spPr/>
        <p:txBody>
          <a:bodyPr/>
          <a:lstStyle/>
          <a:p>
            <a:r>
              <a:rPr lang="en-GB"/>
              <a:t>© PSHE Association 2025</a:t>
            </a:r>
            <a:endParaRPr lang="en-GB" dirty="0"/>
          </a:p>
        </p:txBody>
      </p:sp>
      <p:pic>
        <p:nvPicPr>
          <p:cNvPr id="5" name="Picture 4" descr="A screenshot of a test&#10;&#10;Description automatically generated">
            <a:extLst>
              <a:ext uri="{FF2B5EF4-FFF2-40B4-BE49-F238E27FC236}">
                <a16:creationId xmlns:a16="http://schemas.microsoft.com/office/drawing/2014/main" id="{5A073BDF-A025-4BDF-8897-1B2BE77A8AA6}"/>
              </a:ext>
            </a:extLst>
          </p:cNvPr>
          <p:cNvPicPr>
            <a:picLocks noChangeAspect="1"/>
          </p:cNvPicPr>
          <p:nvPr/>
        </p:nvPicPr>
        <p:blipFill>
          <a:blip r:embed="rId3"/>
          <a:stretch>
            <a:fillRect/>
          </a:stretch>
        </p:blipFill>
        <p:spPr>
          <a:xfrm>
            <a:off x="5962918" y="1294836"/>
            <a:ext cx="3237717" cy="4741335"/>
          </a:xfrm>
          <a:prstGeom prst="rect">
            <a:avLst/>
          </a:prstGeom>
        </p:spPr>
      </p:pic>
      <p:pic>
        <p:nvPicPr>
          <p:cNvPr id="6" name="Picture 5" descr="A purple pencil with white stripes&#10;&#10;Description automatically generated">
            <a:extLst>
              <a:ext uri="{FF2B5EF4-FFF2-40B4-BE49-F238E27FC236}">
                <a16:creationId xmlns:a16="http://schemas.microsoft.com/office/drawing/2014/main" id="{32B87E07-205A-2022-100C-28F9D4887FCE}"/>
              </a:ext>
            </a:extLst>
          </p:cNvPr>
          <p:cNvPicPr>
            <a:picLocks noChangeAspect="1"/>
          </p:cNvPicPr>
          <p:nvPr/>
        </p:nvPicPr>
        <p:blipFill>
          <a:blip r:embed="rId4"/>
          <a:srcRect r="32408"/>
          <a:stretch/>
        </p:blipFill>
        <p:spPr>
          <a:xfrm>
            <a:off x="8486402" y="3319501"/>
            <a:ext cx="1419598" cy="1548714"/>
          </a:xfrm>
          <a:prstGeom prst="rect">
            <a:avLst/>
          </a:prstGeom>
        </p:spPr>
      </p:pic>
    </p:spTree>
    <p:extLst>
      <p:ext uri="{BB962C8B-B14F-4D97-AF65-F5344CB8AC3E}">
        <p14:creationId xmlns:p14="http://schemas.microsoft.com/office/powerpoint/2010/main" val="1808701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DFB8DD-8EFF-7D86-477D-ABA544EDFF18}"/>
              </a:ext>
            </a:extLst>
          </p:cNvPr>
          <p:cNvSpPr>
            <a:spLocks noGrp="1"/>
          </p:cNvSpPr>
          <p:nvPr>
            <p:ph type="title"/>
          </p:nvPr>
        </p:nvSpPr>
        <p:spPr/>
        <p:txBody>
          <a:bodyPr/>
          <a:lstStyle/>
          <a:p>
            <a:r>
              <a:rPr lang="en-US" dirty="0"/>
              <a:t>Support and challenge</a:t>
            </a:r>
          </a:p>
        </p:txBody>
      </p:sp>
      <p:sp>
        <p:nvSpPr>
          <p:cNvPr id="5" name="Slide Number Placeholder 5">
            <a:extLst>
              <a:ext uri="{FF2B5EF4-FFF2-40B4-BE49-F238E27FC236}">
                <a16:creationId xmlns:a16="http://schemas.microsoft.com/office/drawing/2014/main" id="{D8FAFFB4-9251-B657-395C-DDE1AE6284F6}"/>
              </a:ext>
            </a:extLst>
          </p:cNvPr>
          <p:cNvSpPr>
            <a:spLocks noGrp="1"/>
          </p:cNvSpPr>
          <p:nvPr>
            <p:ph type="sldNum" sz="quarter" idx="4"/>
          </p:nvPr>
        </p:nvSpPr>
        <p:spPr>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9" name="Picture 8">
            <a:extLst>
              <a:ext uri="{FF2B5EF4-FFF2-40B4-BE49-F238E27FC236}">
                <a16:creationId xmlns:a16="http://schemas.microsoft.com/office/drawing/2014/main" id="{FCBBBBF2-140F-5DAA-5A93-3A4AA8B1B72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120005" y="4750212"/>
            <a:ext cx="817747" cy="932045"/>
          </a:xfrm>
          <a:prstGeom prst="rect">
            <a:avLst/>
          </a:prstGeom>
        </p:spPr>
      </p:pic>
      <p:pic>
        <p:nvPicPr>
          <p:cNvPr id="10" name="Picture 9">
            <a:extLst>
              <a:ext uri="{FF2B5EF4-FFF2-40B4-BE49-F238E27FC236}">
                <a16:creationId xmlns:a16="http://schemas.microsoft.com/office/drawing/2014/main" id="{74D7163A-920B-F3D5-0FB3-F8E4FEBC10C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20682231">
            <a:off x="6821370" y="4979817"/>
            <a:ext cx="702439" cy="1404878"/>
          </a:xfrm>
          <a:prstGeom prst="rect">
            <a:avLst/>
          </a:prstGeom>
        </p:spPr>
      </p:pic>
      <p:sp>
        <p:nvSpPr>
          <p:cNvPr id="11" name="TextBox 10">
            <a:extLst>
              <a:ext uri="{FF2B5EF4-FFF2-40B4-BE49-F238E27FC236}">
                <a16:creationId xmlns:a16="http://schemas.microsoft.com/office/drawing/2014/main" id="{22C058CF-B1C6-AA5D-C792-ED99EBCAD116}"/>
              </a:ext>
            </a:extLst>
          </p:cNvPr>
          <p:cNvSpPr txBox="1"/>
          <p:nvPr/>
        </p:nvSpPr>
        <p:spPr>
          <a:xfrm>
            <a:off x="7773777" y="4207594"/>
            <a:ext cx="1386585" cy="375666"/>
          </a:xfrm>
          <a:prstGeom prst="rect">
            <a:avLst/>
          </a:prstGeom>
          <a:noFill/>
        </p:spPr>
        <p:txBody>
          <a:bodyPr wrap="square" rtlCol="0">
            <a:spAutoFit/>
          </a:bodyPr>
          <a:lstStyle/>
          <a:p>
            <a:pPr algn="ctr"/>
            <a:r>
              <a:rPr lang="en-GB" b="1" dirty="0">
                <a:latin typeface="Century Gothic" panose="020B0502020202020204" pitchFamily="34" charset="0"/>
              </a:rPr>
              <a:t>Challenge</a:t>
            </a:r>
          </a:p>
        </p:txBody>
      </p:sp>
      <p:sp>
        <p:nvSpPr>
          <p:cNvPr id="12" name="TextBox 11">
            <a:extLst>
              <a:ext uri="{FF2B5EF4-FFF2-40B4-BE49-F238E27FC236}">
                <a16:creationId xmlns:a16="http://schemas.microsoft.com/office/drawing/2014/main" id="{842AEAFA-2DC6-AF51-FD55-C1B8F0CCDC91}"/>
              </a:ext>
            </a:extLst>
          </p:cNvPr>
          <p:cNvSpPr txBox="1"/>
          <p:nvPr/>
        </p:nvSpPr>
        <p:spPr>
          <a:xfrm rot="20700000">
            <a:off x="6199828" y="4517940"/>
            <a:ext cx="1386585" cy="375666"/>
          </a:xfrm>
          <a:prstGeom prst="rect">
            <a:avLst/>
          </a:prstGeom>
          <a:noFill/>
        </p:spPr>
        <p:txBody>
          <a:bodyPr wrap="square" rtlCol="0">
            <a:spAutoFit/>
          </a:bodyPr>
          <a:lstStyle/>
          <a:p>
            <a:pPr algn="ctr"/>
            <a:r>
              <a:rPr lang="en-GB" b="1">
                <a:latin typeface="Century Gothic" panose="020B0502020202020204" pitchFamily="34" charset="0"/>
              </a:rPr>
              <a:t>Support</a:t>
            </a:r>
          </a:p>
        </p:txBody>
      </p:sp>
      <p:sp>
        <p:nvSpPr>
          <p:cNvPr id="13" name="Content Placeholder 12">
            <a:extLst>
              <a:ext uri="{FF2B5EF4-FFF2-40B4-BE49-F238E27FC236}">
                <a16:creationId xmlns:a16="http://schemas.microsoft.com/office/drawing/2014/main" id="{C6B0E203-A0FC-F97F-2F42-96FC644AE25E}"/>
              </a:ext>
            </a:extLst>
          </p:cNvPr>
          <p:cNvSpPr>
            <a:spLocks noGrp="1"/>
          </p:cNvSpPr>
          <p:nvPr>
            <p:ph sz="half" idx="13"/>
          </p:nvPr>
        </p:nvSpPr>
        <p:spPr>
          <a:xfrm>
            <a:off x="4239895" y="1288120"/>
            <a:ext cx="4428011" cy="4937321"/>
          </a:xfrm>
        </p:spPr>
        <p:txBody>
          <a:bodyPr/>
          <a:lstStyle/>
          <a:p>
            <a:pPr>
              <a:lnSpc>
                <a:spcPts val="2800"/>
              </a:lnSpc>
              <a:spcBef>
                <a:spcPts val="1100"/>
              </a:spcBef>
              <a:spcAft>
                <a:spcPts val="0"/>
              </a:spcAft>
            </a:pPr>
            <a:r>
              <a:rPr lang="en-US" b="1" i="1" dirty="0"/>
              <a:t>Challenge activities </a:t>
            </a:r>
            <a:r>
              <a:rPr lang="en-US" dirty="0"/>
              <a:t>deepen and extend learning for those who need more challenge or who finish the activity quickly.</a:t>
            </a:r>
          </a:p>
          <a:p>
            <a:pPr>
              <a:lnSpc>
                <a:spcPts val="2800"/>
              </a:lnSpc>
              <a:spcBef>
                <a:spcPts val="1100"/>
              </a:spcBef>
              <a:spcAft>
                <a:spcPts val="0"/>
              </a:spcAft>
            </a:pPr>
            <a:r>
              <a:rPr lang="en-US" dirty="0"/>
              <a:t>Look for these icons on the pupil slides. See delivery notes for details of the activities.</a:t>
            </a:r>
          </a:p>
          <a:p>
            <a:pPr>
              <a:lnSpc>
                <a:spcPts val="2800"/>
              </a:lnSpc>
              <a:spcBef>
                <a:spcPts val="1100"/>
              </a:spcBef>
            </a:pPr>
            <a:endParaRPr lang="en-US" dirty="0"/>
          </a:p>
          <a:p>
            <a:pPr>
              <a:lnSpc>
                <a:spcPts val="2800"/>
              </a:lnSpc>
              <a:spcBef>
                <a:spcPts val="1100"/>
              </a:spcBef>
            </a:pPr>
            <a:endParaRPr lang="en-US" dirty="0"/>
          </a:p>
          <a:p>
            <a:pPr>
              <a:lnSpc>
                <a:spcPts val="2800"/>
              </a:lnSpc>
              <a:spcBef>
                <a:spcPts val="1100"/>
              </a:spcBef>
            </a:pPr>
            <a:endParaRPr lang="en-US" dirty="0"/>
          </a:p>
          <a:p>
            <a:pPr>
              <a:lnSpc>
                <a:spcPts val="2800"/>
              </a:lnSpc>
              <a:spcBef>
                <a:spcPts val="1100"/>
              </a:spcBef>
            </a:pPr>
            <a:endParaRPr lang="en-US" dirty="0"/>
          </a:p>
        </p:txBody>
      </p:sp>
      <p:sp>
        <p:nvSpPr>
          <p:cNvPr id="8" name="Content Placeholder 9">
            <a:extLst>
              <a:ext uri="{FF2B5EF4-FFF2-40B4-BE49-F238E27FC236}">
                <a16:creationId xmlns:a16="http://schemas.microsoft.com/office/drawing/2014/main" id="{05973EC1-15DF-5262-47A7-649188D3418B}"/>
              </a:ext>
            </a:extLst>
          </p:cNvPr>
          <p:cNvSpPr txBox="1">
            <a:spLocks/>
          </p:cNvSpPr>
          <p:nvPr/>
        </p:nvSpPr>
        <p:spPr>
          <a:xfrm>
            <a:off x="249429" y="1295678"/>
            <a:ext cx="3748405" cy="4566366"/>
          </a:xfrm>
          <a:prstGeom prst="rect">
            <a:avLst/>
          </a:prstGeom>
        </p:spPr>
        <p:txBody>
          <a:bodyPr/>
          <a:lstStyle>
            <a:lvl1pPr marL="247642" indent="-247642" algn="l" defTabSz="990570" rtl="0" eaLnBrk="1" latinLnBrk="0" hangingPunct="1">
              <a:lnSpc>
                <a:spcPct val="90000"/>
              </a:lnSpc>
              <a:spcBef>
                <a:spcPts val="1083"/>
              </a:spcBef>
              <a:buFont typeface="Arial" panose="020B0604020202020204" pitchFamily="34" charset="0"/>
              <a:buChar char="•"/>
              <a:defRPr sz="3033"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pPr marL="0" marR="0" lvl="0" indent="0" algn="l" defTabSz="990570" rtl="0" eaLnBrk="1" fontAlgn="auto" latinLnBrk="0" hangingPunct="1">
              <a:lnSpc>
                <a:spcPts val="2800"/>
              </a:lnSpc>
              <a:spcBef>
                <a:spcPts val="11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The lesson includes suggestions for challenge and support activities, to help you differentiate appropriately for your class.  </a:t>
            </a:r>
          </a:p>
          <a:p>
            <a:pPr marL="0" marR="0" lvl="0" indent="0" algn="l" defTabSz="990570" rtl="0" eaLnBrk="1" fontAlgn="auto" latinLnBrk="0" hangingPunct="1">
              <a:lnSpc>
                <a:spcPts val="2800"/>
              </a:lnSpc>
              <a:spcBef>
                <a:spcPts val="1100"/>
              </a:spcBef>
              <a:spcAft>
                <a:spcPts val="0"/>
              </a:spcAft>
              <a:buClrTx/>
              <a:buSzTx/>
              <a:buFont typeface="Arial" panose="020B0604020202020204" pitchFamily="34" charset="0"/>
              <a:buNone/>
              <a:tabLst/>
              <a:defRPr/>
            </a:pPr>
            <a:r>
              <a:rPr kumimoji="0" lang="en-US" sz="2000" b="1" i="1"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Support activities </a:t>
            </a:r>
            <a:r>
              <a:rPr kumimoji="0" lang="en-US" sz="20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are adapted to be more accessible for those who need it.</a:t>
            </a:r>
          </a:p>
          <a:p>
            <a:pPr marL="0" marR="0" lvl="0" indent="0" algn="l" defTabSz="990570" rtl="0" eaLnBrk="1" fontAlgn="auto" latinLnBrk="0" hangingPunct="1">
              <a:lnSpc>
                <a:spcPts val="2500"/>
              </a:lnSpc>
              <a:spcBef>
                <a:spcPts val="1000"/>
              </a:spcBef>
              <a:spcAft>
                <a:spcPts val="160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a:p>
            <a:pPr marL="0" marR="0" lvl="0" indent="0" algn="l" defTabSz="990570" rtl="0" eaLnBrk="1" fontAlgn="auto" latinLnBrk="0" hangingPunct="1">
              <a:lnSpc>
                <a:spcPts val="2500"/>
              </a:lnSpc>
              <a:spcBef>
                <a:spcPts val="1000"/>
              </a:spcBef>
              <a:spcAft>
                <a:spcPts val="160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a:p>
            <a:pPr marL="0" marR="0" lvl="0" indent="0" algn="l" defTabSz="990570" rtl="0" eaLnBrk="1" fontAlgn="auto" latinLnBrk="0" hangingPunct="1">
              <a:lnSpc>
                <a:spcPts val="2500"/>
              </a:lnSpc>
              <a:spcBef>
                <a:spcPts val="1000"/>
              </a:spcBef>
              <a:spcAft>
                <a:spcPts val="160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a:p>
            <a:pPr marL="0" marR="0" lvl="0" indent="0" algn="l" defTabSz="990570" rtl="0" eaLnBrk="1" fontAlgn="auto" latinLnBrk="0" hangingPunct="1">
              <a:lnSpc>
                <a:spcPts val="2500"/>
              </a:lnSpc>
              <a:spcBef>
                <a:spcPts val="1000"/>
              </a:spcBef>
              <a:spcAft>
                <a:spcPts val="160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762753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FDFAB1DA-D5B9-13E2-9945-13991E9BF716}"/>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sp>
        <p:nvSpPr>
          <p:cNvPr id="10" name="Content Placeholder 9">
            <a:extLst>
              <a:ext uri="{FF2B5EF4-FFF2-40B4-BE49-F238E27FC236}">
                <a16:creationId xmlns:a16="http://schemas.microsoft.com/office/drawing/2014/main" id="{B8AD5F36-49C1-6FB1-287B-8204BA271278}"/>
              </a:ext>
            </a:extLst>
          </p:cNvPr>
          <p:cNvSpPr>
            <a:spLocks noGrp="1"/>
          </p:cNvSpPr>
          <p:nvPr>
            <p:ph sz="half" idx="10"/>
          </p:nvPr>
        </p:nvSpPr>
        <p:spPr>
          <a:xfrm>
            <a:off x="249429" y="1295678"/>
            <a:ext cx="7498822" cy="4566366"/>
          </a:xfrm>
        </p:spPr>
        <p:txBody>
          <a:bodyPr/>
          <a:lstStyle/>
          <a:p>
            <a:pPr>
              <a:lnSpc>
                <a:spcPts val="2800"/>
              </a:lnSpc>
              <a:spcBef>
                <a:spcPts val="1100"/>
              </a:spcBef>
              <a:spcAft>
                <a:spcPts val="0"/>
              </a:spcAft>
            </a:pPr>
            <a:r>
              <a:rPr lang="en-US" dirty="0">
                <a:effectLst/>
                <a:ea typeface="Calibri" panose="020F0502020204030204" pitchFamily="34" charset="0"/>
                <a:cs typeface="Times New Roman" panose="02020603050405020304" pitchFamily="18" charset="0"/>
              </a:rPr>
              <a:t>This is the first of three drug education lessons, for year 7–8. This lesson introduces concepts of substance use through a focus on the risks and effects of caffeine consumption.</a:t>
            </a:r>
            <a:endParaRPr lang="en-US" dirty="0"/>
          </a:p>
        </p:txBody>
      </p:sp>
      <p:sp>
        <p:nvSpPr>
          <p:cNvPr id="12" name="Title 11">
            <a:extLst>
              <a:ext uri="{FF2B5EF4-FFF2-40B4-BE49-F238E27FC236}">
                <a16:creationId xmlns:a16="http://schemas.microsoft.com/office/drawing/2014/main" id="{FC38B9C6-B310-00C2-0925-3DA1549DED16}"/>
              </a:ext>
            </a:extLst>
          </p:cNvPr>
          <p:cNvSpPr>
            <a:spLocks noGrp="1"/>
          </p:cNvSpPr>
          <p:nvPr>
            <p:ph type="title"/>
          </p:nvPr>
        </p:nvSpPr>
        <p:spPr/>
        <p:txBody>
          <a:bodyPr/>
          <a:lstStyle/>
          <a:p>
            <a:r>
              <a:rPr lang="en-GB" dirty="0"/>
              <a:t>Context</a:t>
            </a:r>
            <a:endParaRPr lang="en-US" dirty="0"/>
          </a:p>
        </p:txBody>
      </p:sp>
    </p:spTree>
    <p:extLst>
      <p:ext uri="{BB962C8B-B14F-4D97-AF65-F5344CB8AC3E}">
        <p14:creationId xmlns:p14="http://schemas.microsoft.com/office/powerpoint/2010/main" val="2453988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FDFAB1DA-D5B9-13E2-9945-13991E9BF716}"/>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sp>
        <p:nvSpPr>
          <p:cNvPr id="10" name="Content Placeholder 9">
            <a:extLst>
              <a:ext uri="{FF2B5EF4-FFF2-40B4-BE49-F238E27FC236}">
                <a16:creationId xmlns:a16="http://schemas.microsoft.com/office/drawing/2014/main" id="{B8AD5F36-49C1-6FB1-287B-8204BA271278}"/>
              </a:ext>
            </a:extLst>
          </p:cNvPr>
          <p:cNvSpPr>
            <a:spLocks noGrp="1"/>
          </p:cNvSpPr>
          <p:nvPr>
            <p:ph sz="half" idx="10"/>
          </p:nvPr>
        </p:nvSpPr>
        <p:spPr>
          <a:xfrm>
            <a:off x="234315" y="1296385"/>
            <a:ext cx="7203771" cy="4566366"/>
          </a:xfrm>
        </p:spPr>
        <p:txBody>
          <a:bodyPr/>
          <a:lstStyle/>
          <a:p>
            <a:pPr>
              <a:lnSpc>
                <a:spcPts val="2800"/>
              </a:lnSpc>
              <a:spcBef>
                <a:spcPts val="1100"/>
              </a:spcBef>
              <a:spcAft>
                <a:spcPts val="0"/>
              </a:spcAft>
            </a:pPr>
            <a:r>
              <a:rPr lang="en-US" dirty="0"/>
              <a:t>Key information on content related to these lessons can be found in the Year 7-8 Knowledge </a:t>
            </a:r>
            <a:r>
              <a:rPr lang="en-US" dirty="0" err="1"/>
              <a:t>Organiser</a:t>
            </a:r>
            <a:r>
              <a:rPr lang="en-US" dirty="0"/>
              <a:t>.</a:t>
            </a:r>
          </a:p>
          <a:p>
            <a:pPr>
              <a:lnSpc>
                <a:spcPts val="2800"/>
              </a:lnSpc>
              <a:spcBef>
                <a:spcPts val="1100"/>
              </a:spcBef>
              <a:spcAft>
                <a:spcPts val="0"/>
              </a:spcAft>
            </a:pPr>
            <a:r>
              <a:rPr lang="en-US" dirty="0"/>
              <a:t>Advice on safe practice, dispelling common misconceptions, visitors to the classroom and other important information can be found in </a:t>
            </a:r>
            <a:r>
              <a:rPr lang="en-US" i="1" dirty="0"/>
              <a:t>Teacher Guidance: Drug and alcohol education.</a:t>
            </a:r>
          </a:p>
          <a:p>
            <a:pPr>
              <a:lnSpc>
                <a:spcPts val="2800"/>
              </a:lnSpc>
              <a:spcBef>
                <a:spcPts val="1100"/>
              </a:spcBef>
              <a:spcAft>
                <a:spcPts val="0"/>
              </a:spcAft>
            </a:pPr>
            <a:r>
              <a:rPr lang="en-US" dirty="0"/>
              <a:t>Data sources to inform your planning can be found within our document that outlines the approach of these lessons </a:t>
            </a:r>
            <a:r>
              <a:rPr lang="en-US" i="1" dirty="0"/>
              <a:t>Evidence Review: Effective drug and alcohol education</a:t>
            </a:r>
            <a:r>
              <a:rPr lang="en-US" dirty="0"/>
              <a:t>, along with advice regarding how to talk to young people about addiction, dependency and problematic substance use.</a:t>
            </a:r>
          </a:p>
        </p:txBody>
      </p:sp>
      <p:sp>
        <p:nvSpPr>
          <p:cNvPr id="12" name="Title 11">
            <a:extLst>
              <a:ext uri="{FF2B5EF4-FFF2-40B4-BE49-F238E27FC236}">
                <a16:creationId xmlns:a16="http://schemas.microsoft.com/office/drawing/2014/main" id="{FC38B9C6-B310-00C2-0925-3DA1549DED16}"/>
              </a:ext>
            </a:extLst>
          </p:cNvPr>
          <p:cNvSpPr>
            <a:spLocks noGrp="1"/>
          </p:cNvSpPr>
          <p:nvPr>
            <p:ph type="title"/>
          </p:nvPr>
        </p:nvSpPr>
        <p:spPr/>
        <p:txBody>
          <a:bodyPr/>
          <a:lstStyle/>
          <a:p>
            <a:r>
              <a:rPr lang="en-GB" dirty="0"/>
              <a:t>Developing subject knowledge</a:t>
            </a:r>
            <a:endParaRPr lang="en-US" dirty="0"/>
          </a:p>
        </p:txBody>
      </p:sp>
    </p:spTree>
    <p:extLst>
      <p:ext uri="{BB962C8B-B14F-4D97-AF65-F5344CB8AC3E}">
        <p14:creationId xmlns:p14="http://schemas.microsoft.com/office/powerpoint/2010/main" val="3935407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8CD801F7-CFF5-4CC1-BA0F-8495ACEE7B1C}"/>
              </a:ext>
            </a:extLst>
          </p:cNvPr>
          <p:cNvSpPr>
            <a:spLocks noGrp="1"/>
          </p:cNvSpPr>
          <p:nvPr>
            <p:ph type="sldNum" sz="quarter" idx="4"/>
          </p:nvPr>
        </p:nvSpPr>
        <p:spPr>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sp>
        <p:nvSpPr>
          <p:cNvPr id="5" name="Content Placeholder 4">
            <a:extLst>
              <a:ext uri="{FF2B5EF4-FFF2-40B4-BE49-F238E27FC236}">
                <a16:creationId xmlns:a16="http://schemas.microsoft.com/office/drawing/2014/main" id="{F1FBCFA1-6283-9032-5858-B8C2F9781A65}"/>
              </a:ext>
            </a:extLst>
          </p:cNvPr>
          <p:cNvSpPr>
            <a:spLocks noGrp="1"/>
          </p:cNvSpPr>
          <p:nvPr>
            <p:ph sz="half" idx="12"/>
          </p:nvPr>
        </p:nvSpPr>
        <p:spPr>
          <a:xfrm>
            <a:off x="256986" y="1288121"/>
            <a:ext cx="3495309" cy="4650224"/>
          </a:xfrm>
        </p:spPr>
        <p:txBody>
          <a:bodyPr/>
          <a:lstStyle/>
          <a:p>
            <a:pPr>
              <a:lnSpc>
                <a:spcPts val="2800"/>
              </a:lnSpc>
              <a:spcBef>
                <a:spcPts val="1100"/>
              </a:spcBef>
              <a:spcAft>
                <a:spcPts val="0"/>
              </a:spcAft>
            </a:pPr>
            <a:r>
              <a:rPr lang="en-US" dirty="0"/>
              <a:t>To learn about substance use and the risks and effects of caffeine consumption.</a:t>
            </a:r>
          </a:p>
        </p:txBody>
      </p:sp>
      <p:sp>
        <p:nvSpPr>
          <p:cNvPr id="6" name="Content Placeholder 5">
            <a:extLst>
              <a:ext uri="{FF2B5EF4-FFF2-40B4-BE49-F238E27FC236}">
                <a16:creationId xmlns:a16="http://schemas.microsoft.com/office/drawing/2014/main" id="{E84B8912-EEB7-F52E-745A-3D184A1C6C25}"/>
              </a:ext>
            </a:extLst>
          </p:cNvPr>
          <p:cNvSpPr>
            <a:spLocks noGrp="1"/>
          </p:cNvSpPr>
          <p:nvPr>
            <p:ph sz="half" idx="13"/>
          </p:nvPr>
        </p:nvSpPr>
        <p:spPr>
          <a:xfrm>
            <a:off x="4067944" y="1303235"/>
            <a:ext cx="5053754" cy="4650224"/>
          </a:xfrm>
        </p:spPr>
        <p:txBody>
          <a:bodyPr/>
          <a:lstStyle/>
          <a:p>
            <a:pPr>
              <a:lnSpc>
                <a:spcPts val="2800"/>
              </a:lnSpc>
              <a:spcBef>
                <a:spcPts val="1100"/>
              </a:spcBef>
              <a:spcAft>
                <a:spcPts val="0"/>
              </a:spcAft>
            </a:pPr>
            <a:r>
              <a:rPr lang="en-US" dirty="0"/>
              <a:t>Students will be able to:</a:t>
            </a:r>
          </a:p>
          <a:p>
            <a:pPr marL="198000" indent="-198000">
              <a:lnSpc>
                <a:spcPts val="2800"/>
              </a:lnSpc>
              <a:spcBef>
                <a:spcPts val="1100"/>
              </a:spcBef>
              <a:spcAft>
                <a:spcPts val="0"/>
              </a:spcAft>
              <a:buFont typeface="Arial" panose="020B0604020202020204" pitchFamily="34" charset="0"/>
              <a:buChar char="•"/>
            </a:pPr>
            <a:r>
              <a:rPr lang="en-US" dirty="0"/>
              <a:t>assess and evaluate their prior knowledge, beliefs and attitudes regarding substance use</a:t>
            </a:r>
          </a:p>
          <a:p>
            <a:pPr marL="198000" indent="-198000">
              <a:lnSpc>
                <a:spcPts val="2800"/>
              </a:lnSpc>
              <a:spcBef>
                <a:spcPts val="1100"/>
              </a:spcBef>
              <a:spcAft>
                <a:spcPts val="0"/>
              </a:spcAft>
              <a:buFont typeface="Arial" panose="020B0604020202020204" pitchFamily="34" charset="0"/>
              <a:buChar char="•"/>
            </a:pPr>
            <a:r>
              <a:rPr lang="en-US" dirty="0"/>
              <a:t>describe the effects of caffeine consumption</a:t>
            </a:r>
          </a:p>
          <a:p>
            <a:pPr marL="198000" indent="-198000">
              <a:lnSpc>
                <a:spcPts val="2800"/>
              </a:lnSpc>
              <a:spcBef>
                <a:spcPts val="1100"/>
              </a:spcBef>
              <a:spcAft>
                <a:spcPts val="0"/>
              </a:spcAft>
              <a:buFont typeface="Arial" panose="020B0604020202020204" pitchFamily="34" charset="0"/>
              <a:buChar char="•"/>
            </a:pPr>
            <a:r>
              <a:rPr lang="en-US" dirty="0"/>
              <a:t>explain the risks associated with caffeine consumption</a:t>
            </a:r>
          </a:p>
          <a:p>
            <a:pPr marL="198000" indent="-198000">
              <a:lnSpc>
                <a:spcPts val="2800"/>
              </a:lnSpc>
              <a:spcBef>
                <a:spcPts val="1100"/>
              </a:spcBef>
              <a:spcAft>
                <a:spcPts val="0"/>
              </a:spcAft>
              <a:buFont typeface="Arial" panose="020B0604020202020204" pitchFamily="34" charset="0"/>
              <a:buChar char="•"/>
            </a:pPr>
            <a:r>
              <a:rPr lang="en-US" dirty="0"/>
              <a:t>evaluate strategies to reduce caffeine consumption</a:t>
            </a:r>
          </a:p>
          <a:p>
            <a:endParaRPr lang="en-US" dirty="0"/>
          </a:p>
        </p:txBody>
      </p:sp>
    </p:spTree>
    <p:extLst>
      <p:ext uri="{BB962C8B-B14F-4D97-AF65-F5344CB8AC3E}">
        <p14:creationId xmlns:p14="http://schemas.microsoft.com/office/powerpoint/2010/main" val="4020953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5AB4CDFE-E689-A536-61A5-915DDBE37E99}"/>
              </a:ext>
            </a:extLst>
          </p:cNvPr>
          <p:cNvSpPr>
            <a:spLocks noGrp="1"/>
          </p:cNvSpPr>
          <p:nvPr>
            <p:ph sz="half" idx="12"/>
          </p:nvPr>
        </p:nvSpPr>
        <p:spPr>
          <a:xfrm>
            <a:off x="5018405" y="1137809"/>
            <a:ext cx="4562158" cy="4573593"/>
          </a:xfrm>
        </p:spPr>
        <p:txBody>
          <a:bodyPr>
            <a:normAutofit/>
          </a:bodyPr>
          <a:lstStyle/>
          <a:p>
            <a:pPr marL="162000" indent="-162000">
              <a:buFont typeface="Arial" panose="020B0604020202020204" pitchFamily="34" charset="0"/>
              <a:buChar char="•"/>
            </a:pPr>
            <a:r>
              <a:rPr lang="en-GB" dirty="0">
                <a:effectLst/>
                <a:ea typeface="Calibri" panose="020F0502020204030204" pitchFamily="34" charset="0"/>
                <a:cs typeface="Times New Roman" panose="02020603050405020304" pitchFamily="18" charset="0"/>
              </a:rPr>
              <a:t>Box or envelope for questions</a:t>
            </a:r>
          </a:p>
          <a:p>
            <a:pPr marL="162000" indent="-162000">
              <a:buFont typeface="Arial" panose="020B0604020202020204" pitchFamily="34" charset="0"/>
              <a:buChar char="•"/>
            </a:pPr>
            <a:r>
              <a:rPr lang="en-US" dirty="0">
                <a:effectLst/>
                <a:ea typeface="Calibri" panose="020F0502020204030204" pitchFamily="34" charset="0"/>
                <a:cs typeface="Times New Roman" panose="02020603050405020304" pitchFamily="18" charset="0"/>
              </a:rPr>
              <a:t>Large sheets of paper (to create ‘graffiti walls’ around the room)</a:t>
            </a:r>
          </a:p>
          <a:p>
            <a:pPr marL="162000" indent="-162000">
              <a:buFont typeface="Arial" panose="020B0604020202020204" pitchFamily="34" charset="0"/>
              <a:buChar char="•"/>
            </a:pPr>
            <a:r>
              <a:rPr lang="en-US" dirty="0">
                <a:effectLst/>
                <a:ea typeface="Calibri" panose="020F0502020204030204" pitchFamily="34" charset="0"/>
                <a:cs typeface="Times New Roman" panose="02020603050405020304" pitchFamily="18" charset="0"/>
              </a:rPr>
              <a:t>Resource 1: </a:t>
            </a:r>
            <a:r>
              <a:rPr lang="en-US" i="1" dirty="0">
                <a:effectLst/>
                <a:ea typeface="Calibri" panose="020F0502020204030204" pitchFamily="34" charset="0"/>
                <a:cs typeface="Times New Roman" panose="02020603050405020304" pitchFamily="18" charset="0"/>
              </a:rPr>
              <a:t>Caffeine scenario </a:t>
            </a:r>
            <a:br>
              <a:rPr lang="en-US" i="1" dirty="0">
                <a:effectLst/>
                <a:ea typeface="Calibri" panose="020F0502020204030204" pitchFamily="34" charset="0"/>
                <a:cs typeface="Times New Roman" panose="02020603050405020304" pitchFamily="18" charset="0"/>
              </a:rPr>
            </a:br>
            <a:r>
              <a:rPr lang="en-US" dirty="0">
                <a:effectLst/>
                <a:ea typeface="Calibri" panose="020F0502020204030204" pitchFamily="34" charset="0"/>
                <a:cs typeface="Times New Roman" panose="02020603050405020304" pitchFamily="18" charset="0"/>
              </a:rPr>
              <a:t>[one per small group]</a:t>
            </a:r>
          </a:p>
          <a:p>
            <a:pPr marL="162000" indent="-162000">
              <a:buFont typeface="Arial" panose="020B0604020202020204" pitchFamily="34" charset="0"/>
              <a:buChar char="•"/>
            </a:pPr>
            <a:r>
              <a:rPr lang="en-US" dirty="0">
                <a:effectLst/>
                <a:ea typeface="Calibri" panose="020F0502020204030204" pitchFamily="34" charset="0"/>
                <a:cs typeface="Times New Roman" panose="02020603050405020304" pitchFamily="18" charset="0"/>
              </a:rPr>
              <a:t>Resource 2: </a:t>
            </a:r>
            <a:r>
              <a:rPr lang="en-US" i="1" dirty="0">
                <a:effectLst/>
                <a:ea typeface="Calibri" panose="020F0502020204030204" pitchFamily="34" charset="0"/>
                <a:cs typeface="Times New Roman" panose="02020603050405020304" pitchFamily="18" charset="0"/>
              </a:rPr>
              <a:t>Diamond 9 </a:t>
            </a:r>
            <a:br>
              <a:rPr lang="en-US" i="1" dirty="0">
                <a:effectLst/>
                <a:ea typeface="Calibri" panose="020F0502020204030204" pitchFamily="34" charset="0"/>
                <a:cs typeface="Times New Roman" panose="02020603050405020304" pitchFamily="18" charset="0"/>
              </a:rPr>
            </a:br>
            <a:r>
              <a:rPr lang="en-US" dirty="0">
                <a:effectLst/>
                <a:ea typeface="Calibri" panose="020F0502020204030204" pitchFamily="34" charset="0"/>
                <a:cs typeface="Times New Roman" panose="02020603050405020304" pitchFamily="18" charset="0"/>
              </a:rPr>
              <a:t>[one cut up set per small group]</a:t>
            </a:r>
          </a:p>
          <a:p>
            <a:pPr marL="162000" indent="-162000">
              <a:buFont typeface="Arial" panose="020B0604020202020204" pitchFamily="34" charset="0"/>
              <a:buChar char="•"/>
            </a:pPr>
            <a:r>
              <a:rPr lang="en-US" dirty="0">
                <a:effectLst/>
                <a:ea typeface="Calibri" panose="020F0502020204030204" pitchFamily="34" charset="0"/>
                <a:cs typeface="Times New Roman" panose="02020603050405020304" pitchFamily="18" charset="0"/>
              </a:rPr>
              <a:t>Resource 3: </a:t>
            </a:r>
            <a:r>
              <a:rPr lang="en-US" i="1" dirty="0">
                <a:effectLst/>
                <a:ea typeface="Calibri" panose="020F0502020204030204" pitchFamily="34" charset="0"/>
                <a:cs typeface="Times New Roman" panose="02020603050405020304" pitchFamily="18" charset="0"/>
              </a:rPr>
              <a:t>Draw and write analysis </a:t>
            </a:r>
            <a:br>
              <a:rPr lang="en-US" i="1" dirty="0">
                <a:effectLst/>
                <a:ea typeface="Calibri" panose="020F0502020204030204" pitchFamily="34" charset="0"/>
                <a:cs typeface="Times New Roman" panose="02020603050405020304" pitchFamily="18" charset="0"/>
              </a:rPr>
            </a:br>
            <a:r>
              <a:rPr lang="en-US" dirty="0">
                <a:effectLst/>
                <a:ea typeface="Calibri" panose="020F0502020204030204" pitchFamily="34" charset="0"/>
                <a:cs typeface="Times New Roman" panose="02020603050405020304" pitchFamily="18" charset="0"/>
              </a:rPr>
              <a:t>[one per small group]</a:t>
            </a:r>
            <a:r>
              <a:rPr lang="en-GB" dirty="0">
                <a:effectLst/>
                <a:ea typeface="Calibri" panose="020F0502020204030204" pitchFamily="34" charset="0"/>
                <a:cs typeface="Times New Roman" panose="02020603050405020304" pitchFamily="18" charset="0"/>
              </a:rPr>
              <a:t> </a:t>
            </a:r>
          </a:p>
          <a:p>
            <a:endParaRPr lang="en-US" dirty="0"/>
          </a:p>
        </p:txBody>
      </p:sp>
      <p:sp>
        <p:nvSpPr>
          <p:cNvPr id="6" name="Slide Number Placeholder 5">
            <a:extLst>
              <a:ext uri="{FF2B5EF4-FFF2-40B4-BE49-F238E27FC236}">
                <a16:creationId xmlns:a16="http://schemas.microsoft.com/office/drawing/2014/main" id="{7DDEB449-AF80-3F40-DE9B-1645C56CA84F}"/>
              </a:ext>
            </a:extLst>
          </p:cNvPr>
          <p:cNvSpPr>
            <a:spLocks noGrp="1"/>
          </p:cNvSpPr>
          <p:nvPr>
            <p:ph type="sldNum" sz="quarter" idx="4"/>
          </p:nvPr>
        </p:nvSpPr>
        <p:spPr>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spTree>
    <p:extLst>
      <p:ext uri="{BB962C8B-B14F-4D97-AF65-F5344CB8AC3E}">
        <p14:creationId xmlns:p14="http://schemas.microsoft.com/office/powerpoint/2010/main" val="934196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180C3-C45D-8953-A402-38BF7B4934A0}"/>
              </a:ext>
            </a:extLst>
          </p:cNvPr>
          <p:cNvSpPr>
            <a:spLocks noGrp="1"/>
          </p:cNvSpPr>
          <p:nvPr>
            <p:ph type="title"/>
          </p:nvPr>
        </p:nvSpPr>
        <p:spPr>
          <a:xfrm>
            <a:off x="205987" y="592977"/>
            <a:ext cx="7498822" cy="694054"/>
          </a:xfrm>
        </p:spPr>
        <p:txBody>
          <a:bodyPr/>
          <a:lstStyle/>
          <a:p>
            <a:r>
              <a:rPr lang="en-GB" sz="4000"/>
              <a:t>Lesson summary</a:t>
            </a:r>
            <a:endParaRPr lang="en-US"/>
          </a:p>
        </p:txBody>
      </p:sp>
      <p:graphicFrame>
        <p:nvGraphicFramePr>
          <p:cNvPr id="3" name="Table 2">
            <a:extLst>
              <a:ext uri="{FF2B5EF4-FFF2-40B4-BE49-F238E27FC236}">
                <a16:creationId xmlns:a16="http://schemas.microsoft.com/office/drawing/2014/main" id="{09D9BA57-D907-9617-004A-5DFDB57B9A36}"/>
              </a:ext>
            </a:extLst>
          </p:cNvPr>
          <p:cNvGraphicFramePr>
            <a:graphicFrameLocks noGrp="1"/>
          </p:cNvGraphicFramePr>
          <p:nvPr>
            <p:extLst>
              <p:ext uri="{D42A27DB-BD31-4B8C-83A1-F6EECF244321}">
                <p14:modId xmlns:p14="http://schemas.microsoft.com/office/powerpoint/2010/main" val="2660144266"/>
              </p:ext>
            </p:extLst>
          </p:nvPr>
        </p:nvGraphicFramePr>
        <p:xfrm>
          <a:off x="330201" y="1317942"/>
          <a:ext cx="9245600" cy="5063955"/>
        </p:xfrm>
        <a:graphic>
          <a:graphicData uri="http://schemas.openxmlformats.org/drawingml/2006/table">
            <a:tbl>
              <a:tblPr firstRow="1" bandRow="1">
                <a:tableStyleId>{F5AB1C69-6EDB-4FF4-983F-18BD219EF322}</a:tableStyleId>
              </a:tblPr>
              <a:tblGrid>
                <a:gridCol w="1769055">
                  <a:extLst>
                    <a:ext uri="{9D8B030D-6E8A-4147-A177-3AD203B41FA5}">
                      <a16:colId xmlns:a16="http://schemas.microsoft.com/office/drawing/2014/main" val="2495411842"/>
                    </a:ext>
                  </a:extLst>
                </a:gridCol>
                <a:gridCol w="6771323">
                  <a:extLst>
                    <a:ext uri="{9D8B030D-6E8A-4147-A177-3AD203B41FA5}">
                      <a16:colId xmlns:a16="http://schemas.microsoft.com/office/drawing/2014/main" val="3888252853"/>
                    </a:ext>
                  </a:extLst>
                </a:gridCol>
                <a:gridCol w="705222">
                  <a:extLst>
                    <a:ext uri="{9D8B030D-6E8A-4147-A177-3AD203B41FA5}">
                      <a16:colId xmlns:a16="http://schemas.microsoft.com/office/drawing/2014/main" val="1961446416"/>
                    </a:ext>
                  </a:extLst>
                </a:gridCol>
              </a:tblGrid>
              <a:tr h="517228">
                <a:tc>
                  <a:txBody>
                    <a:bodyPr/>
                    <a:lstStyle/>
                    <a:p>
                      <a:pPr marL="0" indent="0" algn="l">
                        <a:buFont typeface="Arial" panose="020B0604020202020204" pitchFamily="34" charset="0"/>
                        <a:buNone/>
                      </a:pPr>
                      <a:r>
                        <a:rPr lang="en-GB" sz="1400" dirty="0">
                          <a:solidFill>
                            <a:schemeClr val="accent2"/>
                          </a:solidFill>
                          <a:latin typeface="Century Gothic" panose="020B0502020202020204" pitchFamily="34" charset="0"/>
                        </a:rPr>
                        <a:t>Activity</a:t>
                      </a:r>
                    </a:p>
                  </a:txBody>
                  <a:tcPr marL="72000" marR="72000" marT="72000" marB="72000">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dirty="0">
                          <a:solidFill>
                            <a:schemeClr val="accent2"/>
                          </a:solidFill>
                          <a:latin typeface="Century Gothic" panose="020B0502020202020204" pitchFamily="34" charset="0"/>
                        </a:rPr>
                        <a:t>Description</a:t>
                      </a:r>
                    </a:p>
                  </a:txBody>
                  <a:tcPr marL="144000" marR="72000" marT="72000" marB="72000">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400" dirty="0">
                          <a:solidFill>
                            <a:schemeClr val="accent2"/>
                          </a:solidFill>
                          <a:latin typeface="Century Gothic" panose="020B0502020202020204" pitchFamily="34" charset="0"/>
                        </a:rPr>
                        <a:t>Timing</a:t>
                      </a:r>
                    </a:p>
                  </a:txBody>
                  <a:tcPr marL="72000" marR="72000" marT="72000" marB="72000">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8068731"/>
                  </a:ext>
                </a:extLst>
              </a:tr>
              <a:tr h="586058">
                <a:tc>
                  <a:txBody>
                    <a:bodyPr/>
                    <a:lstStyle/>
                    <a:p>
                      <a:pPr marL="0" indent="0">
                        <a:lnSpc>
                          <a:spcPts val="1600"/>
                        </a:lnSpc>
                        <a:spcBef>
                          <a:spcPts val="700"/>
                        </a:spcBef>
                        <a:buFont typeface="Arial" panose="020B0604020202020204" pitchFamily="34" charset="0"/>
                        <a:buNone/>
                      </a:pPr>
                      <a:r>
                        <a:rPr lang="en-GB" sz="1200" b="0" dirty="0">
                          <a:solidFill>
                            <a:schemeClr val="tx1"/>
                          </a:solidFill>
                          <a:latin typeface="Century Gothic" panose="020B0502020202020204" pitchFamily="34" charset="0"/>
                        </a:rPr>
                        <a:t>Baseline assessment activity</a:t>
                      </a:r>
                    </a:p>
                  </a:txBody>
                  <a:tcPr marL="72000" marR="72000" marT="72000" marB="72000">
                    <a:lnL w="9525"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1600"/>
                        </a:lnSpc>
                        <a:spcBef>
                          <a:spcPts val="700"/>
                        </a:spcBef>
                        <a:spcAft>
                          <a:spcPts val="0"/>
                        </a:spcAft>
                        <a:buClrTx/>
                        <a:buSzTx/>
                        <a:buFontTx/>
                        <a:buNone/>
                        <a:tabLst/>
                        <a:defRPr/>
                      </a:pPr>
                      <a:r>
                        <a:rPr lang="en-US" sz="1200" dirty="0">
                          <a:solidFill>
                            <a:schemeClr val="tx1"/>
                          </a:solidFill>
                          <a:latin typeface="Century Gothic" panose="020B0502020202020204" pitchFamily="34" charset="0"/>
                        </a:rPr>
                        <a:t>Students complete a draw and write activity about drugs, the associated risks and consequences.</a:t>
                      </a:r>
                      <a:endParaRPr lang="en-GB" sz="1200" dirty="0">
                        <a:solidFill>
                          <a:schemeClr val="tx1"/>
                        </a:solidFill>
                        <a:latin typeface="Century Gothic" panose="020B0502020202020204" pitchFamily="34" charset="0"/>
                      </a:endParaRPr>
                    </a:p>
                  </a:txBody>
                  <a:tcPr marL="144000" marR="72000" marT="72000" marB="7200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600"/>
                        </a:lnSpc>
                        <a:spcBef>
                          <a:spcPts val="700"/>
                        </a:spcBef>
                      </a:pPr>
                      <a:r>
                        <a:rPr lang="en-GB" sz="1200" dirty="0">
                          <a:solidFill>
                            <a:schemeClr val="tx1"/>
                          </a:solidFill>
                          <a:latin typeface="Century Gothic" panose="020B0502020202020204" pitchFamily="34" charset="0"/>
                        </a:rPr>
                        <a:t>10 mins</a:t>
                      </a:r>
                    </a:p>
                  </a:txBody>
                  <a:tcPr marL="72000" marR="72000" marT="72000" marB="72000">
                    <a:lnL w="12700" cmpd="sng">
                      <a:noFill/>
                    </a:lnL>
                    <a:lnR w="952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9017373"/>
                  </a:ext>
                </a:extLst>
              </a:tr>
              <a:tr h="400470">
                <a:tc>
                  <a:txBody>
                    <a:bodyPr/>
                    <a:lstStyle/>
                    <a:p>
                      <a:pPr marL="0" indent="0">
                        <a:lnSpc>
                          <a:spcPts val="1600"/>
                        </a:lnSpc>
                        <a:spcBef>
                          <a:spcPts val="700"/>
                        </a:spcBef>
                        <a:buFont typeface="Arial" panose="020B0604020202020204" pitchFamily="34" charset="0"/>
                        <a:buNone/>
                      </a:pPr>
                      <a:r>
                        <a:rPr lang="en-GB" sz="1200" b="0" dirty="0">
                          <a:solidFill>
                            <a:schemeClr val="tx1"/>
                          </a:solidFill>
                          <a:latin typeface="Century Gothic" panose="020B0502020202020204" pitchFamily="34" charset="0"/>
                        </a:rPr>
                        <a:t>Introduction</a:t>
                      </a:r>
                    </a:p>
                  </a:txBody>
                  <a:tcPr marL="72000" marR="72000" marT="72000" marB="72000">
                    <a:lnL w="9525"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ts val="1600"/>
                        </a:lnSpc>
                        <a:spcBef>
                          <a:spcPts val="700"/>
                        </a:spcBef>
                        <a:spcAft>
                          <a:spcPts val="0"/>
                        </a:spcAft>
                        <a:buClrTx/>
                        <a:buSzTx/>
                        <a:buFontTx/>
                        <a:buNone/>
                        <a:tabLst/>
                        <a:defRPr/>
                      </a:pPr>
                      <a:r>
                        <a:rPr lang="en-US" sz="1200" dirty="0">
                          <a:solidFill>
                            <a:schemeClr val="tx1"/>
                          </a:solidFill>
                          <a:latin typeface="Century Gothic" panose="020B0502020202020204" pitchFamily="34" charset="0"/>
                        </a:rPr>
                        <a:t>Negotiate or revisit ground rules and introduce learning objective and outcomes.</a:t>
                      </a:r>
                      <a:endParaRPr lang="en-GB" sz="1200" dirty="0">
                        <a:solidFill>
                          <a:schemeClr val="tx1"/>
                        </a:solidFill>
                        <a:latin typeface="Century Gothic" panose="020B0502020202020204" pitchFamily="34" charset="0"/>
                      </a:endParaRPr>
                    </a:p>
                  </a:txBody>
                  <a:tcPr marL="144000" marR="72000" marT="72000" marB="7200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600"/>
                        </a:lnSpc>
                        <a:spcBef>
                          <a:spcPts val="700"/>
                        </a:spcBef>
                      </a:pPr>
                      <a:r>
                        <a:rPr lang="en-US" sz="1200" dirty="0">
                          <a:solidFill>
                            <a:schemeClr val="tx1"/>
                          </a:solidFill>
                          <a:latin typeface="Century Gothic" panose="020B0502020202020204" pitchFamily="34" charset="0"/>
                        </a:rPr>
                        <a:t>2 mins</a:t>
                      </a:r>
                      <a:endParaRPr lang="en-GB" sz="1200" dirty="0">
                        <a:solidFill>
                          <a:schemeClr val="tx1"/>
                        </a:solidFill>
                        <a:latin typeface="Century Gothic" panose="020B0502020202020204" pitchFamily="34" charset="0"/>
                      </a:endParaRPr>
                    </a:p>
                  </a:txBody>
                  <a:tcPr marL="72000" marR="72000" marT="72000" marB="72000">
                    <a:lnL w="12700" cmpd="sng">
                      <a:noFill/>
                    </a:lnL>
                    <a:lnR w="952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0075071"/>
                  </a:ext>
                </a:extLst>
              </a:tr>
              <a:tr h="546197">
                <a:tc>
                  <a:txBody>
                    <a:bodyPr/>
                    <a:lstStyle/>
                    <a:p>
                      <a:pPr marL="0" indent="0">
                        <a:lnSpc>
                          <a:spcPts val="1600"/>
                        </a:lnSpc>
                        <a:spcBef>
                          <a:spcPts val="700"/>
                        </a:spcBef>
                        <a:buFont typeface="Arial" panose="020B0604020202020204" pitchFamily="34" charset="0"/>
                        <a:buNone/>
                      </a:pPr>
                      <a:r>
                        <a:rPr lang="en-US" sz="1200" b="0" baseline="0" dirty="0">
                          <a:solidFill>
                            <a:schemeClr val="tx1"/>
                          </a:solidFill>
                          <a:latin typeface="Century Gothic" panose="020B0502020202020204" pitchFamily="34" charset="0"/>
                        </a:rPr>
                        <a:t>Caffeine graffiti walls</a:t>
                      </a:r>
                      <a:endParaRPr lang="en-GB" sz="1200" b="0" baseline="0" dirty="0">
                        <a:solidFill>
                          <a:schemeClr val="tx1"/>
                        </a:solidFill>
                        <a:latin typeface="Century Gothic" panose="020B0502020202020204" pitchFamily="34" charset="0"/>
                      </a:endParaRPr>
                    </a:p>
                  </a:txBody>
                  <a:tcPr marL="72000" marR="72000" marT="72000" marB="72000">
                    <a:lnL w="9525"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600"/>
                        </a:lnSpc>
                        <a:spcBef>
                          <a:spcPts val="700"/>
                        </a:spcBef>
                      </a:pPr>
                      <a:r>
                        <a:rPr lang="en-US" sz="1200" dirty="0">
                          <a:solidFill>
                            <a:schemeClr val="tx1"/>
                          </a:solidFill>
                          <a:latin typeface="Century Gothic" panose="020B0502020202020204" pitchFamily="34" charset="0"/>
                        </a:rPr>
                        <a:t>Students respond to four questions about caffeine on graffiti walls.</a:t>
                      </a:r>
                      <a:endParaRPr lang="en-GB" sz="1200" dirty="0">
                        <a:solidFill>
                          <a:schemeClr val="tx1"/>
                        </a:solidFill>
                        <a:latin typeface="Century Gothic" panose="020B0502020202020204" pitchFamily="34" charset="0"/>
                      </a:endParaRPr>
                    </a:p>
                  </a:txBody>
                  <a:tcPr marL="144000" marR="72000" marT="72000" marB="7200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600"/>
                        </a:lnSpc>
                        <a:spcBef>
                          <a:spcPts val="700"/>
                        </a:spcBef>
                      </a:pPr>
                      <a:r>
                        <a:rPr lang="en-US" sz="1200" dirty="0">
                          <a:solidFill>
                            <a:schemeClr val="tx1"/>
                          </a:solidFill>
                          <a:latin typeface="Century Gothic" panose="020B0502020202020204" pitchFamily="34" charset="0"/>
                        </a:rPr>
                        <a:t>10 mins</a:t>
                      </a:r>
                      <a:endParaRPr lang="en-GB" sz="1200" dirty="0">
                        <a:solidFill>
                          <a:schemeClr val="tx1"/>
                        </a:solidFill>
                        <a:latin typeface="Century Gothic" panose="020B0502020202020204" pitchFamily="34" charset="0"/>
                      </a:endParaRPr>
                    </a:p>
                  </a:txBody>
                  <a:tcPr marL="72000" marR="72000" marT="72000" marB="72000">
                    <a:lnL w="12700" cmpd="sng">
                      <a:noFill/>
                    </a:lnL>
                    <a:lnR w="952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9629276"/>
                  </a:ext>
                </a:extLst>
              </a:tr>
              <a:tr h="623741">
                <a:tc>
                  <a:txBody>
                    <a:bodyPr/>
                    <a:lstStyle/>
                    <a:p>
                      <a:pPr marL="0" indent="0">
                        <a:lnSpc>
                          <a:spcPts val="1600"/>
                        </a:lnSpc>
                        <a:spcBef>
                          <a:spcPts val="700"/>
                        </a:spcBef>
                        <a:buFont typeface="Arial" panose="020B0604020202020204" pitchFamily="34" charset="0"/>
                        <a:buNone/>
                      </a:pPr>
                      <a:r>
                        <a:rPr lang="en-US" sz="1200" b="0" dirty="0">
                          <a:solidFill>
                            <a:schemeClr val="tx1"/>
                          </a:solidFill>
                          <a:latin typeface="Century Gothic" panose="020B0502020202020204" pitchFamily="34" charset="0"/>
                        </a:rPr>
                        <a:t>Effects of caffeine</a:t>
                      </a:r>
                      <a:endParaRPr lang="en-GB" sz="1200" b="0" dirty="0">
                        <a:solidFill>
                          <a:schemeClr val="tx1"/>
                        </a:solidFill>
                        <a:latin typeface="Century Gothic" panose="020B0502020202020204" pitchFamily="34" charset="0"/>
                      </a:endParaRPr>
                    </a:p>
                  </a:txBody>
                  <a:tcPr marL="72000" marR="72000" marT="72000" marB="72000">
                    <a:lnL w="9525"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600"/>
                        </a:lnSpc>
                        <a:spcBef>
                          <a:spcPts val="700"/>
                        </a:spcBef>
                      </a:pPr>
                      <a:r>
                        <a:rPr lang="en-US" sz="1200" dirty="0">
                          <a:solidFill>
                            <a:schemeClr val="tx1"/>
                          </a:solidFill>
                          <a:latin typeface="Century Gothic" panose="020B0502020202020204" pitchFamily="34" charset="0"/>
                        </a:rPr>
                        <a:t>Students read a scenario and consider effects, risks and laws relating to caffeine consumption.</a:t>
                      </a:r>
                      <a:endParaRPr lang="en-GB" sz="1200" dirty="0">
                        <a:solidFill>
                          <a:schemeClr val="tx1"/>
                        </a:solidFill>
                        <a:latin typeface="Century Gothic" panose="020B0502020202020204" pitchFamily="34" charset="0"/>
                      </a:endParaRPr>
                    </a:p>
                  </a:txBody>
                  <a:tcPr marL="144000" marR="72000" marT="72000" marB="7200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600"/>
                        </a:lnSpc>
                        <a:spcBef>
                          <a:spcPts val="700"/>
                        </a:spcBef>
                      </a:pPr>
                      <a:r>
                        <a:rPr lang="en-US" sz="1200" dirty="0">
                          <a:solidFill>
                            <a:schemeClr val="tx1"/>
                          </a:solidFill>
                          <a:latin typeface="Century Gothic" panose="020B0502020202020204" pitchFamily="34" charset="0"/>
                        </a:rPr>
                        <a:t>10 mins</a:t>
                      </a:r>
                      <a:endParaRPr lang="en-GB" sz="1200" dirty="0">
                        <a:solidFill>
                          <a:schemeClr val="tx1"/>
                        </a:solidFill>
                        <a:latin typeface="Century Gothic" panose="020B0502020202020204" pitchFamily="34" charset="0"/>
                      </a:endParaRPr>
                    </a:p>
                  </a:txBody>
                  <a:tcPr marL="72000" marR="72000" marT="72000" marB="72000">
                    <a:lnL w="12700" cmpd="sng">
                      <a:noFill/>
                    </a:lnL>
                    <a:lnR w="952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44210135"/>
                  </a:ext>
                </a:extLst>
              </a:tr>
              <a:tr h="631335">
                <a:tc>
                  <a:txBody>
                    <a:bodyPr/>
                    <a:lstStyle/>
                    <a:p>
                      <a:pPr marL="0" indent="0">
                        <a:lnSpc>
                          <a:spcPts val="1600"/>
                        </a:lnSpc>
                        <a:spcBef>
                          <a:spcPts val="700"/>
                        </a:spcBef>
                        <a:buFont typeface="Arial" panose="020B0604020202020204" pitchFamily="34" charset="0"/>
                        <a:buNone/>
                      </a:pPr>
                      <a:r>
                        <a:rPr lang="en-US" sz="1200" b="0" dirty="0">
                          <a:solidFill>
                            <a:schemeClr val="tx1"/>
                          </a:solidFill>
                          <a:latin typeface="Century Gothic" panose="020B0502020202020204" pitchFamily="34" charset="0"/>
                        </a:rPr>
                        <a:t>Caffeine reduction</a:t>
                      </a:r>
                      <a:endParaRPr lang="en-GB" sz="1200" b="0" dirty="0">
                        <a:solidFill>
                          <a:schemeClr val="tx1"/>
                        </a:solidFill>
                        <a:latin typeface="Century Gothic" panose="020B0502020202020204" pitchFamily="34" charset="0"/>
                      </a:endParaRPr>
                    </a:p>
                  </a:txBody>
                  <a:tcPr marL="72000" marR="72000" marT="72000" marB="72000">
                    <a:lnL w="9525"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600"/>
                        </a:lnSpc>
                        <a:spcBef>
                          <a:spcPts val="700"/>
                        </a:spcBef>
                      </a:pPr>
                      <a:r>
                        <a:rPr lang="en-US" sz="1200" dirty="0">
                          <a:solidFill>
                            <a:schemeClr val="tx1"/>
                          </a:solidFill>
                          <a:latin typeface="Century Gothic" panose="020B0502020202020204" pitchFamily="34" charset="0"/>
                        </a:rPr>
                        <a:t>Students complete a diamond 9 of strategies to reduce consumption of caffeine, before revising graffiti walls.</a:t>
                      </a:r>
                      <a:endParaRPr lang="en-GB" sz="1200" dirty="0">
                        <a:solidFill>
                          <a:schemeClr val="tx1"/>
                        </a:solidFill>
                        <a:latin typeface="Century Gothic" panose="020B0502020202020204" pitchFamily="34" charset="0"/>
                      </a:endParaRPr>
                    </a:p>
                  </a:txBody>
                  <a:tcPr marL="144000" marR="72000" marT="72000" marB="7200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600"/>
                        </a:lnSpc>
                        <a:spcBef>
                          <a:spcPts val="700"/>
                        </a:spcBef>
                      </a:pPr>
                      <a:r>
                        <a:rPr lang="en-US" sz="1200" dirty="0">
                          <a:solidFill>
                            <a:schemeClr val="tx1"/>
                          </a:solidFill>
                          <a:latin typeface="Century Gothic" panose="020B0502020202020204" pitchFamily="34" charset="0"/>
                        </a:rPr>
                        <a:t>10 mins</a:t>
                      </a:r>
                      <a:endParaRPr lang="en-GB" sz="1200" dirty="0">
                        <a:solidFill>
                          <a:schemeClr val="tx1"/>
                        </a:solidFill>
                        <a:latin typeface="Century Gothic" panose="020B0502020202020204" pitchFamily="34" charset="0"/>
                      </a:endParaRPr>
                    </a:p>
                  </a:txBody>
                  <a:tcPr marL="72000" marR="72000" marT="72000" marB="72000">
                    <a:lnL w="12700" cmpd="sng">
                      <a:noFill/>
                    </a:lnL>
                    <a:lnR w="952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49879350"/>
                  </a:ext>
                </a:extLst>
              </a:tr>
              <a:tr h="546197">
                <a:tc>
                  <a:txBody>
                    <a:bodyPr/>
                    <a:lstStyle/>
                    <a:p>
                      <a:pPr marL="0" indent="0">
                        <a:lnSpc>
                          <a:spcPts val="1600"/>
                        </a:lnSpc>
                        <a:spcBef>
                          <a:spcPts val="700"/>
                        </a:spcBef>
                        <a:buFont typeface="Arial" panose="020B0604020202020204" pitchFamily="34" charset="0"/>
                        <a:buNone/>
                      </a:pPr>
                      <a:r>
                        <a:rPr lang="en-US" sz="1200" b="0" dirty="0">
                          <a:solidFill>
                            <a:schemeClr val="tx1"/>
                          </a:solidFill>
                          <a:latin typeface="Century Gothic" panose="020B0502020202020204" pitchFamily="34" charset="0"/>
                        </a:rPr>
                        <a:t>Draw and write analysis</a:t>
                      </a:r>
                      <a:endParaRPr lang="en-GB" sz="1200" b="0" dirty="0">
                        <a:solidFill>
                          <a:schemeClr val="tx1"/>
                        </a:solidFill>
                        <a:latin typeface="Century Gothic" panose="020B0502020202020204" pitchFamily="34" charset="0"/>
                      </a:endParaRPr>
                    </a:p>
                  </a:txBody>
                  <a:tcPr marL="72000" marR="72000" marT="72000" marB="72000">
                    <a:lnL w="9525"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600"/>
                        </a:lnSpc>
                        <a:spcBef>
                          <a:spcPts val="700"/>
                        </a:spcBef>
                      </a:pPr>
                      <a:r>
                        <a:rPr lang="en-US" sz="1200" dirty="0">
                          <a:solidFill>
                            <a:schemeClr val="tx1"/>
                          </a:solidFill>
                          <a:latin typeface="Century Gothic" panose="020B0502020202020204" pitchFamily="34" charset="0"/>
                        </a:rPr>
                        <a:t>Class compare and </a:t>
                      </a:r>
                      <a:r>
                        <a:rPr lang="en-US" sz="1200" dirty="0" err="1">
                          <a:solidFill>
                            <a:schemeClr val="tx1"/>
                          </a:solidFill>
                          <a:latin typeface="Century Gothic" panose="020B0502020202020204" pitchFamily="34" charset="0"/>
                        </a:rPr>
                        <a:t>analyse</a:t>
                      </a:r>
                      <a:r>
                        <a:rPr lang="en-US" sz="1200" dirty="0">
                          <a:solidFill>
                            <a:schemeClr val="tx1"/>
                          </a:solidFill>
                          <a:latin typeface="Century Gothic" panose="020B0502020202020204" pitchFamily="34" charset="0"/>
                        </a:rPr>
                        <a:t> their draw and write activity, reviewing this against their new learning.</a:t>
                      </a:r>
                      <a:endParaRPr lang="en-GB" sz="1200" dirty="0">
                        <a:solidFill>
                          <a:schemeClr val="tx1"/>
                        </a:solidFill>
                        <a:latin typeface="Century Gothic" panose="020B0502020202020204" pitchFamily="34" charset="0"/>
                      </a:endParaRPr>
                    </a:p>
                  </a:txBody>
                  <a:tcPr marL="144000" marR="72000" marT="72000" marB="7200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600"/>
                        </a:lnSpc>
                        <a:spcBef>
                          <a:spcPts val="700"/>
                        </a:spcBef>
                      </a:pPr>
                      <a:r>
                        <a:rPr lang="en-US" sz="1200" dirty="0">
                          <a:solidFill>
                            <a:schemeClr val="tx1"/>
                          </a:solidFill>
                          <a:latin typeface="Century Gothic" panose="020B0502020202020204" pitchFamily="34" charset="0"/>
                        </a:rPr>
                        <a:t>10 mins</a:t>
                      </a:r>
                      <a:endParaRPr lang="en-GB" sz="1200" dirty="0">
                        <a:solidFill>
                          <a:schemeClr val="tx1"/>
                        </a:solidFill>
                        <a:latin typeface="Century Gothic" panose="020B0502020202020204" pitchFamily="34" charset="0"/>
                      </a:endParaRPr>
                    </a:p>
                  </a:txBody>
                  <a:tcPr marL="72000" marR="72000" marT="72000" marB="72000">
                    <a:lnL w="12700" cmpd="sng">
                      <a:noFill/>
                    </a:lnL>
                    <a:lnR w="952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0139813"/>
                  </a:ext>
                </a:extLst>
              </a:tr>
              <a:tr h="659403">
                <a:tc>
                  <a:txBody>
                    <a:bodyPr/>
                    <a:lstStyle/>
                    <a:p>
                      <a:pPr marL="0" marR="0" lvl="0" indent="0" algn="l" defTabSz="990570" rtl="0" eaLnBrk="1" fontAlgn="auto" latinLnBrk="0" hangingPunct="1">
                        <a:lnSpc>
                          <a:spcPts val="1600"/>
                        </a:lnSpc>
                        <a:spcBef>
                          <a:spcPts val="700"/>
                        </a:spcBef>
                        <a:spcAft>
                          <a:spcPts val="0"/>
                        </a:spcAft>
                        <a:buClrTx/>
                        <a:buSzTx/>
                        <a:buFont typeface="Arial" panose="020B0604020202020204" pitchFamily="34" charset="0"/>
                        <a:buNone/>
                        <a:tabLst/>
                        <a:defRPr/>
                      </a:pPr>
                      <a:r>
                        <a:rPr lang="en-GB" sz="1200" b="0">
                          <a:solidFill>
                            <a:schemeClr val="tx1"/>
                          </a:solidFill>
                          <a:latin typeface="Century Gothic" panose="020B0502020202020204" pitchFamily="34" charset="0"/>
                        </a:rPr>
                        <a:t>Reflection and </a:t>
                      </a:r>
                      <a:r>
                        <a:rPr lang="en-GB" sz="1200" b="0" dirty="0">
                          <a:solidFill>
                            <a:schemeClr val="tx1"/>
                          </a:solidFill>
                          <a:latin typeface="Century Gothic" panose="020B0502020202020204" pitchFamily="34" charset="0"/>
                        </a:rPr>
                        <a:t>e</a:t>
                      </a:r>
                      <a:r>
                        <a:rPr lang="en-GB" sz="1200" b="0">
                          <a:solidFill>
                            <a:schemeClr val="tx1"/>
                          </a:solidFill>
                          <a:latin typeface="Century Gothic" panose="020B0502020202020204" pitchFamily="34" charset="0"/>
                        </a:rPr>
                        <a:t>ndpoint </a:t>
                      </a:r>
                      <a:r>
                        <a:rPr lang="en-GB" sz="1200" b="0" dirty="0">
                          <a:solidFill>
                            <a:schemeClr val="tx1"/>
                          </a:solidFill>
                          <a:latin typeface="Century Gothic" panose="020B0502020202020204" pitchFamily="34" charset="0"/>
                        </a:rPr>
                        <a:t>assessment</a:t>
                      </a:r>
                    </a:p>
                  </a:txBody>
                  <a:tcPr marL="72000" marR="72000" marT="72000" marB="72000">
                    <a:lnL w="9525"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600"/>
                        </a:lnSpc>
                        <a:spcBef>
                          <a:spcPts val="700"/>
                        </a:spcBef>
                      </a:pPr>
                      <a:r>
                        <a:rPr lang="en-US" sz="1200" dirty="0">
                          <a:solidFill>
                            <a:schemeClr val="tx1"/>
                          </a:solidFill>
                          <a:latin typeface="Century Gothic" panose="020B0502020202020204" pitchFamily="34" charset="0"/>
                        </a:rPr>
                        <a:t>Students revisit the draw and write baseline and add key learning from the lesson.</a:t>
                      </a:r>
                      <a:endParaRPr lang="en-GB" sz="1200" dirty="0">
                        <a:solidFill>
                          <a:schemeClr val="tx1"/>
                        </a:solidFill>
                        <a:latin typeface="Century Gothic" panose="020B0502020202020204" pitchFamily="34" charset="0"/>
                      </a:endParaRPr>
                    </a:p>
                  </a:txBody>
                  <a:tcPr marL="144000" marR="72000" marT="72000" marB="7200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r">
                        <a:lnSpc>
                          <a:spcPts val="1600"/>
                        </a:lnSpc>
                        <a:spcBef>
                          <a:spcPts val="700"/>
                        </a:spcBef>
                        <a:buNone/>
                      </a:pPr>
                      <a:r>
                        <a:rPr lang="en-US" sz="1200" dirty="0">
                          <a:solidFill>
                            <a:schemeClr val="tx1"/>
                          </a:solidFill>
                          <a:latin typeface="Century Gothic" panose="020B0502020202020204" pitchFamily="34" charset="0"/>
                        </a:rPr>
                        <a:t>5 mins</a:t>
                      </a:r>
                      <a:endParaRPr lang="en-GB" sz="1200" dirty="0">
                        <a:solidFill>
                          <a:schemeClr val="tx1"/>
                        </a:solidFill>
                        <a:latin typeface="Century Gothic" panose="020B0502020202020204" pitchFamily="34" charset="0"/>
                      </a:endParaRPr>
                    </a:p>
                  </a:txBody>
                  <a:tcPr marL="72000" marR="72000" marT="72000" marB="72000">
                    <a:lnL w="12700" cmpd="sng">
                      <a:noFill/>
                    </a:lnL>
                    <a:lnR w="952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9356398"/>
                  </a:ext>
                </a:extLst>
              </a:tr>
              <a:tr h="553326">
                <a:tc>
                  <a:txBody>
                    <a:bodyPr/>
                    <a:lstStyle/>
                    <a:p>
                      <a:pPr marL="0" indent="0">
                        <a:lnSpc>
                          <a:spcPts val="1600"/>
                        </a:lnSpc>
                        <a:spcBef>
                          <a:spcPts val="700"/>
                        </a:spcBef>
                        <a:buFont typeface="Arial" panose="020B0604020202020204" pitchFamily="34" charset="0"/>
                        <a:buNone/>
                      </a:pPr>
                      <a:r>
                        <a:rPr lang="en-US" sz="1200" b="0" dirty="0">
                          <a:solidFill>
                            <a:schemeClr val="tx1"/>
                          </a:solidFill>
                          <a:latin typeface="Century Gothic" panose="020B0502020202020204" pitchFamily="34" charset="0"/>
                        </a:rPr>
                        <a:t>Signposting support</a:t>
                      </a:r>
                      <a:endParaRPr lang="en-GB" sz="1200" b="0" dirty="0">
                        <a:solidFill>
                          <a:schemeClr val="tx1"/>
                        </a:solidFill>
                        <a:latin typeface="Century Gothic" panose="020B0502020202020204" pitchFamily="34" charset="0"/>
                      </a:endParaRPr>
                    </a:p>
                  </a:txBody>
                  <a:tcPr marL="72000" marR="72000" marT="72000" marB="72000">
                    <a:lnL w="9525"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600"/>
                        </a:lnSpc>
                        <a:spcBef>
                          <a:spcPts val="700"/>
                        </a:spcBef>
                        <a:spcAft>
                          <a:spcPts val="600"/>
                        </a:spcAft>
                      </a:pPr>
                      <a:r>
                        <a:rPr lang="en-GB" sz="1200" dirty="0">
                          <a:solidFill>
                            <a:schemeClr val="tx1"/>
                          </a:solidFill>
                          <a:effectLst/>
                          <a:latin typeface="Century Gothic" panose="020B0502020202020204" pitchFamily="34" charset="0"/>
                        </a:rPr>
                        <a:t>Remind students how to access further advice, guidance and support related to substance use.</a:t>
                      </a:r>
                      <a:endParaRPr lang="en-GB" sz="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144000" marR="72000" marT="72000" marB="7200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600"/>
                        </a:lnSpc>
                        <a:spcBef>
                          <a:spcPts val="700"/>
                        </a:spcBef>
                      </a:pPr>
                      <a:r>
                        <a:rPr lang="en-US" sz="1200" dirty="0">
                          <a:solidFill>
                            <a:schemeClr val="tx1"/>
                          </a:solidFill>
                          <a:latin typeface="Century Gothic" panose="020B0502020202020204" pitchFamily="34" charset="0"/>
                        </a:rPr>
                        <a:t>3 mins</a:t>
                      </a:r>
                      <a:endParaRPr lang="en-GB" sz="1200" dirty="0">
                        <a:solidFill>
                          <a:schemeClr val="tx1"/>
                        </a:solidFill>
                        <a:latin typeface="Century Gothic" panose="020B0502020202020204" pitchFamily="34" charset="0"/>
                      </a:endParaRPr>
                    </a:p>
                  </a:txBody>
                  <a:tcPr marL="72000" marR="72000" marT="72000" marB="72000">
                    <a:lnL w="12700" cmpd="sng">
                      <a:noFill/>
                    </a:lnL>
                    <a:lnR w="952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8216848"/>
                  </a:ext>
                </a:extLst>
              </a:tr>
            </a:tbl>
          </a:graphicData>
        </a:graphic>
      </p:graphicFrame>
      <p:sp>
        <p:nvSpPr>
          <p:cNvPr id="4" name="Slide Number Placeholder 5">
            <a:extLst>
              <a:ext uri="{FF2B5EF4-FFF2-40B4-BE49-F238E27FC236}">
                <a16:creationId xmlns:a16="http://schemas.microsoft.com/office/drawing/2014/main" id="{0CFC328E-5112-5431-FA93-8B6310F43AE9}"/>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spTree>
    <p:extLst>
      <p:ext uri="{BB962C8B-B14F-4D97-AF65-F5344CB8AC3E}">
        <p14:creationId xmlns:p14="http://schemas.microsoft.com/office/powerpoint/2010/main" val="1469003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57CBA40-F423-A3C5-B10E-EC828708DAA5}"/>
              </a:ext>
            </a:extLst>
          </p:cNvPr>
          <p:cNvSpPr/>
          <p:nvPr/>
        </p:nvSpPr>
        <p:spPr>
          <a:xfrm>
            <a:off x="0" y="5009882"/>
            <a:ext cx="9906000" cy="1848118"/>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43650CD0-9CB1-2FC6-EC31-BDC3DFC5DCDD}"/>
              </a:ext>
            </a:extLst>
          </p:cNvPr>
          <p:cNvSpPr>
            <a:spLocks noGrp="1"/>
          </p:cNvSpPr>
          <p:nvPr>
            <p:ph type="body" sz="quarter" idx="15"/>
          </p:nvPr>
        </p:nvSpPr>
        <p:spPr/>
        <p:txBody>
          <a:bodyPr/>
          <a:lstStyle/>
          <a:p>
            <a:r>
              <a:rPr lang="en-US" dirty="0"/>
              <a:t>Lesson 1</a:t>
            </a:r>
          </a:p>
        </p:txBody>
      </p:sp>
      <p:sp>
        <p:nvSpPr>
          <p:cNvPr id="5" name="Title 4">
            <a:extLst>
              <a:ext uri="{FF2B5EF4-FFF2-40B4-BE49-F238E27FC236}">
                <a16:creationId xmlns:a16="http://schemas.microsoft.com/office/drawing/2014/main" id="{B21B06BF-F8B1-0FF4-D78C-1659EA64500F}"/>
              </a:ext>
            </a:extLst>
          </p:cNvPr>
          <p:cNvSpPr>
            <a:spLocks noGrp="1"/>
          </p:cNvSpPr>
          <p:nvPr>
            <p:ph type="title"/>
          </p:nvPr>
        </p:nvSpPr>
        <p:spPr>
          <a:xfrm>
            <a:off x="194296" y="891473"/>
            <a:ext cx="6954649" cy="1572642"/>
          </a:xfrm>
        </p:spPr>
        <p:txBody>
          <a:bodyPr>
            <a:normAutofit/>
          </a:bodyPr>
          <a:lstStyle/>
          <a:p>
            <a:r>
              <a:rPr lang="en-US" dirty="0"/>
              <a:t>Understanding drugs</a:t>
            </a:r>
          </a:p>
        </p:txBody>
      </p:sp>
      <p:sp>
        <p:nvSpPr>
          <p:cNvPr id="7" name="Slide Number Placeholder 5">
            <a:extLst>
              <a:ext uri="{FF2B5EF4-FFF2-40B4-BE49-F238E27FC236}">
                <a16:creationId xmlns:a16="http://schemas.microsoft.com/office/drawing/2014/main" id="{65FEE908-4594-313B-B0DF-4A6C74B22529}"/>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8" name="Picture 7" descr="A drink can and a cup of drink&#10;&#10;Description automatically generated">
            <a:extLst>
              <a:ext uri="{FF2B5EF4-FFF2-40B4-BE49-F238E27FC236}">
                <a16:creationId xmlns:a16="http://schemas.microsoft.com/office/drawing/2014/main" id="{4B91BC4F-2368-108D-D191-D005B41185B3}"/>
              </a:ext>
            </a:extLst>
          </p:cNvPr>
          <p:cNvPicPr>
            <a:picLocks noChangeAspect="1"/>
          </p:cNvPicPr>
          <p:nvPr/>
        </p:nvPicPr>
        <p:blipFill>
          <a:blip r:embed="rId3"/>
          <a:stretch>
            <a:fillRect/>
          </a:stretch>
        </p:blipFill>
        <p:spPr>
          <a:xfrm>
            <a:off x="6253797" y="2993063"/>
            <a:ext cx="3078288" cy="3246752"/>
          </a:xfrm>
          <a:prstGeom prst="rect">
            <a:avLst/>
          </a:prstGeom>
        </p:spPr>
      </p:pic>
    </p:spTree>
    <p:extLst>
      <p:ext uri="{BB962C8B-B14F-4D97-AF65-F5344CB8AC3E}">
        <p14:creationId xmlns:p14="http://schemas.microsoft.com/office/powerpoint/2010/main" val="2017157559"/>
      </p:ext>
    </p:extLst>
  </p:cSld>
  <p:clrMapOvr>
    <a:masterClrMapping/>
  </p:clrMapOvr>
</p:sld>
</file>

<file path=ppt/theme/theme1.xml><?xml version="1.0" encoding="utf-8"?>
<a:theme xmlns:a="http://schemas.openxmlformats.org/drawingml/2006/main" name="Teacher slides">
  <a:themeElements>
    <a:clrScheme name="PSHE">
      <a:dk1>
        <a:srgbClr val="000000"/>
      </a:dk1>
      <a:lt1>
        <a:srgbClr val="FFFFFF"/>
      </a:lt1>
      <a:dk2>
        <a:srgbClr val="64235E"/>
      </a:dk2>
      <a:lt2>
        <a:srgbClr val="FFFFFF"/>
      </a:lt2>
      <a:accent1>
        <a:srgbClr val="799B2B"/>
      </a:accent1>
      <a:accent2>
        <a:srgbClr val="ED694B"/>
      </a:accent2>
      <a:accent3>
        <a:srgbClr val="0B837F"/>
      </a:accent3>
      <a:accent4>
        <a:srgbClr val="A63679"/>
      </a:accent4>
      <a:accent5>
        <a:srgbClr val="00A099"/>
      </a:accent5>
      <a:accent6>
        <a:srgbClr val="000000"/>
      </a:accent6>
      <a:hlink>
        <a:srgbClr val="FFFFFF"/>
      </a:hlink>
      <a:folHlink>
        <a:srgbClr val="FF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Pupil slides ">
  <a:themeElements>
    <a:clrScheme name="PSHE-V2">
      <a:dk1>
        <a:srgbClr val="000000"/>
      </a:dk1>
      <a:lt1>
        <a:srgbClr val="FFFFFF"/>
      </a:lt1>
      <a:dk2>
        <a:srgbClr val="64235E"/>
      </a:dk2>
      <a:lt2>
        <a:srgbClr val="FFFFFF"/>
      </a:lt2>
      <a:accent1>
        <a:srgbClr val="799B2C"/>
      </a:accent1>
      <a:accent2>
        <a:srgbClr val="EC694A"/>
      </a:accent2>
      <a:accent3>
        <a:srgbClr val="10837E"/>
      </a:accent3>
      <a:accent4>
        <a:srgbClr val="A63679"/>
      </a:accent4>
      <a:accent5>
        <a:srgbClr val="5B5B58"/>
      </a:accent5>
      <a:accent6>
        <a:srgbClr val="000000"/>
      </a:accent6>
      <a:hlink>
        <a:srgbClr val="FFFFFF"/>
      </a:hlink>
      <a:folHlink>
        <a:srgbClr val="FF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78CD5EEA548FA42A79E02DE2A5D37FC" ma:contentTypeVersion="18" ma:contentTypeDescription="Create a new document." ma:contentTypeScope="" ma:versionID="e06c6bcb223fcddc8567383f75746fa2">
  <xsd:schema xmlns:xsd="http://www.w3.org/2001/XMLSchema" xmlns:xs="http://www.w3.org/2001/XMLSchema" xmlns:p="http://schemas.microsoft.com/office/2006/metadata/properties" xmlns:ns2="6ded5182-507a-430e-922d-50a9575e5a4a" xmlns:ns3="88f9c89a-407a-49b7-9ca1-7578c3d06dfc" targetNamespace="http://schemas.microsoft.com/office/2006/metadata/properties" ma:root="true" ma:fieldsID="ef8efee9fcfbd5aa4f0db65f2e9e8e16" ns2:_="" ns3:_="">
    <xsd:import namespace="6ded5182-507a-430e-922d-50a9575e5a4a"/>
    <xsd:import namespace="88f9c89a-407a-49b7-9ca1-7578c3d06df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ed5182-507a-430e-922d-50a9575e5a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7c8dee8-8c22-4243-a021-e169b2d8d25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8f9c89a-407a-49b7-9ca1-7578c3d06df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1d29111-9521-4e7f-9445-78934f361fc7}" ma:internalName="TaxCatchAll" ma:showField="CatchAllData" ma:web="88f9c89a-407a-49b7-9ca1-7578c3d06d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88f9c89a-407a-49b7-9ca1-7578c3d06dfc" xsi:nil="true"/>
    <lcf76f155ced4ddcb4097134ff3c332f xmlns="6ded5182-507a-430e-922d-50a9575e5a4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32DD3E0-FF10-4F7A-B115-FBEC4D627520}">
  <ds:schemaRefs>
    <ds:schemaRef ds:uri="http://schemas.microsoft.com/sharepoint/v3/contenttype/forms"/>
  </ds:schemaRefs>
</ds:datastoreItem>
</file>

<file path=customXml/itemProps2.xml><?xml version="1.0" encoding="utf-8"?>
<ds:datastoreItem xmlns:ds="http://schemas.openxmlformats.org/officeDocument/2006/customXml" ds:itemID="{E85811E8-CD25-40FF-998B-36D4D2A71E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ed5182-507a-430e-922d-50a9575e5a4a"/>
    <ds:schemaRef ds:uri="88f9c89a-407a-49b7-9ca1-7578c3d06d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CC0E2A9-F3BF-405C-BD8F-B8D7E62A97F4}">
  <ds:schemaRefs>
    <ds:schemaRef ds:uri="http://purl.org/dc/terms/"/>
    <ds:schemaRef ds:uri="http://schemas.openxmlformats.org/package/2006/metadata/core-properties"/>
    <ds:schemaRef ds:uri="http://purl.org/dc/dcmitype/"/>
    <ds:schemaRef ds:uri="http://schemas.microsoft.com/office/2006/documentManagement/types"/>
    <ds:schemaRef ds:uri="88f9c89a-407a-49b7-9ca1-7578c3d06dfc"/>
    <ds:schemaRef ds:uri="http://schemas.microsoft.com/office/infopath/2007/PartnerControls"/>
    <ds:schemaRef ds:uri="http://purl.org/dc/elements/1.1/"/>
    <ds:schemaRef ds:uri="6ded5182-507a-430e-922d-50a9575e5a4a"/>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40</TotalTime>
  <Words>3365</Words>
  <Application>Microsoft Macintosh PowerPoint</Application>
  <PresentationFormat>A4 Paper (210x297 mm)</PresentationFormat>
  <Paragraphs>242</Paragraphs>
  <Slides>20</Slides>
  <Notes>14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20</vt:i4>
      </vt:variant>
    </vt:vector>
  </HeadingPairs>
  <TitlesOfParts>
    <vt:vector size="29" baseType="lpstr">
      <vt:lpstr>Arial</vt:lpstr>
      <vt:lpstr>Calibri</vt:lpstr>
      <vt:lpstr>Century Gothic</vt:lpstr>
      <vt:lpstr>Outfit</vt:lpstr>
      <vt:lpstr>Outfit SemiBold</vt:lpstr>
      <vt:lpstr>Slack-Lato</vt:lpstr>
      <vt:lpstr>Symbol</vt:lpstr>
      <vt:lpstr>Teacher slides</vt:lpstr>
      <vt:lpstr>Pupil slides </vt:lpstr>
      <vt:lpstr>Drug education</vt:lpstr>
      <vt:lpstr>Using this PowerPoint</vt:lpstr>
      <vt:lpstr>Support and challenge</vt:lpstr>
      <vt:lpstr>Context</vt:lpstr>
      <vt:lpstr>Developing subject knowledge</vt:lpstr>
      <vt:lpstr>PowerPoint Presentation</vt:lpstr>
      <vt:lpstr>PowerPoint Presentation</vt:lpstr>
      <vt:lpstr>Lesson summary</vt:lpstr>
      <vt:lpstr>Understanding drugs</vt:lpstr>
      <vt:lpstr>What’s our starting point?</vt:lpstr>
      <vt:lpstr>PowerPoint Presentation</vt:lpstr>
      <vt:lpstr>PowerPoint Presentation</vt:lpstr>
      <vt:lpstr>Caffeine: graffiti walls</vt:lpstr>
      <vt:lpstr>Effects of caffeine</vt:lpstr>
      <vt:lpstr>Caffeine reduction</vt:lpstr>
      <vt:lpstr>PowerPoint Presentation</vt:lpstr>
      <vt:lpstr>PowerPoint Presentation</vt:lpstr>
      <vt:lpstr>PowerPoint Presentation</vt:lpstr>
      <vt:lpstr>Sources of support</vt:lpstr>
      <vt:lpstr>Caffeine quiz</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Ferg Ashby</dc:creator>
  <cp:lastModifiedBy>Cecily Crawford</cp:lastModifiedBy>
  <cp:revision>37</cp:revision>
  <dcterms:created xsi:type="dcterms:W3CDTF">2023-05-19T09:34:20Z</dcterms:created>
  <dcterms:modified xsi:type="dcterms:W3CDTF">2024-10-25T14:12:00Z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0x010100078CD5EEA548FA42A79E02DE2A5D37FC</vt:lpwstr>
  </property>
  <property fmtid="{D5CDD505-2E9C-101B-9397-08002B2CF9AE}" pid="3" name="MediaServiceImageTags">
    <vt:lpwstr/>
  </property>
</Properties>
</file>