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29"/>
  </p:notesMasterIdLst>
  <p:handoutMasterIdLst>
    <p:handoutMasterId r:id="rId30"/>
  </p:handoutMasterIdLst>
  <p:sldIdLst>
    <p:sldId id="257" r:id="rId6"/>
    <p:sldId id="269" r:id="rId7"/>
    <p:sldId id="270" r:id="rId8"/>
    <p:sldId id="260" r:id="rId9"/>
    <p:sldId id="272" r:id="rId10"/>
    <p:sldId id="261" r:id="rId11"/>
    <p:sldId id="256" r:id="rId12"/>
    <p:sldId id="262" r:id="rId13"/>
    <p:sldId id="263" r:id="rId14"/>
    <p:sldId id="264" r:id="rId15"/>
    <p:sldId id="265" r:id="rId16"/>
    <p:sldId id="267" r:id="rId17"/>
    <p:sldId id="286" r:id="rId18"/>
    <p:sldId id="287" r:id="rId19"/>
    <p:sldId id="288" r:id="rId20"/>
    <p:sldId id="281" r:id="rId21"/>
    <p:sldId id="282" r:id="rId22"/>
    <p:sldId id="283" r:id="rId23"/>
    <p:sldId id="290" r:id="rId24"/>
    <p:sldId id="291" r:id="rId25"/>
    <p:sldId id="273" r:id="rId26"/>
    <p:sldId id="268" r:id="rId27"/>
    <p:sldId id="278" r:id="rId2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054E604B-5DE3-6240-A5CB-269D62CB8131}">
          <p14:sldIdLst>
            <p14:sldId id="257"/>
            <p14:sldId id="269"/>
            <p14:sldId id="270"/>
            <p14:sldId id="260"/>
            <p14:sldId id="272"/>
            <p14:sldId id="261"/>
            <p14:sldId id="256"/>
            <p14:sldId id="262"/>
          </p14:sldIdLst>
        </p14:section>
        <p14:section name="Pupil Slides" id="{938DD7AC-2297-1F48-B25E-0B0BFFE37CBE}">
          <p14:sldIdLst>
            <p14:sldId id="263"/>
            <p14:sldId id="264"/>
            <p14:sldId id="265"/>
            <p14:sldId id="267"/>
            <p14:sldId id="286"/>
            <p14:sldId id="287"/>
            <p14:sldId id="288"/>
            <p14:sldId id="281"/>
            <p14:sldId id="282"/>
            <p14:sldId id="283"/>
            <p14:sldId id="290"/>
            <p14:sldId id="291"/>
            <p14:sldId id="273"/>
            <p14:sldId id="268"/>
            <p14:sldId id="278"/>
          </p14:sldIdLst>
        </p14:section>
      </p14:sectionLst>
    </p:ext>
    <p:ext uri="{EFAFB233-063F-42B5-8137-9DF3F51BA10A}">
      <p15:sldGuideLst xmlns:p15="http://schemas.microsoft.com/office/powerpoint/2012/main">
        <p15:guide id="2" pos="312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12B08-0C65-70E1-06A9-EC6ECC22BC65}" name="Sarah Gabbett" initials="SG" userId="S::sarah.gabbett@pshe-association.org.uk::12008655-cbfd-44ed-a381-1f290a29d2b3" providerId="AD"/>
  <p188:author id="{ACDE821E-E56C-83FD-EC55-53EE23AFB51D}" name="Together Studio" initials="" userId="S::studio@togethercreativeltd.onmicrosoft.com::1605b310-f4b8-4117-872c-2988505f86eb" providerId="AD"/>
  <p188:author id="{A585043F-A66D-640D-13ED-CBB00BA6FCE7}" name="Florence Ackland" initials="FA" userId="S::florence@pshe-association.org.uk::4fb6b414-8ee9-4dd4-af5a-4d2d97910631" providerId="AD"/>
  <p188:author id="{ECE9A068-C919-A02A-25B8-2F5A9A3AA73E}" name="Jenny Barksfield" initials="JB" userId="S::jenny@pshe-association.org.uk::e146badb-6d45-41de-81bb-9480fcad5801" providerId="AD"/>
  <p188:author id="{9DA7D97E-0E7E-1C61-E981-34651E1E73A9}" name="Monica Perry" initials="MP" userId="S::Monica@pshe-association.org.uk::2b9395e8-95cb-4167-9b45-755ad557802d" providerId="AD"/>
  <p188:author id="{49F4D48D-B9AE-63B3-08F1-F6CADBD8013F}" name="Jasmine John" initials="JJ" userId="S::Jasmine@pshe-association.org.uk::f5f6a001-5c5b-4349-9c1b-b373bda37f43" providerId="AD"/>
  <p188:author id="{B492C19B-DDE5-C4E1-31E8-8441D5A9EA7E}" name="Ryan Ten" initials="" userId="S::Ryan@togethercreativeltd.onmicrosoft.com::751e40b9-49a9-402b-b012-4cd6d382a60d" providerId="AD"/>
  <p188:author id="{A615D0C0-0528-1829-B6EF-3E91335F7BD5}" name="Elizabeth Laming" initials="EL" userId="S::Elizabeth@pshe-association.org.uk::9efb028c-33ba-4adf-b3e0-6fd4460b3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Harvey" initials="SH" lastIdx="1" clrIdx="0">
    <p:extLst>
      <p:ext uri="{19B8F6BF-5375-455C-9EA6-DF929625EA0E}">
        <p15:presenceInfo xmlns:p15="http://schemas.microsoft.com/office/powerpoint/2012/main" userId="S-1-12-1-320596639-1112559647-2345866923-550952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C3B7"/>
    <a:srgbClr val="ED694B"/>
    <a:srgbClr val="1EA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79728" autoAdjust="0"/>
  </p:normalViewPr>
  <p:slideViewPr>
    <p:cSldViewPr snapToGrid="0">
      <p:cViewPr varScale="1">
        <p:scale>
          <a:sx n="101" d="100"/>
          <a:sy n="101" d="100"/>
        </p:scale>
        <p:origin x="2656" y="184"/>
      </p:cViewPr>
      <p:guideLst>
        <p:guide pos="3120"/>
        <p:guide orient="horz" pos="216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Perry" userId="2b9395e8-95cb-4167-9b45-755ad557802d" providerId="ADAL" clId="{79FC772E-B85E-4E6F-9E18-CF05DDF2B39D}"/>
    <pc:docChg chg="custSel modSld">
      <pc:chgData name="Monica Perry" userId="2b9395e8-95cb-4167-9b45-755ad557802d" providerId="ADAL" clId="{79FC772E-B85E-4E6F-9E18-CF05DDF2B39D}" dt="2024-10-04T13:48:03.072" v="45" actId="113"/>
      <pc:docMkLst>
        <pc:docMk/>
      </pc:docMkLst>
      <pc:sldChg chg="modNotesTx">
        <pc:chgData name="Monica Perry" userId="2b9395e8-95cb-4167-9b45-755ad557802d" providerId="ADAL" clId="{79FC772E-B85E-4E6F-9E18-CF05DDF2B39D}" dt="2024-10-04T13:48:03.072" v="45" actId="113"/>
        <pc:sldMkLst>
          <pc:docMk/>
          <pc:sldMk cId="2017157559" sldId="26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B9088-BAF2-4383-A178-E575732CF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9CB5D46-D5A2-46C7-8A1B-72ADDB29D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1F5-2AB9-47F7-A3B9-5DD75AEB376D}" type="datetimeFigureOut">
              <a:rPr lang="en-GB" smtClean="0"/>
              <a:t>25/10/2024</a:t>
            </a:fld>
            <a:endParaRPr lang="en-GB"/>
          </a:p>
        </p:txBody>
      </p:sp>
      <p:sp>
        <p:nvSpPr>
          <p:cNvPr id="4" name="Footer Placeholder 3">
            <a:extLst>
              <a:ext uri="{FF2B5EF4-FFF2-40B4-BE49-F238E27FC236}">
                <a16:creationId xmlns:a16="http://schemas.microsoft.com/office/drawing/2014/main" id="{E99CB244-1F0C-4A1A-961E-4D50507FB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E8DF69-99F8-479C-84B9-BA1991B72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773F4-4BFC-43A3-ABBC-3E050505F238}" type="slidenum">
              <a:rPr lang="en-GB" smtClean="0"/>
              <a:t>‹#›</a:t>
            </a:fld>
            <a:endParaRPr lang="en-GB"/>
          </a:p>
        </p:txBody>
      </p:sp>
    </p:spTree>
    <p:extLst>
      <p:ext uri="{BB962C8B-B14F-4D97-AF65-F5344CB8AC3E}">
        <p14:creationId xmlns:p14="http://schemas.microsoft.com/office/powerpoint/2010/main" val="294303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2EAD3-7812-2E4F-B4D3-7C238458E569}" type="datetimeFigureOut">
              <a:rPr lang="en-US" smtClean="0"/>
              <a:t>10/25/24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8E58B-C9BC-F047-AC61-EC49AB3E98B5}" type="slidenum">
              <a:rPr lang="en-US" smtClean="0"/>
              <a:t>‹#›</a:t>
            </a:fld>
            <a:endParaRPr lang="en-US"/>
          </a:p>
        </p:txBody>
      </p:sp>
    </p:spTree>
    <p:extLst>
      <p:ext uri="{BB962C8B-B14F-4D97-AF65-F5344CB8AC3E}">
        <p14:creationId xmlns:p14="http://schemas.microsoft.com/office/powerpoint/2010/main" val="42867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hs.uk/better-health/quit-smok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www.talktofrank.com/" TargetMode="External"/><Relationship Id="rId4" Type="http://schemas.openxmlformats.org/officeDocument/2006/relationships/hyperlink" Target="http://www.nhs.uk/better-health/quit-smoking/"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igital.nhs.uk/data-and-information/publications/statistical/smoking-drinking-and-drug-use-among-young-people-in-england/202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3</a:t>
            </a:fld>
            <a:endParaRPr lang="en-US"/>
          </a:p>
        </p:txBody>
      </p:sp>
    </p:spTree>
    <p:extLst>
      <p:ext uri="{BB962C8B-B14F-4D97-AF65-F5344CB8AC3E}">
        <p14:creationId xmlns:p14="http://schemas.microsoft.com/office/powerpoint/2010/main" val="189588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550"/>
              </a:lnSpc>
              <a:spcBef>
                <a:spcPts val="0"/>
              </a:spcBef>
              <a:spcAft>
                <a:spcPts val="700"/>
              </a:spcAft>
              <a:buClrTx/>
              <a:buSzTx/>
              <a:buFontTx/>
              <a:buNone/>
              <a:tabLst/>
              <a:defRPr/>
            </a:pPr>
            <a:r>
              <a:rPr lang="en-US" sz="1800" b="1" i="0" dirty="0">
                <a:solidFill>
                  <a:srgbClr val="1D1C1D"/>
                </a:solidFill>
                <a:effectLst/>
                <a:latin typeface="Slack-Lato"/>
              </a:rPr>
              <a:t>Teacher notes – Spotting influences (10 mins)</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Working on their own, ask students to read through and discuss the influences on each character in </a:t>
            </a:r>
            <a:r>
              <a:rPr lang="en-GB" sz="1800" b="1" dirty="0">
                <a:solidFill>
                  <a:srgbClr val="3B3838"/>
                </a:solidFill>
                <a:effectLst/>
                <a:latin typeface="Outfit"/>
                <a:ea typeface="Calibri" panose="020F0502020204030204" pitchFamily="34" charset="0"/>
                <a:cs typeface="Times New Roman" panose="02020603050405020304" pitchFamily="18" charset="0"/>
              </a:rPr>
              <a:t>Resource 3: Identifying influences statements</a:t>
            </a:r>
            <a:r>
              <a:rPr lang="en-GB" sz="1800" dirty="0">
                <a:solidFill>
                  <a:srgbClr val="3B3838"/>
                </a:solidFill>
                <a:effectLst/>
                <a:latin typeface="Outfit"/>
                <a:ea typeface="Calibri" panose="020F0502020204030204" pitchFamily="34" charset="0"/>
                <a:cs typeface="Times New Roman" panose="02020603050405020304" pitchFamily="18" charset="0"/>
              </a:rPr>
              <a:t>. They should annotate each statement with their ideas about what influences are acting on the characters.</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Take feedback, drawing out the following influences and key points: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mj-lt"/>
              <a:buAutoNum type="arabicPeriod"/>
            </a:pPr>
            <a:r>
              <a:rPr lang="en-GB" sz="1800" i="1" dirty="0">
                <a:solidFill>
                  <a:srgbClr val="3B3838"/>
                </a:solidFill>
                <a:effectLst/>
                <a:latin typeface="Outfit"/>
                <a:ea typeface="Calibri" panose="020F0502020204030204" pitchFamily="34" charset="0"/>
                <a:cs typeface="Times New Roman" panose="02020603050405020304" pitchFamily="18" charset="0"/>
              </a:rPr>
              <a:t> Curiosity, perception that vapes (e-cigarettes) are not/less harmful, or smoking being normalised at home, are possible influences. Reinforce that vapes are a replacement source of nicotine for those who want to quit smoking (along with alternatives, like nicotine patches), but they have no other benefits. </a:t>
            </a:r>
            <a:r>
              <a:rPr lang="en-GB" sz="1800" i="1" dirty="0">
                <a:solidFill>
                  <a:srgbClr val="3B3838"/>
                </a:solidFill>
                <a:effectLst/>
                <a:latin typeface="Outfit"/>
                <a:ea typeface="Calibri" panose="020F0502020204030204" pitchFamily="34" charset="0"/>
                <a:cs typeface="Calibri" panose="020F0502020204030204" pitchFamily="34" charset="0"/>
              </a:rPr>
              <a:t>Reusable vapes do not contain as much nicotine as a packet of 20 cigarettes, but NICE recommends that vaping should be discouraged in children and young people who have never smoked. </a:t>
            </a:r>
            <a:r>
              <a:rPr lang="en-GB" sz="1800" i="1" dirty="0">
                <a:solidFill>
                  <a:srgbClr val="3B3838"/>
                </a:solidFill>
                <a:effectLst/>
                <a:latin typeface="Outfit"/>
                <a:ea typeface="Calibri" panose="020F0502020204030204" pitchFamily="34" charset="0"/>
                <a:cs typeface="Times New Roman" panose="02020603050405020304" pitchFamily="18" charset="0"/>
              </a:rPr>
              <a:t>If a non-smoker starts using vapes that contain nicotine, they risk developing a nicotine addiction and the long-term health implications are not understood yet. Remind students it is illegal in the UK to sell vapes (e-cigarettes) to someone under the age of 18.</a:t>
            </a:r>
            <a:r>
              <a:rPr lang="en-GB" sz="1800" i="1" dirty="0">
                <a:solidFill>
                  <a:srgbClr val="3B3838"/>
                </a:solidFill>
                <a:effectLst/>
                <a:latin typeface="Outfit"/>
                <a:ea typeface="Calibri" panose="020F0502020204030204" pitchFamily="34" charset="0"/>
                <a:cs typeface="Calibri" panose="020F0502020204030204" pitchFamily="34" charset="0"/>
              </a:rPr>
              <a:t>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00"/>
              </a:lnSpc>
              <a:spcAft>
                <a:spcPts val="600"/>
              </a:spcAft>
              <a:buFont typeface="+mj-lt"/>
              <a:buAutoNum type="arabicPeriod"/>
            </a:pPr>
            <a:r>
              <a:rPr lang="en-GB" sz="1800" i="1" dirty="0">
                <a:solidFill>
                  <a:srgbClr val="3B3838"/>
                </a:solidFill>
                <a:effectLst/>
                <a:latin typeface="Outfit"/>
                <a:ea typeface="Calibri" panose="020F0502020204030204" pitchFamily="34" charset="0"/>
                <a:cs typeface="Times New Roman" panose="02020603050405020304" pitchFamily="18" charset="0"/>
              </a:rPr>
              <a:t>Peers can have a strong influence, particularly when the rest of the group have chosen to smoke.</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00"/>
              </a:lnSpc>
              <a:spcAft>
                <a:spcPts val="600"/>
              </a:spcAft>
              <a:buFont typeface="+mj-lt"/>
              <a:buAutoNum type="arabicPeriod"/>
            </a:pPr>
            <a:r>
              <a:rPr lang="en-GB" sz="1800" i="1" dirty="0">
                <a:solidFill>
                  <a:srgbClr val="3B3838"/>
                </a:solidFill>
                <a:effectLst/>
                <a:latin typeface="Outfit"/>
                <a:ea typeface="Calibri" panose="020F0502020204030204" pitchFamily="34" charset="0"/>
                <a:cs typeface="Times New Roman" panose="02020603050405020304" pitchFamily="18" charset="0"/>
              </a:rPr>
              <a:t>Looking up to an ‘older crowd’, feeling intimidated or being concerned with impressing others, can influence rational decision-making.</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00"/>
              </a:lnSpc>
              <a:spcAft>
                <a:spcPts val="600"/>
              </a:spcAft>
              <a:buFont typeface="+mj-lt"/>
              <a:buAutoNum type="arabicPeriod"/>
            </a:pPr>
            <a:r>
              <a:rPr lang="en-GB" sz="1800" i="1" dirty="0">
                <a:solidFill>
                  <a:srgbClr val="3B3838"/>
                </a:solidFill>
                <a:effectLst/>
                <a:latin typeface="Outfit"/>
                <a:ea typeface="Calibri" panose="020F0502020204030204" pitchFamily="34" charset="0"/>
                <a:cs typeface="Times New Roman" panose="02020603050405020304" pitchFamily="18" charset="0"/>
              </a:rPr>
              <a:t>Perceptions of what is culturally ‘normal’ and the desire to fit in with this and be included, and the ‘party atmosphere’ would be strong influences. Shisha smoking is not a safe alternative as it still exposes users to carbon monoxide and many other toxins. It is also important to mention it is illegal to allow the smoking of shisha pipes inside enclosed cafes/bars due to the health risks related to second-hand smoke.</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00"/>
              </a:lnSpc>
              <a:spcAft>
                <a:spcPts val="600"/>
              </a:spcAft>
              <a:buFont typeface="+mj-lt"/>
              <a:buAutoNum type="arabicPeriod"/>
            </a:pPr>
            <a:r>
              <a:rPr lang="en-GB" sz="1800" i="1" dirty="0">
                <a:solidFill>
                  <a:srgbClr val="3B3838"/>
                </a:solidFill>
                <a:effectLst/>
                <a:latin typeface="Outfit"/>
                <a:ea typeface="Calibri" panose="020F0502020204030204" pitchFamily="34" charset="0"/>
                <a:cs typeface="Times New Roman" panose="02020603050405020304" pitchFamily="18" charset="0"/>
              </a:rPr>
              <a:t>Role models and the media can influence decision making. While vaping is less harmful than smoking, it is not risk free. Both can be addictive, mostly due to the presence of nicotine and the ease with which it can be taken and become part of someone’s daily routine. Quitting therefore can be difficult, costly and require several attempts to be successful. There are several ways a person can get support to quit smoking and more information can be found at</a:t>
            </a:r>
            <a:r>
              <a:rPr lang="en-GB" sz="1800" dirty="0">
                <a:solidFill>
                  <a:srgbClr val="3B3838"/>
                </a:solidFill>
                <a:effectLst/>
                <a:latin typeface="Outfit"/>
                <a:ea typeface="Calibri" panose="020F0502020204030204" pitchFamily="34" charset="0"/>
                <a:cs typeface="Times New Roman" panose="02020603050405020304" pitchFamily="18" charset="0"/>
              </a:rPr>
              <a:t> </a:t>
            </a:r>
            <a:r>
              <a:rPr lang="en-GB" sz="1800" i="1" dirty="0">
                <a:solidFill>
                  <a:srgbClr val="3B3838"/>
                </a:solidFill>
                <a:effectLst/>
                <a:latin typeface="Outfit"/>
                <a:ea typeface="Calibri" panose="020F0502020204030204" pitchFamily="34" charset="0"/>
                <a:cs typeface="Times New Roman" panose="02020603050405020304" pitchFamily="18" charset="0"/>
              </a:rPr>
              <a:t>NHS Better Health – quit smoking: </a:t>
            </a:r>
            <a:r>
              <a:rPr lang="en-GB" sz="1800" i="1" u="sng" dirty="0">
                <a:solidFill>
                  <a:schemeClr val="tx1"/>
                </a:solidFill>
                <a:effectLst/>
                <a:latin typeface="Outfi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www.nhs.uk/better-health/quit-smoking</a:t>
            </a:r>
            <a:r>
              <a:rPr lang="en-GB" sz="1800" i="1" u="sng" dirty="0">
                <a:solidFill>
                  <a:srgbClr val="0563C1"/>
                </a:solidFill>
                <a:effectLst/>
                <a:latin typeface="Outfit"/>
                <a:ea typeface="Calibri" panose="020F0502020204030204" pitchFamily="34" charset="0"/>
                <a:cs typeface="Times New Roman" panose="02020603050405020304" pitchFamily="18" charset="0"/>
              </a:rPr>
              <a:t>.</a:t>
            </a:r>
            <a:r>
              <a:rPr lang="en-GB" sz="1800" i="1" dirty="0">
                <a:solidFill>
                  <a:srgbClr val="3B3838"/>
                </a:solidFill>
                <a:effectLst/>
                <a:latin typeface="Outfit"/>
                <a:ea typeface="Calibri" panose="020F0502020204030204" pitchFamily="34" charset="0"/>
                <a:cs typeface="Times New Roman" panose="02020603050405020304" pitchFamily="18" charset="0"/>
              </a:rPr>
              <a:t> </a:t>
            </a:r>
          </a:p>
          <a:p>
            <a:pPr marL="342900" lvl="0" indent="-342900">
              <a:lnSpc>
                <a:spcPts val="1500"/>
              </a:lnSpc>
              <a:spcAft>
                <a:spcPts val="600"/>
              </a:spcAft>
              <a:buFont typeface="+mj-lt"/>
              <a:buAutoNum type="arabicPeriod"/>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A73679"/>
                </a:solidFill>
                <a:effectLst/>
                <a:latin typeface="Outfit"/>
                <a:ea typeface="Calibri" panose="020F0502020204030204" pitchFamily="34" charset="0"/>
                <a:cs typeface="Times New Roman" panose="02020603050405020304" pitchFamily="18" charset="0"/>
              </a:rPr>
              <a:t>Support:</a:t>
            </a:r>
            <a:r>
              <a:rPr lang="en-GB" sz="1800" dirty="0">
                <a:solidFill>
                  <a:srgbClr val="A73679"/>
                </a:solidFill>
                <a:effectLst/>
                <a:latin typeface="Outfit"/>
                <a:ea typeface="Calibri" panose="020F0502020204030204" pitchFamily="34" charset="0"/>
                <a:cs typeface="Times New Roman" panose="02020603050405020304" pitchFamily="18" charset="0"/>
              </a:rPr>
              <a:t> </a:t>
            </a:r>
            <a:r>
              <a:rPr lang="en-GB" sz="1800" dirty="0">
                <a:solidFill>
                  <a:srgbClr val="000000"/>
                </a:solidFill>
                <a:effectLst/>
                <a:latin typeface="Outfit"/>
                <a:ea typeface="Calibri" panose="020F0502020204030204" pitchFamily="34" charset="0"/>
                <a:cs typeface="Times New Roman" panose="02020603050405020304" pitchFamily="18" charset="0"/>
              </a:rPr>
              <a:t>Give students a copy of </a:t>
            </a:r>
            <a:r>
              <a:rPr lang="en-GB" sz="1800" b="1" dirty="0">
                <a:solidFill>
                  <a:srgbClr val="000000"/>
                </a:solidFill>
                <a:effectLst/>
                <a:latin typeface="Outfit"/>
                <a:ea typeface="Calibri" panose="020F0502020204030204" pitchFamily="34" charset="0"/>
                <a:cs typeface="Times New Roman" panose="02020603050405020304" pitchFamily="18" charset="0"/>
              </a:rPr>
              <a:t>Resource 3a: Spotting influences</a:t>
            </a:r>
            <a:r>
              <a:rPr lang="en-GB" sz="1800" dirty="0">
                <a:solidFill>
                  <a:srgbClr val="000000"/>
                </a:solidFill>
                <a:effectLst/>
                <a:latin typeface="Outfit"/>
                <a:ea typeface="Calibri" panose="020F0502020204030204" pitchFamily="34" charset="0"/>
                <a:cs typeface="Times New Roman" panose="02020603050405020304" pitchFamily="18" charset="0"/>
              </a:rPr>
              <a:t> which provides a range of suggestions students can use to annotate each character’s statement.</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16</a:t>
            </a:fld>
            <a:endParaRPr lang="en-US"/>
          </a:p>
        </p:txBody>
      </p:sp>
    </p:spTree>
    <p:extLst>
      <p:ext uri="{BB962C8B-B14F-4D97-AF65-F5344CB8AC3E}">
        <p14:creationId xmlns:p14="http://schemas.microsoft.com/office/powerpoint/2010/main" val="365601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700"/>
              </a:spcAft>
              <a:buClrTx/>
              <a:buSzTx/>
              <a:buFontTx/>
              <a:buNone/>
              <a:tabLst/>
              <a:defRPr/>
            </a:pPr>
            <a:r>
              <a:rPr lang="en-US" sz="1800" b="1" i="0" dirty="0">
                <a:solidFill>
                  <a:srgbClr val="1D1C1D"/>
                </a:solidFill>
                <a:effectLst/>
                <a:latin typeface="Slack-Lato"/>
              </a:rPr>
              <a:t>Teacher notes – Managing peer influence (10 mins, slides 17-20)</a:t>
            </a:r>
          </a:p>
          <a:p>
            <a:pPr>
              <a:lnSpc>
                <a:spcPct val="11500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ct val="11500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Remind the class that ‘peer pressure’ is when people feel pressurised by their peers to do something that they might not want to do. ‘Peer influence’ does not just refer to a peer pressurising someone to do something, but also includes internal pressures to fit in, or do what the person thinks is expected in a situation. Is it important to acknowledge that peer influence is part of growing up, and we are influenced in many different areas, e.g. the teams we support, the music we like, or the clothes we buy – but this can extend to substance use behaviours as well.</a:t>
            </a:r>
          </a:p>
          <a:p>
            <a:pPr>
              <a:lnSpc>
                <a:spcPct val="11500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r>
              <a:rPr lang="en-GB" sz="1800" dirty="0">
                <a:solidFill>
                  <a:srgbClr val="3B3838"/>
                </a:solidFill>
                <a:effectLst/>
                <a:latin typeface="Outfit"/>
                <a:ea typeface="Calibri" panose="020F0502020204030204" pitchFamily="34" charset="0"/>
                <a:cs typeface="Times New Roman" panose="02020603050405020304" pitchFamily="18" charset="0"/>
              </a:rPr>
              <a:t>Split the class into small groups and assign each group one of the scenarios from the ‘Spotting Influences’ activity. Ask students to give the character advice about how they could manage the influence. </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17</a:t>
            </a:fld>
            <a:endParaRPr lang="en-US"/>
          </a:p>
        </p:txBody>
      </p:sp>
    </p:spTree>
    <p:extLst>
      <p:ext uri="{BB962C8B-B14F-4D97-AF65-F5344CB8AC3E}">
        <p14:creationId xmlns:p14="http://schemas.microsoft.com/office/powerpoint/2010/main" val="183512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700"/>
              </a:spcAft>
              <a:buClrTx/>
              <a:buSzTx/>
              <a:buFontTx/>
              <a:buNone/>
              <a:tabLst/>
              <a:defRPr/>
            </a:pPr>
            <a:r>
              <a:rPr lang="en-US" sz="1800" b="1" i="0" dirty="0">
                <a:solidFill>
                  <a:srgbClr val="1D1C1D"/>
                </a:solidFill>
                <a:effectLst/>
                <a:latin typeface="Slack-Lato"/>
              </a:rPr>
              <a:t>Teacher notes – Managing peer influence (10 mins, slides 17-20)</a:t>
            </a:r>
          </a:p>
          <a:p>
            <a:pPr>
              <a:lnSpc>
                <a:spcPct val="11500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ct val="11500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Collect some ideas and reinforce the following strategies:</a:t>
            </a:r>
          </a:p>
          <a:p>
            <a:pPr marL="342900" lvl="0" indent="-342900">
              <a:lnSpc>
                <a:spcPct val="11500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assertively refusing, with or without providing a further reason</a:t>
            </a:r>
          </a:p>
          <a:p>
            <a:pPr marL="342900" lvl="0" indent="-342900">
              <a:lnSpc>
                <a:spcPct val="11500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using humour to deflect from the situation</a:t>
            </a:r>
          </a:p>
          <a:p>
            <a:pPr marL="342900" lvl="0" indent="-342900">
              <a:lnSpc>
                <a:spcPct val="11500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removing oneself from the situation</a:t>
            </a:r>
          </a:p>
          <a:p>
            <a:pPr marL="342900" lvl="0" indent="-342900">
              <a:lnSpc>
                <a:spcPct val="11500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using an excuse to avoid using a substance</a:t>
            </a:r>
          </a:p>
          <a:p>
            <a:pPr marL="342900" lvl="0" indent="-342900">
              <a:lnSpc>
                <a:spcPct val="11500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telling a ‘white lie’</a:t>
            </a:r>
          </a:p>
          <a:p>
            <a:pPr marL="342900" lvl="0" indent="-342900">
              <a:lnSpc>
                <a:spcPct val="11500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discussing intentions with a trusted friend so they can support in pressurised situations</a:t>
            </a:r>
          </a:p>
          <a:p>
            <a:pPr marL="342900" lvl="0" indent="-342900">
              <a:lnSpc>
                <a:spcPct val="11500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planning with family members to help by coming to pick them up if away from home</a:t>
            </a:r>
          </a:p>
          <a:p>
            <a:pPr marL="342900" lvl="0" indent="-342900">
              <a:lnSpc>
                <a:spcPct val="11500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organising alcohol-free social events</a:t>
            </a:r>
          </a:p>
          <a:p>
            <a:pPr marL="342900" lvl="0" indent="-342900">
              <a:lnSpc>
                <a:spcPct val="115000"/>
              </a:lnSpc>
              <a:spcAft>
                <a:spcPts val="7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blocking and reporting unwanted approaches on social media</a:t>
            </a:r>
          </a:p>
          <a:p>
            <a:pPr marL="342900" lvl="0" indent="-342900">
              <a:lnSpc>
                <a:spcPct val="115000"/>
              </a:lnSpc>
              <a:spcAft>
                <a:spcPts val="7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unfollowing and reporting accounts with unwanted content on social media</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18</a:t>
            </a:fld>
            <a:endParaRPr lang="en-US"/>
          </a:p>
        </p:txBody>
      </p:sp>
    </p:spTree>
    <p:extLst>
      <p:ext uri="{BB962C8B-B14F-4D97-AF65-F5344CB8AC3E}">
        <p14:creationId xmlns:p14="http://schemas.microsoft.com/office/powerpoint/2010/main" val="3056863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0A7C-1AA0-BBC9-2BCC-070AF16A39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E805F-BFC4-3116-D2F1-0D885EA899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FBFE34-58A9-336B-C6E5-E207C8784BDB}"/>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700"/>
              </a:spcAft>
              <a:buClrTx/>
              <a:buSzTx/>
              <a:buFontTx/>
              <a:buNone/>
              <a:tabLst/>
              <a:defRPr/>
            </a:pPr>
            <a:r>
              <a:rPr lang="en-US" sz="1800" b="1" i="0" dirty="0">
                <a:solidFill>
                  <a:srgbClr val="1D1C1D"/>
                </a:solidFill>
                <a:effectLst/>
                <a:latin typeface="Slack-Lato"/>
              </a:rPr>
              <a:t>Teacher notes – Managing peer influence (10 mins, slides 17-20)</a:t>
            </a:r>
          </a:p>
          <a:p>
            <a:pPr>
              <a:lnSpc>
                <a:spcPct val="11500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ct val="11500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Collect some ideas and reinforce the following strategies:</a:t>
            </a:r>
          </a:p>
          <a:p>
            <a:pPr marL="342900" lvl="0" indent="-342900">
              <a:lnSpc>
                <a:spcPct val="11500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assertively refusing, with or without providing a further reason</a:t>
            </a:r>
          </a:p>
          <a:p>
            <a:pPr marL="342900" lvl="0" indent="-342900">
              <a:lnSpc>
                <a:spcPct val="11500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using humour to deflect from the situation</a:t>
            </a:r>
          </a:p>
          <a:p>
            <a:pPr marL="342900" lvl="0" indent="-342900">
              <a:lnSpc>
                <a:spcPct val="11500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removing oneself from the situation</a:t>
            </a:r>
          </a:p>
          <a:p>
            <a:pPr marL="342900" lvl="0" indent="-342900">
              <a:lnSpc>
                <a:spcPct val="11500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using an excuse to avoid using a substance</a:t>
            </a:r>
          </a:p>
          <a:p>
            <a:pPr marL="342900" lvl="0" indent="-342900">
              <a:lnSpc>
                <a:spcPct val="11500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telling a ‘white lie’</a:t>
            </a:r>
          </a:p>
          <a:p>
            <a:pPr marL="342900" lvl="0" indent="-342900">
              <a:lnSpc>
                <a:spcPct val="11500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discussing intentions with a trusted friend so they can support in pressurised situations</a:t>
            </a:r>
          </a:p>
          <a:p>
            <a:pPr marL="342900" lvl="0" indent="-342900">
              <a:lnSpc>
                <a:spcPct val="11500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planning with family members to help by coming to pick them up if away from home</a:t>
            </a:r>
          </a:p>
          <a:p>
            <a:pPr marL="342900" lvl="0" indent="-342900">
              <a:lnSpc>
                <a:spcPct val="11500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organising alcohol-free social events</a:t>
            </a:r>
          </a:p>
          <a:p>
            <a:pPr marL="342900" lvl="0" indent="-342900">
              <a:lnSpc>
                <a:spcPct val="115000"/>
              </a:lnSpc>
              <a:spcAft>
                <a:spcPts val="7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blocking and reporting unwanted approaches on social media</a:t>
            </a:r>
          </a:p>
          <a:p>
            <a:pPr marL="342900" lvl="0" indent="-342900">
              <a:lnSpc>
                <a:spcPct val="115000"/>
              </a:lnSpc>
              <a:spcAft>
                <a:spcPts val="7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unfollowing and reporting accounts with unwanted content on social media</a:t>
            </a:r>
            <a:endParaRPr lang="en-GB" dirty="0"/>
          </a:p>
        </p:txBody>
      </p:sp>
      <p:sp>
        <p:nvSpPr>
          <p:cNvPr id="4" name="Slide Number Placeholder 3">
            <a:extLst>
              <a:ext uri="{FF2B5EF4-FFF2-40B4-BE49-F238E27FC236}">
                <a16:creationId xmlns:a16="http://schemas.microsoft.com/office/drawing/2014/main" id="{4BD6064D-D21F-DB6F-16F1-CA692F6C7F8D}"/>
              </a:ext>
            </a:extLst>
          </p:cNvPr>
          <p:cNvSpPr>
            <a:spLocks noGrp="1"/>
          </p:cNvSpPr>
          <p:nvPr>
            <p:ph type="sldNum" sz="quarter" idx="5"/>
          </p:nvPr>
        </p:nvSpPr>
        <p:spPr/>
        <p:txBody>
          <a:bodyPr/>
          <a:lstStyle/>
          <a:p>
            <a:fld id="{4AB8E58B-C9BC-F047-AC61-EC49AB3E98B5}" type="slidenum">
              <a:rPr lang="en-US" smtClean="0"/>
              <a:t>19</a:t>
            </a:fld>
            <a:endParaRPr lang="en-US"/>
          </a:p>
        </p:txBody>
      </p:sp>
    </p:spTree>
    <p:extLst>
      <p:ext uri="{BB962C8B-B14F-4D97-AF65-F5344CB8AC3E}">
        <p14:creationId xmlns:p14="http://schemas.microsoft.com/office/powerpoint/2010/main" val="2404505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029AF-AE15-E045-0090-478405A4F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644D55-65C3-BCE0-A8C0-596987998C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A7B40C-1144-9908-E57D-06243C4F288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Managing peer influence (10 mins, slides 17-20)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solidFill>
                <a:srgbClr val="1D1C1D"/>
              </a:solidFill>
              <a:effectLst/>
              <a:latin typeface="Slack-Lato"/>
            </a:endParaRPr>
          </a:p>
          <a:p>
            <a:pPr algn="l">
              <a:lnSpc>
                <a:spcPct val="11500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Give each group three </a:t>
            </a:r>
            <a:r>
              <a:rPr lang="en-GB" sz="1800" dirty="0" err="1">
                <a:solidFill>
                  <a:srgbClr val="3B3838"/>
                </a:solidFill>
                <a:effectLst/>
                <a:latin typeface="Outfit"/>
                <a:ea typeface="Calibri" panose="020F0502020204030204" pitchFamily="34" charset="0"/>
                <a:cs typeface="Times New Roman" panose="02020603050405020304" pitchFamily="18" charset="0"/>
              </a:rPr>
              <a:t>post-its</a:t>
            </a:r>
            <a:r>
              <a:rPr lang="en-GB" sz="1800" dirty="0">
                <a:solidFill>
                  <a:srgbClr val="3B3838"/>
                </a:solidFill>
                <a:effectLst/>
                <a:latin typeface="Outfit"/>
                <a:ea typeface="Calibri" panose="020F0502020204030204" pitchFamily="34" charset="0"/>
                <a:cs typeface="Times New Roman" panose="02020603050405020304" pitchFamily="18" charset="0"/>
              </a:rPr>
              <a:t> and ask them to think carefully and creatively about how the character in statement 2 can say “no” in response to peer influence, using the strategies below (stress that it is always best to start with a polite, friendly but assertive ‘No thanks’). Students then write their three quotes on individual </a:t>
            </a:r>
            <a:r>
              <a:rPr lang="en-GB" sz="1800" dirty="0" err="1">
                <a:solidFill>
                  <a:srgbClr val="3B3838"/>
                </a:solidFill>
                <a:effectLst/>
                <a:latin typeface="Outfit"/>
                <a:ea typeface="Calibri" panose="020F0502020204030204" pitchFamily="34" charset="0"/>
                <a:cs typeface="Times New Roman" panose="02020603050405020304" pitchFamily="18" charset="0"/>
              </a:rPr>
              <a:t>post-it</a:t>
            </a:r>
            <a:r>
              <a:rPr lang="en-GB" sz="1800" dirty="0">
                <a:solidFill>
                  <a:srgbClr val="3B3838"/>
                </a:solidFill>
                <a:effectLst/>
                <a:latin typeface="Outfit"/>
                <a:ea typeface="Calibri" panose="020F0502020204030204" pitchFamily="34" charset="0"/>
                <a:cs typeface="Times New Roman" panose="02020603050405020304" pitchFamily="18" charset="0"/>
              </a:rPr>
              <a:t> notes:</a:t>
            </a:r>
          </a:p>
          <a:p>
            <a:pPr marL="342900" lvl="0" indent="-342900" algn="l">
              <a:lnSpc>
                <a:spcPts val="1550"/>
              </a:lnSpc>
              <a:spcAft>
                <a:spcPts val="700"/>
              </a:spcAft>
              <a:buFont typeface="+mj-lt"/>
              <a:buAutoNum type="arabicPeriod"/>
            </a:pPr>
            <a:r>
              <a:rPr lang="en-GB" sz="1800" dirty="0">
                <a:solidFill>
                  <a:srgbClr val="3B3838"/>
                </a:solidFill>
                <a:effectLst/>
                <a:latin typeface="Outfit"/>
                <a:ea typeface="Calibri" panose="020F0502020204030204" pitchFamily="34" charset="0"/>
                <a:cs typeface="Times New Roman" panose="02020603050405020304" pitchFamily="18" charset="0"/>
              </a:rPr>
              <a:t>Giving an honest, open reason for saying no</a:t>
            </a:r>
          </a:p>
          <a:p>
            <a:pPr marL="342900" lvl="0" indent="-342900" algn="l">
              <a:lnSpc>
                <a:spcPts val="1550"/>
              </a:lnSpc>
              <a:spcAft>
                <a:spcPts val="700"/>
              </a:spcAft>
              <a:buFont typeface="+mj-lt"/>
              <a:buAutoNum type="arabicPeriod"/>
            </a:pPr>
            <a:r>
              <a:rPr lang="en-GB" sz="1800" dirty="0">
                <a:solidFill>
                  <a:srgbClr val="3B3838"/>
                </a:solidFill>
                <a:effectLst/>
                <a:latin typeface="Outfit"/>
                <a:ea typeface="Calibri" panose="020F0502020204030204" pitchFamily="34" charset="0"/>
                <a:cs typeface="Times New Roman" panose="02020603050405020304" pitchFamily="18" charset="0"/>
              </a:rPr>
              <a:t>Using humour</a:t>
            </a:r>
          </a:p>
          <a:p>
            <a:pPr marL="342900" lvl="0" indent="-342900" algn="l">
              <a:lnSpc>
                <a:spcPts val="1550"/>
              </a:lnSpc>
              <a:spcAft>
                <a:spcPts val="700"/>
              </a:spcAft>
              <a:buFont typeface="+mj-lt"/>
              <a:buAutoNum type="arabicPeriod"/>
            </a:pPr>
            <a:r>
              <a:rPr lang="en-GB" sz="1800" dirty="0">
                <a:solidFill>
                  <a:srgbClr val="3B3838"/>
                </a:solidFill>
                <a:effectLst/>
                <a:latin typeface="Outfit"/>
                <a:ea typeface="Calibri" panose="020F0502020204030204" pitchFamily="34" charset="0"/>
                <a:cs typeface="Times New Roman" panose="02020603050405020304" pitchFamily="18" charset="0"/>
              </a:rPr>
              <a:t>Using an excuse or telling a ‘white lie’.</a:t>
            </a:r>
          </a:p>
          <a:p>
            <a:pPr algn="l">
              <a:lnSpc>
                <a:spcPct val="11500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 </a:t>
            </a:r>
          </a:p>
          <a:p>
            <a:pPr algn="l">
              <a:lnSpc>
                <a:spcPct val="11500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Students can choose to come up to the board (divided into three) and stick their suggestions into the relevant section of the board. Share some of the best suggestions. </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If time allows, ask pupils to rehearse some responses.</a:t>
            </a:r>
          </a:p>
        </p:txBody>
      </p:sp>
      <p:sp>
        <p:nvSpPr>
          <p:cNvPr id="4" name="Slide Number Placeholder 3">
            <a:extLst>
              <a:ext uri="{FF2B5EF4-FFF2-40B4-BE49-F238E27FC236}">
                <a16:creationId xmlns:a16="http://schemas.microsoft.com/office/drawing/2014/main" id="{43327933-3048-07AC-6889-DAF939DE8397}"/>
              </a:ext>
            </a:extLst>
          </p:cNvPr>
          <p:cNvSpPr>
            <a:spLocks noGrp="1"/>
          </p:cNvSpPr>
          <p:nvPr>
            <p:ph type="sldNum" sz="quarter" idx="5"/>
          </p:nvPr>
        </p:nvSpPr>
        <p:spPr/>
        <p:txBody>
          <a:bodyPr/>
          <a:lstStyle/>
          <a:p>
            <a:fld id="{4AB8E58B-C9BC-F047-AC61-EC49AB3E98B5}" type="slidenum">
              <a:rPr lang="en-US" smtClean="0"/>
              <a:t>20</a:t>
            </a:fld>
            <a:endParaRPr lang="en-US"/>
          </a:p>
        </p:txBody>
      </p:sp>
    </p:spTree>
    <p:extLst>
      <p:ext uri="{BB962C8B-B14F-4D97-AF65-F5344CB8AC3E}">
        <p14:creationId xmlns:p14="http://schemas.microsoft.com/office/powerpoint/2010/main" val="3492052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D1C1D"/>
                </a:solidFill>
                <a:effectLst/>
                <a:latin typeface="Slack-Lato"/>
              </a:rPr>
              <a:t>Teacher notes – Reflection and endpoint assessment (5 mins)</a:t>
            </a:r>
          </a:p>
          <a:p>
            <a:pPr>
              <a:lnSpc>
                <a:spcPts val="1550"/>
              </a:lnSpc>
              <a:spcAft>
                <a:spcPts val="700"/>
              </a:spcAft>
            </a:pPr>
            <a:br>
              <a:rPr lang="en-US" dirty="0"/>
            </a:br>
            <a:r>
              <a:rPr lang="en-GB" sz="1800" dirty="0">
                <a:solidFill>
                  <a:srgbClr val="3B3838"/>
                </a:solidFill>
                <a:effectLst/>
                <a:latin typeface="Outfit"/>
                <a:ea typeface="Calibri" panose="020F0502020204030204" pitchFamily="34" charset="0"/>
                <a:cs typeface="Times New Roman" panose="02020603050405020304" pitchFamily="18" charset="0"/>
              </a:rPr>
              <a:t>In their books, ask students to draw around their hand and write the following on each finger:</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Thumb: Something from today’s lesson that helped them feel more confident.</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Index finger: Describe a strategy they learned today that they could use in the future.</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Middle finger: An interesting fact they learned this lesson.</a:t>
            </a:r>
          </a:p>
          <a:p>
            <a:pPr marL="342900" lvl="0" indent="-342900">
              <a:lnSpc>
                <a:spcPts val="1550"/>
              </a:lnSpc>
              <a:buFont typeface="Symbol" panose="05050102010706020507" pitchFamily="18" charset="2"/>
              <a:buChar char=""/>
            </a:pPr>
            <a:r>
              <a:rPr lang="en-GB" sz="1800">
                <a:solidFill>
                  <a:srgbClr val="3B3838"/>
                </a:solidFill>
                <a:effectLst/>
                <a:latin typeface="Outfit"/>
                <a:ea typeface="Calibri" panose="020F0502020204030204" pitchFamily="34" charset="0"/>
                <a:cs typeface="Times New Roman" panose="02020603050405020304" pitchFamily="18" charset="0"/>
              </a:rPr>
              <a:t>Fourth </a:t>
            </a:r>
            <a:r>
              <a:rPr lang="en-GB" sz="1800" dirty="0">
                <a:solidFill>
                  <a:srgbClr val="3B3838"/>
                </a:solidFill>
                <a:effectLst/>
                <a:latin typeface="Outfit"/>
                <a:ea typeface="Calibri" panose="020F0502020204030204" pitchFamily="34" charset="0"/>
                <a:cs typeface="Times New Roman" panose="02020603050405020304" pitchFamily="18" charset="0"/>
              </a:rPr>
              <a:t>finger: Reflection on whether and how their opinion on smoking has changed. (If not, why not?)</a:t>
            </a:r>
          </a:p>
          <a:p>
            <a:pPr marL="342900" lvl="0" indent="-342900">
              <a:lnSpc>
                <a:spcPts val="1550"/>
              </a:lnSpc>
              <a:spcAft>
                <a:spcPts val="7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Little finger: One way they can support others to resist peer influence.</a:t>
            </a:r>
          </a:p>
          <a:p>
            <a:pPr marL="0" lvl="0" indent="0">
              <a:lnSpc>
                <a:spcPts val="1550"/>
              </a:lnSpc>
              <a:spcAft>
                <a:spcPts val="700"/>
              </a:spcAft>
              <a:buFont typeface="Symbol" panose="05050102010706020507" pitchFamily="18" charset="2"/>
              <a:buNone/>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 this is a personal reflection, tell students they do not need to share their responses with the rest of the class, although some may choose to share their thoughts.</a:t>
            </a:r>
          </a:p>
        </p:txBody>
      </p:sp>
      <p:sp>
        <p:nvSpPr>
          <p:cNvPr id="4" name="Slide Number Placeholder 3"/>
          <p:cNvSpPr>
            <a:spLocks noGrp="1"/>
          </p:cNvSpPr>
          <p:nvPr>
            <p:ph type="sldNum" sz="quarter" idx="5"/>
          </p:nvPr>
        </p:nvSpPr>
        <p:spPr/>
        <p:txBody>
          <a:bodyPr/>
          <a:lstStyle/>
          <a:p>
            <a:fld id="{4AB8E58B-C9BC-F047-AC61-EC49AB3E98B5}" type="slidenum">
              <a:rPr lang="en-US" smtClean="0"/>
              <a:t>21</a:t>
            </a:fld>
            <a:endParaRPr lang="en-US"/>
          </a:p>
        </p:txBody>
      </p:sp>
    </p:spTree>
    <p:extLst>
      <p:ext uri="{BB962C8B-B14F-4D97-AF65-F5344CB8AC3E}">
        <p14:creationId xmlns:p14="http://schemas.microsoft.com/office/powerpoint/2010/main" val="570676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Signposting support (5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Ensure that students know where they can seek help and advice - both now and in the future - if they are concerned about their own, or others’ nicotine use. Students can:</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speak to a parent/carer, tutor, pastoral lead, or other trusted adult </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contact Childline </a:t>
            </a:r>
            <a:r>
              <a:rPr lang="en-GB" sz="1800" u="sng" dirty="0">
                <a:solidFill>
                  <a:srgbClr val="3B3838"/>
                </a:solidFill>
                <a:effectLst/>
                <a:latin typeface="Outfit"/>
                <a:ea typeface="Calibri" panose="020F0502020204030204" pitchFamily="34" charset="0"/>
                <a:cs typeface="Times New Roman" panose="02020603050405020304" pitchFamily="18" charset="0"/>
                <a:hlinkClick r:id="rId3"/>
              </a:rPr>
              <a:t>www.childline.org.uk</a:t>
            </a:r>
            <a:r>
              <a:rPr lang="en-GB" sz="1800" dirty="0">
                <a:solidFill>
                  <a:srgbClr val="3B3838"/>
                </a:solidFill>
                <a:effectLst/>
                <a:latin typeface="Outfit"/>
                <a:ea typeface="Calibri" panose="020F0502020204030204" pitchFamily="34" charset="0"/>
                <a:cs typeface="Times New Roman" panose="02020603050405020304" pitchFamily="18" charset="0"/>
              </a:rPr>
              <a:t> 0800 1111</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visit NHS Better Health – quit smoking:  </a:t>
            </a:r>
            <a:r>
              <a:rPr lang="en-GB" sz="1800" u="sng" dirty="0">
                <a:solidFill>
                  <a:srgbClr val="3B3838"/>
                </a:solidFill>
                <a:effectLst/>
                <a:latin typeface="Outfit"/>
                <a:ea typeface="Calibri" panose="020F0502020204030204" pitchFamily="34" charset="0"/>
                <a:cs typeface="Times New Roman" panose="02020603050405020304" pitchFamily="18" charset="0"/>
                <a:hlinkClick r:id="rId4"/>
              </a:rPr>
              <a:t>www.nhs.uk/better-health/quit-smoking</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spcAft>
                <a:spcPts val="7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visit </a:t>
            </a:r>
            <a:r>
              <a:rPr lang="en-GB" sz="1800" u="sng" dirty="0">
                <a:solidFill>
                  <a:srgbClr val="3B3838"/>
                </a:solidFill>
                <a:effectLst/>
                <a:latin typeface="Outfit"/>
                <a:ea typeface="Calibri" panose="020F0502020204030204" pitchFamily="34" charset="0"/>
                <a:cs typeface="Times New Roman" panose="02020603050405020304" pitchFamily="18" charset="0"/>
                <a:hlinkClick r:id="rId5"/>
              </a:rPr>
              <a:t>www.talktofrank.com</a:t>
            </a:r>
            <a:r>
              <a:rPr lang="en-GB" sz="1800" dirty="0">
                <a:solidFill>
                  <a:srgbClr val="3B3838"/>
                </a:solidFill>
                <a:effectLst/>
                <a:latin typeface="Outfi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22</a:t>
            </a:fld>
            <a:endParaRPr lang="en-US"/>
          </a:p>
        </p:txBody>
      </p:sp>
    </p:spTree>
    <p:extLst>
      <p:ext uri="{BB962C8B-B14F-4D97-AF65-F5344CB8AC3E}">
        <p14:creationId xmlns:p14="http://schemas.microsoft.com/office/powerpoint/2010/main" val="1527645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Extension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students to create a storyboard about one of the characters from the ‘Spotting influences’ statements showing why they felt influenced and how they managed it successfully. Students can be encouraged to use both thought bubbles and speech bubbles to show their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23</a:t>
            </a:fld>
            <a:endParaRPr lang="en-US"/>
          </a:p>
        </p:txBody>
      </p:sp>
    </p:spTree>
    <p:extLst>
      <p:ext uri="{BB962C8B-B14F-4D97-AF65-F5344CB8AC3E}">
        <p14:creationId xmlns:p14="http://schemas.microsoft.com/office/powerpoint/2010/main" val="133570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7</a:t>
            </a:fld>
            <a:endParaRPr lang="en-US"/>
          </a:p>
        </p:txBody>
      </p:sp>
    </p:spTree>
    <p:extLst>
      <p:ext uri="{BB962C8B-B14F-4D97-AF65-F5344CB8AC3E}">
        <p14:creationId xmlns:p14="http://schemas.microsoft.com/office/powerpoint/2010/main" val="156521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Lesson title</a:t>
            </a:r>
          </a:p>
        </p:txBody>
      </p:sp>
      <p:sp>
        <p:nvSpPr>
          <p:cNvPr id="4" name="Slide Number Placeholder 3"/>
          <p:cNvSpPr>
            <a:spLocks noGrp="1"/>
          </p:cNvSpPr>
          <p:nvPr>
            <p:ph type="sldNum" sz="quarter" idx="5"/>
          </p:nvPr>
        </p:nvSpPr>
        <p:spPr/>
        <p:txBody>
          <a:bodyPr/>
          <a:lstStyle/>
          <a:p>
            <a:fld id="{4AB8E58B-C9BC-F047-AC61-EC49AB3E98B5}" type="slidenum">
              <a:rPr lang="en-US" smtClean="0"/>
              <a:t>9</a:t>
            </a:fld>
            <a:endParaRPr lang="en-US"/>
          </a:p>
        </p:txBody>
      </p:sp>
    </p:spTree>
    <p:extLst>
      <p:ext uri="{BB962C8B-B14F-4D97-AF65-F5344CB8AC3E}">
        <p14:creationId xmlns:p14="http://schemas.microsoft.com/office/powerpoint/2010/main" val="377958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(5 mins, slides 10-11)</a:t>
            </a:r>
          </a:p>
          <a:p>
            <a:endParaRPr lang="en-GB" dirty="0"/>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Ensure ground rules are established with the group before teaching this lesson and make students aware of the question box, which will be available throughout the lesson. Remind students that if they have worries or questions during or after the lesson, that they do not want to raise in front of the class, they can write their question on a piece of paper, anonymously or with their name, and put it in the question box.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10</a:t>
            </a:fld>
            <a:endParaRPr lang="en-US"/>
          </a:p>
        </p:txBody>
      </p:sp>
    </p:spTree>
    <p:extLst>
      <p:ext uri="{BB962C8B-B14F-4D97-AF65-F5344CB8AC3E}">
        <p14:creationId xmlns:p14="http://schemas.microsoft.com/office/powerpoint/2010/main" val="173853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(5 mins, slides 10-11)</a:t>
            </a:r>
          </a:p>
          <a:p>
            <a:endParaRPr lang="en-US" dirty="0"/>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Introduce the learning objective and outcomes, explaining to students that in this lesson they will be learning about the risks and influences related to tobacco and nicotine use.</a:t>
            </a:r>
          </a:p>
          <a:p>
            <a:br>
              <a:rPr lang="en-US" dirty="0"/>
            </a:b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11</a:t>
            </a:fld>
            <a:endParaRPr lang="en-US"/>
          </a:p>
        </p:txBody>
      </p:sp>
    </p:spTree>
    <p:extLst>
      <p:ext uri="{BB962C8B-B14F-4D97-AF65-F5344CB8AC3E}">
        <p14:creationId xmlns:p14="http://schemas.microsoft.com/office/powerpoint/2010/main" val="3830850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D1C1D"/>
                </a:solidFill>
                <a:effectLst/>
                <a:latin typeface="Slack-Lato"/>
              </a:rPr>
              <a:t>Teacher notes – Baseline assessment activity (15 mins, slides 12-13)</a:t>
            </a:r>
          </a:p>
          <a:p>
            <a:endParaRPr lang="en-US" b="1" i="0" dirty="0">
              <a:solidFill>
                <a:srgbClr val="1D1C1D"/>
              </a:solidFill>
              <a:effectLst/>
              <a:latin typeface="Slack-Lato"/>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Hand out </a:t>
            </a:r>
            <a:r>
              <a:rPr lang="en-GB" sz="1800" b="1" dirty="0">
                <a:solidFill>
                  <a:srgbClr val="3B3838"/>
                </a:solidFill>
                <a:effectLst/>
                <a:latin typeface="Outfit"/>
                <a:ea typeface="Calibri" panose="020F0502020204030204" pitchFamily="34" charset="0"/>
                <a:cs typeface="Times New Roman" panose="02020603050405020304" pitchFamily="18" charset="0"/>
              </a:rPr>
              <a:t>Resource 1: Attitude continuum</a:t>
            </a:r>
            <a:r>
              <a:rPr lang="en-GB" sz="1800" dirty="0">
                <a:solidFill>
                  <a:srgbClr val="3B3838"/>
                </a:solidFill>
                <a:effectLst/>
                <a:latin typeface="Outfit"/>
                <a:ea typeface="Calibri" panose="020F0502020204030204" pitchFamily="34" charset="0"/>
                <a:cs typeface="Times New Roman" panose="02020603050405020304" pitchFamily="18" charset="0"/>
              </a:rPr>
              <a:t>, ask students to cut out each statement and the continuum and place the statements on the continuum (alternatively, students could draw the continuum in their books and write the statements along it.) Whilst students complete this activity, move around the room to monitor their responses and establish their starting points.</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Take feedback, ensuring the following key points are covered:</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A range of influences impact on substance use decisions – parents/family, other adults, peers, the media, industry and advertising, perceptions of public opinion. It is important to think about what we value most. Good health, positive relationships, fun and future aspirations are key considerations for many people but what those look like and the order of priority will be different for each person. </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Medications are well researched but still carry risks – hence medical supervision is required for prescribed drugs, and over-the-counter drugs carry specific instructions on use which must be followed. Each person must make a decision based on their own health, values and understanding of the substance in question.</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The data on illicit use of tobacco, alcohol and other drugs, shows use among young people is declining. </a:t>
            </a:r>
          </a:p>
        </p:txBody>
      </p:sp>
      <p:sp>
        <p:nvSpPr>
          <p:cNvPr id="4" name="Slide Number Placeholder 3"/>
          <p:cNvSpPr>
            <a:spLocks noGrp="1"/>
          </p:cNvSpPr>
          <p:nvPr>
            <p:ph type="sldNum" sz="quarter" idx="5"/>
          </p:nvPr>
        </p:nvSpPr>
        <p:spPr/>
        <p:txBody>
          <a:bodyPr/>
          <a:lstStyle/>
          <a:p>
            <a:fld id="{4AB8E58B-C9BC-F047-AC61-EC49AB3E98B5}" type="slidenum">
              <a:rPr lang="en-US" smtClean="0"/>
              <a:t>12</a:t>
            </a:fld>
            <a:endParaRPr lang="en-US"/>
          </a:p>
        </p:txBody>
      </p:sp>
    </p:spTree>
    <p:extLst>
      <p:ext uri="{BB962C8B-B14F-4D97-AF65-F5344CB8AC3E}">
        <p14:creationId xmlns:p14="http://schemas.microsoft.com/office/powerpoint/2010/main" val="3103946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D1C1D"/>
                </a:solidFill>
                <a:effectLst/>
                <a:latin typeface="Slack-Lato"/>
              </a:rPr>
              <a:t>Teacher notes – Baseline assessment activity (15 mins, slides 12-13)</a:t>
            </a:r>
          </a:p>
          <a:p>
            <a:endParaRPr lang="en-US" b="1" i="0" dirty="0">
              <a:solidFill>
                <a:srgbClr val="1D1C1D"/>
              </a:solidFill>
              <a:effectLst/>
              <a:latin typeface="Slack-Lato"/>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To explore this further, ask students to write down their answers to the social norms quiz below and shown on the slide, which uses data from the </a:t>
            </a:r>
            <a:r>
              <a:rPr lang="en-GB" sz="1200" u="sng" dirty="0">
                <a:solidFill>
                  <a:srgbClr val="3B3838"/>
                </a:solidFill>
                <a:effectLst/>
                <a:latin typeface="Outfit"/>
                <a:ea typeface="Calibri" panose="020F0502020204030204" pitchFamily="34" charset="0"/>
                <a:cs typeface="Times New Roman" panose="02020603050405020304" pitchFamily="18" charset="0"/>
                <a:hlinkClick r:id="rId3"/>
              </a:rPr>
              <a:t>Smoking, Drinking and Drug Use Survey in England (SDDU) 2023</a:t>
            </a:r>
            <a:r>
              <a:rPr lang="en-GB" sz="1200" dirty="0">
                <a:solidFill>
                  <a:srgbClr val="3B3838"/>
                </a:solidFill>
                <a:effectLst/>
                <a:latin typeface="Outfit"/>
                <a:ea typeface="Calibri" panose="020F0502020204030204" pitchFamily="34" charset="0"/>
                <a:cs typeface="Times New Roman" panose="02020603050405020304" pitchFamily="18" charset="0"/>
              </a:rPr>
              <a:t>. Go through the correct percentages after all the questions have been answered, rather than after each one, so that they do not influence students’ subsequent answers.</a:t>
            </a:r>
          </a:p>
          <a:p>
            <a:pPr marL="342900" lvl="0" indent="-342900">
              <a:lnSpc>
                <a:spcPts val="1550"/>
              </a:lnSpc>
              <a:buFont typeface="+mj-lt"/>
              <a:buAutoNum type="arabicPeriod"/>
            </a:pPr>
            <a:r>
              <a:rPr lang="en-GB" sz="1200" dirty="0">
                <a:solidFill>
                  <a:srgbClr val="3B3838"/>
                </a:solidFill>
                <a:effectLst/>
                <a:latin typeface="Outfit"/>
                <a:ea typeface="Calibri" panose="020F0502020204030204" pitchFamily="34" charset="0"/>
                <a:cs typeface="Times New Roman" panose="02020603050405020304" pitchFamily="18" charset="0"/>
              </a:rPr>
              <a:t>What percentage of young people aged 11-13 have never tried smoking cigarettes? [94%]</a:t>
            </a:r>
          </a:p>
          <a:p>
            <a:pPr marL="342900" lvl="0" indent="-342900">
              <a:lnSpc>
                <a:spcPts val="1550"/>
              </a:lnSpc>
              <a:buFont typeface="+mj-lt"/>
              <a:buAutoNum type="arabicPeriod"/>
            </a:pPr>
            <a:r>
              <a:rPr lang="en-GB" sz="1200" dirty="0">
                <a:solidFill>
                  <a:srgbClr val="3B3838"/>
                </a:solidFill>
                <a:effectLst/>
                <a:latin typeface="Outfit"/>
                <a:ea typeface="Calibri" panose="020F0502020204030204" pitchFamily="34" charset="0"/>
                <a:cs typeface="Times New Roman" panose="02020603050405020304" pitchFamily="18" charset="0"/>
              </a:rPr>
              <a:t>What percentage of young people aged 11-13 say they are regular smokers? [1%]</a:t>
            </a:r>
          </a:p>
          <a:p>
            <a:pPr marL="342900" lvl="0" indent="-342900">
              <a:lnSpc>
                <a:spcPts val="1550"/>
              </a:lnSpc>
              <a:buFont typeface="+mj-lt"/>
              <a:buAutoNum type="arabicPeriod"/>
            </a:pPr>
            <a:r>
              <a:rPr lang="en-GB" sz="1200" dirty="0">
                <a:solidFill>
                  <a:srgbClr val="3B3838"/>
                </a:solidFill>
                <a:effectLst/>
                <a:latin typeface="Outfit"/>
                <a:ea typeface="Calibri" panose="020F0502020204030204" pitchFamily="34" charset="0"/>
                <a:cs typeface="Times New Roman" panose="02020603050405020304" pitchFamily="18" charset="0"/>
              </a:rPr>
              <a:t>What percentage of young people aged 11-13 are regular users of vapes (e-cigarettes)? [2% - so 98% are not]</a:t>
            </a:r>
          </a:p>
          <a:p>
            <a:pPr marL="342900" lvl="0" indent="-342900">
              <a:lnSpc>
                <a:spcPts val="1550"/>
              </a:lnSpc>
              <a:spcAft>
                <a:spcPts val="700"/>
              </a:spcAft>
              <a:buFont typeface="+mj-lt"/>
              <a:buAutoNum type="arabicPeriod"/>
            </a:pPr>
            <a:r>
              <a:rPr lang="en-GB" sz="1200" dirty="0">
                <a:solidFill>
                  <a:srgbClr val="3B3838"/>
                </a:solidFill>
                <a:effectLst/>
                <a:latin typeface="Outfit"/>
                <a:ea typeface="Calibri" panose="020F0502020204030204" pitchFamily="34" charset="0"/>
                <a:cs typeface="Times New Roman" panose="02020603050405020304" pitchFamily="18" charset="0"/>
              </a:rPr>
              <a:t>What percentage of young people aged 11-13 said they had never taken drugs? [93%]</a:t>
            </a: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 </a:t>
            </a: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Students often overestimate their peers’ engagement in unhealthy behaviours due to media messaging, interactions with only a small section of society which skews perceptions, and some young people claiming to have participated when they haven’t. Correcting this perception of their peers’ behaviour supports students to resist internal pressure to ‘fit in’. Refer to the accompanying evidence briefing paper for further guidance about using positive social norms with care.</a:t>
            </a:r>
          </a:p>
          <a:p>
            <a:endParaRPr lang="en-GB" sz="1200" baseline="30000" dirty="0">
              <a:solidFill>
                <a:srgbClr val="3B3838"/>
              </a:solidFill>
              <a:effectLst/>
              <a:latin typeface="Outfit"/>
              <a:ea typeface="Calibri" panose="020F0502020204030204" pitchFamily="34" charset="0"/>
              <a:cs typeface="Times New Roman" panose="02020603050405020304" pitchFamily="18" charset="0"/>
            </a:endParaRPr>
          </a:p>
          <a:p>
            <a:r>
              <a:rPr lang="en-GB" sz="1200" baseline="30000" dirty="0">
                <a:solidFill>
                  <a:srgbClr val="3B3838"/>
                </a:solidFill>
                <a:effectLst/>
                <a:latin typeface="Outfit"/>
                <a:ea typeface="Calibri" panose="020F0502020204030204" pitchFamily="34" charset="0"/>
                <a:cs typeface="Times New Roman" panose="02020603050405020304" pitchFamily="18" charset="0"/>
              </a:rPr>
              <a:t>1</a:t>
            </a:r>
            <a:r>
              <a:rPr lang="en-GB" sz="1200" dirty="0">
                <a:solidFill>
                  <a:srgbClr val="3B3838"/>
                </a:solidFill>
                <a:effectLst/>
                <a:latin typeface="Outfit"/>
                <a:ea typeface="Calibri" panose="020F0502020204030204" pitchFamily="34" charset="0"/>
                <a:cs typeface="Times New Roman" panose="02020603050405020304" pitchFamily="18" charset="0"/>
              </a:rPr>
              <a:t>All percentages calculated as a weighted average to account for SDD methodology (larger cohort sizes in older age groups.)</a:t>
            </a:r>
          </a:p>
          <a:p>
            <a:endParaRPr lang="en-US" b="1" i="0" dirty="0">
              <a:solidFill>
                <a:srgbClr val="1D1C1D"/>
              </a:solidFill>
              <a:effectLst/>
              <a:latin typeface="Slack-Lato"/>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13</a:t>
            </a:fld>
            <a:endParaRPr lang="en-US"/>
          </a:p>
        </p:txBody>
      </p:sp>
    </p:spTree>
    <p:extLst>
      <p:ext uri="{BB962C8B-B14F-4D97-AF65-F5344CB8AC3E}">
        <p14:creationId xmlns:p14="http://schemas.microsoft.com/office/powerpoint/2010/main" val="2037518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Effects of tobacco (10 mins, slides 14-15)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pPr>
              <a:lnSpc>
                <a:spcPct val="11500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Ask students to discuss, then feedback what they think the difference is between nicotine and tobacco.</a:t>
            </a:r>
          </a:p>
          <a:p>
            <a:pPr>
              <a:lnSpc>
                <a:spcPct val="11500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 </a:t>
            </a:r>
          </a:p>
          <a:p>
            <a:pPr>
              <a:lnSpc>
                <a:spcPct val="11500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Explain that </a:t>
            </a:r>
            <a:r>
              <a:rPr lang="en-GB" sz="1200" b="1" dirty="0">
                <a:solidFill>
                  <a:srgbClr val="3B3838"/>
                </a:solidFill>
                <a:effectLst/>
                <a:latin typeface="Outfit"/>
                <a:ea typeface="Calibri" panose="020F0502020204030204" pitchFamily="34" charset="0"/>
                <a:cs typeface="Times New Roman" panose="02020603050405020304" pitchFamily="18" charset="0"/>
              </a:rPr>
              <a:t>nicotine</a:t>
            </a:r>
            <a:r>
              <a:rPr lang="en-GB" sz="1200" dirty="0">
                <a:solidFill>
                  <a:srgbClr val="3B3838"/>
                </a:solidFill>
                <a:effectLst/>
                <a:latin typeface="Outfit"/>
                <a:ea typeface="Calibri" panose="020F0502020204030204" pitchFamily="34" charset="0"/>
                <a:cs typeface="Times New Roman" panose="02020603050405020304" pitchFamily="18" charset="0"/>
              </a:rPr>
              <a:t> is an addictive stimulant found in tobacco and other products such as vapes (e-cigarettes) and nicotine replacement products such as patches and gum. </a:t>
            </a:r>
            <a:r>
              <a:rPr lang="en-GB" sz="1200" b="1" dirty="0">
                <a:solidFill>
                  <a:srgbClr val="3B3838"/>
                </a:solidFill>
                <a:effectLst/>
                <a:latin typeface="Outfit"/>
                <a:ea typeface="Calibri" panose="020F0502020204030204" pitchFamily="34" charset="0"/>
                <a:cs typeface="Times New Roman" panose="02020603050405020304" pitchFamily="18" charset="0"/>
              </a:rPr>
              <a:t>Tobacco</a:t>
            </a:r>
            <a:r>
              <a:rPr lang="en-GB" sz="1200" dirty="0">
                <a:solidFill>
                  <a:srgbClr val="3B3838"/>
                </a:solidFill>
                <a:effectLst/>
                <a:latin typeface="Outfit"/>
                <a:ea typeface="Calibri" panose="020F0502020204030204" pitchFamily="34" charset="0"/>
                <a:cs typeface="Times New Roman" panose="02020603050405020304" pitchFamily="18" charset="0"/>
              </a:rPr>
              <a:t> is a plant grown for its leaves and is used in cigarettes, pipes, cigars, chewing tobacco and shisha. When tobacco is manufactured for cigarettes, other substances are added to enhance the addictive properties of nicotine. While nicotine gets people ‘hooked’ on cigarettes, it’s the thousands of other chemicals in tobacco smoke, including tar and carbon monoxide, that cause almost all of the harm from smoking. </a:t>
            </a:r>
          </a:p>
          <a:p>
            <a:pPr>
              <a:lnSpc>
                <a:spcPct val="115000"/>
              </a:lnSpc>
              <a:spcAft>
                <a:spcPts val="700"/>
              </a:spcAft>
            </a:pPr>
            <a:r>
              <a:rPr lang="en-GB" sz="1200" dirty="0">
                <a:solidFill>
                  <a:srgbClr val="FF0000"/>
                </a:solidFill>
                <a:effectLst/>
                <a:latin typeface="Outfit"/>
                <a:ea typeface="Calibri" panose="020F0502020204030204" pitchFamily="34" charset="0"/>
                <a:cs typeface="Times New Roman" panose="02020603050405020304" pitchFamily="18" charset="0"/>
              </a:rPr>
              <a:t> </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ct val="11500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Hand out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 Risks of using tobacco card sort</a:t>
            </a:r>
            <a:r>
              <a:rPr lang="en-GB" sz="1200" i="1" dirty="0">
                <a:solidFill>
                  <a:srgbClr val="3B3838"/>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and ask students to work in pairs to categorise the risks into physical, mental/emotional and social/legal effects of using tobacco.</a:t>
            </a:r>
          </a:p>
          <a:p>
            <a:pPr>
              <a:lnSpc>
                <a:spcPct val="11500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 </a:t>
            </a:r>
          </a:p>
          <a:p>
            <a:pPr>
              <a:lnSpc>
                <a:spcPct val="11500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Use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2a: Risks of using tobacco card sort – teacher answer sheet</a:t>
            </a:r>
            <a:r>
              <a:rPr lang="en-GB" sz="1200" dirty="0">
                <a:solidFill>
                  <a:srgbClr val="3B3838"/>
                </a:solidFill>
                <a:effectLst/>
                <a:latin typeface="Outfit"/>
                <a:ea typeface="Calibri" panose="020F0502020204030204" pitchFamily="34" charset="0"/>
                <a:cs typeface="Times New Roman" panose="02020603050405020304" pitchFamily="18" charset="0"/>
              </a:rPr>
              <a:t> to check answers.</a:t>
            </a:r>
          </a:p>
          <a:p>
            <a:pPr>
              <a:lnSpc>
                <a:spcPct val="115000"/>
              </a:lnSpc>
              <a:spcAft>
                <a:spcPts val="700"/>
              </a:spcAft>
            </a:pPr>
            <a:r>
              <a:rPr lang="en-GB"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ct val="107000"/>
              </a:lnSpc>
              <a:spcAft>
                <a:spcPts val="800"/>
              </a:spcAft>
            </a:pPr>
            <a:r>
              <a:rPr lang="en-GB" sz="1200" b="1" dirty="0">
                <a:solidFill>
                  <a:srgbClr val="A73679"/>
                </a:solidFill>
                <a:effectLst/>
                <a:latin typeface="Outfit"/>
                <a:ea typeface="Calibri" panose="020F0502020204030204" pitchFamily="34" charset="0"/>
                <a:cs typeface="Times New Roman" panose="02020603050405020304" pitchFamily="18" charset="0"/>
              </a:rPr>
              <a:t>Support:</a:t>
            </a:r>
            <a:r>
              <a:rPr lang="en-GB" sz="1200" dirty="0">
                <a:solidFill>
                  <a:srgbClr val="A73679"/>
                </a:solidFill>
                <a:effectLst/>
                <a:latin typeface="Outfit"/>
                <a:ea typeface="Calibri" panose="020F0502020204030204" pitchFamily="34" charset="0"/>
                <a:cs typeface="Times New Roman" panose="02020603050405020304" pitchFamily="18" charset="0"/>
              </a:rPr>
              <a:t> </a:t>
            </a:r>
            <a:r>
              <a:rPr lang="en-GB" sz="1200" dirty="0">
                <a:solidFill>
                  <a:srgbClr val="000000"/>
                </a:solidFill>
                <a:effectLst/>
                <a:latin typeface="Outfit"/>
                <a:ea typeface="Calibri" panose="020F0502020204030204" pitchFamily="34" charset="0"/>
                <a:cs typeface="Times New Roman" panose="02020603050405020304" pitchFamily="18" charset="0"/>
              </a:rPr>
              <a:t>Students who need additional support can be given fewer cards to sort. Ensure the cards are selected to provide a range of effects across the three headings.</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Challenge:</a:t>
            </a:r>
            <a:r>
              <a:rPr lang="en-GB" sz="1200" dirty="0">
                <a:solidFill>
                  <a:srgbClr val="3B3838"/>
                </a:solidFill>
                <a:effectLst/>
                <a:latin typeface="Outfit"/>
                <a:ea typeface="Calibri" panose="020F0502020204030204" pitchFamily="34" charset="0"/>
                <a:cs typeface="Times New Roman" panose="02020603050405020304" pitchFamily="18" charset="0"/>
              </a:rPr>
              <a:t> Ask students to further sort the cards into short-term and long-term effects of tobacco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14</a:t>
            </a:fld>
            <a:endParaRPr lang="en-US"/>
          </a:p>
        </p:txBody>
      </p:sp>
    </p:spTree>
    <p:extLst>
      <p:ext uri="{BB962C8B-B14F-4D97-AF65-F5344CB8AC3E}">
        <p14:creationId xmlns:p14="http://schemas.microsoft.com/office/powerpoint/2010/main" val="4261169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Effects of tobacco (10 mins, slides 14-15)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pPr>
              <a:lnSpc>
                <a:spcPts val="1550"/>
              </a:lnSpc>
              <a:spcAft>
                <a:spcPts val="200"/>
              </a:spcAft>
            </a:pPr>
            <a:r>
              <a:rPr lang="en-GB" sz="1200" dirty="0">
                <a:solidFill>
                  <a:srgbClr val="3B3838"/>
                </a:solidFill>
                <a:effectLst/>
                <a:latin typeface="Outfit"/>
                <a:ea typeface="Calibri" panose="020F0502020204030204" pitchFamily="34" charset="0"/>
                <a:cs typeface="Times New Roman" panose="02020603050405020304" pitchFamily="18" charset="0"/>
              </a:rPr>
              <a:t>Develop learning by asking students:</a:t>
            </a:r>
          </a:p>
          <a:p>
            <a:pPr marL="342900" lvl="0" indent="-342900">
              <a:lnSpc>
                <a:spcPts val="1550"/>
              </a:lnSpc>
              <a:spcAft>
                <a:spcPts val="200"/>
              </a:spcAft>
              <a:buFont typeface="+mj-lt"/>
              <a:buAutoNum type="arabicParenR"/>
            </a:pPr>
            <a:r>
              <a:rPr lang="en-GB" sz="1200" dirty="0">
                <a:solidFill>
                  <a:srgbClr val="3B3838"/>
                </a:solidFill>
                <a:effectLst/>
                <a:latin typeface="Outfit"/>
                <a:ea typeface="Calibri" panose="020F0502020204030204" pitchFamily="34" charset="0"/>
                <a:cs typeface="Times New Roman" panose="02020603050405020304" pitchFamily="18" charset="0"/>
              </a:rPr>
              <a:t>Are there any risks that could fall under more than one category?</a:t>
            </a:r>
          </a:p>
          <a:p>
            <a:pPr marL="342900" lvl="0" indent="-342900">
              <a:lnSpc>
                <a:spcPct val="115000"/>
              </a:lnSpc>
              <a:buFont typeface="+mj-lt"/>
              <a:buAutoNum type="arabicParenR"/>
            </a:pPr>
            <a:r>
              <a:rPr lang="en-GB" sz="1200" dirty="0">
                <a:solidFill>
                  <a:srgbClr val="3B3838"/>
                </a:solidFill>
                <a:effectLst/>
                <a:latin typeface="Outfit"/>
                <a:ea typeface="Calibri" panose="020F0502020204030204" pitchFamily="34" charset="0"/>
                <a:cs typeface="Times New Roman" panose="02020603050405020304" pitchFamily="18" charset="0"/>
              </a:rPr>
              <a:t>Are there any short-term risks that may lead to other longer-term risks?</a:t>
            </a:r>
          </a:p>
          <a:p>
            <a:pPr marL="342900" lvl="0" indent="-342900">
              <a:lnSpc>
                <a:spcPct val="115000"/>
              </a:lnSpc>
              <a:buFont typeface="+mj-lt"/>
              <a:buAutoNum type="arabicParenR"/>
            </a:pPr>
            <a:r>
              <a:rPr lang="en-GB" sz="1200" dirty="0">
                <a:solidFill>
                  <a:srgbClr val="3B3838"/>
                </a:solidFill>
                <a:effectLst/>
                <a:latin typeface="Outfit"/>
                <a:ea typeface="Calibri" panose="020F0502020204030204" pitchFamily="34" charset="0"/>
                <a:cs typeface="Times New Roman" panose="02020603050405020304" pitchFamily="18" charset="0"/>
              </a:rPr>
              <a:t>Why do you think tobacco has a legally imposed age restriction?</a:t>
            </a:r>
          </a:p>
          <a:p>
            <a:pPr marL="342900" lvl="0" indent="-342900">
              <a:lnSpc>
                <a:spcPct val="115000"/>
              </a:lnSpc>
              <a:spcAft>
                <a:spcPts val="700"/>
              </a:spcAft>
              <a:buFont typeface="+mj-lt"/>
              <a:buAutoNum type="arabicParenR"/>
            </a:pPr>
            <a:r>
              <a:rPr lang="en-GB" sz="1200" dirty="0">
                <a:solidFill>
                  <a:srgbClr val="3B3838"/>
                </a:solidFill>
                <a:effectLst/>
                <a:latin typeface="Outfit"/>
                <a:ea typeface="Calibri" panose="020F0502020204030204" pitchFamily="34" charset="0"/>
                <a:cs typeface="Times New Roman" panose="02020603050405020304" pitchFamily="18" charset="0"/>
              </a:rPr>
              <a:t>Why do you think the number of young people who smoke cigarettes has decreased year on year for the last 30 years?</a:t>
            </a:r>
          </a:p>
          <a:p>
            <a:pPr>
              <a:lnSpc>
                <a:spcPct val="115000"/>
              </a:lnSpc>
              <a:spcAft>
                <a:spcPts val="700"/>
              </a:spcAft>
            </a:pPr>
            <a:r>
              <a:rPr lang="en-GB" sz="1200" dirty="0">
                <a:solidFill>
                  <a:srgbClr val="FF0000"/>
                </a:solidFill>
                <a:effectLst/>
                <a:latin typeface="Outfit"/>
                <a:ea typeface="Calibri" panose="020F0502020204030204" pitchFamily="34" charset="0"/>
                <a:cs typeface="Times New Roman" panose="02020603050405020304" pitchFamily="18" charset="0"/>
              </a:rPr>
              <a:t> </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ct val="115000"/>
              </a:lnSpc>
              <a:spcAft>
                <a:spcPts val="700"/>
              </a:spcAft>
            </a:pPr>
            <a:r>
              <a:rPr lang="en-GB" sz="1200" i="1" dirty="0">
                <a:solidFill>
                  <a:srgbClr val="3B3838"/>
                </a:solidFill>
                <a:effectLst/>
                <a:latin typeface="Outfit"/>
                <a:ea typeface="Calibri" panose="020F0502020204030204" pitchFamily="34" charset="0"/>
                <a:cs typeface="Times New Roman" panose="02020603050405020304" pitchFamily="18" charset="0"/>
              </a:rPr>
              <a:t>Take feedback, drawing out key learning:</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GB" sz="1200" i="1" dirty="0">
                <a:solidFill>
                  <a:srgbClr val="3B3838"/>
                </a:solidFill>
                <a:effectLst/>
                <a:latin typeface="Outfit"/>
                <a:ea typeface="Calibri" panose="020F0502020204030204" pitchFamily="34" charset="0"/>
                <a:cs typeface="Times New Roman" panose="02020603050405020304" pitchFamily="18" charset="0"/>
              </a:rPr>
              <a:t>Students may refer to the fact that bad breath, smelling of smoke, stained teeth, infertility and wrinkling of skin are physical risks that could have social impacts due to treatment by others, family life, etc. Physical illnesses or social risks could lead to mental health issues e.g. cigarette costs can lead to financial difficulties/limitations or being diagnosed with a serious illness could lead to depression. </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260350" lvl="0">
              <a:lnSpc>
                <a:spcPct val="115000"/>
              </a:lnSpc>
            </a:pPr>
            <a:r>
              <a:rPr lang="en-GB" sz="1200" i="1" dirty="0">
                <a:solidFill>
                  <a:srgbClr val="3B3838"/>
                </a:solidFill>
                <a:effectLst/>
                <a:latin typeface="Outfit"/>
                <a:ea typeface="Calibri" panose="020F0502020204030204" pitchFamily="34" charset="0"/>
                <a:cs typeface="Times New Roman" panose="02020603050405020304" pitchFamily="18" charset="0"/>
              </a:rPr>
              <a:t>Whilst students may identify that a person might become ‘addicted’ to a substance (e.g. when discussing ‘wanting to smoke more frequently’), it may be useful to explore here what they mean by this, as the features of addiction have not been discussed in the lesson and they may have some misconceptions about this term. For example, do they mean that the person might experience withdrawal symptoms, feel cravings or that they might repeatedly prioritise buying cigarettes over other things they enjoy and miss out on these? When challenging pupils’ stereotypes or misconceptions of addiction it may be helpful to share the features of the clinical diagnosis of substance use disorder (commonly referred to as ‘addiction’) – please see the evidence briefing for these.  </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startAt="2"/>
            </a:pPr>
            <a:r>
              <a:rPr lang="en-GB" sz="1200" i="1" dirty="0">
                <a:solidFill>
                  <a:srgbClr val="3B3838"/>
                </a:solidFill>
                <a:effectLst/>
                <a:latin typeface="Outfit"/>
                <a:ea typeface="Calibri" panose="020F0502020204030204" pitchFamily="34" charset="0"/>
                <a:cs typeface="Times New Roman" panose="02020603050405020304" pitchFamily="18" charset="0"/>
              </a:rPr>
              <a:t>Students may refer to lung problems developing into cancer, or gum disease to mouth cancer.</a:t>
            </a:r>
            <a:r>
              <a:rPr lang="en-GB" sz="1200" dirty="0">
                <a:solidFill>
                  <a:srgbClr val="3B3838"/>
                </a:solidFill>
                <a:effectLst/>
                <a:latin typeface="Outfit"/>
                <a:ea typeface="Calibri" panose="020F0502020204030204" pitchFamily="34" charset="0"/>
                <a:cs typeface="Times New Roman" panose="02020603050405020304" pitchFamily="18" charset="0"/>
              </a:rPr>
              <a:t> </a:t>
            </a:r>
            <a:r>
              <a:rPr lang="en-GB" sz="1200" i="1" dirty="0">
                <a:solidFill>
                  <a:srgbClr val="3B3838"/>
                </a:solidFill>
                <a:effectLst/>
                <a:latin typeface="Outfit"/>
                <a:ea typeface="Calibri" panose="020F0502020204030204" pitchFamily="34" charset="0"/>
                <a:cs typeface="Times New Roman" panose="02020603050405020304" pitchFamily="18" charset="0"/>
              </a:rPr>
              <a:t>They may also draw links between second-hand smoke and physical health risks. Whilst the most serious harms associated with tobacco will emerge in the long-term (e.g. cancers) and so may be more easily discounted by pupils, short term use can also present problems which pupils might be concerned about – e.g. smell, expense, falling out with friends/family. Students could also be reminded that as smoking is so harmful, they shouldn’t be subjecting their friends to pressure to smoke either.</a:t>
            </a:r>
            <a:r>
              <a:rPr lang="en-GB" sz="1200" dirty="0">
                <a:solidFill>
                  <a:srgbClr val="3B3838"/>
                </a:solidFill>
                <a:effectLst/>
                <a:latin typeface="Outfit"/>
                <a:ea typeface="Calibri" panose="020F0502020204030204" pitchFamily="34" charset="0"/>
                <a:cs typeface="Times New Roman" panose="02020603050405020304" pitchFamily="18" charset="0"/>
              </a:rPr>
              <a:t>  </a:t>
            </a:r>
          </a:p>
          <a:p>
            <a:pPr marL="342900" lvl="0" indent="-342900">
              <a:lnSpc>
                <a:spcPct val="115000"/>
              </a:lnSpc>
              <a:buFont typeface="+mj-lt"/>
              <a:buAutoNum type="arabicPeriod" startAt="2"/>
            </a:pPr>
            <a:r>
              <a:rPr lang="en-GB" sz="1200" i="1" dirty="0">
                <a:solidFill>
                  <a:srgbClr val="3B3838"/>
                </a:solidFill>
                <a:effectLst/>
                <a:latin typeface="Outfit"/>
                <a:ea typeface="Calibri" panose="020F0502020204030204" pitchFamily="34" charset="0"/>
                <a:cs typeface="Times New Roman" panose="02020603050405020304" pitchFamily="18" charset="0"/>
              </a:rPr>
              <a:t>Students might suggest there is an age limit because of the health impact tobacco can have and in an attempt to prohibit children from using it. It is important to reiterate that the minimum age of sale for tobacco products in the UK is 18 years. Police can confiscate cigarettes from someone under 16, and it is illegal for an adult to smoke in a vehicle with someone under 18 in it. Over time, the government plans to make it illegal for anyone to buy tobacco. Under the new law, each year the legal age for cigarette sales - currently 18 - will increase by one year. It means that people born in or after 2009 will never be able to legally buy cigarettes, effectively leading to a ban.</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startAt="2"/>
            </a:pPr>
            <a:r>
              <a:rPr lang="en-GB" sz="1200" i="1" dirty="0">
                <a:solidFill>
                  <a:srgbClr val="3B3838"/>
                </a:solidFill>
                <a:effectLst/>
                <a:latin typeface="Outfit"/>
                <a:ea typeface="Calibri" panose="020F0502020204030204" pitchFamily="34" charset="0"/>
                <a:cs typeface="Times New Roman" panose="02020603050405020304" pitchFamily="18" charset="0"/>
              </a:rPr>
              <a:t>Students may refer to education, scientific research, the impacts of banning advertising of tobacco and introducing standardised packs with no attractive branding. Students may also refer to alternatives to smoking cigarettes e.g. vapes (e-cigarettes). It is important to explain that these products might be used as a way to quit smoking, but that the National Institute for Health and Care Excellence (NICE)</a:t>
            </a:r>
            <a:r>
              <a:rPr lang="en-GB" sz="1200" i="1" dirty="0">
                <a:solidFill>
                  <a:srgbClr val="3B3838"/>
                </a:solidFill>
                <a:effectLst/>
                <a:latin typeface="Outfit"/>
                <a:ea typeface="Calibri" panose="020F0502020204030204" pitchFamily="34" charset="0"/>
                <a:cs typeface="Calibri" panose="020F0502020204030204" pitchFamily="34" charset="0"/>
              </a:rPr>
              <a:t> recommends that vaping should be discouraged in children and young people who have never smoked. </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260350">
              <a:lnSpc>
                <a:spcPct val="115000"/>
              </a:lnSpc>
              <a:spcAft>
                <a:spcPts val="700"/>
              </a:spcAft>
            </a:pPr>
            <a:r>
              <a:rPr lang="en-GB"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ct val="107000"/>
              </a:lnSpc>
              <a:spcAft>
                <a:spcPts val="800"/>
              </a:spcAft>
            </a:pPr>
            <a:r>
              <a:rPr lang="en-GB" sz="1200" b="1" dirty="0">
                <a:solidFill>
                  <a:srgbClr val="A73679"/>
                </a:solidFill>
                <a:effectLst/>
                <a:latin typeface="Outfit"/>
                <a:ea typeface="Calibri" panose="020F0502020204030204" pitchFamily="34" charset="0"/>
                <a:cs typeface="Times New Roman" panose="02020603050405020304" pitchFamily="18" charset="0"/>
              </a:rPr>
              <a:t>Support:</a:t>
            </a:r>
            <a:r>
              <a:rPr lang="en-GB" sz="1200" dirty="0">
                <a:solidFill>
                  <a:srgbClr val="A73679"/>
                </a:solidFill>
                <a:effectLst/>
                <a:latin typeface="Outfit"/>
                <a:ea typeface="Calibri" panose="020F0502020204030204" pitchFamily="34" charset="0"/>
                <a:cs typeface="Times New Roman" panose="02020603050405020304" pitchFamily="18" charset="0"/>
              </a:rPr>
              <a:t> </a:t>
            </a:r>
            <a:r>
              <a:rPr lang="en-GB" sz="1200" dirty="0">
                <a:solidFill>
                  <a:srgbClr val="000000"/>
                </a:solidFill>
                <a:effectLst/>
                <a:latin typeface="Outfit"/>
                <a:ea typeface="Calibri" panose="020F0502020204030204" pitchFamily="34" charset="0"/>
                <a:cs typeface="Times New Roman" panose="02020603050405020304" pitchFamily="18" charset="0"/>
              </a:rPr>
              <a:t>Students who need additional support can be given fewer cards to sort. Ensure the cards are selected to provide a range of effects across the three headings.</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Challenge:</a:t>
            </a:r>
            <a:r>
              <a:rPr lang="en-GB" sz="1200" dirty="0">
                <a:solidFill>
                  <a:srgbClr val="3B3838"/>
                </a:solidFill>
                <a:effectLst/>
                <a:latin typeface="Outfit"/>
                <a:ea typeface="Calibri" panose="020F0502020204030204" pitchFamily="34" charset="0"/>
                <a:cs typeface="Times New Roman" panose="02020603050405020304" pitchFamily="18" charset="0"/>
              </a:rPr>
              <a:t> Ask students to further sort the cards into short-term and long-term effects of tobacco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15</a:t>
            </a:fld>
            <a:endParaRPr lang="en-US"/>
          </a:p>
        </p:txBody>
      </p:sp>
    </p:spTree>
    <p:extLst>
      <p:ext uri="{BB962C8B-B14F-4D97-AF65-F5344CB8AC3E}">
        <p14:creationId xmlns:p14="http://schemas.microsoft.com/office/powerpoint/2010/main" val="2940569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F -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719" y="1059578"/>
            <a:ext cx="5151120" cy="1325563"/>
          </a:xfrm>
        </p:spPr>
        <p:txBody>
          <a:bodyPr>
            <a:normAutofit/>
          </a:bodyPr>
          <a:lstStyle>
            <a:lvl1pPr>
              <a:defRPr sz="5200"/>
            </a:lvl1pPr>
          </a:lstStyle>
          <a:p>
            <a:r>
              <a:rPr lang="en-GB" dirty="0"/>
              <a:t>Slide Title </a:t>
            </a:r>
            <a:endParaRPr lang="en-US" dirty="0"/>
          </a:p>
        </p:txBody>
      </p:sp>
      <p:sp>
        <p:nvSpPr>
          <p:cNvPr id="6" name="Subtitle 2">
            <a:extLst>
              <a:ext uri="{FF2B5EF4-FFF2-40B4-BE49-F238E27FC236}">
                <a16:creationId xmlns:a16="http://schemas.microsoft.com/office/drawing/2014/main" id="{66181232-5898-06A3-F90E-AB82BC063773}"/>
              </a:ext>
            </a:extLst>
          </p:cNvPr>
          <p:cNvSpPr>
            <a:spLocks noGrp="1"/>
          </p:cNvSpPr>
          <p:nvPr>
            <p:ph type="subTitle" idx="1" hasCustomPrompt="1"/>
          </p:nvPr>
        </p:nvSpPr>
        <p:spPr>
          <a:xfrm>
            <a:off x="228318" y="3497342"/>
            <a:ext cx="5071113" cy="582035"/>
          </a:xfrm>
        </p:spPr>
        <p:txBody>
          <a:bodyPr>
            <a:noAutofit/>
          </a:bodyPr>
          <a:lstStyle>
            <a:lvl1pPr marL="0" indent="0" algn="l">
              <a:lnSpc>
                <a:spcPts val="3200"/>
              </a:lnSpc>
              <a:spcBef>
                <a:spcPts val="0"/>
              </a:spcBef>
              <a:buNone/>
              <a:defRPr sz="2400">
                <a:solidFill>
                  <a:schemeClr val="accent2"/>
                </a:solidFill>
                <a:latin typeface="Century Gothic" panose="020B0502020202020204" pitchFamily="34" charset="0"/>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dirty="0"/>
              <a:t>Lower line subtitle – same line length as above</a:t>
            </a:r>
            <a:endParaRPr lang="en-GB" dirty="0"/>
          </a:p>
        </p:txBody>
      </p:sp>
      <p:cxnSp>
        <p:nvCxnSpPr>
          <p:cNvPr id="7" name="Straight Connector 6">
            <a:extLst>
              <a:ext uri="{FF2B5EF4-FFF2-40B4-BE49-F238E27FC236}">
                <a16:creationId xmlns:a16="http://schemas.microsoft.com/office/drawing/2014/main" id="{EB5E4C66-939E-CEF4-6653-710ED4836EDF}"/>
              </a:ext>
            </a:extLst>
          </p:cNvPr>
          <p:cNvCxnSpPr>
            <a:cxnSpLocks/>
          </p:cNvCxnSpPr>
          <p:nvPr userDrawn="1"/>
        </p:nvCxnSpPr>
        <p:spPr>
          <a:xfrm>
            <a:off x="337349" y="3429000"/>
            <a:ext cx="8147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55472E-498F-C7CE-F296-3CBEC8267D06}"/>
              </a:ext>
            </a:extLst>
          </p:cNvPr>
          <p:cNvPicPr>
            <a:picLocks noChangeAspect="1"/>
          </p:cNvPicPr>
          <p:nvPr userDrawn="1"/>
        </p:nvPicPr>
        <p:blipFill>
          <a:blip r:embed="rId2">
            <a:biLevel thresh="25000"/>
            <a:alphaModFix amt="20000"/>
          </a:blip>
          <a:srcRect/>
          <a:stretch/>
        </p:blipFill>
        <p:spPr>
          <a:xfrm>
            <a:off x="6441065" y="358385"/>
            <a:ext cx="3116442" cy="5803030"/>
          </a:xfrm>
          <a:prstGeom prst="rect">
            <a:avLst/>
          </a:prstGeom>
        </p:spPr>
      </p:pic>
      <p:sp>
        <p:nvSpPr>
          <p:cNvPr id="12" name="Picture Placeholder 12">
            <a:extLst>
              <a:ext uri="{FF2B5EF4-FFF2-40B4-BE49-F238E27FC236}">
                <a16:creationId xmlns:a16="http://schemas.microsoft.com/office/drawing/2014/main" id="{705C4EAE-994C-521D-5273-D5152B07171D}"/>
              </a:ext>
            </a:extLst>
          </p:cNvPr>
          <p:cNvSpPr>
            <a:spLocks noGrp="1"/>
          </p:cNvSpPr>
          <p:nvPr>
            <p:ph type="pic" sz="quarter" idx="10" hasCustomPrompt="1"/>
          </p:nvPr>
        </p:nvSpPr>
        <p:spPr>
          <a:xfrm>
            <a:off x="6748780" y="1412875"/>
            <a:ext cx="2452375" cy="3382670"/>
          </a:xfrm>
        </p:spPr>
        <p:txBody>
          <a:bodyPr/>
          <a:lstStyle>
            <a:lvl1pPr marL="0" indent="0">
              <a:buNone/>
              <a:defRPr>
                <a:solidFill>
                  <a:schemeClr val="bg1"/>
                </a:solidFill>
              </a:defRPr>
            </a:lvl1pPr>
          </a:lstStyle>
          <a:p>
            <a:r>
              <a:rPr lang="en-US"/>
              <a:t>Teaching resource</a:t>
            </a:r>
          </a:p>
        </p:txBody>
      </p:sp>
      <p:sp>
        <p:nvSpPr>
          <p:cNvPr id="5" name="Slide Number Placeholder 5">
            <a:extLst>
              <a:ext uri="{FF2B5EF4-FFF2-40B4-BE49-F238E27FC236}">
                <a16:creationId xmlns:a16="http://schemas.microsoft.com/office/drawing/2014/main" id="{9C20B273-416A-06DD-4C65-3914F8FA6F1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29043529-49E4-697C-49EF-83C1C5283615}"/>
              </a:ext>
            </a:extLst>
          </p:cNvPr>
          <p:cNvPicPr>
            <a:picLocks noChangeAspect="1"/>
          </p:cNvPicPr>
          <p:nvPr userDrawn="1"/>
        </p:nvPicPr>
        <p:blipFill>
          <a:blip r:embed="rId3"/>
          <a:stretch>
            <a:fillRect/>
          </a:stretch>
        </p:blipFill>
        <p:spPr>
          <a:xfrm>
            <a:off x="310726" y="333603"/>
            <a:ext cx="1948181" cy="397493"/>
          </a:xfrm>
          <a:prstGeom prst="rect">
            <a:avLst/>
          </a:prstGeom>
        </p:spPr>
      </p:pic>
      <p:sp>
        <p:nvSpPr>
          <p:cNvPr id="10" name="TextBox 9">
            <a:extLst>
              <a:ext uri="{FF2B5EF4-FFF2-40B4-BE49-F238E27FC236}">
                <a16:creationId xmlns:a16="http://schemas.microsoft.com/office/drawing/2014/main" id="{E537EE96-68DC-7DCB-BE97-F42076F8849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 *Ensure you have read the teacher guidance before teaching the lesson </a:t>
            </a:r>
          </a:p>
        </p:txBody>
      </p:sp>
    </p:spTree>
    <p:extLst>
      <p:ext uri="{BB962C8B-B14F-4D97-AF65-F5344CB8AC3E}">
        <p14:creationId xmlns:p14="http://schemas.microsoft.com/office/powerpoint/2010/main" val="38424982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BEF3B30C-E22F-4063-F7BF-073F75C3A3AC}"/>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3BB20A47-2D05-9E94-3F2C-C7C018E6CF1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9B7BF923-9AAE-F089-67B0-51A0A0D10AC6}"/>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58976334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0063F2E-1376-1F9C-49B7-D6C52C65DC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B0BEE3D7-DA76-9A93-D552-8DE27E9CFD0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ACFF54B5-12DF-D7EE-3C73-F4CCE641505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11750448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94053E0-8A8C-E37C-E690-BFB97F3A70F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F0140D33-7B6E-F04C-D902-220737508632}"/>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EC79DEB7-EAC6-3A7A-F835-B91CA84147F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36539350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323850" y="1031895"/>
            <a:ext cx="9256713" cy="4414263"/>
          </a:xfrm>
          <a:prstGeom prst="roundRect">
            <a:avLst>
              <a:gd name="adj" fmla="val 3270"/>
            </a:avLst>
          </a:prstGeom>
          <a:noFill/>
          <a:ln w="28575">
            <a:solidFill>
              <a:srgbClr val="0BC6F0"/>
            </a:solidFill>
          </a:ln>
        </p:spPr>
        <p:txBody>
          <a:bodyPr wrap="square" rtlCol="0">
            <a:spAutoFit/>
          </a:bodyPr>
          <a:lstStyle/>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GB" sz="1463"/>
          </a:p>
          <a:p>
            <a:r>
              <a:rPr lang="en-GB" sz="1463"/>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47684" y="579959"/>
            <a:ext cx="2581203" cy="564394"/>
          </a:xfrm>
          <a:prstGeom prst="rect">
            <a:avLst/>
          </a:prstGeom>
          <a:solidFill>
            <a:schemeClr val="bg1"/>
          </a:solidFill>
        </p:spPr>
        <p:txBody>
          <a:bodyPr vert="horz" lIns="74295" tIns="37148" rIns="74295" bIns="37148"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2400" b="1" dirty="0">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2418120" y="519507"/>
            <a:ext cx="410767" cy="523038"/>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575290" y="1286953"/>
            <a:ext cx="8706362" cy="3904480"/>
          </a:xfrm>
        </p:spPr>
        <p:txBody>
          <a:bodyPr>
            <a:noAutofit/>
          </a:bodyPr>
          <a:lstStyle>
            <a:lvl1pPr marL="0" indent="0">
              <a:lnSpc>
                <a:spcPts val="2600"/>
              </a:lnSpc>
              <a:spcBef>
                <a:spcPts val="900"/>
              </a:spcBef>
              <a:spcAft>
                <a:spcPts val="0"/>
              </a:spcAft>
              <a:buFont typeface="Arial" panose="020B0604020202020204" pitchFamily="34" charset="0"/>
              <a:buChar char="•"/>
              <a:defRPr sz="1800">
                <a:solidFill>
                  <a:srgbClr val="551C59"/>
                </a:solidFill>
                <a:latin typeface="Century Gothic" panose="020B0502020202020204" pitchFamily="34" charset="0"/>
              </a:defRPr>
            </a:lvl1pPr>
            <a:lvl2pPr marL="292500" indent="-184448">
              <a:lnSpc>
                <a:spcPts val="2113"/>
              </a:lnSpc>
              <a:spcBef>
                <a:spcPts val="325"/>
              </a:spcBef>
              <a:spcAft>
                <a:spcPts val="163"/>
              </a:spcAft>
              <a:tabLst/>
              <a:defRPr sz="1625">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sp>
        <p:nvSpPr>
          <p:cNvPr id="5" name="Slide Number Placeholder 5">
            <a:extLst>
              <a:ext uri="{FF2B5EF4-FFF2-40B4-BE49-F238E27FC236}">
                <a16:creationId xmlns:a16="http://schemas.microsoft.com/office/drawing/2014/main" id="{B6BB1D26-D3AF-7491-8D13-B9AD64745A1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D76B4B07-66EB-7308-1331-A8B06BC2B327}"/>
              </a:ext>
            </a:extLst>
          </p:cNvPr>
          <p:cNvPicPr preferRelativeResize="0"/>
          <p:nvPr userDrawn="1"/>
        </p:nvPicPr>
        <p:blipFill rotWithShape="1">
          <a:blip r:embed="rId3">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0270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7442" t="13602" r="6854"/>
          <a:stretch/>
        </p:blipFill>
        <p:spPr>
          <a:xfrm rot="10800000">
            <a:off x="3878580" y="0"/>
            <a:ext cx="6027420" cy="6858000"/>
          </a:xfrm>
          <a:prstGeom prst="rect">
            <a:avLst/>
          </a:prstGeom>
        </p:spPr>
      </p:pic>
      <p:sp>
        <p:nvSpPr>
          <p:cNvPr id="14" name="Slide Number Placeholder 5">
            <a:extLst>
              <a:ext uri="{FF2B5EF4-FFF2-40B4-BE49-F238E27FC236}">
                <a16:creationId xmlns:a16="http://schemas.microsoft.com/office/drawing/2014/main" id="{978A8162-CAE9-6B16-425D-89B6E47EF32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15" name="Picture 14" descr="A close-up of a logo&#10;&#10;Description automatically generated">
            <a:extLst>
              <a:ext uri="{FF2B5EF4-FFF2-40B4-BE49-F238E27FC236}">
                <a16:creationId xmlns:a16="http://schemas.microsoft.com/office/drawing/2014/main" id="{2CAEF1E6-2A7E-14DC-6CC9-F651A3B8AB0A}"/>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2" name="Title 1">
            <a:extLst>
              <a:ext uri="{FF2B5EF4-FFF2-40B4-BE49-F238E27FC236}">
                <a16:creationId xmlns:a16="http://schemas.microsoft.com/office/drawing/2014/main" id="{F472AB25-35D9-5A8A-2B0E-717E942F186E}"/>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outcomes  </a:t>
            </a:r>
            <a:endParaRPr lang="en-US" sz="2400" dirty="0">
              <a:solidFill>
                <a:schemeClr val="tx1"/>
              </a:solidFill>
            </a:endParaRPr>
          </a:p>
        </p:txBody>
      </p:sp>
      <p:sp>
        <p:nvSpPr>
          <p:cNvPr id="5" name="Title 1">
            <a:extLst>
              <a:ext uri="{FF2B5EF4-FFF2-40B4-BE49-F238E27FC236}">
                <a16:creationId xmlns:a16="http://schemas.microsoft.com/office/drawing/2014/main" id="{B9BA6DD5-D4D4-914D-A34D-9484E49EE4E7}"/>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objective  </a:t>
            </a:r>
            <a:endParaRPr lang="en-US" sz="2400" dirty="0">
              <a:solidFill>
                <a:schemeClr val="tx1"/>
              </a:solidFill>
            </a:endParaRPr>
          </a:p>
        </p:txBody>
      </p:sp>
      <p:sp>
        <p:nvSpPr>
          <p:cNvPr id="12" name="Content Placeholder 2">
            <a:extLst>
              <a:ext uri="{FF2B5EF4-FFF2-40B4-BE49-F238E27FC236}">
                <a16:creationId xmlns:a16="http://schemas.microsoft.com/office/drawing/2014/main" id="{E0ECD032-0172-1D9C-F7F4-5CAF061252B3}"/>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280098A2-7D2D-EBD2-5734-A3C3E72C09F8}"/>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4417514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dirty="0"/>
          </a:p>
        </p:txBody>
      </p:sp>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DE9F3651-BC40-E162-5BD5-97E387A358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7E469B3B-4E93-775F-08D9-E46DFE2186A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02802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2" name="Slide Number Placeholder 5">
            <a:extLst>
              <a:ext uri="{FF2B5EF4-FFF2-40B4-BE49-F238E27FC236}">
                <a16:creationId xmlns:a16="http://schemas.microsoft.com/office/drawing/2014/main" id="{FA9CC9BC-3705-2843-A066-3187D7FEBEB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3" name="Picture 12" descr="A close-up of a logo&#10;&#10;Description automatically generated">
            <a:extLst>
              <a:ext uri="{FF2B5EF4-FFF2-40B4-BE49-F238E27FC236}">
                <a16:creationId xmlns:a16="http://schemas.microsoft.com/office/drawing/2014/main" id="{632A2CD2-468F-B415-3A42-1BE0D5CE0B9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4067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1" name="Slide Number Placeholder 5">
            <a:extLst>
              <a:ext uri="{FF2B5EF4-FFF2-40B4-BE49-F238E27FC236}">
                <a16:creationId xmlns:a16="http://schemas.microsoft.com/office/drawing/2014/main" id="{D2492A16-FC63-E25F-885F-06D4DFA19B4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2" name="Picture 11" descr="A close-up of a logo&#10;&#10;Description automatically generated">
            <a:extLst>
              <a:ext uri="{FF2B5EF4-FFF2-40B4-BE49-F238E27FC236}">
                <a16:creationId xmlns:a16="http://schemas.microsoft.com/office/drawing/2014/main" id="{4E79E2A7-4A1D-851D-B035-7FEC0A3209CF}"/>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02328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0893429-94AF-8377-A7F1-64FB8B8C1B5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2CD5144-78F2-0A4E-3197-5AAE9B75BF5E}"/>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5116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9112B95F-5377-873D-6033-4DC8E5E05E3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4B6F21CC-B7BC-D951-7D70-9BD198057AF4}"/>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65994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 On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7217"/>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4315" y="1333463"/>
            <a:ext cx="7498822" cy="4566366"/>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4" name="Slide Number Placeholder 5">
            <a:extLst>
              <a:ext uri="{FF2B5EF4-FFF2-40B4-BE49-F238E27FC236}">
                <a16:creationId xmlns:a16="http://schemas.microsoft.com/office/drawing/2014/main" id="{99A55454-B8C9-7D9C-48B5-DA62B1D2928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2EB9AC0A-5AE9-EEAF-AD9D-A39200D460D7}"/>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608E3D86-F1AB-6460-29AD-2C5308F31193}"/>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4543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6CDAF316-358C-E609-D4AF-1CF2DC76D8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81FFC03-C698-02B0-DB90-322D38C0921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8868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312133B-76F0-F95D-37C6-DB08CFE2ED5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38FF35D3-2910-63F3-1C7F-2E0934561B9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9251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44A80987-8B8F-26FA-4EF0-3AD4D47B95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ABCE6084-F1AD-8B7A-B19F-E721B818B24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6432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2" name="Slide Number Placeholder 5">
            <a:extLst>
              <a:ext uri="{FF2B5EF4-FFF2-40B4-BE49-F238E27FC236}">
                <a16:creationId xmlns:a16="http://schemas.microsoft.com/office/drawing/2014/main" id="{74E02EE9-ED3B-F43A-BDBA-734B1C223BC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0756DD1-9CFB-9D15-EF16-670CF001579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4009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A1528D44-40B4-9833-4D76-920741A078C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E591D9C2-75E5-3352-5241-FD528E6B367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6960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195353F-CADC-CF40-73D4-BD796694069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BCD8EF13-9D5E-8139-122F-BBFF1C87592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77496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077F33D3-5CA6-818E-0A86-33AB9753A6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0E0E0E95-35E5-12F9-827A-2C4421996880}"/>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07030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204D9B99-16A1-1439-229D-65551CC0B7E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7ACA3B22-4942-ACF7-0619-C7AEE199A7EB}"/>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2286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812DDA2-600D-39EF-8908-5F862280EB9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175C2B04-A6F0-20FB-6395-8F3F5F392CD7}"/>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6253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DB4AB5C-EF20-8850-EB82-8781670242C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17B6D2A-E18E-5FBE-7417-6D406670400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22265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 - 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A921C7-92B9-0BC1-711C-79266BA87B97}"/>
              </a:ext>
            </a:extLst>
          </p:cNvPr>
          <p:cNvSpPr>
            <a:spLocks noGrp="1"/>
          </p:cNvSpPr>
          <p:nvPr>
            <p:ph type="title" hasCustomPrompt="1"/>
          </p:nvPr>
        </p:nvSpPr>
        <p:spPr>
          <a:xfrm>
            <a:off x="224154" y="587217"/>
            <a:ext cx="7764145" cy="694054"/>
          </a:xfrm>
        </p:spPr>
        <p:txBody>
          <a:bodyPr>
            <a:noAutofit/>
          </a:bodyPr>
          <a:lstStyle>
            <a:lvl1pPr>
              <a:defRPr sz="3600">
                <a:solidFill>
                  <a:schemeClr val="accent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11E814DC-1E0D-B3C4-E921-FD6C48AD1CA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3417A30-B4D9-92DB-F5A3-C9925D8271AA}"/>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CA21E51A-7D15-AE01-90B6-B6735F141750}"/>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7" name="Content Placeholder 2">
            <a:extLst>
              <a:ext uri="{FF2B5EF4-FFF2-40B4-BE49-F238E27FC236}">
                <a16:creationId xmlns:a16="http://schemas.microsoft.com/office/drawing/2014/main" id="{7661C6D7-480C-736D-C569-E580895EDC0A}"/>
              </a:ext>
            </a:extLst>
          </p:cNvPr>
          <p:cNvSpPr>
            <a:spLocks noGrp="1"/>
          </p:cNvSpPr>
          <p:nvPr>
            <p:ph sz="half" idx="12"/>
          </p:nvPr>
        </p:nvSpPr>
        <p:spPr>
          <a:xfrm>
            <a:off x="23431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1" name="Content Placeholder 2">
            <a:extLst>
              <a:ext uri="{FF2B5EF4-FFF2-40B4-BE49-F238E27FC236}">
                <a16:creationId xmlns:a16="http://schemas.microsoft.com/office/drawing/2014/main" id="{E2B39478-AF5F-125E-D828-29CBB65F0DEB}"/>
              </a:ext>
            </a:extLst>
          </p:cNvPr>
          <p:cNvSpPr>
            <a:spLocks noGrp="1"/>
          </p:cNvSpPr>
          <p:nvPr>
            <p:ph sz="half" idx="13"/>
          </p:nvPr>
        </p:nvSpPr>
        <p:spPr>
          <a:xfrm>
            <a:off x="423989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004867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9AAF77CA-0003-CF44-BA5C-74BD95180D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F5EB55A8-4926-E157-7375-23FDF913A4C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044062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DBC81B4D-ABA1-715B-52EE-40D32F09B96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4A65BD89-9C36-683A-1339-04B2639CB30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51363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233592" y="543878"/>
            <a:ext cx="7749945"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958A4896-A8F8-0D7A-AE31-BEA33E1F14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E401EC68-85B4-3C77-2F17-799936FA93CA}"/>
              </a:ext>
            </a:extLst>
          </p:cNvPr>
          <p:cNvPicPr preferRelativeResize="0"/>
          <p:nvPr userDrawn="1"/>
        </p:nvPicPr>
        <p:blipFill rotWithShape="1">
          <a:blip r:embed="rId2">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1855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 Objectives and outcomes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outcomes  </a:t>
            </a:r>
            <a:endParaRPr lang="en-US" sz="2400" dirty="0">
              <a:solidFill>
                <a:schemeClr val="accent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objective  </a:t>
            </a:r>
            <a:endParaRPr lang="en-US" sz="2400" dirty="0">
              <a:solidFill>
                <a:schemeClr val="accent2"/>
              </a:solidFill>
            </a:endParaRPr>
          </a:p>
        </p:txBody>
      </p:sp>
      <p:cxnSp>
        <p:nvCxnSpPr>
          <p:cNvPr id="12" name="Straight Connector 11">
            <a:extLst>
              <a:ext uri="{FF2B5EF4-FFF2-40B4-BE49-F238E27FC236}">
                <a16:creationId xmlns:a16="http://schemas.microsoft.com/office/drawing/2014/main" id="{56F37032-E1C3-E0DE-071E-9FCF250FC0E6}"/>
              </a:ext>
            </a:extLst>
          </p:cNvPr>
          <p:cNvCxnSpPr>
            <a:cxnSpLocks/>
          </p:cNvCxnSpPr>
          <p:nvPr userDrawn="1"/>
        </p:nvCxnSpPr>
        <p:spPr>
          <a:xfrm>
            <a:off x="3878580" y="833120"/>
            <a:ext cx="15240" cy="515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4E170FC3-5D8D-2B8A-AF24-4AE2FCA38D8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E89A8514-0B3D-0DC7-CDC1-808BBA75285B}"/>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5B05C901-90D1-FED7-EA87-46C6A27A6E9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11" name="Content Placeholder 2">
            <a:extLst>
              <a:ext uri="{FF2B5EF4-FFF2-40B4-BE49-F238E27FC236}">
                <a16:creationId xmlns:a16="http://schemas.microsoft.com/office/drawing/2014/main" id="{80F89E4D-8605-8B87-FBD0-B8AC80F2EE36}"/>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53C17DA9-0604-BD71-1867-C143F529086C}"/>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228673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 - Climate for learning + see notes ">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639172"/>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br>
              <a:rPr lang="en-US" sz="160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(See notes below)</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ABD669F8-39F9-206C-9BFE-CC90DDBCD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24C3B23D-8584-0BE9-6A03-02F9C5C12404}"/>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D0C19F99-03CC-F20A-7E2F-B98AAC20156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4067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C296A01-0566-BA45-97D1-F56C64466DC7}"/>
              </a:ext>
            </a:extLst>
          </p:cNvPr>
          <p:cNvSpPr>
            <a:spLocks noGrp="1"/>
          </p:cNvSpPr>
          <p:nvPr>
            <p:ph sz="half" idx="12"/>
          </p:nvPr>
        </p:nvSpPr>
        <p:spPr>
          <a:xfrm>
            <a:off x="5025821" y="2496123"/>
            <a:ext cx="4554742" cy="3904677"/>
          </a:xfrm>
        </p:spPr>
        <p:txBody>
          <a:bodyPr>
            <a:normAutofit/>
          </a:bodyPr>
          <a:lstStyle>
            <a:lvl1pPr marL="0" indent="0">
              <a:lnSpc>
                <a:spcPts val="2400"/>
              </a:lnSpc>
              <a:spcBef>
                <a:spcPts val="700"/>
              </a:spcBef>
              <a:spcAft>
                <a:spcPts val="0"/>
              </a:spcAft>
              <a:buNone/>
              <a:defRPr sz="1600"/>
            </a:lvl1pPr>
          </a:lstStyle>
          <a:p>
            <a:pPr lvl="0"/>
            <a:endParaRPr lang="en-US" dirty="0"/>
          </a:p>
        </p:txBody>
      </p:sp>
      <p:sp>
        <p:nvSpPr>
          <p:cNvPr id="8" name="TextBox 7">
            <a:extLst>
              <a:ext uri="{FF2B5EF4-FFF2-40B4-BE49-F238E27FC236}">
                <a16:creationId xmlns:a16="http://schemas.microsoft.com/office/drawing/2014/main" id="{CC531C46-C32B-8326-245D-74305762D335}"/>
              </a:ext>
            </a:extLst>
          </p:cNvPr>
          <p:cNvSpPr txBox="1"/>
          <p:nvPr userDrawn="1"/>
        </p:nvSpPr>
        <p:spPr>
          <a:xfrm>
            <a:off x="5008889" y="1993407"/>
            <a:ext cx="4959626" cy="461665"/>
          </a:xfrm>
          <a:prstGeom prst="rect">
            <a:avLst/>
          </a:prstGeom>
          <a:noFill/>
        </p:spPr>
        <p:txBody>
          <a:bodyPr wrap="square">
            <a:spAutoFit/>
          </a:bodyPr>
          <a:lstStyle/>
          <a:p>
            <a:pPr>
              <a:spcAft>
                <a:spcPts val="800"/>
              </a:spcAft>
            </a:pPr>
            <a:r>
              <a:rPr lang="en-US" sz="2400" b="1" dirty="0">
                <a:solidFill>
                  <a:srgbClr val="EC694A"/>
                </a:solidFill>
                <a:latin typeface="Century Gothic" panose="020B0502020202020204" pitchFamily="34" charset="0"/>
              </a:rPr>
              <a:t>Resources required </a:t>
            </a:r>
          </a:p>
        </p:txBody>
      </p:sp>
      <p:sp>
        <p:nvSpPr>
          <p:cNvPr id="10" name="TextBox 9">
            <a:extLst>
              <a:ext uri="{FF2B5EF4-FFF2-40B4-BE49-F238E27FC236}">
                <a16:creationId xmlns:a16="http://schemas.microsoft.com/office/drawing/2014/main" id="{B60255D6-F7D5-BE51-319F-3AF82F0820EF}"/>
              </a:ext>
            </a:extLst>
          </p:cNvPr>
          <p:cNvSpPr txBox="1"/>
          <p:nvPr userDrawn="1"/>
        </p:nvSpPr>
        <p:spPr>
          <a:xfrm>
            <a:off x="5008889" y="744975"/>
            <a:ext cx="4518025" cy="1176476"/>
          </a:xfrm>
          <a:prstGeom prst="rect">
            <a:avLst/>
          </a:prstGeom>
          <a:noFill/>
        </p:spPr>
        <p:txBody>
          <a:bodyPr wrap="square" rtlCol="0">
            <a:spAutoFit/>
          </a:bodyPr>
          <a:lstStyle/>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2" name="Slide Number Placeholder 5">
            <a:extLst>
              <a:ext uri="{FF2B5EF4-FFF2-40B4-BE49-F238E27FC236}">
                <a16:creationId xmlns:a16="http://schemas.microsoft.com/office/drawing/2014/main" id="{4DB59F04-F5AA-0801-0B13-214D0E13054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976FB27C-E708-05AF-A072-0521FC5BEB55}"/>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6" name="TextBox 5">
            <a:extLst>
              <a:ext uri="{FF2B5EF4-FFF2-40B4-BE49-F238E27FC236}">
                <a16:creationId xmlns:a16="http://schemas.microsoft.com/office/drawing/2014/main" id="{CA738623-8B52-321A-67FF-8DF5CB2FE394}"/>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9" name="TextBox 8">
            <a:extLst>
              <a:ext uri="{FF2B5EF4-FFF2-40B4-BE49-F238E27FC236}">
                <a16:creationId xmlns:a16="http://schemas.microsoft.com/office/drawing/2014/main" id="{D7E42CF0-927F-365D-7773-76DA83AB4CFC}"/>
              </a:ext>
            </a:extLst>
          </p:cNvPr>
          <p:cNvSpPr txBox="1"/>
          <p:nvPr userDrawn="1"/>
        </p:nvSpPr>
        <p:spPr>
          <a:xfrm>
            <a:off x="222307" y="742917"/>
            <a:ext cx="4518025" cy="5241756"/>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dirty="0">
                <a:solidFill>
                  <a:schemeClr val="tx1"/>
                </a:solidFill>
                <a:latin typeface="Century Gothic" panose="020B0502020202020204" pitchFamily="34" charset="0"/>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3"/>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2400"/>
              </a:lnSpc>
              <a:spcBef>
                <a:spcPts val="700"/>
              </a:spcBef>
              <a:spcAft>
                <a:spcPts val="0"/>
              </a:spcAft>
              <a:buClrTx/>
              <a:buSzTx/>
              <a:buFontTx/>
              <a:buNone/>
              <a:tabLst/>
              <a:defRPr/>
            </a:pPr>
            <a:endParaRPr lang="en-US"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603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164747"/>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a:lnSpc>
                <a:spcPts val="2300"/>
              </a:lnSpc>
            </a:pPr>
            <a:r>
              <a:rPr lang="en-GB"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2490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F - blank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2276"/>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094BB503-8807-82A5-14DF-4F12CC984B5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7" name="Picture 6" descr="A close-up of a logo&#10;&#10;Description automatically generated">
            <a:extLst>
              <a:ext uri="{FF2B5EF4-FFF2-40B4-BE49-F238E27FC236}">
                <a16:creationId xmlns:a16="http://schemas.microsoft.com/office/drawing/2014/main" id="{8B3FB9FE-20B6-D2A7-0CA0-B53FFE1AD36F}"/>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F98F271E-351A-C0DA-5ED1-7A9B87676B6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02725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1751FA22-7FFF-D15C-9949-B592D645673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descr="A close-up of a logo&#10;&#10;Description automatically generated">
            <a:extLst>
              <a:ext uri="{FF2B5EF4-FFF2-40B4-BE49-F238E27FC236}">
                <a16:creationId xmlns:a16="http://schemas.microsoft.com/office/drawing/2014/main" id="{1A57D409-EC48-0997-B0C8-838FC922D3B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10207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5" name="Slide Number Placeholder 5">
            <a:extLst>
              <a:ext uri="{FF2B5EF4-FFF2-40B4-BE49-F238E27FC236}">
                <a16:creationId xmlns:a16="http://schemas.microsoft.com/office/drawing/2014/main" id="{D734BCF7-9077-EC02-0FF2-D789ECF9339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00273752"/>
      </p:ext>
    </p:extLst>
  </p:cSld>
  <p:clrMap bg1="dk1" tx1="lt1" bg2="dk2" tx2="lt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703" r:id="rId6"/>
    <p:sldLayoutId id="2147483702" r:id="rId7"/>
    <p:sldLayoutId id="2147483670" r:id="rId8"/>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8" userDrawn="1">
          <p15:clr>
            <a:srgbClr val="F26B43"/>
          </p15:clr>
        </p15:guide>
        <p15:guide id="4" pos="1008" userDrawn="1">
          <p15:clr>
            <a:srgbClr val="F26B43"/>
          </p15:clr>
        </p15:guide>
        <p15:guide id="5" pos="1208" userDrawn="1">
          <p15:clr>
            <a:srgbClr val="F26B43"/>
          </p15:clr>
        </p15:guide>
        <p15:guide id="6" pos="2008" userDrawn="1">
          <p15:clr>
            <a:srgbClr val="F26B43"/>
          </p15:clr>
        </p15:guide>
        <p15:guide id="7" pos="2216" userDrawn="1">
          <p15:clr>
            <a:srgbClr val="F26B43"/>
          </p15:clr>
        </p15:guide>
        <p15:guide id="8" pos="3016" userDrawn="1">
          <p15:clr>
            <a:srgbClr val="F26B43"/>
          </p15:clr>
        </p15:guide>
        <p15:guide id="9" pos="3224" userDrawn="1">
          <p15:clr>
            <a:srgbClr val="F26B43"/>
          </p15:clr>
        </p15:guide>
        <p15:guide id="10" pos="4024" userDrawn="1">
          <p15:clr>
            <a:srgbClr val="F26B43"/>
          </p15:clr>
        </p15:guide>
        <p15:guide id="11" pos="4232" userDrawn="1">
          <p15:clr>
            <a:srgbClr val="F26B43"/>
          </p15:clr>
        </p15:guide>
        <p15:guide id="12" pos="5032" userDrawn="1">
          <p15:clr>
            <a:srgbClr val="F26B43"/>
          </p15:clr>
        </p15:guide>
        <p15:guide id="13" pos="5232" userDrawn="1">
          <p15:clr>
            <a:srgbClr val="F26B43"/>
          </p15:clr>
        </p15:guide>
        <p15:guide id="14" pos="6032" userDrawn="1">
          <p15:clr>
            <a:srgbClr val="F26B43"/>
          </p15:clr>
        </p15:guide>
        <p15:guide id="15" orient="horz" userDrawn="1">
          <p15:clr>
            <a:srgbClr val="F26B43"/>
          </p15:clr>
        </p15:guide>
        <p15:guide id="16" orient="horz" pos="4320" userDrawn="1">
          <p15:clr>
            <a:srgbClr val="F26B43"/>
          </p15:clr>
        </p15:guide>
        <p15:guide id="17" orient="horz" pos="208" userDrawn="1">
          <p15:clr>
            <a:srgbClr val="F26B43"/>
          </p15:clr>
        </p15:guide>
        <p15:guide id="18" orient="horz" pos="688" userDrawn="1">
          <p15:clr>
            <a:srgbClr val="F26B43"/>
          </p15:clr>
        </p15:guide>
        <p15:guide id="19" orient="horz" pos="888" userDrawn="1">
          <p15:clr>
            <a:srgbClr val="F26B43"/>
          </p15:clr>
        </p15:guide>
        <p15:guide id="20" orient="horz" pos="1368" userDrawn="1">
          <p15:clr>
            <a:srgbClr val="F26B43"/>
          </p15:clr>
        </p15:guide>
        <p15:guide id="21" orient="horz" pos="1576" userDrawn="1">
          <p15:clr>
            <a:srgbClr val="F26B43"/>
          </p15:clr>
        </p15:guide>
        <p15:guide id="22" orient="horz" pos="2056" userDrawn="1">
          <p15:clr>
            <a:srgbClr val="F26B43"/>
          </p15:clr>
        </p15:guide>
        <p15:guide id="23" orient="horz" pos="2264" userDrawn="1">
          <p15:clr>
            <a:srgbClr val="F26B43"/>
          </p15:clr>
        </p15:guide>
        <p15:guide id="24" orient="horz" pos="2744" userDrawn="1">
          <p15:clr>
            <a:srgbClr val="F26B43"/>
          </p15:clr>
        </p15:guide>
        <p15:guide id="25" orient="horz" pos="2952" userDrawn="1">
          <p15:clr>
            <a:srgbClr val="F26B43"/>
          </p15:clr>
        </p15:guide>
        <p15:guide id="26" orient="horz" pos="3432" userDrawn="1">
          <p15:clr>
            <a:srgbClr val="F26B43"/>
          </p15:clr>
        </p15:guide>
        <p15:guide id="27" orient="horz" pos="3632" userDrawn="1">
          <p15:clr>
            <a:srgbClr val="F26B43"/>
          </p15:clr>
        </p15:guide>
        <p15:guide id="28" orient="horz" pos="41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7247890" y="6356352"/>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3162068689"/>
      </p:ext>
    </p:extLst>
  </p:cSld>
  <p:clrMap bg1="lt1" tx1="dk1" bg2="lt2" tx2="dk2" accent1="accent1" accent2="accent2" accent3="accent3" accent4="accent4" accent5="accent5" accent6="accent6" hlink="hlink" folHlink="folHlink"/>
  <p:sldLayoutIdLst>
    <p:sldLayoutId id="2147483672" r:id="rId1"/>
    <p:sldLayoutId id="2147483700" r:id="rId2"/>
    <p:sldLayoutId id="2147483699" r:id="rId3"/>
    <p:sldLayoutId id="2147483698" r:id="rId4"/>
    <p:sldLayoutId id="2147483678" r:id="rId5"/>
    <p:sldLayoutId id="2147483685" r:id="rId6"/>
    <p:sldLayoutId id="2147483687" r:id="rId7"/>
    <p:sldLayoutId id="2147483688" r:id="rId8"/>
    <p:sldLayoutId id="2147483680" r:id="rId9"/>
    <p:sldLayoutId id="2147483686" r:id="rId10"/>
    <p:sldLayoutId id="2147483694" r:id="rId11"/>
    <p:sldLayoutId id="2147483696" r:id="rId12"/>
    <p:sldLayoutId id="2147483693" r:id="rId13"/>
    <p:sldLayoutId id="2147483695" r:id="rId14"/>
    <p:sldLayoutId id="2147483691" r:id="rId15"/>
    <p:sldLayoutId id="2147483682" r:id="rId16"/>
    <p:sldLayoutId id="2147483689" r:id="rId17"/>
    <p:sldLayoutId id="2147483690" r:id="rId18"/>
    <p:sldLayoutId id="2147483704" r:id="rId19"/>
    <p:sldLayoutId id="2147483706" r:id="rId20"/>
    <p:sldLayoutId id="2147483705" r:id="rId21"/>
    <p:sldLayoutId id="2147483708" r:id="rId22"/>
    <p:sldLayoutId id="2147483701" r:id="rId23"/>
    <p:sldLayoutId id="2147483677" r:id="rId24"/>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2FFF7E"/>
          </p15:clr>
        </p15:guide>
        <p15:guide id="2" pos="6240" userDrawn="1">
          <p15:clr>
            <a:srgbClr val="2FFF7E"/>
          </p15:clr>
        </p15:guide>
        <p15:guide id="3" pos="204" userDrawn="1">
          <p15:clr>
            <a:srgbClr val="2FFF7E"/>
          </p15:clr>
        </p15:guide>
        <p15:guide id="4" pos="1005" userDrawn="1">
          <p15:clr>
            <a:srgbClr val="2FFF7E"/>
          </p15:clr>
        </p15:guide>
        <p15:guide id="5" pos="1210" userDrawn="1">
          <p15:clr>
            <a:srgbClr val="2FFF7E"/>
          </p15:clr>
        </p15:guide>
        <p15:guide id="6" pos="2011" userDrawn="1">
          <p15:clr>
            <a:srgbClr val="2FFF7E"/>
          </p15:clr>
        </p15:guide>
        <p15:guide id="7" pos="2216" userDrawn="1">
          <p15:clr>
            <a:srgbClr val="2FFF7E"/>
          </p15:clr>
        </p15:guide>
        <p15:guide id="8" pos="3017" userDrawn="1">
          <p15:clr>
            <a:srgbClr val="2FFF7E"/>
          </p15:clr>
        </p15:guide>
        <p15:guide id="9" pos="3222" userDrawn="1">
          <p15:clr>
            <a:srgbClr val="2FFF7E"/>
          </p15:clr>
        </p15:guide>
        <p15:guide id="10" pos="4023" userDrawn="1">
          <p15:clr>
            <a:srgbClr val="2FFF7E"/>
          </p15:clr>
        </p15:guide>
        <p15:guide id="11" pos="4228" userDrawn="1">
          <p15:clr>
            <a:srgbClr val="2FFF7E"/>
          </p15:clr>
        </p15:guide>
        <p15:guide id="12" pos="5029" userDrawn="1">
          <p15:clr>
            <a:srgbClr val="2FFF7E"/>
          </p15:clr>
        </p15:guide>
        <p15:guide id="13" pos="5234" userDrawn="1">
          <p15:clr>
            <a:srgbClr val="2FFF7E"/>
          </p15:clr>
        </p15:guide>
        <p15:guide id="14" pos="6035" userDrawn="1">
          <p15:clr>
            <a:srgbClr val="2FFF7E"/>
          </p15:clr>
        </p15:guide>
        <p15:guide id="15" orient="horz" userDrawn="1">
          <p15:clr>
            <a:srgbClr val="2FFF7E"/>
          </p15:clr>
        </p15:guide>
        <p15:guide id="16" orient="horz" pos="4320" userDrawn="1">
          <p15:clr>
            <a:srgbClr val="2FFF7E"/>
          </p15:clr>
        </p15:guide>
        <p15:guide id="17" orient="horz" pos="204" userDrawn="1">
          <p15:clr>
            <a:srgbClr val="2FFF7E"/>
          </p15:clr>
        </p15:guide>
        <p15:guide id="18" orient="horz" pos="685" userDrawn="1">
          <p15:clr>
            <a:srgbClr val="2FFF7E"/>
          </p15:clr>
        </p15:guide>
        <p15:guide id="19" orient="horz" pos="890" userDrawn="1">
          <p15:clr>
            <a:srgbClr val="2FFF7E"/>
          </p15:clr>
        </p15:guide>
        <p15:guide id="20" orient="horz" pos="1371" userDrawn="1">
          <p15:clr>
            <a:srgbClr val="2FFF7E"/>
          </p15:clr>
        </p15:guide>
        <p15:guide id="21" orient="horz" pos="1576" userDrawn="1">
          <p15:clr>
            <a:srgbClr val="2FFF7E"/>
          </p15:clr>
        </p15:guide>
        <p15:guide id="22" orient="horz" pos="2057" userDrawn="1">
          <p15:clr>
            <a:srgbClr val="2FFF7E"/>
          </p15:clr>
        </p15:guide>
        <p15:guide id="23" orient="horz" pos="2262" userDrawn="1">
          <p15:clr>
            <a:srgbClr val="2FFF7E"/>
          </p15:clr>
        </p15:guide>
        <p15:guide id="24" orient="horz" pos="2743" userDrawn="1">
          <p15:clr>
            <a:srgbClr val="2FFF7E"/>
          </p15:clr>
        </p15:guide>
        <p15:guide id="25" orient="horz" pos="2948" userDrawn="1">
          <p15:clr>
            <a:srgbClr val="2FFF7E"/>
          </p15:clr>
        </p15:guide>
        <p15:guide id="26" orient="horz" pos="3429" userDrawn="1">
          <p15:clr>
            <a:srgbClr val="2FFF7E"/>
          </p15:clr>
        </p15:guide>
        <p15:guide id="27" orient="horz" pos="3634" userDrawn="1">
          <p15:clr>
            <a:srgbClr val="2FFF7E"/>
          </p15:clr>
        </p15:guide>
        <p15:guide id="28" orient="horz" pos="4115" userDrawn="1">
          <p15:clr>
            <a:srgbClr val="2FFF7E"/>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7"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27.png"/><Relationship Id="rId5" Type="http://schemas.microsoft.com/office/2007/relationships/hdphoto" Target="../media/hdphoto2.wdp"/><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5.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5.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4.xml"/><Relationship Id="rId1" Type="http://schemas.openxmlformats.org/officeDocument/2006/relationships/slideLayout" Target="../slideLayouts/slideLayout25.xml"/><Relationship Id="rId5" Type="http://schemas.openxmlformats.org/officeDocument/2006/relationships/image" Target="../media/image38.emf"/><Relationship Id="rId4" Type="http://schemas.openxmlformats.org/officeDocument/2006/relationships/image" Target="../media/image37.emf"/></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hyperlink" Target="http://www.childline.org.uk/" TargetMode="External"/><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image" Target="../media/image40.png"/><Relationship Id="rId5" Type="http://schemas.openxmlformats.org/officeDocument/2006/relationships/hyperlink" Target="http://www.talktofrank.com/" TargetMode="External"/><Relationship Id="rId4" Type="http://schemas.openxmlformats.org/officeDocument/2006/relationships/hyperlink" Target="http://www.nhs.uk/better-health/quit-smok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1">
            <a:extLst>
              <a:ext uri="{FF2B5EF4-FFF2-40B4-BE49-F238E27FC236}">
                <a16:creationId xmlns:a16="http://schemas.microsoft.com/office/drawing/2014/main" id="{D40D6509-F91F-2E2F-FAA5-0EED6F3F9E40}"/>
              </a:ext>
            </a:extLst>
          </p:cNvPr>
          <p:cNvPicPr>
            <a:picLocks noChangeAspect="1"/>
          </p:cNvPicPr>
          <p:nvPr/>
        </p:nvPicPr>
        <p:blipFill>
          <a:blip r:embed="rId2"/>
          <a:srcRect t="1207" b="1207"/>
          <a:stretch/>
        </p:blipFill>
        <p:spPr>
          <a:xfrm>
            <a:off x="6750838" y="1412875"/>
            <a:ext cx="2449299" cy="3382670"/>
          </a:xfrm>
          <a:prstGeom prst="rect">
            <a:avLst/>
          </a:prstGeom>
          <a:ln>
            <a:noFill/>
          </a:ln>
          <a:effectLst>
            <a:outerShdw blurRad="292100" dist="232131" dir="5400000" algn="tl" rotWithShape="0">
              <a:srgbClr val="333333">
                <a:alpha val="71669"/>
              </a:srgbClr>
            </a:outerShdw>
          </a:effectLst>
        </p:spPr>
      </p:pic>
      <p:sp>
        <p:nvSpPr>
          <p:cNvPr id="2" name="Title 1">
            <a:extLst>
              <a:ext uri="{FF2B5EF4-FFF2-40B4-BE49-F238E27FC236}">
                <a16:creationId xmlns:a16="http://schemas.microsoft.com/office/drawing/2014/main" id="{F808800C-B306-18E7-D605-B2295BCDC299}"/>
              </a:ext>
            </a:extLst>
          </p:cNvPr>
          <p:cNvSpPr>
            <a:spLocks noGrp="1"/>
          </p:cNvSpPr>
          <p:nvPr>
            <p:ph type="title"/>
          </p:nvPr>
        </p:nvSpPr>
        <p:spPr>
          <a:xfrm>
            <a:off x="193549" y="1000106"/>
            <a:ext cx="5151120" cy="1325563"/>
          </a:xfrm>
        </p:spPr>
        <p:txBody>
          <a:bodyPr>
            <a:normAutofit fontScale="90000"/>
          </a:bodyPr>
          <a:lstStyle/>
          <a:p>
            <a:r>
              <a:rPr lang="en-US" dirty="0"/>
              <a:t>Drug education</a:t>
            </a:r>
          </a:p>
        </p:txBody>
      </p:sp>
      <p:sp>
        <p:nvSpPr>
          <p:cNvPr id="3" name="Subtitle 2">
            <a:extLst>
              <a:ext uri="{FF2B5EF4-FFF2-40B4-BE49-F238E27FC236}">
                <a16:creationId xmlns:a16="http://schemas.microsoft.com/office/drawing/2014/main" id="{F1231D9D-8A18-B483-FE64-1B1B1B96683A}"/>
              </a:ext>
            </a:extLst>
          </p:cNvPr>
          <p:cNvSpPr>
            <a:spLocks noGrp="1"/>
          </p:cNvSpPr>
          <p:nvPr>
            <p:ph type="subTitle" idx="1"/>
          </p:nvPr>
        </p:nvSpPr>
        <p:spPr>
          <a:xfrm>
            <a:off x="239606" y="3483582"/>
            <a:ext cx="5071113" cy="895913"/>
          </a:xfrm>
        </p:spPr>
        <p:txBody>
          <a:bodyPr/>
          <a:lstStyle/>
          <a:p>
            <a:pPr>
              <a:lnSpc>
                <a:spcPts val="3200"/>
              </a:lnSpc>
              <a:spcBef>
                <a:spcPts val="0"/>
              </a:spcBef>
            </a:pPr>
            <a:r>
              <a:rPr lang="en-US" sz="2400" dirty="0"/>
              <a:t>Tobacco and nicotine</a:t>
            </a:r>
          </a:p>
          <a:p>
            <a:pPr>
              <a:lnSpc>
                <a:spcPts val="3200"/>
              </a:lnSpc>
              <a:spcBef>
                <a:spcPts val="0"/>
              </a:spcBef>
            </a:pPr>
            <a:r>
              <a:rPr lang="en-US" dirty="0"/>
              <a:t>Year 7-8: Lesson 2</a:t>
            </a:r>
            <a:endParaRPr lang="en-US" sz="2400" dirty="0"/>
          </a:p>
        </p:txBody>
      </p:sp>
      <p:sp>
        <p:nvSpPr>
          <p:cNvPr id="5" name="Slide Number Placeholder 5">
            <a:extLst>
              <a:ext uri="{FF2B5EF4-FFF2-40B4-BE49-F238E27FC236}">
                <a16:creationId xmlns:a16="http://schemas.microsoft.com/office/drawing/2014/main" id="{B3DDE530-D9CF-7586-D2F5-BC12A61F377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22601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66AD-FBEF-AB0F-1F13-3998817CD676}"/>
              </a:ext>
            </a:extLst>
          </p:cNvPr>
          <p:cNvSpPr>
            <a:spLocks noGrp="1"/>
          </p:cNvSpPr>
          <p:nvPr>
            <p:ph idx="1"/>
          </p:nvPr>
        </p:nvSpPr>
        <p:spPr/>
        <p:txBody>
          <a:bodyPr/>
          <a:lstStyle/>
          <a:p>
            <a:endParaRPr lang="en-US"/>
          </a:p>
        </p:txBody>
      </p:sp>
      <p:sp>
        <p:nvSpPr>
          <p:cNvPr id="3" name="Slide Number Placeholder 5">
            <a:extLst>
              <a:ext uri="{FF2B5EF4-FFF2-40B4-BE49-F238E27FC236}">
                <a16:creationId xmlns:a16="http://schemas.microsoft.com/office/drawing/2014/main" id="{3D634B50-2908-D19A-31D1-14B55BBA010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tx1">
                    <a:lumMod val="50000"/>
                    <a:lumOff val="50000"/>
                  </a:schemeClr>
                </a:solidFill>
              </a:rPr>
              <a:t>© PSHE Association 2025</a:t>
            </a:r>
          </a:p>
        </p:txBody>
      </p:sp>
    </p:spTree>
    <p:extLst>
      <p:ext uri="{BB962C8B-B14F-4D97-AF65-F5344CB8AC3E}">
        <p14:creationId xmlns:p14="http://schemas.microsoft.com/office/powerpoint/2010/main" val="2552904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0745C9D-E4FC-ED65-A944-0DB4FAEFB885}"/>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9" name="Content Placeholder 4">
            <a:extLst>
              <a:ext uri="{FF2B5EF4-FFF2-40B4-BE49-F238E27FC236}">
                <a16:creationId xmlns:a16="http://schemas.microsoft.com/office/drawing/2014/main" id="{8458B1C3-16D4-6C6E-9B01-B842A8425974}"/>
              </a:ext>
            </a:extLst>
          </p:cNvPr>
          <p:cNvSpPr txBox="1">
            <a:spLocks/>
          </p:cNvSpPr>
          <p:nvPr/>
        </p:nvSpPr>
        <p:spPr>
          <a:xfrm>
            <a:off x="249183" y="1288859"/>
            <a:ext cx="3495309" cy="4650224"/>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pPr>
            <a:r>
              <a:rPr lang="en-US"/>
              <a:t>To learn about and manage influences relating to tobacco and nicotine product use.</a:t>
            </a:r>
            <a:endParaRPr lang="en-US" dirty="0"/>
          </a:p>
        </p:txBody>
      </p:sp>
      <p:sp>
        <p:nvSpPr>
          <p:cNvPr id="10" name="Content Placeholder 5">
            <a:extLst>
              <a:ext uri="{FF2B5EF4-FFF2-40B4-BE49-F238E27FC236}">
                <a16:creationId xmlns:a16="http://schemas.microsoft.com/office/drawing/2014/main" id="{E7EC764B-1826-45EC-1A05-6BB5BF0283F5}"/>
              </a:ext>
            </a:extLst>
          </p:cNvPr>
          <p:cNvSpPr txBox="1">
            <a:spLocks/>
          </p:cNvSpPr>
          <p:nvPr/>
        </p:nvSpPr>
        <p:spPr>
          <a:xfrm>
            <a:off x="4067944" y="1333463"/>
            <a:ext cx="4057578" cy="4650224"/>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spcAft>
                <a:spcPts val="0"/>
              </a:spcAft>
            </a:pPr>
            <a:r>
              <a:rPr lang="en-US" dirty="0"/>
              <a:t>We will be able to:</a:t>
            </a:r>
          </a:p>
          <a:p>
            <a:pPr marL="198000" indent="-198000">
              <a:lnSpc>
                <a:spcPts val="2800"/>
              </a:lnSpc>
              <a:spcBef>
                <a:spcPts val="1100"/>
              </a:spcBef>
              <a:spcAft>
                <a:spcPts val="0"/>
              </a:spcAft>
              <a:buFont typeface="Arial" panose="020B0604020202020204" pitchFamily="34" charset="0"/>
              <a:buChar char="•"/>
            </a:pPr>
            <a:r>
              <a:rPr lang="en-US" dirty="0"/>
              <a:t>identify a range of risks related to tobacco use and vaping (e-cigarette use)</a:t>
            </a:r>
          </a:p>
          <a:p>
            <a:pPr marL="198000" indent="-198000">
              <a:lnSpc>
                <a:spcPts val="2800"/>
              </a:lnSpc>
              <a:spcBef>
                <a:spcPts val="1100"/>
              </a:spcBef>
              <a:spcAft>
                <a:spcPts val="0"/>
              </a:spcAft>
              <a:buFont typeface="Arial" panose="020B0604020202020204" pitchFamily="34" charset="0"/>
              <a:buChar char="•"/>
            </a:pPr>
            <a:r>
              <a:rPr lang="en-US" dirty="0" err="1"/>
              <a:t>analyse</a:t>
            </a:r>
            <a:r>
              <a:rPr lang="en-US" dirty="0"/>
              <a:t> a range of potential influences on young people to smoke or vape</a:t>
            </a:r>
          </a:p>
          <a:p>
            <a:pPr marL="198000" indent="-198000">
              <a:lnSpc>
                <a:spcPts val="2800"/>
              </a:lnSpc>
              <a:spcBef>
                <a:spcPts val="1100"/>
              </a:spcBef>
              <a:spcAft>
                <a:spcPts val="0"/>
              </a:spcAft>
              <a:buFont typeface="Arial" panose="020B0604020202020204" pitchFamily="34" charset="0"/>
              <a:buChar char="•"/>
            </a:pPr>
            <a:r>
              <a:rPr lang="en-US" dirty="0"/>
              <a:t>demonstrate strategies for managing peer influence in situations involving tobacco and vapes (e-cigarettes)</a:t>
            </a:r>
          </a:p>
          <a:p>
            <a:endParaRPr lang="en-US" dirty="0"/>
          </a:p>
        </p:txBody>
      </p:sp>
    </p:spTree>
    <p:extLst>
      <p:ext uri="{BB962C8B-B14F-4D97-AF65-F5344CB8AC3E}">
        <p14:creationId xmlns:p14="http://schemas.microsoft.com/office/powerpoint/2010/main" val="3757565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FC49A77-BB91-49D9-60F3-B11AB99A4D1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pic>
        <p:nvPicPr>
          <p:cNvPr id="14" name="Picture 13">
            <a:extLst>
              <a:ext uri="{FF2B5EF4-FFF2-40B4-BE49-F238E27FC236}">
                <a16:creationId xmlns:a16="http://schemas.microsoft.com/office/drawing/2014/main" id="{CA5EF684-CCC0-EE3A-B6DB-0DF74C213325}"/>
              </a:ext>
            </a:extLst>
          </p:cNvPr>
          <p:cNvPicPr>
            <a:picLocks noChangeAspect="1"/>
          </p:cNvPicPr>
          <p:nvPr/>
        </p:nvPicPr>
        <p:blipFill>
          <a:blip r:embed="rId3"/>
          <a:stretch>
            <a:fillRect/>
          </a:stretch>
        </p:blipFill>
        <p:spPr>
          <a:xfrm rot="21373191">
            <a:off x="3810202" y="4895617"/>
            <a:ext cx="5715117" cy="1283115"/>
          </a:xfrm>
          <a:prstGeom prst="roundRect">
            <a:avLst>
              <a:gd name="adj" fmla="val 3788"/>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5F50F7C7-64AC-2D9D-7E67-FE1383C93041}"/>
              </a:ext>
            </a:extLst>
          </p:cNvPr>
          <p:cNvGrpSpPr/>
          <p:nvPr/>
        </p:nvGrpSpPr>
        <p:grpSpPr>
          <a:xfrm>
            <a:off x="323850" y="2544086"/>
            <a:ext cx="3523575" cy="2416380"/>
            <a:chOff x="4880561" y="1418321"/>
            <a:chExt cx="4626529" cy="3172759"/>
          </a:xfrm>
        </p:grpSpPr>
        <p:pic>
          <p:nvPicPr>
            <p:cNvPr id="24" name="Picture 23">
              <a:extLst>
                <a:ext uri="{FF2B5EF4-FFF2-40B4-BE49-F238E27FC236}">
                  <a16:creationId xmlns:a16="http://schemas.microsoft.com/office/drawing/2014/main" id="{D4A2D405-D6CA-3F7E-0A9A-AD5D5BA1781F}"/>
                </a:ext>
              </a:extLst>
            </p:cNvPr>
            <p:cNvPicPr>
              <a:picLocks noChangeAspect="1"/>
            </p:cNvPicPr>
            <p:nvPr/>
          </p:nvPicPr>
          <p:blipFill>
            <a:blip r:embed="rId4"/>
            <a:stretch>
              <a:fillRect/>
            </a:stretch>
          </p:blipFill>
          <p:spPr>
            <a:xfrm rot="21429366">
              <a:off x="6297729" y="3732761"/>
              <a:ext cx="1792195" cy="858319"/>
            </a:xfrm>
            <a:prstGeom prst="roundRect">
              <a:avLst/>
            </a:prstGeom>
            <a:effectLst>
              <a:outerShdw blurRad="168799" algn="tl" rotWithShape="0">
                <a:prstClr val="black">
                  <a:alpha val="40000"/>
                </a:prstClr>
              </a:outerShdw>
            </a:effectLst>
          </p:spPr>
        </p:pic>
        <p:grpSp>
          <p:nvGrpSpPr>
            <p:cNvPr id="2" name="Group 1">
              <a:extLst>
                <a:ext uri="{FF2B5EF4-FFF2-40B4-BE49-F238E27FC236}">
                  <a16:creationId xmlns:a16="http://schemas.microsoft.com/office/drawing/2014/main" id="{F51AD3F4-EAE2-5269-4BA4-8C9BB899F27A}"/>
                </a:ext>
              </a:extLst>
            </p:cNvPr>
            <p:cNvGrpSpPr/>
            <p:nvPr/>
          </p:nvGrpSpPr>
          <p:grpSpPr>
            <a:xfrm>
              <a:off x="4880561" y="1418321"/>
              <a:ext cx="4626529" cy="2820110"/>
              <a:chOff x="4715531" y="1541070"/>
              <a:chExt cx="4626529" cy="2820110"/>
            </a:xfrm>
          </p:grpSpPr>
          <p:pic>
            <p:nvPicPr>
              <p:cNvPr id="21" name="Picture 20">
                <a:extLst>
                  <a:ext uri="{FF2B5EF4-FFF2-40B4-BE49-F238E27FC236}">
                    <a16:creationId xmlns:a16="http://schemas.microsoft.com/office/drawing/2014/main" id="{F26DC027-C44B-4080-2563-87DA6710A669}"/>
                  </a:ext>
                </a:extLst>
              </p:cNvPr>
              <p:cNvPicPr>
                <a:picLocks noChangeAspect="1"/>
              </p:cNvPicPr>
              <p:nvPr/>
            </p:nvPicPr>
            <p:blipFill>
              <a:blip r:embed="rId5"/>
              <a:stretch>
                <a:fillRect/>
              </a:stretch>
            </p:blipFill>
            <p:spPr>
              <a:xfrm rot="577519">
                <a:off x="7518515" y="2213314"/>
                <a:ext cx="1823545" cy="849155"/>
              </a:xfrm>
              <a:prstGeom prst="roundRect">
                <a:avLst/>
              </a:prstGeom>
              <a:effectLst>
                <a:outerShdw blurRad="168799" algn="tl" rotWithShape="0">
                  <a:prstClr val="black">
                    <a:alpha val="40000"/>
                  </a:prstClr>
                </a:outerShdw>
              </a:effectLst>
            </p:spPr>
          </p:pic>
          <p:pic>
            <p:nvPicPr>
              <p:cNvPr id="22" name="Picture 21">
                <a:extLst>
                  <a:ext uri="{FF2B5EF4-FFF2-40B4-BE49-F238E27FC236}">
                    <a16:creationId xmlns:a16="http://schemas.microsoft.com/office/drawing/2014/main" id="{2B5A7672-ED21-AA1A-6D70-C244C956675B}"/>
                  </a:ext>
                </a:extLst>
              </p:cNvPr>
              <p:cNvPicPr>
                <a:picLocks noChangeAspect="1"/>
              </p:cNvPicPr>
              <p:nvPr/>
            </p:nvPicPr>
            <p:blipFill>
              <a:blip r:embed="rId6"/>
              <a:stretch>
                <a:fillRect/>
              </a:stretch>
            </p:blipFill>
            <p:spPr>
              <a:xfrm rot="20497602">
                <a:off x="5593031" y="1541070"/>
                <a:ext cx="1758753" cy="824875"/>
              </a:xfrm>
              <a:prstGeom prst="roundRect">
                <a:avLst/>
              </a:prstGeom>
              <a:effectLst>
                <a:outerShdw blurRad="168799" algn="tl" rotWithShape="0">
                  <a:prstClr val="black">
                    <a:alpha val="40000"/>
                  </a:prstClr>
                </a:outerShdw>
              </a:effectLst>
            </p:spPr>
          </p:pic>
          <p:pic>
            <p:nvPicPr>
              <p:cNvPr id="15" name="Picture 14">
                <a:extLst>
                  <a:ext uri="{FF2B5EF4-FFF2-40B4-BE49-F238E27FC236}">
                    <a16:creationId xmlns:a16="http://schemas.microsoft.com/office/drawing/2014/main" id="{2EC6F099-8236-2264-EF7A-3691F21665D0}"/>
                  </a:ext>
                </a:extLst>
              </p:cNvPr>
              <p:cNvPicPr>
                <a:picLocks noChangeAspect="1"/>
              </p:cNvPicPr>
              <p:nvPr/>
            </p:nvPicPr>
            <p:blipFill>
              <a:blip r:embed="rId7"/>
              <a:stretch>
                <a:fillRect/>
              </a:stretch>
            </p:blipFill>
            <p:spPr>
              <a:xfrm rot="21386133">
                <a:off x="6062156" y="2853548"/>
                <a:ext cx="1823546" cy="861034"/>
              </a:xfrm>
              <a:prstGeom prst="roundRect">
                <a:avLst/>
              </a:prstGeom>
              <a:effectLst>
                <a:outerShdw blurRad="168799" algn="tl" rotWithShape="0">
                  <a:prstClr val="black">
                    <a:alpha val="40000"/>
                  </a:prstClr>
                </a:outerShdw>
              </a:effectLst>
            </p:spPr>
          </p:pic>
          <p:pic>
            <p:nvPicPr>
              <p:cNvPr id="16" name="Picture 15">
                <a:extLst>
                  <a:ext uri="{FF2B5EF4-FFF2-40B4-BE49-F238E27FC236}">
                    <a16:creationId xmlns:a16="http://schemas.microsoft.com/office/drawing/2014/main" id="{476A3107-2D68-465B-F794-1FAC9905F910}"/>
                  </a:ext>
                </a:extLst>
              </p:cNvPr>
              <p:cNvPicPr>
                <a:picLocks noChangeAspect="1"/>
              </p:cNvPicPr>
              <p:nvPr/>
            </p:nvPicPr>
            <p:blipFill>
              <a:blip r:embed="rId8"/>
              <a:stretch>
                <a:fillRect/>
              </a:stretch>
            </p:blipFill>
            <p:spPr>
              <a:xfrm rot="171072">
                <a:off x="4942837" y="3502861"/>
                <a:ext cx="1823546" cy="858319"/>
              </a:xfrm>
              <a:prstGeom prst="roundRect">
                <a:avLst/>
              </a:prstGeom>
              <a:effectLst>
                <a:outerShdw blurRad="168799" algn="tl" rotWithShape="0">
                  <a:prstClr val="black">
                    <a:alpha val="40000"/>
                  </a:prstClr>
                </a:outerShdw>
              </a:effectLst>
            </p:spPr>
          </p:pic>
          <p:pic>
            <p:nvPicPr>
              <p:cNvPr id="17" name="Picture 16">
                <a:extLst>
                  <a:ext uri="{FF2B5EF4-FFF2-40B4-BE49-F238E27FC236}">
                    <a16:creationId xmlns:a16="http://schemas.microsoft.com/office/drawing/2014/main" id="{52858878-BDAB-F913-6BEE-F74A7698D702}"/>
                  </a:ext>
                </a:extLst>
              </p:cNvPr>
              <p:cNvPicPr>
                <a:picLocks noChangeAspect="1"/>
              </p:cNvPicPr>
              <p:nvPr/>
            </p:nvPicPr>
            <p:blipFill>
              <a:blip r:embed="rId9"/>
              <a:stretch>
                <a:fillRect/>
              </a:stretch>
            </p:blipFill>
            <p:spPr>
              <a:xfrm rot="20986376">
                <a:off x="6393404" y="1913103"/>
                <a:ext cx="1817798" cy="858320"/>
              </a:xfrm>
              <a:prstGeom prst="roundRect">
                <a:avLst/>
              </a:prstGeom>
              <a:effectLst>
                <a:outerShdw blurRad="168799" algn="tl" rotWithShape="0">
                  <a:prstClr val="black">
                    <a:alpha val="40000"/>
                  </a:prstClr>
                </a:outerShdw>
              </a:effectLst>
            </p:spPr>
          </p:pic>
          <p:pic>
            <p:nvPicPr>
              <p:cNvPr id="18" name="Picture 17">
                <a:extLst>
                  <a:ext uri="{FF2B5EF4-FFF2-40B4-BE49-F238E27FC236}">
                    <a16:creationId xmlns:a16="http://schemas.microsoft.com/office/drawing/2014/main" id="{E8D92AAE-93DA-5B0C-3756-C6D2E7810D20}"/>
                  </a:ext>
                </a:extLst>
              </p:cNvPr>
              <p:cNvPicPr>
                <a:picLocks noChangeAspect="1"/>
              </p:cNvPicPr>
              <p:nvPr/>
            </p:nvPicPr>
            <p:blipFill>
              <a:blip r:embed="rId10"/>
              <a:srcRect r="931"/>
              <a:stretch/>
            </p:blipFill>
            <p:spPr>
              <a:xfrm rot="171072">
                <a:off x="4715531" y="1989969"/>
                <a:ext cx="1817798" cy="858320"/>
              </a:xfrm>
              <a:prstGeom prst="roundRect">
                <a:avLst/>
              </a:prstGeom>
              <a:effectLst>
                <a:outerShdw blurRad="168799" algn="tl" rotWithShape="0">
                  <a:prstClr val="black">
                    <a:alpha val="40000"/>
                  </a:prstClr>
                </a:outerShdw>
              </a:effectLst>
            </p:spPr>
          </p:pic>
          <p:pic>
            <p:nvPicPr>
              <p:cNvPr id="25" name="Picture 24">
                <a:extLst>
                  <a:ext uri="{FF2B5EF4-FFF2-40B4-BE49-F238E27FC236}">
                    <a16:creationId xmlns:a16="http://schemas.microsoft.com/office/drawing/2014/main" id="{8D2BD7AF-766F-624B-3A3F-884823832A02}"/>
                  </a:ext>
                </a:extLst>
              </p:cNvPr>
              <p:cNvPicPr>
                <a:picLocks noChangeAspect="1"/>
              </p:cNvPicPr>
              <p:nvPr/>
            </p:nvPicPr>
            <p:blipFill>
              <a:blip r:embed="rId11"/>
              <a:stretch>
                <a:fillRect/>
              </a:stretch>
            </p:blipFill>
            <p:spPr>
              <a:xfrm rot="171072">
                <a:off x="7430360" y="3106421"/>
                <a:ext cx="1795217" cy="858319"/>
              </a:xfrm>
              <a:prstGeom prst="roundRect">
                <a:avLst/>
              </a:prstGeom>
              <a:effectLst>
                <a:outerShdw blurRad="168799" algn="tl" rotWithShape="0">
                  <a:prstClr val="black">
                    <a:alpha val="40000"/>
                  </a:prstClr>
                </a:outerShdw>
              </a:effectLst>
            </p:spPr>
          </p:pic>
          <p:pic>
            <p:nvPicPr>
              <p:cNvPr id="26" name="Picture 25">
                <a:extLst>
                  <a:ext uri="{FF2B5EF4-FFF2-40B4-BE49-F238E27FC236}">
                    <a16:creationId xmlns:a16="http://schemas.microsoft.com/office/drawing/2014/main" id="{E77E7BEB-C030-5E63-6D79-E76FDD6D7F1B}"/>
                  </a:ext>
                </a:extLst>
              </p:cNvPr>
              <p:cNvPicPr>
                <a:picLocks noChangeAspect="1"/>
              </p:cNvPicPr>
              <p:nvPr/>
            </p:nvPicPr>
            <p:blipFill>
              <a:blip r:embed="rId12"/>
              <a:stretch>
                <a:fillRect/>
              </a:stretch>
            </p:blipFill>
            <p:spPr>
              <a:xfrm rot="20986376">
                <a:off x="4757315" y="2592618"/>
                <a:ext cx="1786151" cy="858320"/>
              </a:xfrm>
              <a:prstGeom prst="roundRect">
                <a:avLst/>
              </a:prstGeom>
              <a:effectLst>
                <a:outerShdw blurRad="168799" algn="tl" rotWithShape="0">
                  <a:prstClr val="black">
                    <a:alpha val="40000"/>
                  </a:prstClr>
                </a:outerShdw>
              </a:effectLst>
            </p:spPr>
          </p:pic>
        </p:grpSp>
      </p:grpSp>
      <p:sp>
        <p:nvSpPr>
          <p:cNvPr id="30" name="Content Placeholder 1">
            <a:extLst>
              <a:ext uri="{FF2B5EF4-FFF2-40B4-BE49-F238E27FC236}">
                <a16:creationId xmlns:a16="http://schemas.microsoft.com/office/drawing/2014/main" id="{02630A7A-4EA8-6F0C-391B-7E8F6AFE50DC}"/>
              </a:ext>
            </a:extLst>
          </p:cNvPr>
          <p:cNvSpPr txBox="1">
            <a:spLocks/>
          </p:cNvSpPr>
          <p:nvPr/>
        </p:nvSpPr>
        <p:spPr>
          <a:xfrm>
            <a:off x="232915" y="1282047"/>
            <a:ext cx="6282185" cy="963122"/>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r>
              <a:rPr lang="en-US" dirty="0"/>
              <a:t>Cut out the statements and place each where you think it falls on the continuum.</a:t>
            </a:r>
          </a:p>
        </p:txBody>
      </p:sp>
      <p:sp>
        <p:nvSpPr>
          <p:cNvPr id="31" name="Title 2">
            <a:extLst>
              <a:ext uri="{FF2B5EF4-FFF2-40B4-BE49-F238E27FC236}">
                <a16:creationId xmlns:a16="http://schemas.microsoft.com/office/drawing/2014/main" id="{6CCDF673-0787-5A35-D9F0-41B95537F981}"/>
              </a:ext>
            </a:extLst>
          </p:cNvPr>
          <p:cNvSpPr txBox="1">
            <a:spLocks/>
          </p:cNvSpPr>
          <p:nvPr/>
        </p:nvSpPr>
        <p:spPr>
          <a:xfrm>
            <a:off x="218724" y="539987"/>
            <a:ext cx="5981353"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t>What’s our starting point?</a:t>
            </a:r>
          </a:p>
        </p:txBody>
      </p:sp>
      <p:pic>
        <p:nvPicPr>
          <p:cNvPr id="5" name="Picture 4" descr="A purple hand pointing at something&#10;&#10;Description automatically generated">
            <a:extLst>
              <a:ext uri="{FF2B5EF4-FFF2-40B4-BE49-F238E27FC236}">
                <a16:creationId xmlns:a16="http://schemas.microsoft.com/office/drawing/2014/main" id="{D66988C5-19D2-0705-5A21-A8001AC3ED4F}"/>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Lst>
          </a:blip>
          <a:stretch>
            <a:fillRect/>
          </a:stretch>
        </p:blipFill>
        <p:spPr>
          <a:xfrm rot="15462017">
            <a:off x="4402088" y="3479662"/>
            <a:ext cx="739197" cy="1307210"/>
          </a:xfrm>
          <a:prstGeom prst="rect">
            <a:avLst/>
          </a:prstGeom>
        </p:spPr>
      </p:pic>
    </p:spTree>
    <p:extLst>
      <p:ext uri="{BB962C8B-B14F-4D97-AF65-F5344CB8AC3E}">
        <p14:creationId xmlns:p14="http://schemas.microsoft.com/office/powerpoint/2010/main" val="171329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3E4860C1-B011-ACA4-56E3-BEF9810341AC}"/>
              </a:ext>
            </a:extLst>
          </p:cNvPr>
          <p:cNvSpPr/>
          <p:nvPr/>
        </p:nvSpPr>
        <p:spPr>
          <a:xfrm>
            <a:off x="323848" y="5338104"/>
            <a:ext cx="9271899" cy="1089025"/>
          </a:xfrm>
          <a:prstGeom prst="roundRect">
            <a:avLst>
              <a:gd name="adj" fmla="val 452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08000" rIns="2520000" rtlCol="0" anchor="t"/>
          <a:lstStyle/>
          <a:p>
            <a:pPr marL="234000" indent="-234000">
              <a:lnSpc>
                <a:spcPts val="2800"/>
              </a:lnSpc>
              <a:buFont typeface="+mj-lt"/>
              <a:buAutoNum type="arabicPeriod" startAt="4"/>
            </a:pPr>
            <a:r>
              <a:rPr lang="en-GB" sz="2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What percentage of young people aged 11–13 said they had never taken drugs?</a:t>
            </a:r>
          </a:p>
        </p:txBody>
      </p:sp>
      <p:sp>
        <p:nvSpPr>
          <p:cNvPr id="16" name="Rounded Rectangle 15">
            <a:extLst>
              <a:ext uri="{FF2B5EF4-FFF2-40B4-BE49-F238E27FC236}">
                <a16:creationId xmlns:a16="http://schemas.microsoft.com/office/drawing/2014/main" id="{D7884194-4F13-5590-9F64-10AAC9754BE0}"/>
              </a:ext>
            </a:extLst>
          </p:cNvPr>
          <p:cNvSpPr/>
          <p:nvPr/>
        </p:nvSpPr>
        <p:spPr>
          <a:xfrm>
            <a:off x="323848" y="4029695"/>
            <a:ext cx="9271899" cy="1089025"/>
          </a:xfrm>
          <a:prstGeom prst="roundRect">
            <a:avLst>
              <a:gd name="adj" fmla="val 452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08000" rIns="2520000" rtlCol="0" anchor="t"/>
          <a:lstStyle/>
          <a:p>
            <a:pPr marL="234000" indent="-234000">
              <a:lnSpc>
                <a:spcPts val="2800"/>
              </a:lnSpc>
              <a:buFont typeface="+mj-lt"/>
              <a:buAutoNum type="arabicPeriod" startAt="3"/>
            </a:pPr>
            <a:r>
              <a:rPr lang="en-GB" sz="2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What percentage of young people aged 11–13 are regular users of vapes (e-cigarettes)?</a:t>
            </a:r>
          </a:p>
          <a:p>
            <a:pPr marL="234000" indent="-234000">
              <a:lnSpc>
                <a:spcPts val="2800"/>
              </a:lnSpc>
              <a:buFont typeface="+mj-lt"/>
              <a:buAutoNum type="arabicPeriod" startAt="3"/>
            </a:pPr>
            <a:endParaRPr lang="en-GB" sz="2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5" name="Rounded Rectangle 14">
            <a:extLst>
              <a:ext uri="{FF2B5EF4-FFF2-40B4-BE49-F238E27FC236}">
                <a16:creationId xmlns:a16="http://schemas.microsoft.com/office/drawing/2014/main" id="{D32397E9-4131-0824-78A7-5FBDE1A0ABD7}"/>
              </a:ext>
            </a:extLst>
          </p:cNvPr>
          <p:cNvSpPr/>
          <p:nvPr/>
        </p:nvSpPr>
        <p:spPr>
          <a:xfrm>
            <a:off x="323848" y="2721285"/>
            <a:ext cx="9271899" cy="1089025"/>
          </a:xfrm>
          <a:prstGeom prst="roundRect">
            <a:avLst>
              <a:gd name="adj" fmla="val 452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08000" rIns="2520000" rtlCol="0" anchor="t"/>
          <a:lstStyle/>
          <a:p>
            <a:pPr marL="234000" indent="-234000">
              <a:lnSpc>
                <a:spcPts val="2800"/>
              </a:lnSpc>
              <a:buFont typeface="+mj-lt"/>
              <a:buAutoNum type="arabicPeriod" startAt="2"/>
            </a:pPr>
            <a:r>
              <a:rPr lang="en-GB" sz="2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What percentage of young people aged 1–13 say they are regular smokers?</a:t>
            </a:r>
          </a:p>
          <a:p>
            <a:pPr marL="234000" indent="-234000">
              <a:lnSpc>
                <a:spcPts val="2800"/>
              </a:lnSpc>
              <a:buFont typeface="+mj-lt"/>
              <a:buAutoNum type="arabicPeriod" startAt="2"/>
            </a:pPr>
            <a:endParaRPr lang="en-GB" sz="2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 name="Rounded Rectangle 1">
            <a:extLst>
              <a:ext uri="{FF2B5EF4-FFF2-40B4-BE49-F238E27FC236}">
                <a16:creationId xmlns:a16="http://schemas.microsoft.com/office/drawing/2014/main" id="{90587D00-A64D-16FB-BFF0-3821DBEC6D5B}"/>
              </a:ext>
            </a:extLst>
          </p:cNvPr>
          <p:cNvSpPr/>
          <p:nvPr/>
        </p:nvSpPr>
        <p:spPr>
          <a:xfrm>
            <a:off x="323848" y="1412875"/>
            <a:ext cx="9271899" cy="1089025"/>
          </a:xfrm>
          <a:prstGeom prst="roundRect">
            <a:avLst>
              <a:gd name="adj" fmla="val 452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08000" rIns="2520000" rtlCol="0" anchor="t"/>
          <a:lstStyle/>
          <a:p>
            <a:pPr marL="234000" indent="-234000">
              <a:lnSpc>
                <a:spcPts val="2800"/>
              </a:lnSpc>
              <a:buFont typeface="+mj-lt"/>
              <a:buAutoNum type="arabicPeriod"/>
            </a:pPr>
            <a:r>
              <a:rPr lang="en-GB" sz="2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What percentage of young people aged 11–13 have never tried smoking cigarettes?</a:t>
            </a:r>
          </a:p>
        </p:txBody>
      </p:sp>
      <p:sp>
        <p:nvSpPr>
          <p:cNvPr id="4" name="Slide Number Placeholder 5">
            <a:extLst>
              <a:ext uri="{FF2B5EF4-FFF2-40B4-BE49-F238E27FC236}">
                <a16:creationId xmlns:a16="http://schemas.microsoft.com/office/drawing/2014/main" id="{BFC49A77-BB91-49D9-60F3-B11AB99A4D1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sp>
        <p:nvSpPr>
          <p:cNvPr id="7" name="Rounded Rectangle 6">
            <a:extLst>
              <a:ext uri="{FF2B5EF4-FFF2-40B4-BE49-F238E27FC236}">
                <a16:creationId xmlns:a16="http://schemas.microsoft.com/office/drawing/2014/main" id="{E59E603E-0634-DBA8-D0E4-7EB5FD5868BD}"/>
              </a:ext>
            </a:extLst>
          </p:cNvPr>
          <p:cNvSpPr/>
          <p:nvPr/>
        </p:nvSpPr>
        <p:spPr>
          <a:xfrm>
            <a:off x="7574558" y="1544302"/>
            <a:ext cx="1872916" cy="826170"/>
          </a:xfrm>
          <a:prstGeom prst="roundRect">
            <a:avLst>
              <a:gd name="adj" fmla="val 452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Century Gothic" panose="020B0502020202020204" pitchFamily="34" charset="0"/>
              </a:rPr>
              <a:t>94%</a:t>
            </a:r>
          </a:p>
        </p:txBody>
      </p:sp>
      <p:sp>
        <p:nvSpPr>
          <p:cNvPr id="8" name="Rounded Rectangle 7">
            <a:extLst>
              <a:ext uri="{FF2B5EF4-FFF2-40B4-BE49-F238E27FC236}">
                <a16:creationId xmlns:a16="http://schemas.microsoft.com/office/drawing/2014/main" id="{B2986646-22AF-C50F-CD24-5E5F8068B8A5}"/>
              </a:ext>
            </a:extLst>
          </p:cNvPr>
          <p:cNvSpPr/>
          <p:nvPr/>
        </p:nvSpPr>
        <p:spPr>
          <a:xfrm>
            <a:off x="7574558" y="2836892"/>
            <a:ext cx="1872916" cy="826170"/>
          </a:xfrm>
          <a:prstGeom prst="roundRect">
            <a:avLst>
              <a:gd name="adj" fmla="val 452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Century Gothic" panose="020B0502020202020204" pitchFamily="34" charset="0"/>
              </a:rPr>
              <a:t>1%</a:t>
            </a:r>
          </a:p>
        </p:txBody>
      </p:sp>
      <p:sp>
        <p:nvSpPr>
          <p:cNvPr id="9" name="Rounded Rectangle 8">
            <a:extLst>
              <a:ext uri="{FF2B5EF4-FFF2-40B4-BE49-F238E27FC236}">
                <a16:creationId xmlns:a16="http://schemas.microsoft.com/office/drawing/2014/main" id="{4AF260AA-D078-0668-6492-3A5C2D91C298}"/>
              </a:ext>
            </a:extLst>
          </p:cNvPr>
          <p:cNvSpPr/>
          <p:nvPr/>
        </p:nvSpPr>
        <p:spPr>
          <a:xfrm>
            <a:off x="7574558" y="4168555"/>
            <a:ext cx="1872916" cy="826170"/>
          </a:xfrm>
          <a:prstGeom prst="roundRect">
            <a:avLst>
              <a:gd name="adj" fmla="val 452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Century Gothic" panose="020B0502020202020204" pitchFamily="34" charset="0"/>
              </a:rPr>
              <a:t>2%</a:t>
            </a:r>
          </a:p>
        </p:txBody>
      </p:sp>
      <p:sp>
        <p:nvSpPr>
          <p:cNvPr id="10" name="Rounded Rectangle 9">
            <a:extLst>
              <a:ext uri="{FF2B5EF4-FFF2-40B4-BE49-F238E27FC236}">
                <a16:creationId xmlns:a16="http://schemas.microsoft.com/office/drawing/2014/main" id="{4BD58E5C-807C-D61B-98D1-1C4681275B49}"/>
              </a:ext>
            </a:extLst>
          </p:cNvPr>
          <p:cNvSpPr/>
          <p:nvPr/>
        </p:nvSpPr>
        <p:spPr>
          <a:xfrm>
            <a:off x="7574558" y="5479706"/>
            <a:ext cx="1872916" cy="826170"/>
          </a:xfrm>
          <a:prstGeom prst="roundRect">
            <a:avLst>
              <a:gd name="adj" fmla="val 452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Century Gothic" panose="020B0502020202020204" pitchFamily="34" charset="0"/>
              </a:rPr>
              <a:t>93%</a:t>
            </a:r>
          </a:p>
        </p:txBody>
      </p:sp>
      <p:sp>
        <p:nvSpPr>
          <p:cNvPr id="3" name="Title 2">
            <a:extLst>
              <a:ext uri="{FF2B5EF4-FFF2-40B4-BE49-F238E27FC236}">
                <a16:creationId xmlns:a16="http://schemas.microsoft.com/office/drawing/2014/main" id="{6EABCB2E-DF86-9E8D-32E3-BFDD1F081E9B}"/>
              </a:ext>
            </a:extLst>
          </p:cNvPr>
          <p:cNvSpPr txBox="1">
            <a:spLocks/>
          </p:cNvSpPr>
          <p:nvPr/>
        </p:nvSpPr>
        <p:spPr>
          <a:xfrm>
            <a:off x="218724" y="539987"/>
            <a:ext cx="5981353"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t>What’s our starting point?</a:t>
            </a:r>
          </a:p>
        </p:txBody>
      </p:sp>
    </p:spTree>
    <p:extLst>
      <p:ext uri="{BB962C8B-B14F-4D97-AF65-F5344CB8AC3E}">
        <p14:creationId xmlns:p14="http://schemas.microsoft.com/office/powerpoint/2010/main" val="261150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46453C-8797-135A-0A9C-8C04080AF68E}"/>
              </a:ext>
            </a:extLst>
          </p:cNvPr>
          <p:cNvSpPr>
            <a:spLocks noGrp="1"/>
          </p:cNvSpPr>
          <p:nvPr>
            <p:ph sz="half" idx="10"/>
          </p:nvPr>
        </p:nvSpPr>
        <p:spPr>
          <a:xfrm>
            <a:off x="232915" y="1303304"/>
            <a:ext cx="4971720" cy="4368246"/>
          </a:xfrm>
        </p:spPr>
        <p:txBody>
          <a:bodyPr/>
          <a:lstStyle/>
          <a:p>
            <a:r>
              <a:rPr lang="en-US" sz="2000" dirty="0"/>
              <a:t>What is the difference between nicotine and tobacco?</a:t>
            </a:r>
          </a:p>
          <a:p>
            <a:r>
              <a:rPr lang="en-US" sz="2000" dirty="0"/>
              <a:t>Sort the risks into physical, mental/emotional and social/legal effects of using tobacco.</a:t>
            </a:r>
            <a:endParaRPr lang="en-GB" sz="2000" dirty="0"/>
          </a:p>
        </p:txBody>
      </p:sp>
      <p:sp>
        <p:nvSpPr>
          <p:cNvPr id="4" name="Slide Number Placeholder 3">
            <a:extLst>
              <a:ext uri="{FF2B5EF4-FFF2-40B4-BE49-F238E27FC236}">
                <a16:creationId xmlns:a16="http://schemas.microsoft.com/office/drawing/2014/main" id="{1C0A083D-C0B2-8C19-4DBA-BAADABE9F7DE}"/>
              </a:ext>
            </a:extLst>
          </p:cNvPr>
          <p:cNvSpPr>
            <a:spLocks noGrp="1"/>
          </p:cNvSpPr>
          <p:nvPr>
            <p:ph type="sldNum" sz="quarter" idx="4"/>
          </p:nvPr>
        </p:nvSpPr>
        <p:spPr/>
        <p:txBody>
          <a:bodyPr/>
          <a:lstStyle/>
          <a:p>
            <a:r>
              <a:rPr lang="en-GB"/>
              <a:t>© PSHE Association 2025</a:t>
            </a:r>
            <a:endParaRPr lang="en-GB" dirty="0"/>
          </a:p>
        </p:txBody>
      </p:sp>
      <p:sp>
        <p:nvSpPr>
          <p:cNvPr id="7" name="Rounded Rectangle 6">
            <a:extLst>
              <a:ext uri="{FF2B5EF4-FFF2-40B4-BE49-F238E27FC236}">
                <a16:creationId xmlns:a16="http://schemas.microsoft.com/office/drawing/2014/main" id="{0601A1F4-9E56-D444-FED9-61D55B5A193A}"/>
              </a:ext>
            </a:extLst>
          </p:cNvPr>
          <p:cNvSpPr/>
          <p:nvPr/>
        </p:nvSpPr>
        <p:spPr>
          <a:xfrm rot="21327979">
            <a:off x="6752995" y="1145124"/>
            <a:ext cx="2454230" cy="1413114"/>
          </a:xfrm>
          <a:prstGeom prst="roundRect">
            <a:avLst>
              <a:gd name="adj" fmla="val 8462"/>
            </a:avLst>
          </a:prstGeom>
          <a:solidFill>
            <a:schemeClr val="accent2">
              <a:lumMod val="40000"/>
              <a:lumOff val="60000"/>
            </a:schemeClr>
          </a:solidFill>
          <a:ln w="19050">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Physical</a:t>
            </a:r>
          </a:p>
        </p:txBody>
      </p:sp>
      <p:sp>
        <p:nvSpPr>
          <p:cNvPr id="10" name="Rounded Rectangle 9">
            <a:extLst>
              <a:ext uri="{FF2B5EF4-FFF2-40B4-BE49-F238E27FC236}">
                <a16:creationId xmlns:a16="http://schemas.microsoft.com/office/drawing/2014/main" id="{206812BE-35A8-CE72-0B19-42BE3E3FF881}"/>
              </a:ext>
            </a:extLst>
          </p:cNvPr>
          <p:cNvSpPr/>
          <p:nvPr/>
        </p:nvSpPr>
        <p:spPr>
          <a:xfrm rot="240177">
            <a:off x="6814922" y="2979382"/>
            <a:ext cx="2454230" cy="1413114"/>
          </a:xfrm>
          <a:prstGeom prst="roundRect">
            <a:avLst>
              <a:gd name="adj" fmla="val 8462"/>
            </a:avLst>
          </a:prstGeom>
          <a:solidFill>
            <a:schemeClr val="accent2">
              <a:lumMod val="40000"/>
              <a:lumOff val="60000"/>
            </a:schemeClr>
          </a:solidFill>
          <a:ln w="19050">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Mental / Emotional</a:t>
            </a:r>
          </a:p>
        </p:txBody>
      </p:sp>
      <p:sp>
        <p:nvSpPr>
          <p:cNvPr id="11" name="Rounded Rectangle 10">
            <a:extLst>
              <a:ext uri="{FF2B5EF4-FFF2-40B4-BE49-F238E27FC236}">
                <a16:creationId xmlns:a16="http://schemas.microsoft.com/office/drawing/2014/main" id="{A7FF8373-9FD6-AE0E-2FAA-4967FD2494B5}"/>
              </a:ext>
            </a:extLst>
          </p:cNvPr>
          <p:cNvSpPr/>
          <p:nvPr/>
        </p:nvSpPr>
        <p:spPr>
          <a:xfrm rot="170732">
            <a:off x="6886576" y="4778900"/>
            <a:ext cx="2454230" cy="1413114"/>
          </a:xfrm>
          <a:prstGeom prst="roundRect">
            <a:avLst>
              <a:gd name="adj" fmla="val 8462"/>
            </a:avLst>
          </a:prstGeom>
          <a:solidFill>
            <a:schemeClr val="accent2">
              <a:lumMod val="40000"/>
              <a:lumOff val="60000"/>
            </a:schemeClr>
          </a:solidFill>
          <a:ln w="19050">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Social / Legal</a:t>
            </a:r>
          </a:p>
        </p:txBody>
      </p:sp>
      <p:grpSp>
        <p:nvGrpSpPr>
          <p:cNvPr id="8" name="Group 7">
            <a:extLst>
              <a:ext uri="{FF2B5EF4-FFF2-40B4-BE49-F238E27FC236}">
                <a16:creationId xmlns:a16="http://schemas.microsoft.com/office/drawing/2014/main" id="{DE6ED451-9180-C100-EB69-AE63A8B968D4}"/>
              </a:ext>
            </a:extLst>
          </p:cNvPr>
          <p:cNvGrpSpPr/>
          <p:nvPr/>
        </p:nvGrpSpPr>
        <p:grpSpPr>
          <a:xfrm>
            <a:off x="3488325" y="3757948"/>
            <a:ext cx="2275271" cy="2293979"/>
            <a:chOff x="2927246" y="3718018"/>
            <a:chExt cx="2275271" cy="2293979"/>
          </a:xfrm>
        </p:grpSpPr>
        <p:grpSp>
          <p:nvGrpSpPr>
            <p:cNvPr id="25" name="Group 24">
              <a:extLst>
                <a:ext uri="{FF2B5EF4-FFF2-40B4-BE49-F238E27FC236}">
                  <a16:creationId xmlns:a16="http://schemas.microsoft.com/office/drawing/2014/main" id="{DF00EC32-A91E-1B1E-85CD-AB0A55C81966}"/>
                </a:ext>
              </a:extLst>
            </p:cNvPr>
            <p:cNvGrpSpPr/>
            <p:nvPr/>
          </p:nvGrpSpPr>
          <p:grpSpPr>
            <a:xfrm rot="316098">
              <a:off x="2927246" y="4256971"/>
              <a:ext cx="1339489" cy="605327"/>
              <a:chOff x="3190009" y="4812200"/>
              <a:chExt cx="1652155" cy="746624"/>
            </a:xfrm>
            <a:effectLst>
              <a:outerShdw blurRad="63500" sx="102000" sy="102000" algn="ctr" rotWithShape="0">
                <a:prstClr val="black">
                  <a:alpha val="40000"/>
                </a:prstClr>
              </a:outerShdw>
            </a:effectLst>
          </p:grpSpPr>
          <p:sp>
            <p:nvSpPr>
              <p:cNvPr id="26" name="Rounded Rectangle 25">
                <a:extLst>
                  <a:ext uri="{FF2B5EF4-FFF2-40B4-BE49-F238E27FC236}">
                    <a16:creationId xmlns:a16="http://schemas.microsoft.com/office/drawing/2014/main" id="{A3C9F34B-F014-15E5-0769-B1F347536129}"/>
                  </a:ext>
                </a:extLst>
              </p:cNvPr>
              <p:cNvSpPr/>
              <p:nvPr/>
            </p:nvSpPr>
            <p:spPr>
              <a:xfrm>
                <a:off x="3190009" y="4812200"/>
                <a:ext cx="1652155" cy="74662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AEFF608-8D25-FE31-8448-AFA6F5970F42}"/>
                  </a:ext>
                </a:extLst>
              </p:cNvPr>
              <p:cNvCxnSpPr/>
              <p:nvPr/>
            </p:nvCxnSpPr>
            <p:spPr>
              <a:xfrm>
                <a:off x="3485408" y="5076701"/>
                <a:ext cx="1092530" cy="0"/>
              </a:xfrm>
              <a:prstGeom prst="line">
                <a:avLst/>
              </a:prstGeom>
              <a:ln w="76200">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cxnSp>
            <p:nvCxnSpPr>
              <p:cNvPr id="28" name="Straight Connector 27">
                <a:extLst>
                  <a:ext uri="{FF2B5EF4-FFF2-40B4-BE49-F238E27FC236}">
                    <a16:creationId xmlns:a16="http://schemas.microsoft.com/office/drawing/2014/main" id="{BED4C22D-699F-1C32-62C5-C0C6EA8AE2C2}"/>
                  </a:ext>
                </a:extLst>
              </p:cNvPr>
              <p:cNvCxnSpPr>
                <a:cxnSpLocks/>
              </p:cNvCxnSpPr>
              <p:nvPr/>
            </p:nvCxnSpPr>
            <p:spPr>
              <a:xfrm>
                <a:off x="3592286" y="5337958"/>
                <a:ext cx="837210" cy="0"/>
              </a:xfrm>
              <a:prstGeom prst="line">
                <a:avLst/>
              </a:prstGeom>
              <a:ln w="76200">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grpSp>
        <p:grpSp>
          <p:nvGrpSpPr>
            <p:cNvPr id="6" name="Group 5">
              <a:extLst>
                <a:ext uri="{FF2B5EF4-FFF2-40B4-BE49-F238E27FC236}">
                  <a16:creationId xmlns:a16="http://schemas.microsoft.com/office/drawing/2014/main" id="{BC931AA0-D6C3-0214-E78F-9C2CF19C0D7A}"/>
                </a:ext>
              </a:extLst>
            </p:cNvPr>
            <p:cNvGrpSpPr/>
            <p:nvPr/>
          </p:nvGrpSpPr>
          <p:grpSpPr>
            <a:xfrm>
              <a:off x="3196048" y="3718018"/>
              <a:ext cx="2006469" cy="2293979"/>
              <a:chOff x="2540473" y="3718018"/>
              <a:chExt cx="2006469" cy="2293979"/>
            </a:xfrm>
          </p:grpSpPr>
          <p:grpSp>
            <p:nvGrpSpPr>
              <p:cNvPr id="24" name="Group 23">
                <a:extLst>
                  <a:ext uri="{FF2B5EF4-FFF2-40B4-BE49-F238E27FC236}">
                    <a16:creationId xmlns:a16="http://schemas.microsoft.com/office/drawing/2014/main" id="{9B8FDAF8-E9B8-EAA4-C735-82394B4F1EAE}"/>
                  </a:ext>
                </a:extLst>
              </p:cNvPr>
              <p:cNvGrpSpPr/>
              <p:nvPr/>
            </p:nvGrpSpPr>
            <p:grpSpPr>
              <a:xfrm rot="20990309">
                <a:off x="2892169" y="3718018"/>
                <a:ext cx="1339489" cy="605327"/>
                <a:chOff x="3190009" y="4812200"/>
                <a:chExt cx="1652155" cy="746624"/>
              </a:xfrm>
              <a:effectLst>
                <a:outerShdw blurRad="63500" sx="102000" sy="102000" algn="ctr" rotWithShape="0">
                  <a:prstClr val="black">
                    <a:alpha val="40000"/>
                  </a:prstClr>
                </a:outerShdw>
              </a:effectLst>
            </p:grpSpPr>
            <p:sp>
              <p:nvSpPr>
                <p:cNvPr id="19" name="Rounded Rectangle 18">
                  <a:extLst>
                    <a:ext uri="{FF2B5EF4-FFF2-40B4-BE49-F238E27FC236}">
                      <a16:creationId xmlns:a16="http://schemas.microsoft.com/office/drawing/2014/main" id="{BAC18871-993C-F896-F18B-16142D95F2B1}"/>
                    </a:ext>
                  </a:extLst>
                </p:cNvPr>
                <p:cNvSpPr/>
                <p:nvPr/>
              </p:nvSpPr>
              <p:spPr>
                <a:xfrm>
                  <a:off x="3190009" y="4812200"/>
                  <a:ext cx="1652155" cy="74662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854BD031-41C2-A202-0713-BB1A966CB051}"/>
                    </a:ext>
                  </a:extLst>
                </p:cNvPr>
                <p:cNvCxnSpPr/>
                <p:nvPr/>
              </p:nvCxnSpPr>
              <p:spPr>
                <a:xfrm>
                  <a:off x="3485408" y="5076701"/>
                  <a:ext cx="1092530" cy="0"/>
                </a:xfrm>
                <a:prstGeom prst="line">
                  <a:avLst/>
                </a:prstGeom>
                <a:ln w="76200">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cxnSp>
              <p:nvCxnSpPr>
                <p:cNvPr id="22" name="Straight Connector 21">
                  <a:extLst>
                    <a:ext uri="{FF2B5EF4-FFF2-40B4-BE49-F238E27FC236}">
                      <a16:creationId xmlns:a16="http://schemas.microsoft.com/office/drawing/2014/main" id="{540B4FA1-4C0A-9665-9C29-90C50C0D58C9}"/>
                    </a:ext>
                  </a:extLst>
                </p:cNvPr>
                <p:cNvCxnSpPr>
                  <a:cxnSpLocks/>
                </p:cNvCxnSpPr>
                <p:nvPr/>
              </p:nvCxnSpPr>
              <p:spPr>
                <a:xfrm>
                  <a:off x="3592286" y="5337958"/>
                  <a:ext cx="837210" cy="0"/>
                </a:xfrm>
                <a:prstGeom prst="line">
                  <a:avLst/>
                </a:prstGeom>
                <a:ln w="76200">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grpSp>
          <p:grpSp>
            <p:nvGrpSpPr>
              <p:cNvPr id="29" name="Group 28">
                <a:extLst>
                  <a:ext uri="{FF2B5EF4-FFF2-40B4-BE49-F238E27FC236}">
                    <a16:creationId xmlns:a16="http://schemas.microsoft.com/office/drawing/2014/main" id="{A7EC13AA-BD89-9164-425C-269D51912F79}"/>
                  </a:ext>
                </a:extLst>
              </p:cNvPr>
              <p:cNvGrpSpPr/>
              <p:nvPr/>
            </p:nvGrpSpPr>
            <p:grpSpPr>
              <a:xfrm rot="20990309">
                <a:off x="2540473" y="4762136"/>
                <a:ext cx="1339489" cy="605327"/>
                <a:chOff x="3190009" y="4812200"/>
                <a:chExt cx="1652155" cy="746624"/>
              </a:xfrm>
              <a:effectLst>
                <a:outerShdw blurRad="63500" sx="102000" sy="102000" algn="ctr" rotWithShape="0">
                  <a:prstClr val="black">
                    <a:alpha val="40000"/>
                  </a:prstClr>
                </a:outerShdw>
              </a:effectLst>
            </p:grpSpPr>
            <p:sp>
              <p:nvSpPr>
                <p:cNvPr id="30" name="Rounded Rectangle 29">
                  <a:extLst>
                    <a:ext uri="{FF2B5EF4-FFF2-40B4-BE49-F238E27FC236}">
                      <a16:creationId xmlns:a16="http://schemas.microsoft.com/office/drawing/2014/main" id="{4A5F2C51-3EE8-E198-7C9B-AD27C73FF3C6}"/>
                    </a:ext>
                  </a:extLst>
                </p:cNvPr>
                <p:cNvSpPr/>
                <p:nvPr/>
              </p:nvSpPr>
              <p:spPr>
                <a:xfrm>
                  <a:off x="3190009" y="4812200"/>
                  <a:ext cx="1652155" cy="74662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97DDE71B-1D3B-FCD9-A37B-AE55E4492071}"/>
                    </a:ext>
                  </a:extLst>
                </p:cNvPr>
                <p:cNvCxnSpPr/>
                <p:nvPr/>
              </p:nvCxnSpPr>
              <p:spPr>
                <a:xfrm>
                  <a:off x="3485408" y="5076701"/>
                  <a:ext cx="1092530" cy="0"/>
                </a:xfrm>
                <a:prstGeom prst="line">
                  <a:avLst/>
                </a:prstGeom>
                <a:ln w="76200">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cxnSp>
              <p:nvCxnSpPr>
                <p:cNvPr id="32" name="Straight Connector 31">
                  <a:extLst>
                    <a:ext uri="{FF2B5EF4-FFF2-40B4-BE49-F238E27FC236}">
                      <a16:creationId xmlns:a16="http://schemas.microsoft.com/office/drawing/2014/main" id="{52F7FDD5-BCAA-919B-2325-F508EBB73430}"/>
                    </a:ext>
                  </a:extLst>
                </p:cNvPr>
                <p:cNvCxnSpPr>
                  <a:cxnSpLocks/>
                </p:cNvCxnSpPr>
                <p:nvPr/>
              </p:nvCxnSpPr>
              <p:spPr>
                <a:xfrm>
                  <a:off x="3592286" y="5337958"/>
                  <a:ext cx="837210" cy="0"/>
                </a:xfrm>
                <a:prstGeom prst="line">
                  <a:avLst/>
                </a:prstGeom>
                <a:ln w="76200">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grpSp>
          <p:grpSp>
            <p:nvGrpSpPr>
              <p:cNvPr id="33" name="Group 32">
                <a:extLst>
                  <a:ext uri="{FF2B5EF4-FFF2-40B4-BE49-F238E27FC236}">
                    <a16:creationId xmlns:a16="http://schemas.microsoft.com/office/drawing/2014/main" id="{C625EEEC-2CF7-0FF8-9ABE-D4662C2979FE}"/>
                  </a:ext>
                </a:extLst>
              </p:cNvPr>
              <p:cNvGrpSpPr/>
              <p:nvPr/>
            </p:nvGrpSpPr>
            <p:grpSpPr>
              <a:xfrm rot="316098">
                <a:off x="2752341" y="5406670"/>
                <a:ext cx="1339489" cy="605327"/>
                <a:chOff x="3190009" y="4812200"/>
                <a:chExt cx="1652155" cy="746624"/>
              </a:xfrm>
              <a:effectLst>
                <a:outerShdw blurRad="63500" sx="102000" sy="102000" algn="ctr" rotWithShape="0">
                  <a:prstClr val="black">
                    <a:alpha val="40000"/>
                  </a:prstClr>
                </a:outerShdw>
              </a:effectLst>
            </p:grpSpPr>
            <p:sp>
              <p:nvSpPr>
                <p:cNvPr id="34" name="Rounded Rectangle 33">
                  <a:extLst>
                    <a:ext uri="{FF2B5EF4-FFF2-40B4-BE49-F238E27FC236}">
                      <a16:creationId xmlns:a16="http://schemas.microsoft.com/office/drawing/2014/main" id="{D8F51FB6-722F-4524-66B2-90A75E23B7B7}"/>
                    </a:ext>
                  </a:extLst>
                </p:cNvPr>
                <p:cNvSpPr/>
                <p:nvPr/>
              </p:nvSpPr>
              <p:spPr>
                <a:xfrm>
                  <a:off x="3190009" y="4812200"/>
                  <a:ext cx="1652155" cy="74662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24882F2E-986F-0CAB-68DD-3E0C8071D60C}"/>
                    </a:ext>
                  </a:extLst>
                </p:cNvPr>
                <p:cNvCxnSpPr/>
                <p:nvPr/>
              </p:nvCxnSpPr>
              <p:spPr>
                <a:xfrm>
                  <a:off x="3485408" y="5076701"/>
                  <a:ext cx="1092530" cy="0"/>
                </a:xfrm>
                <a:prstGeom prst="line">
                  <a:avLst/>
                </a:prstGeom>
                <a:ln w="76200">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cxnSp>
              <p:nvCxnSpPr>
                <p:cNvPr id="36" name="Straight Connector 35">
                  <a:extLst>
                    <a:ext uri="{FF2B5EF4-FFF2-40B4-BE49-F238E27FC236}">
                      <a16:creationId xmlns:a16="http://schemas.microsoft.com/office/drawing/2014/main" id="{5B8AC7B7-6E81-EB0E-2A24-19370911E638}"/>
                    </a:ext>
                  </a:extLst>
                </p:cNvPr>
                <p:cNvCxnSpPr>
                  <a:cxnSpLocks/>
                </p:cNvCxnSpPr>
                <p:nvPr/>
              </p:nvCxnSpPr>
              <p:spPr>
                <a:xfrm>
                  <a:off x="3592286" y="5337958"/>
                  <a:ext cx="837210" cy="0"/>
                </a:xfrm>
                <a:prstGeom prst="line">
                  <a:avLst/>
                </a:prstGeom>
                <a:ln w="76200">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grpSp>
          <p:grpSp>
            <p:nvGrpSpPr>
              <p:cNvPr id="37" name="Group 36">
                <a:extLst>
                  <a:ext uri="{FF2B5EF4-FFF2-40B4-BE49-F238E27FC236}">
                    <a16:creationId xmlns:a16="http://schemas.microsoft.com/office/drawing/2014/main" id="{13064E70-8D45-D85D-977E-D3BCB0DA42DE}"/>
                  </a:ext>
                </a:extLst>
              </p:cNvPr>
              <p:cNvGrpSpPr/>
              <p:nvPr/>
            </p:nvGrpSpPr>
            <p:grpSpPr>
              <a:xfrm rot="316098">
                <a:off x="3207453" y="4607804"/>
                <a:ext cx="1339489" cy="605327"/>
                <a:chOff x="3190009" y="4812200"/>
                <a:chExt cx="1652155" cy="746624"/>
              </a:xfrm>
              <a:effectLst>
                <a:outerShdw blurRad="63500" sx="102000" sy="102000" algn="ctr" rotWithShape="0">
                  <a:prstClr val="black">
                    <a:alpha val="40000"/>
                  </a:prstClr>
                </a:outerShdw>
              </a:effectLst>
            </p:grpSpPr>
            <p:sp>
              <p:nvSpPr>
                <p:cNvPr id="38" name="Rounded Rectangle 37">
                  <a:extLst>
                    <a:ext uri="{FF2B5EF4-FFF2-40B4-BE49-F238E27FC236}">
                      <a16:creationId xmlns:a16="http://schemas.microsoft.com/office/drawing/2014/main" id="{6C7C7801-41B5-5CFC-C121-8F0739776E92}"/>
                    </a:ext>
                  </a:extLst>
                </p:cNvPr>
                <p:cNvSpPr/>
                <p:nvPr/>
              </p:nvSpPr>
              <p:spPr>
                <a:xfrm>
                  <a:off x="3190009" y="4812200"/>
                  <a:ext cx="1652155" cy="74662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E66B8529-A5B3-6A55-7886-B58D62D3C5BA}"/>
                    </a:ext>
                  </a:extLst>
                </p:cNvPr>
                <p:cNvCxnSpPr/>
                <p:nvPr/>
              </p:nvCxnSpPr>
              <p:spPr>
                <a:xfrm>
                  <a:off x="3485408" y="5076701"/>
                  <a:ext cx="1092530" cy="0"/>
                </a:xfrm>
                <a:prstGeom prst="line">
                  <a:avLst/>
                </a:prstGeom>
                <a:ln w="76200">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cxnSp>
              <p:nvCxnSpPr>
                <p:cNvPr id="40" name="Straight Connector 39">
                  <a:extLst>
                    <a:ext uri="{FF2B5EF4-FFF2-40B4-BE49-F238E27FC236}">
                      <a16:creationId xmlns:a16="http://schemas.microsoft.com/office/drawing/2014/main" id="{78FC6E03-3491-F688-E673-88D70F41AC3E}"/>
                    </a:ext>
                  </a:extLst>
                </p:cNvPr>
                <p:cNvCxnSpPr>
                  <a:cxnSpLocks/>
                </p:cNvCxnSpPr>
                <p:nvPr/>
              </p:nvCxnSpPr>
              <p:spPr>
                <a:xfrm>
                  <a:off x="3592286" y="5337958"/>
                  <a:ext cx="837210" cy="0"/>
                </a:xfrm>
                <a:prstGeom prst="line">
                  <a:avLst/>
                </a:prstGeom>
                <a:ln w="76200">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grpSp>
        </p:grpSp>
      </p:grpSp>
      <p:pic>
        <p:nvPicPr>
          <p:cNvPr id="44" name="Picture 43">
            <a:extLst>
              <a:ext uri="{FF2B5EF4-FFF2-40B4-BE49-F238E27FC236}">
                <a16:creationId xmlns:a16="http://schemas.microsoft.com/office/drawing/2014/main" id="{2AA04B6F-3944-DD88-D4F0-317DB8612628}"/>
              </a:ext>
            </a:extLst>
          </p:cNvPr>
          <p:cNvPicPr>
            <a:picLocks noChangeAspect="1"/>
          </p:cNvPicPr>
          <p:nvPr/>
        </p:nvPicPr>
        <p:blipFill>
          <a:blip r:embed="rId3"/>
          <a:stretch>
            <a:fillRect/>
          </a:stretch>
        </p:blipFill>
        <p:spPr>
          <a:xfrm rot="18357258" flipH="1">
            <a:off x="5969359" y="3638267"/>
            <a:ext cx="660400" cy="469900"/>
          </a:xfrm>
          <a:prstGeom prst="rect">
            <a:avLst/>
          </a:prstGeom>
        </p:spPr>
      </p:pic>
      <p:pic>
        <p:nvPicPr>
          <p:cNvPr id="45" name="Picture 44">
            <a:extLst>
              <a:ext uri="{FF2B5EF4-FFF2-40B4-BE49-F238E27FC236}">
                <a16:creationId xmlns:a16="http://schemas.microsoft.com/office/drawing/2014/main" id="{2AD7CF43-2F7F-5F24-8907-4FAE9E6F4E40}"/>
              </a:ext>
            </a:extLst>
          </p:cNvPr>
          <p:cNvPicPr>
            <a:picLocks noChangeAspect="1"/>
          </p:cNvPicPr>
          <p:nvPr/>
        </p:nvPicPr>
        <p:blipFill>
          <a:blip r:embed="rId3"/>
          <a:stretch>
            <a:fillRect/>
          </a:stretch>
        </p:blipFill>
        <p:spPr>
          <a:xfrm rot="20325311" flipH="1">
            <a:off x="5960699" y="5295939"/>
            <a:ext cx="660400" cy="469900"/>
          </a:xfrm>
          <a:prstGeom prst="rect">
            <a:avLst/>
          </a:prstGeom>
        </p:spPr>
      </p:pic>
      <p:pic>
        <p:nvPicPr>
          <p:cNvPr id="46" name="Picture 45">
            <a:extLst>
              <a:ext uri="{FF2B5EF4-FFF2-40B4-BE49-F238E27FC236}">
                <a16:creationId xmlns:a16="http://schemas.microsoft.com/office/drawing/2014/main" id="{79C3ADE7-28DC-FC6E-E9A0-8AB0BCF5C644}"/>
              </a:ext>
            </a:extLst>
          </p:cNvPr>
          <p:cNvPicPr>
            <a:picLocks noChangeAspect="1"/>
          </p:cNvPicPr>
          <p:nvPr/>
        </p:nvPicPr>
        <p:blipFill>
          <a:blip r:embed="rId3"/>
          <a:stretch>
            <a:fillRect/>
          </a:stretch>
        </p:blipFill>
        <p:spPr>
          <a:xfrm rot="20852064" flipH="1" flipV="1">
            <a:off x="5935301" y="1914104"/>
            <a:ext cx="629454" cy="467641"/>
          </a:xfrm>
          <a:prstGeom prst="rect">
            <a:avLst/>
          </a:prstGeom>
        </p:spPr>
      </p:pic>
      <p:pic>
        <p:nvPicPr>
          <p:cNvPr id="9" name="Google Shape;398;p16">
            <a:extLst>
              <a:ext uri="{FF2B5EF4-FFF2-40B4-BE49-F238E27FC236}">
                <a16:creationId xmlns:a16="http://schemas.microsoft.com/office/drawing/2014/main" id="{8F14F182-6184-ACDE-8AE4-5CA434676C07}"/>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12" name="Google Shape;399;p16">
            <a:extLst>
              <a:ext uri="{FF2B5EF4-FFF2-40B4-BE49-F238E27FC236}">
                <a16:creationId xmlns:a16="http://schemas.microsoft.com/office/drawing/2014/main" id="{0C2A1919-7F2A-A23A-2D90-0D53BAE10F96}"/>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100000"/>
                    </a14:imgEffect>
                  </a14:imgLayer>
                </a14:imgProps>
              </a:ext>
            </a:extLst>
          </a:blip>
          <a:srcRect/>
          <a:stretch/>
        </p:blipFill>
        <p:spPr>
          <a:xfrm>
            <a:off x="710389" y="6051927"/>
            <a:ext cx="440209" cy="480636"/>
          </a:xfrm>
          <a:prstGeom prst="rect">
            <a:avLst/>
          </a:prstGeom>
          <a:noFill/>
          <a:ln>
            <a:noFill/>
          </a:ln>
        </p:spPr>
      </p:pic>
      <p:sp>
        <p:nvSpPr>
          <p:cNvPr id="5" name="Title 2">
            <a:extLst>
              <a:ext uri="{FF2B5EF4-FFF2-40B4-BE49-F238E27FC236}">
                <a16:creationId xmlns:a16="http://schemas.microsoft.com/office/drawing/2014/main" id="{D0C87A2B-FE02-615E-64AE-FE783C5A411C}"/>
              </a:ext>
            </a:extLst>
          </p:cNvPr>
          <p:cNvSpPr txBox="1">
            <a:spLocks/>
          </p:cNvSpPr>
          <p:nvPr/>
        </p:nvSpPr>
        <p:spPr>
          <a:xfrm>
            <a:off x="218724" y="539987"/>
            <a:ext cx="5981353"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t>Effects of tobacco</a:t>
            </a:r>
          </a:p>
        </p:txBody>
      </p:sp>
    </p:spTree>
    <p:extLst>
      <p:ext uri="{BB962C8B-B14F-4D97-AF65-F5344CB8AC3E}">
        <p14:creationId xmlns:p14="http://schemas.microsoft.com/office/powerpoint/2010/main" val="1435098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46453C-8797-135A-0A9C-8C04080AF68E}"/>
              </a:ext>
            </a:extLst>
          </p:cNvPr>
          <p:cNvSpPr>
            <a:spLocks noGrp="1"/>
          </p:cNvSpPr>
          <p:nvPr>
            <p:ph sz="half" idx="10"/>
          </p:nvPr>
        </p:nvSpPr>
        <p:spPr/>
        <p:txBody>
          <a:bodyPr>
            <a:normAutofit/>
          </a:bodyPr>
          <a:lstStyle/>
          <a:p>
            <a:pPr marL="198000" indent="-198000">
              <a:buFont typeface="Arial" panose="020B0604020202020204" pitchFamily="34" charset="0"/>
              <a:buChar char="•"/>
            </a:pPr>
            <a:r>
              <a:rPr lang="en-US" sz="2000" dirty="0"/>
              <a:t>Are there any risks that could fall under more than one category?</a:t>
            </a:r>
          </a:p>
          <a:p>
            <a:pPr marL="198000" indent="-198000">
              <a:buFont typeface="Arial" panose="020B0604020202020204" pitchFamily="34" charset="0"/>
              <a:buChar char="•"/>
            </a:pPr>
            <a:r>
              <a:rPr lang="en-US" sz="2000" dirty="0"/>
              <a:t>Are there any short-term risks that may lead to other longer-term risks? </a:t>
            </a:r>
          </a:p>
          <a:p>
            <a:pPr marL="198000" indent="-198000">
              <a:buFont typeface="Arial" panose="020B0604020202020204" pitchFamily="34" charset="0"/>
              <a:buChar char="•"/>
            </a:pPr>
            <a:r>
              <a:rPr lang="en-US" sz="2000" dirty="0"/>
              <a:t>Why do you think tobacco has a legally imposed age restriction?</a:t>
            </a:r>
          </a:p>
          <a:p>
            <a:pPr marL="198000" indent="-198000">
              <a:buFont typeface="Arial" panose="020B0604020202020204" pitchFamily="34" charset="0"/>
              <a:buChar char="•"/>
            </a:pPr>
            <a:r>
              <a:rPr lang="en-US" sz="2000" dirty="0"/>
              <a:t>Why do you think the number of young people who smoke cigarettes has decreased year on year for the last 30 years?</a:t>
            </a:r>
            <a:endParaRPr lang="en-GB" sz="2000" dirty="0"/>
          </a:p>
        </p:txBody>
      </p:sp>
      <p:sp>
        <p:nvSpPr>
          <p:cNvPr id="4" name="Slide Number Placeholder 3">
            <a:extLst>
              <a:ext uri="{FF2B5EF4-FFF2-40B4-BE49-F238E27FC236}">
                <a16:creationId xmlns:a16="http://schemas.microsoft.com/office/drawing/2014/main" id="{1C0A083D-C0B2-8C19-4DBA-BAADABE9F7DE}"/>
              </a:ext>
            </a:extLst>
          </p:cNvPr>
          <p:cNvSpPr>
            <a:spLocks noGrp="1"/>
          </p:cNvSpPr>
          <p:nvPr>
            <p:ph type="sldNum" sz="quarter" idx="4"/>
          </p:nvPr>
        </p:nvSpPr>
        <p:spPr/>
        <p:txBody>
          <a:bodyPr/>
          <a:lstStyle/>
          <a:p>
            <a:r>
              <a:rPr lang="en-GB"/>
              <a:t>© PSHE Association 2025</a:t>
            </a:r>
            <a:endParaRPr lang="en-GB" dirty="0"/>
          </a:p>
        </p:txBody>
      </p:sp>
      <p:pic>
        <p:nvPicPr>
          <p:cNvPr id="5" name="Picture 4">
            <a:extLst>
              <a:ext uri="{FF2B5EF4-FFF2-40B4-BE49-F238E27FC236}">
                <a16:creationId xmlns:a16="http://schemas.microsoft.com/office/drawing/2014/main" id="{6DF1F556-ACE8-B8CC-C57D-F0FE7534A421}"/>
              </a:ext>
            </a:extLst>
          </p:cNvPr>
          <p:cNvPicPr>
            <a:picLocks noChangeAspect="1"/>
          </p:cNvPicPr>
          <p:nvPr/>
        </p:nvPicPr>
        <p:blipFill>
          <a:blip r:embed="rId3"/>
          <a:srcRect r="7718"/>
          <a:stretch/>
        </p:blipFill>
        <p:spPr>
          <a:xfrm>
            <a:off x="6130468" y="1538802"/>
            <a:ext cx="3775532" cy="3966374"/>
          </a:xfrm>
          <a:prstGeom prst="rect">
            <a:avLst/>
          </a:prstGeom>
        </p:spPr>
      </p:pic>
      <p:pic>
        <p:nvPicPr>
          <p:cNvPr id="6" name="Google Shape;398;p16">
            <a:extLst>
              <a:ext uri="{FF2B5EF4-FFF2-40B4-BE49-F238E27FC236}">
                <a16:creationId xmlns:a16="http://schemas.microsoft.com/office/drawing/2014/main" id="{C1045EF0-6CCD-91EE-51DC-8B1E0018C786}"/>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7" name="Google Shape;399;p16">
            <a:extLst>
              <a:ext uri="{FF2B5EF4-FFF2-40B4-BE49-F238E27FC236}">
                <a16:creationId xmlns:a16="http://schemas.microsoft.com/office/drawing/2014/main" id="{068DB07F-313D-6545-0692-E5AD783F6AB1}"/>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100000"/>
                    </a14:imgEffect>
                  </a14:imgLayer>
                </a14:imgProps>
              </a:ext>
            </a:extLst>
          </a:blip>
          <a:srcRect/>
          <a:stretch/>
        </p:blipFill>
        <p:spPr>
          <a:xfrm>
            <a:off x="710389" y="6051927"/>
            <a:ext cx="440209" cy="480636"/>
          </a:xfrm>
          <a:prstGeom prst="rect">
            <a:avLst/>
          </a:prstGeom>
          <a:noFill/>
          <a:ln>
            <a:noFill/>
          </a:ln>
        </p:spPr>
      </p:pic>
      <p:sp>
        <p:nvSpPr>
          <p:cNvPr id="10" name="Title 2">
            <a:extLst>
              <a:ext uri="{FF2B5EF4-FFF2-40B4-BE49-F238E27FC236}">
                <a16:creationId xmlns:a16="http://schemas.microsoft.com/office/drawing/2014/main" id="{4955EF8D-7176-DC97-503F-4264A51A1F5E}"/>
              </a:ext>
            </a:extLst>
          </p:cNvPr>
          <p:cNvSpPr txBox="1">
            <a:spLocks/>
          </p:cNvSpPr>
          <p:nvPr/>
        </p:nvSpPr>
        <p:spPr>
          <a:xfrm>
            <a:off x="218724" y="539987"/>
            <a:ext cx="5981353"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t>Effects of tobacco</a:t>
            </a:r>
          </a:p>
        </p:txBody>
      </p:sp>
    </p:spTree>
    <p:extLst>
      <p:ext uri="{BB962C8B-B14F-4D97-AF65-F5344CB8AC3E}">
        <p14:creationId xmlns:p14="http://schemas.microsoft.com/office/powerpoint/2010/main" val="1860568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olorful rectangular objects&#10;&#10;Description automatically generated">
            <a:extLst>
              <a:ext uri="{FF2B5EF4-FFF2-40B4-BE49-F238E27FC236}">
                <a16:creationId xmlns:a16="http://schemas.microsoft.com/office/drawing/2014/main" id="{D9C7D9E8-15E3-FEC6-EF37-C0D32ADCA93D}"/>
              </a:ext>
            </a:extLst>
          </p:cNvPr>
          <p:cNvPicPr>
            <a:picLocks noChangeAspect="1"/>
          </p:cNvPicPr>
          <p:nvPr/>
        </p:nvPicPr>
        <p:blipFill>
          <a:blip r:embed="rId3"/>
          <a:stretch>
            <a:fillRect/>
          </a:stretch>
        </p:blipFill>
        <p:spPr>
          <a:xfrm>
            <a:off x="4013200" y="965200"/>
            <a:ext cx="5892799" cy="5892799"/>
          </a:xfrm>
          <a:prstGeom prst="rect">
            <a:avLst/>
          </a:prstGeom>
        </p:spPr>
      </p:pic>
      <p:sp>
        <p:nvSpPr>
          <p:cNvPr id="6" name="Content Placeholder 5">
            <a:extLst>
              <a:ext uri="{FF2B5EF4-FFF2-40B4-BE49-F238E27FC236}">
                <a16:creationId xmlns:a16="http://schemas.microsoft.com/office/drawing/2014/main" id="{E25FCD2E-2485-265F-F62F-9527BCB927EC}"/>
              </a:ext>
            </a:extLst>
          </p:cNvPr>
          <p:cNvSpPr>
            <a:spLocks noGrp="1"/>
          </p:cNvSpPr>
          <p:nvPr>
            <p:ph sz="half" idx="10"/>
          </p:nvPr>
        </p:nvSpPr>
        <p:spPr>
          <a:xfrm>
            <a:off x="232915" y="1303304"/>
            <a:ext cx="4103558" cy="4368246"/>
          </a:xfrm>
        </p:spPr>
        <p:txBody>
          <a:bodyPr>
            <a:normAutofit/>
          </a:bodyPr>
          <a:lstStyle/>
          <a:p>
            <a:r>
              <a:rPr lang="en-US" dirty="0"/>
              <a:t>Read through the statements and discuss the influences on each character. </a:t>
            </a:r>
          </a:p>
          <a:p>
            <a:r>
              <a:rPr lang="en-US" dirty="0"/>
              <a:t>Then, annotate each statement with your ideas. </a:t>
            </a:r>
          </a:p>
        </p:txBody>
      </p:sp>
      <p:sp>
        <p:nvSpPr>
          <p:cNvPr id="5" name="Title 4">
            <a:extLst>
              <a:ext uri="{FF2B5EF4-FFF2-40B4-BE49-F238E27FC236}">
                <a16:creationId xmlns:a16="http://schemas.microsoft.com/office/drawing/2014/main" id="{2D338D9F-648C-153B-F62E-3260EC455E25}"/>
              </a:ext>
            </a:extLst>
          </p:cNvPr>
          <p:cNvSpPr>
            <a:spLocks noGrp="1"/>
          </p:cNvSpPr>
          <p:nvPr>
            <p:ph type="title"/>
          </p:nvPr>
        </p:nvSpPr>
        <p:spPr/>
        <p:txBody>
          <a:bodyPr/>
          <a:lstStyle/>
          <a:p>
            <a:r>
              <a:rPr lang="en-US" dirty="0"/>
              <a:t>Spotting influences</a:t>
            </a:r>
            <a:endParaRPr lang="en-GB" dirty="0"/>
          </a:p>
        </p:txBody>
      </p:sp>
      <p:sp>
        <p:nvSpPr>
          <p:cNvPr id="4" name="Slide Number Placeholder 3">
            <a:extLst>
              <a:ext uri="{FF2B5EF4-FFF2-40B4-BE49-F238E27FC236}">
                <a16:creationId xmlns:a16="http://schemas.microsoft.com/office/drawing/2014/main" id="{B8E38DE8-C312-5608-8CA8-A84CAEBF407B}"/>
              </a:ext>
            </a:extLst>
          </p:cNvPr>
          <p:cNvSpPr>
            <a:spLocks noGrp="1"/>
          </p:cNvSpPr>
          <p:nvPr>
            <p:ph type="sldNum" sz="quarter" idx="4"/>
          </p:nvPr>
        </p:nvSpPr>
        <p:spPr/>
        <p:txBody>
          <a:bodyPr/>
          <a:lstStyle/>
          <a:p>
            <a:r>
              <a:rPr lang="en-GB"/>
              <a:t>© PSHE Association 2025</a:t>
            </a:r>
            <a:endParaRPr lang="en-GB" dirty="0"/>
          </a:p>
        </p:txBody>
      </p:sp>
      <p:pic>
        <p:nvPicPr>
          <p:cNvPr id="2" name="Google Shape;398;p16">
            <a:extLst>
              <a:ext uri="{FF2B5EF4-FFF2-40B4-BE49-F238E27FC236}">
                <a16:creationId xmlns:a16="http://schemas.microsoft.com/office/drawing/2014/main" id="{D0B07EA3-38D3-8BEE-0610-0EB6137289C0}"/>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9" name="Picture 8" descr="A purple vertical striped object&#10;&#10;Description automatically generated">
            <a:extLst>
              <a:ext uri="{FF2B5EF4-FFF2-40B4-BE49-F238E27FC236}">
                <a16:creationId xmlns:a16="http://schemas.microsoft.com/office/drawing/2014/main" id="{E5387BCA-6AA2-1662-B986-CD2EBD76A865}"/>
              </a:ext>
            </a:extLst>
          </p:cNvPr>
          <p:cNvPicPr>
            <a:picLocks noChangeAspect="1"/>
          </p:cNvPicPr>
          <p:nvPr/>
        </p:nvPicPr>
        <p:blipFill>
          <a:blip r:embed="rId6"/>
          <a:stretch>
            <a:fillRect/>
          </a:stretch>
        </p:blipFill>
        <p:spPr>
          <a:xfrm rot="18411558">
            <a:off x="5036129" y="3429000"/>
            <a:ext cx="533400" cy="2540000"/>
          </a:xfrm>
          <a:prstGeom prst="rect">
            <a:avLst/>
          </a:prstGeom>
        </p:spPr>
      </p:pic>
      <p:pic>
        <p:nvPicPr>
          <p:cNvPr id="15" name="Picture 14" descr="A purple highlighter on a black background&#10;&#10;Description automatically generated">
            <a:extLst>
              <a:ext uri="{FF2B5EF4-FFF2-40B4-BE49-F238E27FC236}">
                <a16:creationId xmlns:a16="http://schemas.microsoft.com/office/drawing/2014/main" id="{0B309297-9F4E-87BC-A946-0948D7DE87D7}"/>
              </a:ext>
            </a:extLst>
          </p:cNvPr>
          <p:cNvPicPr>
            <a:picLocks noChangeAspect="1"/>
          </p:cNvPicPr>
          <p:nvPr/>
        </p:nvPicPr>
        <p:blipFill>
          <a:blip r:embed="rId7"/>
          <a:stretch>
            <a:fillRect/>
          </a:stretch>
        </p:blipFill>
        <p:spPr>
          <a:xfrm>
            <a:off x="7924335" y="1604226"/>
            <a:ext cx="1104900" cy="1092200"/>
          </a:xfrm>
          <a:prstGeom prst="rect">
            <a:avLst/>
          </a:prstGeom>
        </p:spPr>
      </p:pic>
    </p:spTree>
    <p:extLst>
      <p:ext uri="{BB962C8B-B14F-4D97-AF65-F5344CB8AC3E}">
        <p14:creationId xmlns:p14="http://schemas.microsoft.com/office/powerpoint/2010/main" val="1777334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ilhouette of a child sitting on a hill&#10;&#10;Description automatically generated">
            <a:extLst>
              <a:ext uri="{FF2B5EF4-FFF2-40B4-BE49-F238E27FC236}">
                <a16:creationId xmlns:a16="http://schemas.microsoft.com/office/drawing/2014/main" id="{A8394C14-8E35-B773-20C5-09D640FA67C3}"/>
              </a:ext>
            </a:extLst>
          </p:cNvPr>
          <p:cNvPicPr>
            <a:picLocks noChangeAspect="1"/>
          </p:cNvPicPr>
          <p:nvPr/>
        </p:nvPicPr>
        <p:blipFill>
          <a:blip r:embed="rId3"/>
          <a:stretch>
            <a:fillRect/>
          </a:stretch>
        </p:blipFill>
        <p:spPr>
          <a:xfrm>
            <a:off x="0" y="1803708"/>
            <a:ext cx="4744846" cy="5054292"/>
          </a:xfrm>
          <a:prstGeom prst="rect">
            <a:avLst/>
          </a:prstGeom>
        </p:spPr>
      </p:pic>
      <p:sp>
        <p:nvSpPr>
          <p:cNvPr id="4" name="Slide Number Placeholder 3">
            <a:extLst>
              <a:ext uri="{FF2B5EF4-FFF2-40B4-BE49-F238E27FC236}">
                <a16:creationId xmlns:a16="http://schemas.microsoft.com/office/drawing/2014/main" id="{A3307DE9-B826-EB7D-6D96-F19DA53F381B}"/>
              </a:ext>
            </a:extLst>
          </p:cNvPr>
          <p:cNvSpPr>
            <a:spLocks noGrp="1"/>
          </p:cNvSpPr>
          <p:nvPr>
            <p:ph type="sldNum" sz="quarter" idx="4"/>
          </p:nvPr>
        </p:nvSpPr>
        <p:spPr/>
        <p:txBody>
          <a:bodyPr/>
          <a:lstStyle/>
          <a:p>
            <a:r>
              <a:rPr lang="en-GB"/>
              <a:t>© PSHE Association 2025</a:t>
            </a:r>
            <a:endParaRPr lang="en-GB" dirty="0"/>
          </a:p>
        </p:txBody>
      </p:sp>
      <p:sp>
        <p:nvSpPr>
          <p:cNvPr id="2" name="Content Placeholder 5">
            <a:extLst>
              <a:ext uri="{FF2B5EF4-FFF2-40B4-BE49-F238E27FC236}">
                <a16:creationId xmlns:a16="http://schemas.microsoft.com/office/drawing/2014/main" id="{7BBCC922-F5C5-9FB0-1924-10A0111060E7}"/>
              </a:ext>
            </a:extLst>
          </p:cNvPr>
          <p:cNvSpPr txBox="1">
            <a:spLocks/>
          </p:cNvSpPr>
          <p:nvPr/>
        </p:nvSpPr>
        <p:spPr>
          <a:xfrm>
            <a:off x="225480" y="1288436"/>
            <a:ext cx="7015379" cy="4368246"/>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bg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3200"/>
              </a:lnSpc>
            </a:pPr>
            <a:r>
              <a:rPr lang="en-US" sz="2400" dirty="0"/>
              <a:t>Read the scenario you have been given.</a:t>
            </a:r>
          </a:p>
          <a:p>
            <a:pPr>
              <a:lnSpc>
                <a:spcPts val="3200"/>
              </a:lnSpc>
            </a:pPr>
            <a:r>
              <a:rPr lang="en-US" sz="2400" dirty="0"/>
              <a:t>What advice could you give about how the character could manage the influence?</a:t>
            </a:r>
            <a:endParaRPr lang="en-GB" sz="2400" dirty="0"/>
          </a:p>
        </p:txBody>
      </p:sp>
      <p:sp>
        <p:nvSpPr>
          <p:cNvPr id="3" name="Title 4">
            <a:extLst>
              <a:ext uri="{FF2B5EF4-FFF2-40B4-BE49-F238E27FC236}">
                <a16:creationId xmlns:a16="http://schemas.microsoft.com/office/drawing/2014/main" id="{844F1E2F-C052-1839-50B1-03C945271FB9}"/>
              </a:ext>
            </a:extLst>
          </p:cNvPr>
          <p:cNvSpPr txBox="1">
            <a:spLocks/>
          </p:cNvSpPr>
          <p:nvPr/>
        </p:nvSpPr>
        <p:spPr>
          <a:xfrm>
            <a:off x="233593" y="543878"/>
            <a:ext cx="6444298"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bg1"/>
                </a:solidFill>
                <a:latin typeface="Century Gothic" panose="020B0502020202020204" pitchFamily="34" charset="0"/>
                <a:ea typeface="+mj-ea"/>
                <a:cs typeface="+mj-cs"/>
              </a:defRPr>
            </a:lvl1pPr>
          </a:lstStyle>
          <a:p>
            <a:r>
              <a:rPr lang="en-US" dirty="0"/>
              <a:t>Managing peer influence</a:t>
            </a:r>
            <a:endParaRPr lang="en-GB" dirty="0"/>
          </a:p>
        </p:txBody>
      </p:sp>
      <p:grpSp>
        <p:nvGrpSpPr>
          <p:cNvPr id="22" name="Group 21">
            <a:extLst>
              <a:ext uri="{FF2B5EF4-FFF2-40B4-BE49-F238E27FC236}">
                <a16:creationId xmlns:a16="http://schemas.microsoft.com/office/drawing/2014/main" id="{EAEF41EB-360E-76B7-ECAC-4C285F0DF4A9}"/>
              </a:ext>
            </a:extLst>
          </p:cNvPr>
          <p:cNvGrpSpPr/>
          <p:nvPr/>
        </p:nvGrpSpPr>
        <p:grpSpPr>
          <a:xfrm rot="9489234">
            <a:off x="2002973" y="2510213"/>
            <a:ext cx="2652448" cy="4701309"/>
            <a:chOff x="6150054" y="2060009"/>
            <a:chExt cx="2652448" cy="4701309"/>
          </a:xfrm>
        </p:grpSpPr>
        <p:pic>
          <p:nvPicPr>
            <p:cNvPr id="14" name="Picture 13" descr="A purple snake on a black background&#10;&#10;Description automatically generated">
              <a:extLst>
                <a:ext uri="{FF2B5EF4-FFF2-40B4-BE49-F238E27FC236}">
                  <a16:creationId xmlns:a16="http://schemas.microsoft.com/office/drawing/2014/main" id="{6BDAA56C-A08C-D656-89BA-917C2154381C}"/>
                </a:ext>
              </a:extLst>
            </p:cNvPr>
            <p:cNvPicPr>
              <a:picLocks noChangeAspect="1"/>
            </p:cNvPicPr>
            <p:nvPr/>
          </p:nvPicPr>
          <p:blipFill>
            <a:blip r:embed="rId4"/>
            <a:stretch>
              <a:fillRect/>
            </a:stretch>
          </p:blipFill>
          <p:spPr>
            <a:xfrm rot="4395885">
              <a:off x="6655586" y="4356101"/>
              <a:ext cx="847237" cy="1554495"/>
            </a:xfrm>
            <a:prstGeom prst="rect">
              <a:avLst/>
            </a:prstGeom>
          </p:spPr>
        </p:pic>
        <p:pic>
          <p:nvPicPr>
            <p:cNvPr id="15" name="Picture 14" descr="A purple hand pointing at something&#10;&#10;Description automatically generated">
              <a:extLst>
                <a:ext uri="{FF2B5EF4-FFF2-40B4-BE49-F238E27FC236}">
                  <a16:creationId xmlns:a16="http://schemas.microsoft.com/office/drawing/2014/main" id="{3FE12A3E-7AEA-7D33-A6A4-407FA8A8AC3D}"/>
                </a:ext>
              </a:extLst>
            </p:cNvPr>
            <p:cNvPicPr>
              <a:picLocks noChangeAspect="1"/>
            </p:cNvPicPr>
            <p:nvPr/>
          </p:nvPicPr>
          <p:blipFill>
            <a:blip r:embed="rId5"/>
            <a:stretch>
              <a:fillRect/>
            </a:stretch>
          </p:blipFill>
          <p:spPr>
            <a:xfrm rot="15126028">
              <a:off x="6472128" y="2629671"/>
              <a:ext cx="838276" cy="1482423"/>
            </a:xfrm>
            <a:prstGeom prst="rect">
              <a:avLst/>
            </a:prstGeom>
          </p:spPr>
        </p:pic>
        <p:pic>
          <p:nvPicPr>
            <p:cNvPr id="16" name="Picture 15" descr="A purple arrow pointing up&#10;&#10;Description automatically generated">
              <a:extLst>
                <a:ext uri="{FF2B5EF4-FFF2-40B4-BE49-F238E27FC236}">
                  <a16:creationId xmlns:a16="http://schemas.microsoft.com/office/drawing/2014/main" id="{E28A093D-4A0B-6F25-5B2B-16E8FB756901}"/>
                </a:ext>
              </a:extLst>
            </p:cNvPr>
            <p:cNvPicPr>
              <a:picLocks noChangeAspect="1"/>
            </p:cNvPicPr>
            <p:nvPr/>
          </p:nvPicPr>
          <p:blipFill>
            <a:blip r:embed="rId6"/>
            <a:stretch>
              <a:fillRect/>
            </a:stretch>
          </p:blipFill>
          <p:spPr>
            <a:xfrm rot="2766200">
              <a:off x="6731806" y="3556397"/>
              <a:ext cx="892310" cy="1054041"/>
            </a:xfrm>
            <a:prstGeom prst="rect">
              <a:avLst/>
            </a:prstGeom>
          </p:spPr>
        </p:pic>
        <p:pic>
          <p:nvPicPr>
            <p:cNvPr id="17" name="Picture 16" descr="A purple arrow on a black background&#10;&#10;Description automatically generated">
              <a:extLst>
                <a:ext uri="{FF2B5EF4-FFF2-40B4-BE49-F238E27FC236}">
                  <a16:creationId xmlns:a16="http://schemas.microsoft.com/office/drawing/2014/main" id="{0BFEE64E-4A94-2C06-39DF-E207C0283239}"/>
                </a:ext>
              </a:extLst>
            </p:cNvPr>
            <p:cNvPicPr>
              <a:picLocks noChangeAspect="1"/>
            </p:cNvPicPr>
            <p:nvPr/>
          </p:nvPicPr>
          <p:blipFill>
            <a:blip r:embed="rId7"/>
            <a:stretch>
              <a:fillRect/>
            </a:stretch>
          </p:blipFill>
          <p:spPr>
            <a:xfrm rot="13347748">
              <a:off x="7750105" y="5419131"/>
              <a:ext cx="805563" cy="1309858"/>
            </a:xfrm>
            <a:prstGeom prst="rect">
              <a:avLst/>
            </a:prstGeom>
          </p:spPr>
        </p:pic>
        <p:pic>
          <p:nvPicPr>
            <p:cNvPr id="18" name="Picture 17" descr="A purple arrow pointing up&#10;&#10;Description automatically generated">
              <a:extLst>
                <a:ext uri="{FF2B5EF4-FFF2-40B4-BE49-F238E27FC236}">
                  <a16:creationId xmlns:a16="http://schemas.microsoft.com/office/drawing/2014/main" id="{7DC69B2E-7C26-FCAE-F679-7769D1C66C12}"/>
                </a:ext>
              </a:extLst>
            </p:cNvPr>
            <p:cNvPicPr>
              <a:picLocks noChangeAspect="1"/>
            </p:cNvPicPr>
            <p:nvPr/>
          </p:nvPicPr>
          <p:blipFill>
            <a:blip r:embed="rId8"/>
            <a:stretch>
              <a:fillRect/>
            </a:stretch>
          </p:blipFill>
          <p:spPr>
            <a:xfrm rot="4516760">
              <a:off x="6315440" y="2205998"/>
              <a:ext cx="1036314" cy="744336"/>
            </a:xfrm>
            <a:prstGeom prst="rect">
              <a:avLst/>
            </a:prstGeom>
          </p:spPr>
        </p:pic>
        <p:pic>
          <p:nvPicPr>
            <p:cNvPr id="19" name="Picture 18" descr="A purple hand pointing at something&#10;&#10;Description automatically generated">
              <a:extLst>
                <a:ext uri="{FF2B5EF4-FFF2-40B4-BE49-F238E27FC236}">
                  <a16:creationId xmlns:a16="http://schemas.microsoft.com/office/drawing/2014/main" id="{345D8D9A-8443-4EA1-3210-6F9539BE615F}"/>
                </a:ext>
              </a:extLst>
            </p:cNvPr>
            <p:cNvPicPr>
              <a:picLocks noChangeAspect="1"/>
            </p:cNvPicPr>
            <p:nvPr/>
          </p:nvPicPr>
          <p:blipFill>
            <a:blip r:embed="rId5"/>
            <a:stretch>
              <a:fillRect/>
            </a:stretch>
          </p:blipFill>
          <p:spPr>
            <a:xfrm rot="13769660">
              <a:off x="7371485" y="5319634"/>
              <a:ext cx="460130" cy="813703"/>
            </a:xfrm>
            <a:prstGeom prst="rect">
              <a:avLst/>
            </a:prstGeom>
          </p:spPr>
        </p:pic>
        <p:pic>
          <p:nvPicPr>
            <p:cNvPr id="20" name="Picture 19" descr="A purple hand pointing at something&#10;&#10;Description automatically generated">
              <a:extLst>
                <a:ext uri="{FF2B5EF4-FFF2-40B4-BE49-F238E27FC236}">
                  <a16:creationId xmlns:a16="http://schemas.microsoft.com/office/drawing/2014/main" id="{D8ECC6BD-7019-8B42-683A-97DC34C9BDD9}"/>
                </a:ext>
              </a:extLst>
            </p:cNvPr>
            <p:cNvPicPr>
              <a:picLocks noChangeAspect="1"/>
            </p:cNvPicPr>
            <p:nvPr/>
          </p:nvPicPr>
          <p:blipFill>
            <a:blip r:embed="rId5"/>
            <a:stretch>
              <a:fillRect/>
            </a:stretch>
          </p:blipFill>
          <p:spPr>
            <a:xfrm rot="12361402">
              <a:off x="7334614" y="4318326"/>
              <a:ext cx="351360" cy="621352"/>
            </a:xfrm>
            <a:prstGeom prst="rect">
              <a:avLst/>
            </a:prstGeom>
          </p:spPr>
        </p:pic>
        <p:pic>
          <p:nvPicPr>
            <p:cNvPr id="21" name="Picture 20" descr="A purple hand pointing at something&#10;&#10;Description automatically generated">
              <a:extLst>
                <a:ext uri="{FF2B5EF4-FFF2-40B4-BE49-F238E27FC236}">
                  <a16:creationId xmlns:a16="http://schemas.microsoft.com/office/drawing/2014/main" id="{93BDC227-42F8-4FD0-5E19-448BA0B32134}"/>
                </a:ext>
              </a:extLst>
            </p:cNvPr>
            <p:cNvPicPr>
              <a:picLocks noChangeAspect="1"/>
            </p:cNvPicPr>
            <p:nvPr/>
          </p:nvPicPr>
          <p:blipFill>
            <a:blip r:embed="rId5"/>
            <a:stretch>
              <a:fillRect/>
            </a:stretch>
          </p:blipFill>
          <p:spPr>
            <a:xfrm rot="12837745">
              <a:off x="8451142" y="6139966"/>
              <a:ext cx="351360" cy="621352"/>
            </a:xfrm>
            <a:prstGeom prst="rect">
              <a:avLst/>
            </a:prstGeom>
          </p:spPr>
        </p:pic>
      </p:grpSp>
    </p:spTree>
    <p:extLst>
      <p:ext uri="{BB962C8B-B14F-4D97-AF65-F5344CB8AC3E}">
        <p14:creationId xmlns:p14="http://schemas.microsoft.com/office/powerpoint/2010/main" val="135073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urple and black rectangle&#10;&#10;Description automatically generated">
            <a:extLst>
              <a:ext uri="{FF2B5EF4-FFF2-40B4-BE49-F238E27FC236}">
                <a16:creationId xmlns:a16="http://schemas.microsoft.com/office/drawing/2014/main" id="{EB1C62D3-748A-FF54-9B17-ED725784D3BD}"/>
              </a:ext>
            </a:extLst>
          </p:cNvPr>
          <p:cNvPicPr>
            <a:picLocks noChangeAspect="1"/>
          </p:cNvPicPr>
          <p:nvPr/>
        </p:nvPicPr>
        <p:blipFill>
          <a:blip r:embed="rId3"/>
          <a:srcRect l="11833" t="1412"/>
          <a:stretch/>
        </p:blipFill>
        <p:spPr>
          <a:xfrm>
            <a:off x="0" y="-1"/>
            <a:ext cx="8920812" cy="6858001"/>
          </a:xfrm>
          <a:prstGeom prst="rect">
            <a:avLst/>
          </a:prstGeom>
        </p:spPr>
      </p:pic>
      <p:pic>
        <p:nvPicPr>
          <p:cNvPr id="6" name="Picture 5" descr="A silhouette of a child sitting on a hill&#10;&#10;Description automatically generated">
            <a:extLst>
              <a:ext uri="{FF2B5EF4-FFF2-40B4-BE49-F238E27FC236}">
                <a16:creationId xmlns:a16="http://schemas.microsoft.com/office/drawing/2014/main" id="{48B25BD8-81A8-3A9B-BF76-40A577E20144}"/>
              </a:ext>
            </a:extLst>
          </p:cNvPr>
          <p:cNvPicPr>
            <a:picLocks noChangeAspect="1"/>
          </p:cNvPicPr>
          <p:nvPr/>
        </p:nvPicPr>
        <p:blipFill>
          <a:blip r:embed="rId4"/>
          <a:stretch>
            <a:fillRect/>
          </a:stretch>
        </p:blipFill>
        <p:spPr>
          <a:xfrm>
            <a:off x="0" y="1803708"/>
            <a:ext cx="4744846" cy="5054292"/>
          </a:xfrm>
          <a:prstGeom prst="rect">
            <a:avLst/>
          </a:prstGeom>
        </p:spPr>
      </p:pic>
      <p:sp>
        <p:nvSpPr>
          <p:cNvPr id="2" name="Content Placeholder 5">
            <a:extLst>
              <a:ext uri="{FF2B5EF4-FFF2-40B4-BE49-F238E27FC236}">
                <a16:creationId xmlns:a16="http://schemas.microsoft.com/office/drawing/2014/main" id="{50CD91CF-A487-6F44-2E9D-37716A949C92}"/>
              </a:ext>
            </a:extLst>
          </p:cNvPr>
          <p:cNvSpPr txBox="1">
            <a:spLocks/>
          </p:cNvSpPr>
          <p:nvPr/>
        </p:nvSpPr>
        <p:spPr>
          <a:xfrm>
            <a:off x="232914" y="1303304"/>
            <a:ext cx="5862463" cy="4368246"/>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bg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198000" lvl="0" indent="-198000">
              <a:buFont typeface="Arial" panose="020B0604020202020204" pitchFamily="34" charset="0"/>
              <a:buChar char="•"/>
            </a:pPr>
            <a:r>
              <a:rPr lang="en-GB" dirty="0">
                <a:effectLst/>
                <a:latin typeface="Century Gothic" panose="020B0502020202020204" pitchFamily="34" charset="0"/>
                <a:ea typeface="Calibri" panose="020F0502020204030204" pitchFamily="34" charset="0"/>
                <a:cs typeface="Times New Roman" panose="02020603050405020304" pitchFamily="18" charset="0"/>
              </a:rPr>
              <a:t>assertively refusing, with or without </a:t>
            </a:r>
            <a:br>
              <a:rPr lang="en-GB" dirty="0">
                <a:effectLst/>
                <a:latin typeface="Century Gothic" panose="020B0502020202020204" pitchFamily="34" charset="0"/>
                <a:ea typeface="Calibri" panose="020F0502020204030204" pitchFamily="34" charset="0"/>
                <a:cs typeface="Times New Roman" panose="02020603050405020304" pitchFamily="18" charset="0"/>
              </a:rPr>
            </a:br>
            <a:r>
              <a:rPr lang="en-GB" dirty="0">
                <a:effectLst/>
                <a:latin typeface="Century Gothic" panose="020B0502020202020204" pitchFamily="34" charset="0"/>
                <a:ea typeface="Calibri" panose="020F0502020204030204" pitchFamily="34" charset="0"/>
                <a:cs typeface="Times New Roman" panose="02020603050405020304" pitchFamily="18" charset="0"/>
              </a:rPr>
              <a:t>providing a further reason</a:t>
            </a:r>
          </a:p>
          <a:p>
            <a:pPr marL="198000" lvl="0" indent="-198000">
              <a:buFont typeface="Arial" panose="020B0604020202020204" pitchFamily="34" charset="0"/>
              <a:buChar char="•"/>
            </a:pPr>
            <a:r>
              <a:rPr lang="en-GB" dirty="0">
                <a:effectLst/>
                <a:latin typeface="Century Gothic" panose="020B0502020202020204" pitchFamily="34" charset="0"/>
                <a:ea typeface="Calibri" panose="020F0502020204030204" pitchFamily="34" charset="0"/>
                <a:cs typeface="Times New Roman" panose="02020603050405020304" pitchFamily="18" charset="0"/>
              </a:rPr>
              <a:t>using humour to deflect from the situation</a:t>
            </a:r>
          </a:p>
          <a:p>
            <a:pPr marL="198000" lvl="0" indent="-198000">
              <a:buFont typeface="Arial" panose="020B0604020202020204" pitchFamily="34" charset="0"/>
              <a:buChar char="•"/>
            </a:pPr>
            <a:r>
              <a:rPr lang="en-GB" dirty="0">
                <a:effectLst/>
                <a:latin typeface="Century Gothic" panose="020B0502020202020204" pitchFamily="34" charset="0"/>
                <a:ea typeface="Calibri" panose="020F0502020204030204" pitchFamily="34" charset="0"/>
                <a:cs typeface="Times New Roman" panose="02020603050405020304" pitchFamily="18" charset="0"/>
              </a:rPr>
              <a:t>removing oneself from the situation</a:t>
            </a:r>
          </a:p>
          <a:p>
            <a:pPr marL="198000" lvl="0" indent="-198000">
              <a:buFont typeface="Arial" panose="020B0604020202020204" pitchFamily="34" charset="0"/>
              <a:buChar char="•"/>
            </a:pPr>
            <a:r>
              <a:rPr lang="en-GB" dirty="0">
                <a:effectLst/>
                <a:latin typeface="Century Gothic" panose="020B0502020202020204" pitchFamily="34" charset="0"/>
                <a:ea typeface="Calibri" panose="020F0502020204030204" pitchFamily="34" charset="0"/>
                <a:cs typeface="Times New Roman" panose="02020603050405020304" pitchFamily="18" charset="0"/>
              </a:rPr>
              <a:t>using an excuse to avoid using a substance</a:t>
            </a:r>
          </a:p>
          <a:p>
            <a:pPr marL="198000" lvl="0" indent="-198000">
              <a:buFont typeface="Arial" panose="020B0604020202020204" pitchFamily="34" charset="0"/>
              <a:buChar char="•"/>
            </a:pPr>
            <a:r>
              <a:rPr lang="en-GB" dirty="0">
                <a:effectLst/>
                <a:latin typeface="Century Gothic" panose="020B0502020202020204" pitchFamily="34" charset="0"/>
                <a:ea typeface="Calibri" panose="020F0502020204030204" pitchFamily="34" charset="0"/>
                <a:cs typeface="Times New Roman" panose="02020603050405020304" pitchFamily="18" charset="0"/>
              </a:rPr>
              <a:t>telling a ‘white lie’</a:t>
            </a:r>
          </a:p>
        </p:txBody>
      </p:sp>
      <p:sp>
        <p:nvSpPr>
          <p:cNvPr id="4" name="Slide Number Placeholder 3">
            <a:extLst>
              <a:ext uri="{FF2B5EF4-FFF2-40B4-BE49-F238E27FC236}">
                <a16:creationId xmlns:a16="http://schemas.microsoft.com/office/drawing/2014/main" id="{A3307DE9-B826-EB7D-6D96-F19DA53F381B}"/>
              </a:ext>
            </a:extLst>
          </p:cNvPr>
          <p:cNvSpPr>
            <a:spLocks noGrp="1"/>
          </p:cNvSpPr>
          <p:nvPr>
            <p:ph type="sldNum" sz="quarter" idx="4"/>
          </p:nvPr>
        </p:nvSpPr>
        <p:spPr/>
        <p:txBody>
          <a:bodyPr/>
          <a:lstStyle/>
          <a:p>
            <a:r>
              <a:rPr lang="en-GB"/>
              <a:t>© PSHE Association 2025</a:t>
            </a:r>
            <a:endParaRPr lang="en-GB" dirty="0"/>
          </a:p>
        </p:txBody>
      </p:sp>
      <p:sp>
        <p:nvSpPr>
          <p:cNvPr id="8" name="Title 4">
            <a:extLst>
              <a:ext uri="{FF2B5EF4-FFF2-40B4-BE49-F238E27FC236}">
                <a16:creationId xmlns:a16="http://schemas.microsoft.com/office/drawing/2014/main" id="{F0BEC2A5-3E64-B83B-76A8-564079C7B8CE}"/>
              </a:ext>
            </a:extLst>
          </p:cNvPr>
          <p:cNvSpPr txBox="1">
            <a:spLocks/>
          </p:cNvSpPr>
          <p:nvPr/>
        </p:nvSpPr>
        <p:spPr>
          <a:xfrm>
            <a:off x="233592" y="543878"/>
            <a:ext cx="9433343"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bg1"/>
                </a:solidFill>
                <a:latin typeface="Century Gothic" panose="020B0502020202020204" pitchFamily="34" charset="0"/>
                <a:ea typeface="+mj-ea"/>
                <a:cs typeface="+mj-cs"/>
              </a:defRPr>
            </a:lvl1pPr>
          </a:lstStyle>
          <a:p>
            <a:r>
              <a:rPr lang="en-US" dirty="0"/>
              <a:t>Managing peer influence - strategies</a:t>
            </a:r>
            <a:endParaRPr lang="en-GB" dirty="0"/>
          </a:p>
        </p:txBody>
      </p:sp>
      <p:grpSp>
        <p:nvGrpSpPr>
          <p:cNvPr id="5" name="Group 4">
            <a:extLst>
              <a:ext uri="{FF2B5EF4-FFF2-40B4-BE49-F238E27FC236}">
                <a16:creationId xmlns:a16="http://schemas.microsoft.com/office/drawing/2014/main" id="{0BC5AD4A-5669-06F8-B8D9-F9D83E30F8A2}"/>
              </a:ext>
            </a:extLst>
          </p:cNvPr>
          <p:cNvGrpSpPr/>
          <p:nvPr/>
        </p:nvGrpSpPr>
        <p:grpSpPr>
          <a:xfrm>
            <a:off x="5820822" y="1517549"/>
            <a:ext cx="2406580" cy="5260483"/>
            <a:chOff x="5452522" y="1517549"/>
            <a:chExt cx="2406580" cy="5260483"/>
          </a:xfrm>
        </p:grpSpPr>
        <p:pic>
          <p:nvPicPr>
            <p:cNvPr id="17" name="Picture 16" descr="A purple snake on a black background&#10;&#10;Description automatically generated">
              <a:extLst>
                <a:ext uri="{FF2B5EF4-FFF2-40B4-BE49-F238E27FC236}">
                  <a16:creationId xmlns:a16="http://schemas.microsoft.com/office/drawing/2014/main" id="{F49FC0CE-B843-47FD-5178-BCA7162CEAB9}"/>
                </a:ext>
              </a:extLst>
            </p:cNvPr>
            <p:cNvPicPr>
              <a:picLocks noChangeAspect="1"/>
            </p:cNvPicPr>
            <p:nvPr/>
          </p:nvPicPr>
          <p:blipFill>
            <a:blip r:embed="rId5"/>
            <a:stretch>
              <a:fillRect/>
            </a:stretch>
          </p:blipFill>
          <p:spPr>
            <a:xfrm rot="4395885">
              <a:off x="6393496" y="4145146"/>
              <a:ext cx="847237" cy="1554495"/>
            </a:xfrm>
            <a:prstGeom prst="rect">
              <a:avLst/>
            </a:prstGeom>
          </p:spPr>
        </p:pic>
        <p:pic>
          <p:nvPicPr>
            <p:cNvPr id="19" name="Picture 18" descr="A purple hand pointing at something&#10;&#10;Description automatically generated">
              <a:extLst>
                <a:ext uri="{FF2B5EF4-FFF2-40B4-BE49-F238E27FC236}">
                  <a16:creationId xmlns:a16="http://schemas.microsoft.com/office/drawing/2014/main" id="{464DEA41-BD27-040B-52FD-EF361469560C}"/>
                </a:ext>
              </a:extLst>
            </p:cNvPr>
            <p:cNvPicPr>
              <a:picLocks noChangeAspect="1"/>
            </p:cNvPicPr>
            <p:nvPr/>
          </p:nvPicPr>
          <p:blipFill>
            <a:blip r:embed="rId6"/>
            <a:stretch>
              <a:fillRect/>
            </a:stretch>
          </p:blipFill>
          <p:spPr>
            <a:xfrm rot="13769660">
              <a:off x="5871259" y="2100219"/>
              <a:ext cx="838276" cy="1482423"/>
            </a:xfrm>
            <a:prstGeom prst="rect">
              <a:avLst/>
            </a:prstGeom>
          </p:spPr>
        </p:pic>
        <p:pic>
          <p:nvPicPr>
            <p:cNvPr id="21" name="Picture 20" descr="A purple arrow pointing up&#10;&#10;Description automatically generated">
              <a:extLst>
                <a:ext uri="{FF2B5EF4-FFF2-40B4-BE49-F238E27FC236}">
                  <a16:creationId xmlns:a16="http://schemas.microsoft.com/office/drawing/2014/main" id="{9DB38222-F7E5-E69B-5E94-88242742E901}"/>
                </a:ext>
              </a:extLst>
            </p:cNvPr>
            <p:cNvPicPr>
              <a:picLocks noChangeAspect="1"/>
            </p:cNvPicPr>
            <p:nvPr/>
          </p:nvPicPr>
          <p:blipFill>
            <a:blip r:embed="rId7"/>
            <a:stretch>
              <a:fillRect/>
            </a:stretch>
          </p:blipFill>
          <p:spPr>
            <a:xfrm rot="1635553">
              <a:off x="6042065" y="3132632"/>
              <a:ext cx="892310" cy="1054041"/>
            </a:xfrm>
            <a:prstGeom prst="rect">
              <a:avLst/>
            </a:prstGeom>
          </p:spPr>
        </p:pic>
        <p:pic>
          <p:nvPicPr>
            <p:cNvPr id="23" name="Picture 22" descr="A purple arrow on a black background&#10;&#10;Description automatically generated">
              <a:extLst>
                <a:ext uri="{FF2B5EF4-FFF2-40B4-BE49-F238E27FC236}">
                  <a16:creationId xmlns:a16="http://schemas.microsoft.com/office/drawing/2014/main" id="{CAE41AF7-A330-A974-3B3B-AC39DE9AAF73}"/>
                </a:ext>
              </a:extLst>
            </p:cNvPr>
            <p:cNvPicPr>
              <a:picLocks noChangeAspect="1"/>
            </p:cNvPicPr>
            <p:nvPr/>
          </p:nvPicPr>
          <p:blipFill>
            <a:blip r:embed="rId8"/>
            <a:stretch>
              <a:fillRect/>
            </a:stretch>
          </p:blipFill>
          <p:spPr>
            <a:xfrm rot="13347748">
              <a:off x="6851737" y="5304577"/>
              <a:ext cx="906175" cy="1473455"/>
            </a:xfrm>
            <a:prstGeom prst="rect">
              <a:avLst/>
            </a:prstGeom>
          </p:spPr>
        </p:pic>
        <p:pic>
          <p:nvPicPr>
            <p:cNvPr id="30" name="Picture 29" descr="A purple arrow pointing up&#10;&#10;Description automatically generated">
              <a:extLst>
                <a:ext uri="{FF2B5EF4-FFF2-40B4-BE49-F238E27FC236}">
                  <a16:creationId xmlns:a16="http://schemas.microsoft.com/office/drawing/2014/main" id="{29F3FFAA-2D6D-9CDF-FD82-25C663913DB8}"/>
                </a:ext>
              </a:extLst>
            </p:cNvPr>
            <p:cNvPicPr>
              <a:picLocks noChangeAspect="1"/>
            </p:cNvPicPr>
            <p:nvPr/>
          </p:nvPicPr>
          <p:blipFill>
            <a:blip r:embed="rId9"/>
            <a:stretch>
              <a:fillRect/>
            </a:stretch>
          </p:blipFill>
          <p:spPr>
            <a:xfrm rot="2813324">
              <a:off x="5333762" y="1636309"/>
              <a:ext cx="843030" cy="605510"/>
            </a:xfrm>
            <a:prstGeom prst="rect">
              <a:avLst/>
            </a:prstGeom>
          </p:spPr>
        </p:pic>
        <p:pic>
          <p:nvPicPr>
            <p:cNvPr id="31" name="Picture 30" descr="A purple hand pointing at something&#10;&#10;Description automatically generated">
              <a:extLst>
                <a:ext uri="{FF2B5EF4-FFF2-40B4-BE49-F238E27FC236}">
                  <a16:creationId xmlns:a16="http://schemas.microsoft.com/office/drawing/2014/main" id="{64CB48CC-45C2-4E49-F52E-1F1833AAE78F}"/>
                </a:ext>
              </a:extLst>
            </p:cNvPr>
            <p:cNvPicPr>
              <a:picLocks noChangeAspect="1"/>
            </p:cNvPicPr>
            <p:nvPr/>
          </p:nvPicPr>
          <p:blipFill>
            <a:blip r:embed="rId6"/>
            <a:stretch>
              <a:fillRect/>
            </a:stretch>
          </p:blipFill>
          <p:spPr>
            <a:xfrm rot="13769660">
              <a:off x="6290991" y="5199577"/>
              <a:ext cx="460130" cy="813703"/>
            </a:xfrm>
            <a:prstGeom prst="rect">
              <a:avLst/>
            </a:prstGeom>
          </p:spPr>
        </p:pic>
        <p:pic>
          <p:nvPicPr>
            <p:cNvPr id="32" name="Picture 31" descr="A purple hand pointing at something&#10;&#10;Description automatically generated">
              <a:extLst>
                <a:ext uri="{FF2B5EF4-FFF2-40B4-BE49-F238E27FC236}">
                  <a16:creationId xmlns:a16="http://schemas.microsoft.com/office/drawing/2014/main" id="{D885FCAF-95E0-BC57-50AB-AD57C9841EDF}"/>
                </a:ext>
              </a:extLst>
            </p:cNvPr>
            <p:cNvPicPr>
              <a:picLocks noChangeAspect="1"/>
            </p:cNvPicPr>
            <p:nvPr/>
          </p:nvPicPr>
          <p:blipFill>
            <a:blip r:embed="rId6"/>
            <a:stretch>
              <a:fillRect/>
            </a:stretch>
          </p:blipFill>
          <p:spPr>
            <a:xfrm rot="15463526">
              <a:off x="6732434" y="4118207"/>
              <a:ext cx="351360" cy="621352"/>
            </a:xfrm>
            <a:prstGeom prst="rect">
              <a:avLst/>
            </a:prstGeom>
          </p:spPr>
        </p:pic>
        <p:pic>
          <p:nvPicPr>
            <p:cNvPr id="33" name="Picture 32" descr="A purple hand pointing at something&#10;&#10;Description automatically generated">
              <a:extLst>
                <a:ext uri="{FF2B5EF4-FFF2-40B4-BE49-F238E27FC236}">
                  <a16:creationId xmlns:a16="http://schemas.microsoft.com/office/drawing/2014/main" id="{8829024C-7C5F-3EEF-0848-F5D4271E7A47}"/>
                </a:ext>
              </a:extLst>
            </p:cNvPr>
            <p:cNvPicPr>
              <a:picLocks noChangeAspect="1"/>
            </p:cNvPicPr>
            <p:nvPr/>
          </p:nvPicPr>
          <p:blipFill>
            <a:blip r:embed="rId6"/>
            <a:stretch>
              <a:fillRect/>
            </a:stretch>
          </p:blipFill>
          <p:spPr>
            <a:xfrm rot="12837745">
              <a:off x="7507742" y="6019069"/>
              <a:ext cx="351360" cy="621352"/>
            </a:xfrm>
            <a:prstGeom prst="rect">
              <a:avLst/>
            </a:prstGeom>
          </p:spPr>
        </p:pic>
      </p:grpSp>
    </p:spTree>
    <p:extLst>
      <p:ext uri="{BB962C8B-B14F-4D97-AF65-F5344CB8AC3E}">
        <p14:creationId xmlns:p14="http://schemas.microsoft.com/office/powerpoint/2010/main" val="349777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76A88-7B3F-259B-AAB6-34A63100DAEE}"/>
            </a:ext>
          </a:extLst>
        </p:cNvPr>
        <p:cNvGrpSpPr/>
        <p:nvPr/>
      </p:nvGrpSpPr>
      <p:grpSpPr>
        <a:xfrm>
          <a:off x="0" y="0"/>
          <a:ext cx="0" cy="0"/>
          <a:chOff x="0" y="0"/>
          <a:chExt cx="0" cy="0"/>
        </a:xfrm>
      </p:grpSpPr>
      <p:pic>
        <p:nvPicPr>
          <p:cNvPr id="13" name="Picture 12" descr="A purple and black rectangle&#10;&#10;Description automatically generated">
            <a:extLst>
              <a:ext uri="{FF2B5EF4-FFF2-40B4-BE49-F238E27FC236}">
                <a16:creationId xmlns:a16="http://schemas.microsoft.com/office/drawing/2014/main" id="{D8CCE75D-9D1C-1CFA-3C7C-545918C06B66}"/>
              </a:ext>
            </a:extLst>
          </p:cNvPr>
          <p:cNvPicPr>
            <a:picLocks noChangeAspect="1"/>
          </p:cNvPicPr>
          <p:nvPr/>
        </p:nvPicPr>
        <p:blipFill>
          <a:blip r:embed="rId3"/>
          <a:srcRect t="1412"/>
          <a:stretch/>
        </p:blipFill>
        <p:spPr>
          <a:xfrm>
            <a:off x="0" y="-1"/>
            <a:ext cx="10118075" cy="6858001"/>
          </a:xfrm>
          <a:prstGeom prst="rect">
            <a:avLst/>
          </a:prstGeom>
        </p:spPr>
      </p:pic>
      <p:pic>
        <p:nvPicPr>
          <p:cNvPr id="15" name="Picture 14" descr="A silhouette of a child sitting on a hill&#10;&#10;Description automatically generated">
            <a:extLst>
              <a:ext uri="{FF2B5EF4-FFF2-40B4-BE49-F238E27FC236}">
                <a16:creationId xmlns:a16="http://schemas.microsoft.com/office/drawing/2014/main" id="{20D3A6C0-E74F-1AD7-3B81-0449873BAA14}"/>
              </a:ext>
            </a:extLst>
          </p:cNvPr>
          <p:cNvPicPr>
            <a:picLocks noChangeAspect="1"/>
          </p:cNvPicPr>
          <p:nvPr/>
        </p:nvPicPr>
        <p:blipFill>
          <a:blip r:embed="rId4"/>
          <a:stretch>
            <a:fillRect/>
          </a:stretch>
        </p:blipFill>
        <p:spPr>
          <a:xfrm>
            <a:off x="0" y="1803708"/>
            <a:ext cx="4744846" cy="5054292"/>
          </a:xfrm>
          <a:prstGeom prst="rect">
            <a:avLst/>
          </a:prstGeom>
        </p:spPr>
      </p:pic>
      <p:sp>
        <p:nvSpPr>
          <p:cNvPr id="2" name="Content Placeholder 5">
            <a:extLst>
              <a:ext uri="{FF2B5EF4-FFF2-40B4-BE49-F238E27FC236}">
                <a16:creationId xmlns:a16="http://schemas.microsoft.com/office/drawing/2014/main" id="{A4250418-6D69-3B58-B827-F329D9667DEA}"/>
              </a:ext>
            </a:extLst>
          </p:cNvPr>
          <p:cNvSpPr txBox="1">
            <a:spLocks/>
          </p:cNvSpPr>
          <p:nvPr/>
        </p:nvSpPr>
        <p:spPr>
          <a:xfrm>
            <a:off x="232914" y="1303303"/>
            <a:ext cx="6138699" cy="5232963"/>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bg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198000" indent="-198000" defTabSz="990570">
              <a:buFont typeface="Arial" panose="020B0604020202020204" pitchFamily="34" charset="0"/>
              <a:buChar char="•"/>
            </a:pP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discussing intentions with a trusted friend so they can support in pressurised situations</a:t>
            </a:r>
          </a:p>
          <a:p>
            <a:pPr marL="198000" indent="-198000" defTabSz="990570">
              <a:buFont typeface="Arial" panose="020B0604020202020204" pitchFamily="34" charset="0"/>
              <a:buChar char="•"/>
            </a:pP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planning with family members to help by coming to pick them up if away from home</a:t>
            </a:r>
          </a:p>
          <a:p>
            <a:pPr marL="198000" indent="-198000" defTabSz="990570">
              <a:buFont typeface="Arial" panose="020B0604020202020204" pitchFamily="34" charset="0"/>
              <a:buChar char="•"/>
            </a:pP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organising alcohol-free social events</a:t>
            </a:r>
          </a:p>
          <a:p>
            <a:pPr marL="198000" indent="-198000" defTabSz="990570">
              <a:buFont typeface="Arial" panose="020B0604020202020204" pitchFamily="34" charset="0"/>
              <a:buChar char="•"/>
            </a:pP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blocking and reporting unwanted approaches on social media</a:t>
            </a:r>
          </a:p>
          <a:p>
            <a:pPr marL="198000" indent="-198000" defTabSz="990570">
              <a:buFont typeface="Arial" panose="020B0604020202020204" pitchFamily="34" charset="0"/>
              <a:buChar char="•"/>
            </a:pP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unfollowing and reporting accounts with unwanted content on social media</a:t>
            </a:r>
            <a:endParaRPr lang="en-US"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14BC8AC-E8AB-A8F5-E38E-4D482FA784AC}"/>
              </a:ext>
            </a:extLst>
          </p:cNvPr>
          <p:cNvSpPr>
            <a:spLocks noGrp="1"/>
          </p:cNvSpPr>
          <p:nvPr>
            <p:ph type="sldNum" sz="quarter" idx="4"/>
          </p:nvPr>
        </p:nvSpPr>
        <p:spPr/>
        <p:txBody>
          <a:bodyPr/>
          <a:lstStyle/>
          <a:p>
            <a:r>
              <a:rPr lang="en-GB"/>
              <a:t>© PSHE Association 2025</a:t>
            </a:r>
            <a:endParaRPr lang="en-GB" dirty="0"/>
          </a:p>
        </p:txBody>
      </p:sp>
      <p:sp>
        <p:nvSpPr>
          <p:cNvPr id="8" name="Title 4">
            <a:extLst>
              <a:ext uri="{FF2B5EF4-FFF2-40B4-BE49-F238E27FC236}">
                <a16:creationId xmlns:a16="http://schemas.microsoft.com/office/drawing/2014/main" id="{5BA20C76-36EA-E1B6-C478-5D75BDFBC1BC}"/>
              </a:ext>
            </a:extLst>
          </p:cNvPr>
          <p:cNvSpPr txBox="1">
            <a:spLocks/>
          </p:cNvSpPr>
          <p:nvPr/>
        </p:nvSpPr>
        <p:spPr>
          <a:xfrm>
            <a:off x="233592" y="543878"/>
            <a:ext cx="9433343"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bg1"/>
                </a:solidFill>
                <a:latin typeface="Century Gothic" panose="020B0502020202020204" pitchFamily="34" charset="0"/>
                <a:ea typeface="+mj-ea"/>
                <a:cs typeface="+mj-cs"/>
              </a:defRPr>
            </a:lvl1pPr>
          </a:lstStyle>
          <a:p>
            <a:r>
              <a:rPr lang="en-US" dirty="0"/>
              <a:t>Managing peer influence - strategies</a:t>
            </a:r>
            <a:endParaRPr lang="en-GB" dirty="0"/>
          </a:p>
        </p:txBody>
      </p:sp>
      <p:pic>
        <p:nvPicPr>
          <p:cNvPr id="3" name="Picture 2" descr="A purple snake on a black background&#10;&#10;Description automatically generated">
            <a:extLst>
              <a:ext uri="{FF2B5EF4-FFF2-40B4-BE49-F238E27FC236}">
                <a16:creationId xmlns:a16="http://schemas.microsoft.com/office/drawing/2014/main" id="{4C2337C7-3E06-D00A-4863-4C2DAA442115}"/>
              </a:ext>
            </a:extLst>
          </p:cNvPr>
          <p:cNvPicPr>
            <a:picLocks noChangeAspect="1"/>
          </p:cNvPicPr>
          <p:nvPr/>
        </p:nvPicPr>
        <p:blipFill>
          <a:blip r:embed="rId5"/>
          <a:stretch>
            <a:fillRect/>
          </a:stretch>
        </p:blipFill>
        <p:spPr>
          <a:xfrm rot="4395885">
            <a:off x="8014114" y="4145146"/>
            <a:ext cx="847237" cy="1554495"/>
          </a:xfrm>
          <a:prstGeom prst="rect">
            <a:avLst/>
          </a:prstGeom>
        </p:spPr>
      </p:pic>
      <p:pic>
        <p:nvPicPr>
          <p:cNvPr id="5" name="Picture 4" descr="A purple hand pointing at something&#10;&#10;Description automatically generated">
            <a:extLst>
              <a:ext uri="{FF2B5EF4-FFF2-40B4-BE49-F238E27FC236}">
                <a16:creationId xmlns:a16="http://schemas.microsoft.com/office/drawing/2014/main" id="{8B68A01F-5F27-EF21-E5C0-0CDEC9138E4D}"/>
              </a:ext>
            </a:extLst>
          </p:cNvPr>
          <p:cNvPicPr>
            <a:picLocks noChangeAspect="1"/>
          </p:cNvPicPr>
          <p:nvPr/>
        </p:nvPicPr>
        <p:blipFill>
          <a:blip r:embed="rId6"/>
          <a:stretch>
            <a:fillRect/>
          </a:stretch>
        </p:blipFill>
        <p:spPr>
          <a:xfrm rot="13769660">
            <a:off x="7491877" y="2100219"/>
            <a:ext cx="838276" cy="1482423"/>
          </a:xfrm>
          <a:prstGeom prst="rect">
            <a:avLst/>
          </a:prstGeom>
        </p:spPr>
      </p:pic>
      <p:pic>
        <p:nvPicPr>
          <p:cNvPr id="6" name="Picture 5" descr="A purple arrow pointing up&#10;&#10;Description automatically generated">
            <a:extLst>
              <a:ext uri="{FF2B5EF4-FFF2-40B4-BE49-F238E27FC236}">
                <a16:creationId xmlns:a16="http://schemas.microsoft.com/office/drawing/2014/main" id="{F197D107-998E-9E07-C9D3-AA2DE2E1E3F8}"/>
              </a:ext>
            </a:extLst>
          </p:cNvPr>
          <p:cNvPicPr>
            <a:picLocks noChangeAspect="1"/>
          </p:cNvPicPr>
          <p:nvPr/>
        </p:nvPicPr>
        <p:blipFill>
          <a:blip r:embed="rId7"/>
          <a:stretch>
            <a:fillRect/>
          </a:stretch>
        </p:blipFill>
        <p:spPr>
          <a:xfrm rot="1635553">
            <a:off x="7662683" y="3132632"/>
            <a:ext cx="892310" cy="1054041"/>
          </a:xfrm>
          <a:prstGeom prst="rect">
            <a:avLst/>
          </a:prstGeom>
        </p:spPr>
      </p:pic>
      <p:pic>
        <p:nvPicPr>
          <p:cNvPr id="7" name="Picture 6" descr="A purple arrow on a black background&#10;&#10;Description automatically generated">
            <a:extLst>
              <a:ext uri="{FF2B5EF4-FFF2-40B4-BE49-F238E27FC236}">
                <a16:creationId xmlns:a16="http://schemas.microsoft.com/office/drawing/2014/main" id="{FFC9D50A-23EC-DC3D-BA6D-92726C7E2224}"/>
              </a:ext>
            </a:extLst>
          </p:cNvPr>
          <p:cNvPicPr>
            <a:picLocks noChangeAspect="1"/>
          </p:cNvPicPr>
          <p:nvPr/>
        </p:nvPicPr>
        <p:blipFill>
          <a:blip r:embed="rId8"/>
          <a:stretch>
            <a:fillRect/>
          </a:stretch>
        </p:blipFill>
        <p:spPr>
          <a:xfrm rot="13347748">
            <a:off x="8472355" y="5304577"/>
            <a:ext cx="906175" cy="1473455"/>
          </a:xfrm>
          <a:prstGeom prst="rect">
            <a:avLst/>
          </a:prstGeom>
        </p:spPr>
      </p:pic>
      <p:pic>
        <p:nvPicPr>
          <p:cNvPr id="9" name="Picture 8" descr="A purple arrow pointing up&#10;&#10;Description automatically generated">
            <a:extLst>
              <a:ext uri="{FF2B5EF4-FFF2-40B4-BE49-F238E27FC236}">
                <a16:creationId xmlns:a16="http://schemas.microsoft.com/office/drawing/2014/main" id="{34379AE1-B96B-AD3B-7F8A-33F1E4A7EE28}"/>
              </a:ext>
            </a:extLst>
          </p:cNvPr>
          <p:cNvPicPr>
            <a:picLocks noChangeAspect="1"/>
          </p:cNvPicPr>
          <p:nvPr/>
        </p:nvPicPr>
        <p:blipFill>
          <a:blip r:embed="rId9"/>
          <a:stretch>
            <a:fillRect/>
          </a:stretch>
        </p:blipFill>
        <p:spPr>
          <a:xfrm rot="2813324">
            <a:off x="6954380" y="1636309"/>
            <a:ext cx="843030" cy="605510"/>
          </a:xfrm>
          <a:prstGeom prst="rect">
            <a:avLst/>
          </a:prstGeom>
        </p:spPr>
      </p:pic>
      <p:pic>
        <p:nvPicPr>
          <p:cNvPr id="10" name="Picture 9" descr="A purple hand pointing at something&#10;&#10;Description automatically generated">
            <a:extLst>
              <a:ext uri="{FF2B5EF4-FFF2-40B4-BE49-F238E27FC236}">
                <a16:creationId xmlns:a16="http://schemas.microsoft.com/office/drawing/2014/main" id="{639EBA7C-AD9A-38E9-1C46-B5E6F9E3BD4E}"/>
              </a:ext>
            </a:extLst>
          </p:cNvPr>
          <p:cNvPicPr>
            <a:picLocks noChangeAspect="1"/>
          </p:cNvPicPr>
          <p:nvPr/>
        </p:nvPicPr>
        <p:blipFill>
          <a:blip r:embed="rId6"/>
          <a:stretch>
            <a:fillRect/>
          </a:stretch>
        </p:blipFill>
        <p:spPr>
          <a:xfrm rot="13769660">
            <a:off x="7911609" y="5199577"/>
            <a:ext cx="460130" cy="813703"/>
          </a:xfrm>
          <a:prstGeom prst="rect">
            <a:avLst/>
          </a:prstGeom>
        </p:spPr>
      </p:pic>
      <p:pic>
        <p:nvPicPr>
          <p:cNvPr id="11" name="Picture 10" descr="A purple hand pointing at something&#10;&#10;Description automatically generated">
            <a:extLst>
              <a:ext uri="{FF2B5EF4-FFF2-40B4-BE49-F238E27FC236}">
                <a16:creationId xmlns:a16="http://schemas.microsoft.com/office/drawing/2014/main" id="{540F4C0E-C9D9-D6A3-F190-6F135BFE23B0}"/>
              </a:ext>
            </a:extLst>
          </p:cNvPr>
          <p:cNvPicPr>
            <a:picLocks noChangeAspect="1"/>
          </p:cNvPicPr>
          <p:nvPr/>
        </p:nvPicPr>
        <p:blipFill>
          <a:blip r:embed="rId6"/>
          <a:stretch>
            <a:fillRect/>
          </a:stretch>
        </p:blipFill>
        <p:spPr>
          <a:xfrm rot="15463526">
            <a:off x="8353052" y="4118207"/>
            <a:ext cx="351360" cy="621352"/>
          </a:xfrm>
          <a:prstGeom prst="rect">
            <a:avLst/>
          </a:prstGeom>
        </p:spPr>
      </p:pic>
      <p:pic>
        <p:nvPicPr>
          <p:cNvPr id="12" name="Picture 11" descr="A purple hand pointing at something&#10;&#10;Description automatically generated">
            <a:extLst>
              <a:ext uri="{FF2B5EF4-FFF2-40B4-BE49-F238E27FC236}">
                <a16:creationId xmlns:a16="http://schemas.microsoft.com/office/drawing/2014/main" id="{1E3B4A24-DC0B-ACF3-8A0B-F585AE382949}"/>
              </a:ext>
            </a:extLst>
          </p:cNvPr>
          <p:cNvPicPr>
            <a:picLocks noChangeAspect="1"/>
          </p:cNvPicPr>
          <p:nvPr/>
        </p:nvPicPr>
        <p:blipFill>
          <a:blip r:embed="rId6"/>
          <a:stretch>
            <a:fillRect/>
          </a:stretch>
        </p:blipFill>
        <p:spPr>
          <a:xfrm rot="12837745">
            <a:off x="9128360" y="6019069"/>
            <a:ext cx="351360" cy="621352"/>
          </a:xfrm>
          <a:prstGeom prst="rect">
            <a:avLst/>
          </a:prstGeom>
        </p:spPr>
      </p:pic>
    </p:spTree>
    <p:extLst>
      <p:ext uri="{BB962C8B-B14F-4D97-AF65-F5344CB8AC3E}">
        <p14:creationId xmlns:p14="http://schemas.microsoft.com/office/powerpoint/2010/main" val="261728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B3A5DCE-84C3-2258-1D58-DAC034C4165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6" name="Title 5">
            <a:extLst>
              <a:ext uri="{FF2B5EF4-FFF2-40B4-BE49-F238E27FC236}">
                <a16:creationId xmlns:a16="http://schemas.microsoft.com/office/drawing/2014/main" id="{7B9C906D-6583-8109-A627-228C516B4A8A}"/>
              </a:ext>
            </a:extLst>
          </p:cNvPr>
          <p:cNvSpPr>
            <a:spLocks noGrp="1"/>
          </p:cNvSpPr>
          <p:nvPr>
            <p:ph type="title"/>
          </p:nvPr>
        </p:nvSpPr>
        <p:spPr>
          <a:xfrm>
            <a:off x="205987" y="587217"/>
            <a:ext cx="7498822" cy="694054"/>
          </a:xfrm>
        </p:spPr>
        <p:txBody>
          <a:bodyPr/>
          <a:lstStyle/>
          <a:p>
            <a:r>
              <a:rPr lang="en-US" dirty="0"/>
              <a:t>Using this PowerPoint</a:t>
            </a:r>
          </a:p>
        </p:txBody>
      </p:sp>
      <p:sp>
        <p:nvSpPr>
          <p:cNvPr id="5" name="Content Placeholder 9">
            <a:extLst>
              <a:ext uri="{FF2B5EF4-FFF2-40B4-BE49-F238E27FC236}">
                <a16:creationId xmlns:a16="http://schemas.microsoft.com/office/drawing/2014/main" id="{E47E10EC-7B6D-9482-BC40-E358A5E8A675}"/>
              </a:ext>
            </a:extLst>
          </p:cNvPr>
          <p:cNvSpPr txBox="1">
            <a:spLocks/>
          </p:cNvSpPr>
          <p:nvPr/>
        </p:nvSpPr>
        <p:spPr>
          <a:xfrm>
            <a:off x="241749" y="1288859"/>
            <a:ext cx="7328945" cy="4566366"/>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Bef>
                <a:spcPts val="1100"/>
              </a:spcBef>
              <a:spcAft>
                <a:spcPts val="0"/>
              </a:spcAft>
            </a:pPr>
            <a:r>
              <a:rPr lang="en-US" dirty="0"/>
              <a:t>The slides in this presentation are divided into two sections:</a:t>
            </a:r>
          </a:p>
          <a:p>
            <a:pPr marL="234000" indent="-234000">
              <a:lnSpc>
                <a:spcPts val="2800"/>
              </a:lnSpc>
              <a:spcBef>
                <a:spcPts val="1100"/>
              </a:spcBef>
              <a:spcAft>
                <a:spcPts val="0"/>
              </a:spcAft>
              <a:buFont typeface="+mj-lt"/>
              <a:buAutoNum type="romanLcPeriod"/>
            </a:pPr>
            <a:r>
              <a:rPr lang="en-US" b="1" i="1" dirty="0"/>
              <a:t>Teacher slides (purple) </a:t>
            </a:r>
            <a:r>
              <a:rPr lang="en-US" dirty="0"/>
              <a:t>– provide key information regarding lesson preparation.</a:t>
            </a:r>
          </a:p>
          <a:p>
            <a:pPr marL="234000" indent="-234000">
              <a:lnSpc>
                <a:spcPts val="2800"/>
              </a:lnSpc>
              <a:spcBef>
                <a:spcPts val="1100"/>
              </a:spcBef>
              <a:spcAft>
                <a:spcPts val="0"/>
              </a:spcAft>
              <a:buFont typeface="+mj-lt"/>
              <a:buAutoNum type="romanLcPeriod"/>
            </a:pPr>
            <a:r>
              <a:rPr lang="en-US" b="1" i="1" dirty="0"/>
              <a:t>Student slides </a:t>
            </a:r>
            <a:r>
              <a:rPr lang="en-US" dirty="0"/>
              <a:t>– provide a visual focus point for students during the lesson and delivery notes for teachers about the activities. Click ‘notes’ to view these. </a:t>
            </a:r>
          </a:p>
          <a:p>
            <a:pPr>
              <a:lnSpc>
                <a:spcPts val="2800"/>
              </a:lnSpc>
              <a:spcBef>
                <a:spcPts val="1100"/>
              </a:spcBef>
              <a:spcAft>
                <a:spcPts val="0"/>
              </a:spcAft>
            </a:pPr>
            <a:r>
              <a:rPr lang="en-US" dirty="0"/>
              <a:t>Ensure that you select ‘Use Presenter View’ under the ‘Slide Show’ tab – this will allow you to preview the teaching notes on your monitor while the main presentation is displayed on a screen/smartboard.</a:t>
            </a:r>
          </a:p>
          <a:p>
            <a:pPr>
              <a:lnSpc>
                <a:spcPts val="2800"/>
              </a:lnSpc>
              <a:spcBef>
                <a:spcPts val="1100"/>
              </a:spcBef>
            </a:pPr>
            <a:endParaRPr lang="en-US" dirty="0"/>
          </a:p>
          <a:p>
            <a:pPr>
              <a:lnSpc>
                <a:spcPts val="2800"/>
              </a:lnSpc>
              <a:spcBef>
                <a:spcPts val="1100"/>
              </a:spcBef>
            </a:pPr>
            <a:endParaRPr lang="en-US" dirty="0"/>
          </a:p>
        </p:txBody>
      </p:sp>
    </p:spTree>
    <p:extLst>
      <p:ext uri="{BB962C8B-B14F-4D97-AF65-F5344CB8AC3E}">
        <p14:creationId xmlns:p14="http://schemas.microsoft.com/office/powerpoint/2010/main" val="2868642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11F91-4203-2D91-B8FF-CF4C868ABF8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F99682-0CC3-CDA7-FF3D-EA61666478F1}"/>
              </a:ext>
            </a:extLst>
          </p:cNvPr>
          <p:cNvSpPr>
            <a:spLocks noGrp="1"/>
          </p:cNvSpPr>
          <p:nvPr>
            <p:ph type="sldNum" sz="quarter" idx="4"/>
          </p:nvPr>
        </p:nvSpPr>
        <p:spPr/>
        <p:txBody>
          <a:bodyPr/>
          <a:lstStyle/>
          <a:p>
            <a:r>
              <a:rPr lang="en-GB"/>
              <a:t>© PSHE Association 2025</a:t>
            </a:r>
            <a:endParaRPr lang="en-GB" dirty="0"/>
          </a:p>
        </p:txBody>
      </p:sp>
      <p:sp>
        <p:nvSpPr>
          <p:cNvPr id="12" name="Title 4">
            <a:extLst>
              <a:ext uri="{FF2B5EF4-FFF2-40B4-BE49-F238E27FC236}">
                <a16:creationId xmlns:a16="http://schemas.microsoft.com/office/drawing/2014/main" id="{F67DF4B0-BB7C-987D-B498-810BA1B4BC38}"/>
              </a:ext>
            </a:extLst>
          </p:cNvPr>
          <p:cNvSpPr txBox="1">
            <a:spLocks/>
          </p:cNvSpPr>
          <p:nvPr/>
        </p:nvSpPr>
        <p:spPr>
          <a:xfrm>
            <a:off x="233593" y="543878"/>
            <a:ext cx="6444298"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bg1"/>
                </a:solidFill>
                <a:latin typeface="Century Gothic" panose="020B0502020202020204" pitchFamily="34" charset="0"/>
                <a:ea typeface="+mj-ea"/>
                <a:cs typeface="+mj-cs"/>
              </a:defRPr>
            </a:lvl1pPr>
          </a:lstStyle>
          <a:p>
            <a:r>
              <a:rPr lang="en-US" dirty="0"/>
              <a:t>Managing peer influence</a:t>
            </a:r>
            <a:endParaRPr lang="en-GB" dirty="0"/>
          </a:p>
        </p:txBody>
      </p:sp>
      <p:sp>
        <p:nvSpPr>
          <p:cNvPr id="8" name="Content Placeholder 5">
            <a:extLst>
              <a:ext uri="{FF2B5EF4-FFF2-40B4-BE49-F238E27FC236}">
                <a16:creationId xmlns:a16="http://schemas.microsoft.com/office/drawing/2014/main" id="{65330A93-FD76-9D33-1E15-55DC2CA34476}"/>
              </a:ext>
            </a:extLst>
          </p:cNvPr>
          <p:cNvSpPr txBox="1">
            <a:spLocks/>
          </p:cNvSpPr>
          <p:nvPr/>
        </p:nvSpPr>
        <p:spPr>
          <a:xfrm>
            <a:off x="232915" y="1295870"/>
            <a:ext cx="4313684" cy="2462000"/>
          </a:xfrm>
          <a:prstGeom prst="rect">
            <a:avLst/>
          </a:prstGeom>
        </p:spPr>
        <p:txBody>
          <a:bodyPr vert="horz" lIns="91440" tIns="45720" rIns="91440" bIns="45720" rtlCol="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bg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3200"/>
              </a:lnSpc>
            </a:pPr>
            <a:r>
              <a:rPr lang="en-US" sz="2400" dirty="0"/>
              <a:t>How can the character in statement 2 say “no” in response to peer influence?</a:t>
            </a:r>
          </a:p>
          <a:p>
            <a:pPr>
              <a:lnSpc>
                <a:spcPts val="3200"/>
              </a:lnSpc>
            </a:pPr>
            <a:r>
              <a:rPr lang="en-GB" sz="2400" dirty="0"/>
              <a:t>Write three quotes on </a:t>
            </a:r>
            <a:br>
              <a:rPr lang="en-GB" sz="2400" dirty="0"/>
            </a:br>
            <a:r>
              <a:rPr lang="en-GB" sz="2400" dirty="0"/>
              <a:t>your </a:t>
            </a:r>
            <a:r>
              <a:rPr lang="en-GB" sz="2400" dirty="0" err="1"/>
              <a:t>post-its</a:t>
            </a:r>
            <a:r>
              <a:rPr lang="en-GB" sz="2400" dirty="0"/>
              <a:t>.</a:t>
            </a:r>
            <a:endParaRPr lang="en-US" sz="2400" dirty="0"/>
          </a:p>
        </p:txBody>
      </p:sp>
      <p:pic>
        <p:nvPicPr>
          <p:cNvPr id="7" name="Picture 6">
            <a:extLst>
              <a:ext uri="{FF2B5EF4-FFF2-40B4-BE49-F238E27FC236}">
                <a16:creationId xmlns:a16="http://schemas.microsoft.com/office/drawing/2014/main" id="{FBD55A73-75BC-6E08-5B3F-65535587345D}"/>
              </a:ext>
            </a:extLst>
          </p:cNvPr>
          <p:cNvPicPr>
            <a:picLocks noChangeAspect="1"/>
          </p:cNvPicPr>
          <p:nvPr/>
        </p:nvPicPr>
        <p:blipFill>
          <a:blip r:embed="rId3"/>
          <a:stretch>
            <a:fillRect/>
          </a:stretch>
        </p:blipFill>
        <p:spPr>
          <a:xfrm>
            <a:off x="6115015" y="1428563"/>
            <a:ext cx="2228850" cy="1936172"/>
          </a:xfrm>
          <a:prstGeom prst="rect">
            <a:avLst/>
          </a:prstGeom>
        </p:spPr>
      </p:pic>
      <p:pic>
        <p:nvPicPr>
          <p:cNvPr id="2" name="Picture 1">
            <a:extLst>
              <a:ext uri="{FF2B5EF4-FFF2-40B4-BE49-F238E27FC236}">
                <a16:creationId xmlns:a16="http://schemas.microsoft.com/office/drawing/2014/main" id="{9A9BD1CE-D815-0DE4-38D1-84CC1640690A}"/>
              </a:ext>
            </a:extLst>
          </p:cNvPr>
          <p:cNvPicPr>
            <a:picLocks noChangeAspect="1"/>
          </p:cNvPicPr>
          <p:nvPr/>
        </p:nvPicPr>
        <p:blipFill>
          <a:blip r:embed="rId4"/>
          <a:stretch>
            <a:fillRect/>
          </a:stretch>
        </p:blipFill>
        <p:spPr>
          <a:xfrm>
            <a:off x="6841700" y="2656836"/>
            <a:ext cx="2385342" cy="2072114"/>
          </a:xfrm>
          <a:prstGeom prst="rect">
            <a:avLst/>
          </a:prstGeom>
        </p:spPr>
      </p:pic>
      <p:pic>
        <p:nvPicPr>
          <p:cNvPr id="3" name="Picture 2">
            <a:extLst>
              <a:ext uri="{FF2B5EF4-FFF2-40B4-BE49-F238E27FC236}">
                <a16:creationId xmlns:a16="http://schemas.microsoft.com/office/drawing/2014/main" id="{BCCE5AC8-F48F-4652-43AC-10E2CB384002}"/>
              </a:ext>
            </a:extLst>
          </p:cNvPr>
          <p:cNvPicPr>
            <a:picLocks noChangeAspect="1"/>
          </p:cNvPicPr>
          <p:nvPr/>
        </p:nvPicPr>
        <p:blipFill>
          <a:blip r:embed="rId5"/>
          <a:srcRect b="-9294"/>
          <a:stretch/>
        </p:blipFill>
        <p:spPr>
          <a:xfrm>
            <a:off x="5071664" y="3007726"/>
            <a:ext cx="2115099" cy="2338881"/>
          </a:xfrm>
          <a:prstGeom prst="rect">
            <a:avLst/>
          </a:prstGeom>
        </p:spPr>
      </p:pic>
    </p:spTree>
    <p:extLst>
      <p:ext uri="{BB962C8B-B14F-4D97-AF65-F5344CB8AC3E}">
        <p14:creationId xmlns:p14="http://schemas.microsoft.com/office/powerpoint/2010/main" val="281274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FC49A77-BB91-49D9-60F3-B11AB99A4D1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sp>
        <p:nvSpPr>
          <p:cNvPr id="6" name="Title 4">
            <a:extLst>
              <a:ext uri="{FF2B5EF4-FFF2-40B4-BE49-F238E27FC236}">
                <a16:creationId xmlns:a16="http://schemas.microsoft.com/office/drawing/2014/main" id="{87DFB1B2-97BF-832A-C085-6CD0D9DB87E9}"/>
              </a:ext>
            </a:extLst>
          </p:cNvPr>
          <p:cNvSpPr txBox="1">
            <a:spLocks/>
          </p:cNvSpPr>
          <p:nvPr/>
        </p:nvSpPr>
        <p:spPr>
          <a:xfrm>
            <a:off x="233592" y="543878"/>
            <a:ext cx="9433343"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bg1"/>
                </a:solidFill>
                <a:latin typeface="Century Gothic" panose="020B0502020202020204" pitchFamily="34" charset="0"/>
                <a:ea typeface="+mj-ea"/>
                <a:cs typeface="+mj-cs"/>
              </a:defRPr>
            </a:lvl1pPr>
          </a:lstStyle>
          <a:p>
            <a:r>
              <a:rPr lang="en-US" dirty="0">
                <a:solidFill>
                  <a:schemeClr val="tx1"/>
                </a:solidFill>
              </a:rPr>
              <a:t>Managing peer influence - strategies</a:t>
            </a:r>
            <a:endParaRPr lang="en-GB" dirty="0">
              <a:solidFill>
                <a:schemeClr val="tx1"/>
              </a:solidFill>
            </a:endParaRPr>
          </a:p>
        </p:txBody>
      </p:sp>
      <p:pic>
        <p:nvPicPr>
          <p:cNvPr id="12" name="Picture 11">
            <a:extLst>
              <a:ext uri="{FF2B5EF4-FFF2-40B4-BE49-F238E27FC236}">
                <a16:creationId xmlns:a16="http://schemas.microsoft.com/office/drawing/2014/main" id="{C752340C-7820-0E50-E79B-CB4F85D08C06}"/>
              </a:ext>
            </a:extLst>
          </p:cNvPr>
          <p:cNvPicPr>
            <a:picLocks noChangeAspect="1"/>
          </p:cNvPicPr>
          <p:nvPr/>
        </p:nvPicPr>
        <p:blipFill>
          <a:blip r:embed="rId3"/>
          <a:stretch>
            <a:fillRect/>
          </a:stretch>
        </p:blipFill>
        <p:spPr>
          <a:xfrm>
            <a:off x="6306973" y="2425296"/>
            <a:ext cx="2799791" cy="3422695"/>
          </a:xfrm>
          <a:prstGeom prst="rect">
            <a:avLst/>
          </a:prstGeom>
        </p:spPr>
      </p:pic>
      <p:sp>
        <p:nvSpPr>
          <p:cNvPr id="13" name="Oval 12">
            <a:extLst>
              <a:ext uri="{FF2B5EF4-FFF2-40B4-BE49-F238E27FC236}">
                <a16:creationId xmlns:a16="http://schemas.microsoft.com/office/drawing/2014/main" id="{0673374D-7083-03FE-D6CE-C7748ACFAB61}"/>
              </a:ext>
            </a:extLst>
          </p:cNvPr>
          <p:cNvSpPr/>
          <p:nvPr/>
        </p:nvSpPr>
        <p:spPr>
          <a:xfrm>
            <a:off x="6048333" y="3684298"/>
            <a:ext cx="349186" cy="349186"/>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1</a:t>
            </a:r>
          </a:p>
        </p:txBody>
      </p:sp>
      <p:sp>
        <p:nvSpPr>
          <p:cNvPr id="15" name="Oval 14">
            <a:extLst>
              <a:ext uri="{FF2B5EF4-FFF2-40B4-BE49-F238E27FC236}">
                <a16:creationId xmlns:a16="http://schemas.microsoft.com/office/drawing/2014/main" id="{08C05536-B444-A861-AAF3-89FA53B88E31}"/>
              </a:ext>
            </a:extLst>
          </p:cNvPr>
          <p:cNvSpPr/>
          <p:nvPr/>
        </p:nvSpPr>
        <p:spPr>
          <a:xfrm>
            <a:off x="7000936" y="2292033"/>
            <a:ext cx="349186" cy="34918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2</a:t>
            </a:r>
          </a:p>
        </p:txBody>
      </p:sp>
      <p:sp>
        <p:nvSpPr>
          <p:cNvPr id="16" name="Oval 15">
            <a:extLst>
              <a:ext uri="{FF2B5EF4-FFF2-40B4-BE49-F238E27FC236}">
                <a16:creationId xmlns:a16="http://schemas.microsoft.com/office/drawing/2014/main" id="{67B74208-43E1-E71E-D565-FF7E1447C570}"/>
              </a:ext>
            </a:extLst>
          </p:cNvPr>
          <p:cNvSpPr/>
          <p:nvPr/>
        </p:nvSpPr>
        <p:spPr>
          <a:xfrm>
            <a:off x="7775580" y="1998924"/>
            <a:ext cx="349186" cy="349186"/>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3</a:t>
            </a:r>
          </a:p>
        </p:txBody>
      </p:sp>
      <p:sp>
        <p:nvSpPr>
          <p:cNvPr id="17" name="Oval 16">
            <a:extLst>
              <a:ext uri="{FF2B5EF4-FFF2-40B4-BE49-F238E27FC236}">
                <a16:creationId xmlns:a16="http://schemas.microsoft.com/office/drawing/2014/main" id="{52A94629-2F22-5433-7212-3DCABB7E4B7F}"/>
              </a:ext>
            </a:extLst>
          </p:cNvPr>
          <p:cNvSpPr/>
          <p:nvPr/>
        </p:nvSpPr>
        <p:spPr>
          <a:xfrm>
            <a:off x="8456011" y="2239692"/>
            <a:ext cx="349186" cy="349186"/>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4</a:t>
            </a:r>
          </a:p>
        </p:txBody>
      </p:sp>
      <p:sp>
        <p:nvSpPr>
          <p:cNvPr id="18" name="Oval 17">
            <a:extLst>
              <a:ext uri="{FF2B5EF4-FFF2-40B4-BE49-F238E27FC236}">
                <a16:creationId xmlns:a16="http://schemas.microsoft.com/office/drawing/2014/main" id="{D4550C17-6C58-1019-BCAD-BF1C69D2F4DA}"/>
              </a:ext>
            </a:extLst>
          </p:cNvPr>
          <p:cNvSpPr/>
          <p:nvPr/>
        </p:nvSpPr>
        <p:spPr>
          <a:xfrm>
            <a:off x="8989887" y="2606077"/>
            <a:ext cx="349186" cy="34918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5</a:t>
            </a:r>
          </a:p>
        </p:txBody>
      </p:sp>
      <p:grpSp>
        <p:nvGrpSpPr>
          <p:cNvPr id="29" name="Group 28">
            <a:extLst>
              <a:ext uri="{FF2B5EF4-FFF2-40B4-BE49-F238E27FC236}">
                <a16:creationId xmlns:a16="http://schemas.microsoft.com/office/drawing/2014/main" id="{1B506596-E370-5451-9D2C-0B43BB63E7E5}"/>
              </a:ext>
            </a:extLst>
          </p:cNvPr>
          <p:cNvGrpSpPr/>
          <p:nvPr/>
        </p:nvGrpSpPr>
        <p:grpSpPr>
          <a:xfrm>
            <a:off x="323849" y="1412876"/>
            <a:ext cx="5028439" cy="870082"/>
            <a:chOff x="323849" y="1412876"/>
            <a:chExt cx="5028439" cy="870082"/>
          </a:xfrm>
        </p:grpSpPr>
        <p:sp>
          <p:nvSpPr>
            <p:cNvPr id="19" name="Rounded Rectangle 18">
              <a:extLst>
                <a:ext uri="{FF2B5EF4-FFF2-40B4-BE49-F238E27FC236}">
                  <a16:creationId xmlns:a16="http://schemas.microsoft.com/office/drawing/2014/main" id="{FFD18FC2-36FA-BD16-28E8-FD372A59F89B}"/>
                </a:ext>
              </a:extLst>
            </p:cNvPr>
            <p:cNvSpPr/>
            <p:nvPr/>
          </p:nvSpPr>
          <p:spPr>
            <a:xfrm>
              <a:off x="323849" y="1412876"/>
              <a:ext cx="5028439" cy="870082"/>
            </a:xfrm>
            <a:prstGeom prst="roundRect">
              <a:avLst>
                <a:gd name="adj" fmla="val 11069"/>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503999" tIns="324000" rtlCol="0" anchor="ctr"/>
            <a:lstStyle/>
            <a:p>
              <a:r>
                <a:rPr lang="en-GB" sz="18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Thumb: </a:t>
              </a:r>
              <a:r>
                <a:rPr lang="en-GB" sz="1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Something from today’s lesson that helped you feel more confident</a:t>
              </a:r>
            </a:p>
            <a:p>
              <a:endParaRPr lang="en-US" dirty="0"/>
            </a:p>
          </p:txBody>
        </p:sp>
        <p:sp>
          <p:nvSpPr>
            <p:cNvPr id="5" name="Content Placeholder 5">
              <a:extLst>
                <a:ext uri="{FF2B5EF4-FFF2-40B4-BE49-F238E27FC236}">
                  <a16:creationId xmlns:a16="http://schemas.microsoft.com/office/drawing/2014/main" id="{3FFA99C7-1C07-E56B-F233-67F48837C86E}"/>
                </a:ext>
              </a:extLst>
            </p:cNvPr>
            <p:cNvSpPr txBox="1">
              <a:spLocks/>
            </p:cNvSpPr>
            <p:nvPr/>
          </p:nvSpPr>
          <p:spPr>
            <a:xfrm>
              <a:off x="464563" y="1512628"/>
              <a:ext cx="315725" cy="394632"/>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bg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400"/>
                </a:lnSpc>
                <a:spcBef>
                  <a:spcPts val="900"/>
                </a:spcBef>
              </a:pPr>
              <a:r>
                <a:rPr lang="en-GB" sz="1800" b="1" dirty="0">
                  <a:solidFill>
                    <a:schemeClr val="tx1"/>
                  </a:solidFill>
                  <a:effectLst/>
                  <a:ea typeface="Calibri" panose="020F0502020204030204" pitchFamily="34" charset="0"/>
                  <a:cs typeface="Times New Roman" panose="02020603050405020304" pitchFamily="18" charset="0"/>
                </a:rPr>
                <a:t>1</a:t>
              </a:r>
            </a:p>
          </p:txBody>
        </p:sp>
      </p:grpSp>
      <p:grpSp>
        <p:nvGrpSpPr>
          <p:cNvPr id="30" name="Group 29">
            <a:extLst>
              <a:ext uri="{FF2B5EF4-FFF2-40B4-BE49-F238E27FC236}">
                <a16:creationId xmlns:a16="http://schemas.microsoft.com/office/drawing/2014/main" id="{3A3EF08F-590B-3587-252A-02391E2A78C5}"/>
              </a:ext>
            </a:extLst>
          </p:cNvPr>
          <p:cNvGrpSpPr/>
          <p:nvPr/>
        </p:nvGrpSpPr>
        <p:grpSpPr>
          <a:xfrm>
            <a:off x="323850" y="2402546"/>
            <a:ext cx="5028438" cy="870083"/>
            <a:chOff x="323850" y="2402546"/>
            <a:chExt cx="5028438" cy="870083"/>
          </a:xfrm>
        </p:grpSpPr>
        <p:sp>
          <p:nvSpPr>
            <p:cNvPr id="20" name="Rounded Rectangle 19">
              <a:extLst>
                <a:ext uri="{FF2B5EF4-FFF2-40B4-BE49-F238E27FC236}">
                  <a16:creationId xmlns:a16="http://schemas.microsoft.com/office/drawing/2014/main" id="{5646F018-E138-9F94-B1D3-59C3B47AEFB8}"/>
                </a:ext>
              </a:extLst>
            </p:cNvPr>
            <p:cNvSpPr/>
            <p:nvPr/>
          </p:nvSpPr>
          <p:spPr>
            <a:xfrm>
              <a:off x="323850" y="2402546"/>
              <a:ext cx="5028438" cy="870083"/>
            </a:xfrm>
            <a:prstGeom prst="roundRect">
              <a:avLst>
                <a:gd name="adj" fmla="val 11069"/>
              </a:avLst>
            </a:prstGeom>
            <a:solidFill>
              <a:srgbClr val="F8C3B7"/>
            </a:solidFill>
            <a:ln>
              <a:noFill/>
            </a:ln>
          </p:spPr>
          <p:style>
            <a:lnRef idx="2">
              <a:schemeClr val="accent1">
                <a:shade val="15000"/>
              </a:schemeClr>
            </a:lnRef>
            <a:fillRef idx="1">
              <a:schemeClr val="accent1"/>
            </a:fillRef>
            <a:effectRef idx="0">
              <a:schemeClr val="accent1"/>
            </a:effectRef>
            <a:fontRef idx="minor">
              <a:schemeClr val="lt1"/>
            </a:fontRef>
          </p:style>
          <p:txBody>
            <a:bodyPr lIns="503999" tIns="324000" rtlCol="0" anchor="ctr"/>
            <a:lstStyle/>
            <a:p>
              <a:pPr lvl="0">
                <a:lnSpc>
                  <a:spcPts val="2400"/>
                </a:lnSpc>
                <a:spcBef>
                  <a:spcPts val="900"/>
                </a:spcBef>
              </a:pPr>
              <a:r>
                <a:rPr lang="en-GB" b="1" dirty="0">
                  <a:solidFill>
                    <a:schemeClr val="tx1"/>
                  </a:solidFill>
                  <a:latin typeface="Century Gothic" panose="020B0502020202020204" pitchFamily="34" charset="0"/>
                  <a:cs typeface="Times New Roman" panose="02020603050405020304" pitchFamily="18" charset="0"/>
                </a:rPr>
                <a:t>Index finger: </a:t>
              </a:r>
              <a:r>
                <a:rPr lang="en-GB" dirty="0">
                  <a:solidFill>
                    <a:schemeClr val="tx1"/>
                  </a:solidFill>
                  <a:latin typeface="Century Gothic" panose="020B0502020202020204" pitchFamily="34" charset="0"/>
                  <a:cs typeface="Times New Roman" panose="02020603050405020304" pitchFamily="18" charset="0"/>
                </a:rPr>
                <a:t>A strategy you learned today that you could use in the future</a:t>
              </a:r>
            </a:p>
            <a:p>
              <a:endParaRPr lang="en-US" dirty="0"/>
            </a:p>
          </p:txBody>
        </p:sp>
        <p:sp>
          <p:nvSpPr>
            <p:cNvPr id="24" name="Content Placeholder 5">
              <a:extLst>
                <a:ext uri="{FF2B5EF4-FFF2-40B4-BE49-F238E27FC236}">
                  <a16:creationId xmlns:a16="http://schemas.microsoft.com/office/drawing/2014/main" id="{7C79262C-0849-BEB4-DBB3-732ECA89CED3}"/>
                </a:ext>
              </a:extLst>
            </p:cNvPr>
            <p:cNvSpPr txBox="1">
              <a:spLocks/>
            </p:cNvSpPr>
            <p:nvPr/>
          </p:nvSpPr>
          <p:spPr>
            <a:xfrm>
              <a:off x="464563" y="2496771"/>
              <a:ext cx="315725" cy="394632"/>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bg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400"/>
                </a:lnSpc>
                <a:spcBef>
                  <a:spcPts val="900"/>
                </a:spcBef>
              </a:pPr>
              <a:r>
                <a:rPr lang="en-GB" sz="1800" b="1" dirty="0">
                  <a:solidFill>
                    <a:schemeClr val="tx1"/>
                  </a:solidFill>
                  <a:effectLst/>
                  <a:ea typeface="Calibri" panose="020F0502020204030204" pitchFamily="34" charset="0"/>
                  <a:cs typeface="Times New Roman" panose="02020603050405020304" pitchFamily="18" charset="0"/>
                </a:rPr>
                <a:t>2</a:t>
              </a:r>
            </a:p>
          </p:txBody>
        </p:sp>
      </p:grpSp>
      <p:grpSp>
        <p:nvGrpSpPr>
          <p:cNvPr id="31" name="Group 30">
            <a:extLst>
              <a:ext uri="{FF2B5EF4-FFF2-40B4-BE49-F238E27FC236}">
                <a16:creationId xmlns:a16="http://schemas.microsoft.com/office/drawing/2014/main" id="{01AB81A7-AE43-1659-CB3E-CE00A4148F90}"/>
              </a:ext>
            </a:extLst>
          </p:cNvPr>
          <p:cNvGrpSpPr/>
          <p:nvPr/>
        </p:nvGrpSpPr>
        <p:grpSpPr>
          <a:xfrm>
            <a:off x="323850" y="3390300"/>
            <a:ext cx="5028438" cy="870083"/>
            <a:chOff x="323850" y="3390300"/>
            <a:chExt cx="5028438" cy="870083"/>
          </a:xfrm>
        </p:grpSpPr>
        <p:sp>
          <p:nvSpPr>
            <p:cNvPr id="21" name="Rounded Rectangle 20">
              <a:extLst>
                <a:ext uri="{FF2B5EF4-FFF2-40B4-BE49-F238E27FC236}">
                  <a16:creationId xmlns:a16="http://schemas.microsoft.com/office/drawing/2014/main" id="{41231ECD-44A0-565C-1F40-A15660747243}"/>
                </a:ext>
              </a:extLst>
            </p:cNvPr>
            <p:cNvSpPr/>
            <p:nvPr/>
          </p:nvSpPr>
          <p:spPr>
            <a:xfrm>
              <a:off x="323850" y="3390300"/>
              <a:ext cx="5028438" cy="870083"/>
            </a:xfrm>
            <a:prstGeom prst="roundRect">
              <a:avLst>
                <a:gd name="adj" fmla="val 11069"/>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503999" tIns="324000" rtlCol="0" anchor="ctr"/>
            <a:lstStyle/>
            <a:p>
              <a:pPr>
                <a:lnSpc>
                  <a:spcPts val="2400"/>
                </a:lnSpc>
                <a:spcBef>
                  <a:spcPts val="900"/>
                </a:spcBef>
              </a:pPr>
              <a:r>
                <a:rPr lang="en-GB" b="1" dirty="0">
                  <a:solidFill>
                    <a:schemeClr val="tx1"/>
                  </a:solidFill>
                  <a:latin typeface="Century Gothic" panose="020B0502020202020204" pitchFamily="34" charset="0"/>
                  <a:cs typeface="Times New Roman" panose="02020603050405020304" pitchFamily="18" charset="0"/>
                </a:rPr>
                <a:t>Middle finger: </a:t>
              </a:r>
              <a:r>
                <a:rPr lang="en-GB" dirty="0">
                  <a:solidFill>
                    <a:schemeClr val="tx1"/>
                  </a:solidFill>
                  <a:latin typeface="Century Gothic" panose="020B0502020202020204" pitchFamily="34" charset="0"/>
                  <a:cs typeface="Times New Roman" panose="02020603050405020304" pitchFamily="18" charset="0"/>
                </a:rPr>
                <a:t>An interesting fact you learned this lesson</a:t>
              </a:r>
            </a:p>
            <a:p>
              <a:endParaRPr lang="en-US" dirty="0"/>
            </a:p>
          </p:txBody>
        </p:sp>
        <p:sp>
          <p:nvSpPr>
            <p:cNvPr id="25" name="Content Placeholder 5">
              <a:extLst>
                <a:ext uri="{FF2B5EF4-FFF2-40B4-BE49-F238E27FC236}">
                  <a16:creationId xmlns:a16="http://schemas.microsoft.com/office/drawing/2014/main" id="{0016EAA8-C8FD-C7B0-CD7E-EC9290426834}"/>
                </a:ext>
              </a:extLst>
            </p:cNvPr>
            <p:cNvSpPr txBox="1">
              <a:spLocks/>
            </p:cNvSpPr>
            <p:nvPr/>
          </p:nvSpPr>
          <p:spPr>
            <a:xfrm>
              <a:off x="464563" y="3488662"/>
              <a:ext cx="315725" cy="394632"/>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bg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400"/>
                </a:lnSpc>
                <a:spcBef>
                  <a:spcPts val="900"/>
                </a:spcBef>
              </a:pPr>
              <a:r>
                <a:rPr lang="en-GB" sz="1800" b="1" dirty="0">
                  <a:solidFill>
                    <a:schemeClr val="tx1"/>
                  </a:solidFill>
                  <a:effectLst/>
                  <a:ea typeface="Calibri" panose="020F0502020204030204" pitchFamily="34" charset="0"/>
                  <a:cs typeface="Times New Roman" panose="02020603050405020304" pitchFamily="18" charset="0"/>
                </a:rPr>
                <a:t>3</a:t>
              </a:r>
            </a:p>
          </p:txBody>
        </p:sp>
      </p:grpSp>
      <p:grpSp>
        <p:nvGrpSpPr>
          <p:cNvPr id="32" name="Group 31">
            <a:extLst>
              <a:ext uri="{FF2B5EF4-FFF2-40B4-BE49-F238E27FC236}">
                <a16:creationId xmlns:a16="http://schemas.microsoft.com/office/drawing/2014/main" id="{33D66B3D-B530-A410-F3A9-FE59897B2678}"/>
              </a:ext>
            </a:extLst>
          </p:cNvPr>
          <p:cNvGrpSpPr/>
          <p:nvPr/>
        </p:nvGrpSpPr>
        <p:grpSpPr>
          <a:xfrm>
            <a:off x="323850" y="4378054"/>
            <a:ext cx="5028438" cy="1065484"/>
            <a:chOff x="323850" y="4378054"/>
            <a:chExt cx="5028438" cy="1065484"/>
          </a:xfrm>
        </p:grpSpPr>
        <p:sp>
          <p:nvSpPr>
            <p:cNvPr id="22" name="Rounded Rectangle 21">
              <a:extLst>
                <a:ext uri="{FF2B5EF4-FFF2-40B4-BE49-F238E27FC236}">
                  <a16:creationId xmlns:a16="http://schemas.microsoft.com/office/drawing/2014/main" id="{6C7F0ED2-B66C-E005-3AF9-BDB092F4C2EA}"/>
                </a:ext>
              </a:extLst>
            </p:cNvPr>
            <p:cNvSpPr/>
            <p:nvPr/>
          </p:nvSpPr>
          <p:spPr>
            <a:xfrm>
              <a:off x="323850" y="4378054"/>
              <a:ext cx="5028438" cy="1065484"/>
            </a:xfrm>
            <a:prstGeom prst="roundRect">
              <a:avLst>
                <a:gd name="adj" fmla="val 11069"/>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503999" tIns="324000" rtlCol="0" anchor="ctr"/>
            <a:lstStyle/>
            <a:p>
              <a:pPr lvl="0">
                <a:lnSpc>
                  <a:spcPts val="2400"/>
                </a:lnSpc>
                <a:spcBef>
                  <a:spcPts val="900"/>
                </a:spcBef>
              </a:pPr>
              <a:r>
                <a:rPr lang="en-GB" sz="18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Fourth finger: </a:t>
              </a:r>
              <a:r>
                <a:rPr lang="en-GB" sz="1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Reflection on whether and how your opinion on smoking has changed. (If not, why not?)</a:t>
              </a:r>
            </a:p>
            <a:p>
              <a:endParaRPr lang="en-US" dirty="0"/>
            </a:p>
          </p:txBody>
        </p:sp>
        <p:sp>
          <p:nvSpPr>
            <p:cNvPr id="26" name="Content Placeholder 5">
              <a:extLst>
                <a:ext uri="{FF2B5EF4-FFF2-40B4-BE49-F238E27FC236}">
                  <a16:creationId xmlns:a16="http://schemas.microsoft.com/office/drawing/2014/main" id="{BB156A5B-367C-8986-278C-255E48F37840}"/>
                </a:ext>
              </a:extLst>
            </p:cNvPr>
            <p:cNvSpPr txBox="1">
              <a:spLocks/>
            </p:cNvSpPr>
            <p:nvPr/>
          </p:nvSpPr>
          <p:spPr>
            <a:xfrm>
              <a:off x="464563" y="4472804"/>
              <a:ext cx="315725" cy="394632"/>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bg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400"/>
                </a:lnSpc>
                <a:spcBef>
                  <a:spcPts val="900"/>
                </a:spcBef>
              </a:pPr>
              <a:r>
                <a:rPr lang="en-GB" sz="1800" b="1" dirty="0">
                  <a:solidFill>
                    <a:schemeClr val="tx1"/>
                  </a:solidFill>
                  <a:effectLst/>
                  <a:ea typeface="Calibri" panose="020F0502020204030204" pitchFamily="34" charset="0"/>
                  <a:cs typeface="Times New Roman" panose="02020603050405020304" pitchFamily="18" charset="0"/>
                </a:rPr>
                <a:t>4</a:t>
              </a:r>
            </a:p>
          </p:txBody>
        </p:sp>
      </p:grpSp>
      <p:grpSp>
        <p:nvGrpSpPr>
          <p:cNvPr id="33" name="Group 32">
            <a:extLst>
              <a:ext uri="{FF2B5EF4-FFF2-40B4-BE49-F238E27FC236}">
                <a16:creationId xmlns:a16="http://schemas.microsoft.com/office/drawing/2014/main" id="{44419858-72A4-1F3D-550D-01C9759B83A6}"/>
              </a:ext>
            </a:extLst>
          </p:cNvPr>
          <p:cNvGrpSpPr/>
          <p:nvPr/>
        </p:nvGrpSpPr>
        <p:grpSpPr>
          <a:xfrm>
            <a:off x="323850" y="5561209"/>
            <a:ext cx="5028438" cy="870084"/>
            <a:chOff x="323850" y="5561209"/>
            <a:chExt cx="5028438" cy="870084"/>
          </a:xfrm>
        </p:grpSpPr>
        <p:sp>
          <p:nvSpPr>
            <p:cNvPr id="23" name="Rounded Rectangle 22">
              <a:extLst>
                <a:ext uri="{FF2B5EF4-FFF2-40B4-BE49-F238E27FC236}">
                  <a16:creationId xmlns:a16="http://schemas.microsoft.com/office/drawing/2014/main" id="{C4FC3E7D-C3DF-2BFF-905F-832D1313FA96}"/>
                </a:ext>
              </a:extLst>
            </p:cNvPr>
            <p:cNvSpPr/>
            <p:nvPr/>
          </p:nvSpPr>
          <p:spPr>
            <a:xfrm>
              <a:off x="323850" y="5561209"/>
              <a:ext cx="5028438" cy="870084"/>
            </a:xfrm>
            <a:prstGeom prst="roundRect">
              <a:avLst>
                <a:gd name="adj" fmla="val 1106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503999" tIns="324000" rtlCol="0" anchor="ctr"/>
            <a:lstStyle/>
            <a:p>
              <a:pPr>
                <a:lnSpc>
                  <a:spcPts val="2400"/>
                </a:lnSpc>
                <a:spcBef>
                  <a:spcPts val="900"/>
                </a:spcBef>
              </a:pPr>
              <a:r>
                <a:rPr lang="en-GB" b="1" dirty="0">
                  <a:solidFill>
                    <a:schemeClr val="tx1"/>
                  </a:solidFill>
                  <a:latin typeface="Century Gothic" panose="020B0502020202020204" pitchFamily="34" charset="0"/>
                  <a:cs typeface="Times New Roman" panose="02020603050405020304" pitchFamily="18" charset="0"/>
                </a:rPr>
                <a:t>Little finger: </a:t>
              </a:r>
              <a:r>
                <a:rPr lang="en-GB" dirty="0">
                  <a:solidFill>
                    <a:schemeClr val="tx1"/>
                  </a:solidFill>
                  <a:latin typeface="Century Gothic" panose="020B0502020202020204" pitchFamily="34" charset="0"/>
                  <a:cs typeface="Times New Roman" panose="02020603050405020304" pitchFamily="18" charset="0"/>
                </a:rPr>
                <a:t>One way you can support others to resist peer influence</a:t>
              </a:r>
            </a:p>
            <a:p>
              <a:endParaRPr lang="en-US" dirty="0"/>
            </a:p>
          </p:txBody>
        </p:sp>
        <p:sp>
          <p:nvSpPr>
            <p:cNvPr id="27" name="Content Placeholder 5">
              <a:extLst>
                <a:ext uri="{FF2B5EF4-FFF2-40B4-BE49-F238E27FC236}">
                  <a16:creationId xmlns:a16="http://schemas.microsoft.com/office/drawing/2014/main" id="{C7AEDDD3-2697-0FBC-84A8-DE7054AE3901}"/>
                </a:ext>
              </a:extLst>
            </p:cNvPr>
            <p:cNvSpPr txBox="1">
              <a:spLocks/>
            </p:cNvSpPr>
            <p:nvPr/>
          </p:nvSpPr>
          <p:spPr>
            <a:xfrm>
              <a:off x="464563" y="5650675"/>
              <a:ext cx="315725" cy="394632"/>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bg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400"/>
                </a:lnSpc>
                <a:spcBef>
                  <a:spcPts val="900"/>
                </a:spcBef>
              </a:pPr>
              <a:r>
                <a:rPr lang="en-GB" sz="1800" b="1" dirty="0">
                  <a:solidFill>
                    <a:schemeClr val="tx1"/>
                  </a:solidFill>
                  <a:effectLst/>
                  <a:ea typeface="Calibri" panose="020F0502020204030204" pitchFamily="34" charset="0"/>
                  <a:cs typeface="Times New Roman" panose="02020603050405020304" pitchFamily="18" charset="0"/>
                </a:rPr>
                <a:t>5</a:t>
              </a:r>
            </a:p>
          </p:txBody>
        </p:sp>
      </p:grpSp>
    </p:spTree>
    <p:extLst>
      <p:ext uri="{BB962C8B-B14F-4D97-AF65-F5344CB8AC3E}">
        <p14:creationId xmlns:p14="http://schemas.microsoft.com/office/powerpoint/2010/main" val="42998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a:xfrm>
            <a:off x="225482" y="1310738"/>
            <a:ext cx="4398558" cy="5108006"/>
          </a:xfrm>
        </p:spPr>
        <p:txBody>
          <a:bodyPr>
            <a:noAutofit/>
          </a:bodyPr>
          <a:lstStyle/>
          <a:p>
            <a:pPr>
              <a:lnSpc>
                <a:spcPts val="2400"/>
              </a:lnSpc>
              <a:spcBef>
                <a:spcPts val="1100"/>
              </a:spcBef>
              <a:spcAft>
                <a:spcPts val="0"/>
              </a:spcAft>
            </a:pPr>
            <a:r>
              <a:rPr lang="en-US" sz="1800" dirty="0"/>
              <a:t>To access further advice, guidance and support related to smoking or nicotine use, you can:</a:t>
            </a:r>
          </a:p>
          <a:p>
            <a:pPr marL="126000" indent="-126000">
              <a:lnSpc>
                <a:spcPts val="2400"/>
              </a:lnSpc>
              <a:spcBef>
                <a:spcPts val="1100"/>
              </a:spcBef>
              <a:spcAft>
                <a:spcPts val="0"/>
              </a:spcAft>
              <a:buFont typeface="Arial" panose="020B0604020202020204" pitchFamily="34" charset="0"/>
              <a:buChar char="•"/>
            </a:pPr>
            <a:r>
              <a:rPr lang="en-US" sz="1800" dirty="0"/>
              <a:t>speak to a parent/carer, tutor, pastoral lead, or other trusted adult</a:t>
            </a:r>
          </a:p>
          <a:p>
            <a:pPr marL="126000" indent="-126000">
              <a:lnSpc>
                <a:spcPts val="2400"/>
              </a:lnSpc>
              <a:spcBef>
                <a:spcPts val="1100"/>
              </a:spcBef>
              <a:spcAft>
                <a:spcPts val="0"/>
              </a:spcAft>
              <a:buFont typeface="Arial" panose="020B0604020202020204" pitchFamily="34" charset="0"/>
              <a:buChar char="•"/>
            </a:pPr>
            <a:r>
              <a:rPr lang="en-US" sz="1800" dirty="0"/>
              <a:t>contact Childline: </a:t>
            </a:r>
            <a:r>
              <a:rPr lang="en-US" sz="1800" dirty="0">
                <a:hlinkClick r:id="rId3"/>
              </a:rPr>
              <a:t>www.childline.org.uk</a:t>
            </a:r>
            <a:r>
              <a:rPr lang="en-US" sz="1800" dirty="0"/>
              <a:t>, 0800 1111</a:t>
            </a:r>
          </a:p>
          <a:p>
            <a:pPr marL="126000" indent="-126000">
              <a:lnSpc>
                <a:spcPts val="2400"/>
              </a:lnSpc>
              <a:spcBef>
                <a:spcPts val="1100"/>
              </a:spcBef>
              <a:spcAft>
                <a:spcPts val="0"/>
              </a:spcAft>
              <a:buFont typeface="Arial" panose="020B0604020202020204" pitchFamily="34" charset="0"/>
              <a:buChar char="•"/>
            </a:pPr>
            <a:r>
              <a:rPr lang="en-US" sz="1800" dirty="0"/>
              <a:t>visit NHS Better Health - quit smoking: </a:t>
            </a:r>
            <a:r>
              <a:rPr lang="en-US" sz="1800" dirty="0">
                <a:hlinkClick r:id="rId4"/>
              </a:rPr>
              <a:t>www.nhs.uk/better-health/quit-smoking</a:t>
            </a:r>
            <a:r>
              <a:rPr lang="en-US" sz="1800" dirty="0"/>
              <a:t> </a:t>
            </a:r>
          </a:p>
          <a:p>
            <a:pPr marL="126000" indent="-126000">
              <a:lnSpc>
                <a:spcPts val="2400"/>
              </a:lnSpc>
              <a:spcBef>
                <a:spcPts val="1100"/>
              </a:spcBef>
              <a:spcAft>
                <a:spcPts val="0"/>
              </a:spcAft>
              <a:buFont typeface="Arial" panose="020B0604020202020204" pitchFamily="34" charset="0"/>
              <a:buChar char="•"/>
            </a:pPr>
            <a:r>
              <a:rPr lang="en-US" sz="1800" dirty="0"/>
              <a:t>visit </a:t>
            </a:r>
            <a:r>
              <a:rPr lang="en-US" sz="1800" dirty="0">
                <a:hlinkClick r:id="rId5"/>
              </a:rPr>
              <a:t>www.talktofrank.com</a:t>
            </a:r>
            <a:endParaRPr lang="en-US" sz="1800" dirty="0"/>
          </a:p>
          <a:p>
            <a:pPr>
              <a:lnSpc>
                <a:spcPts val="2400"/>
              </a:lnSpc>
              <a:spcBef>
                <a:spcPts val="600"/>
              </a:spcBef>
              <a:spcAft>
                <a:spcPts val="1200"/>
              </a:spcAft>
            </a:pPr>
            <a:endParaRPr lang="en-US" sz="1800" dirty="0"/>
          </a:p>
        </p:txBody>
      </p:sp>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p:txBody>
          <a:bodyPr/>
          <a:lstStyle/>
          <a:p>
            <a:r>
              <a:rPr lang="en-US" dirty="0"/>
              <a:t>Sources of support</a:t>
            </a:r>
          </a:p>
        </p:txBody>
      </p:sp>
      <p:sp>
        <p:nvSpPr>
          <p:cNvPr id="10" name="Slide Number Placeholder 5">
            <a:extLst>
              <a:ext uri="{FF2B5EF4-FFF2-40B4-BE49-F238E27FC236}">
                <a16:creationId xmlns:a16="http://schemas.microsoft.com/office/drawing/2014/main" id="{10FF5ADA-4862-CB19-7B8C-52E4DC78B5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0887F6EA-5EDB-6084-C8F4-4BE559FEC38E}"/>
              </a:ext>
            </a:extLst>
          </p:cNvPr>
          <p:cNvPicPr>
            <a:picLocks noChangeAspect="1"/>
          </p:cNvPicPr>
          <p:nvPr/>
        </p:nvPicPr>
        <p:blipFill>
          <a:blip r:embed="rId6"/>
          <a:stretch>
            <a:fillRect/>
          </a:stretch>
        </p:blipFill>
        <p:spPr>
          <a:xfrm>
            <a:off x="5348520" y="3007096"/>
            <a:ext cx="3943279"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7787CADB-D92B-F331-B3FE-8CF6142453E1}"/>
              </a:ext>
            </a:extLst>
          </p:cNvPr>
          <p:cNvPicPr>
            <a:picLocks noChangeAspect="1"/>
          </p:cNvPicPr>
          <p:nvPr/>
        </p:nvPicPr>
        <p:blipFill>
          <a:blip r:embed="rId7"/>
          <a:stretch>
            <a:fillRect/>
          </a:stretch>
        </p:blipFill>
        <p:spPr>
          <a:xfrm>
            <a:off x="5624584" y="4583699"/>
            <a:ext cx="3943279"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C6EE3D9-BC38-E9F7-087C-4080B76C24D4}"/>
              </a:ext>
            </a:extLst>
          </p:cNvPr>
          <p:cNvPicPr>
            <a:picLocks noChangeAspect="1"/>
          </p:cNvPicPr>
          <p:nvPr/>
        </p:nvPicPr>
        <p:blipFill>
          <a:blip r:embed="rId7"/>
          <a:stretch>
            <a:fillRect/>
          </a:stretch>
        </p:blipFill>
        <p:spPr>
          <a:xfrm>
            <a:off x="6071474" y="1428750"/>
            <a:ext cx="3496389" cy="1499450"/>
          </a:xfrm>
          <a:prstGeom prst="rect">
            <a:avLst/>
          </a:prstGeom>
        </p:spPr>
      </p:pic>
      <p:sp>
        <p:nvSpPr>
          <p:cNvPr id="14" name="Google Shape;436;p25">
            <a:extLst>
              <a:ext uri="{FF2B5EF4-FFF2-40B4-BE49-F238E27FC236}">
                <a16:creationId xmlns:a16="http://schemas.microsoft.com/office/drawing/2014/main" id="{70DDFCB0-0CBB-60C0-C032-D08117C3B726}"/>
              </a:ext>
            </a:extLst>
          </p:cNvPr>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Something's worrying me,</a:t>
            </a:r>
            <a:br>
              <a:rPr lang="en-US" sz="2000" dirty="0">
                <a:solidFill>
                  <a:schemeClr val="tx1"/>
                </a:solidFill>
                <a:latin typeface="Century Gothic"/>
                <a:ea typeface="Century Gothic"/>
                <a:cs typeface="Century Gothic"/>
                <a:sym typeface="Century Gothic"/>
              </a:rPr>
            </a:br>
            <a:r>
              <a:rPr lang="en-US" sz="2000" dirty="0">
                <a:solidFill>
                  <a:schemeClr val="tx1"/>
                </a:solidFill>
                <a:latin typeface="Century Gothic"/>
                <a:ea typeface="Century Gothic"/>
                <a:cs typeface="Century Gothic"/>
                <a:sym typeface="Century Gothic"/>
              </a:rPr>
              <a:t>can I talk to you?</a:t>
            </a:r>
            <a:endParaRPr sz="2000" dirty="0">
              <a:solidFill>
                <a:schemeClr val="tx1"/>
              </a:solidFill>
            </a:endParaRPr>
          </a:p>
        </p:txBody>
      </p:sp>
      <p:sp>
        <p:nvSpPr>
          <p:cNvPr id="15" name="Google Shape;437;p25">
            <a:extLst>
              <a:ext uri="{FF2B5EF4-FFF2-40B4-BE49-F238E27FC236}">
                <a16:creationId xmlns:a16="http://schemas.microsoft.com/office/drawing/2014/main" id="{3D072A1F-6997-8982-9865-1D296ECF839A}"/>
              </a:ext>
            </a:extLst>
          </p:cNvPr>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need your help with something . . . </a:t>
            </a:r>
            <a:endParaRPr sz="2000" dirty="0">
              <a:solidFill>
                <a:schemeClr val="tx1"/>
              </a:solidFill>
            </a:endParaRPr>
          </a:p>
        </p:txBody>
      </p:sp>
      <p:sp>
        <p:nvSpPr>
          <p:cNvPr id="16" name="Google Shape;438;p25">
            <a:extLst>
              <a:ext uri="{FF2B5EF4-FFF2-40B4-BE49-F238E27FC236}">
                <a16:creationId xmlns:a16="http://schemas.microsoft.com/office/drawing/2014/main" id="{84272AEE-F184-417B-8010-960FDFB7C03B}"/>
              </a:ext>
            </a:extLst>
          </p:cNvPr>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have something that’s been bothering me . . .</a:t>
            </a:r>
            <a:endParaRPr sz="2000" dirty="0">
              <a:solidFill>
                <a:schemeClr val="tx1"/>
              </a:solidFill>
            </a:endParaRPr>
          </a:p>
        </p:txBody>
      </p:sp>
    </p:spTree>
    <p:extLst>
      <p:ext uri="{BB962C8B-B14F-4D97-AF65-F5344CB8AC3E}">
        <p14:creationId xmlns:p14="http://schemas.microsoft.com/office/powerpoint/2010/main" val="1145813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0C1810-08AC-8D3F-8C03-3618D5ED7243}"/>
              </a:ext>
            </a:extLst>
          </p:cNvPr>
          <p:cNvSpPr>
            <a:spLocks noGrp="1"/>
          </p:cNvSpPr>
          <p:nvPr>
            <p:ph type="sldNum" sz="quarter" idx="4"/>
          </p:nvPr>
        </p:nvSpPr>
        <p:spPr/>
        <p:txBody>
          <a:bodyPr/>
          <a:lstStyle/>
          <a:p>
            <a:r>
              <a:rPr lang="en-GB"/>
              <a:t>© PSHE Association 2025</a:t>
            </a:r>
            <a:endParaRPr lang="en-GB" dirty="0"/>
          </a:p>
        </p:txBody>
      </p:sp>
      <p:sp>
        <p:nvSpPr>
          <p:cNvPr id="2" name="Content Placeholder 5">
            <a:extLst>
              <a:ext uri="{FF2B5EF4-FFF2-40B4-BE49-F238E27FC236}">
                <a16:creationId xmlns:a16="http://schemas.microsoft.com/office/drawing/2014/main" id="{CADDA052-6C59-14A6-2BC8-BA68B7E561CB}"/>
              </a:ext>
            </a:extLst>
          </p:cNvPr>
          <p:cNvSpPr txBox="1">
            <a:spLocks/>
          </p:cNvSpPr>
          <p:nvPr/>
        </p:nvSpPr>
        <p:spPr>
          <a:xfrm>
            <a:off x="232915" y="1303304"/>
            <a:ext cx="3534413" cy="4368246"/>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bg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400"/>
              </a:lnSpc>
              <a:spcBef>
                <a:spcPts val="900"/>
              </a:spcBef>
            </a:pPr>
            <a:r>
              <a:rPr lang="en-US" sz="1800" dirty="0"/>
              <a:t>Create a storyboard about one of the characters from the ‘spotting influences’ statements showing why they felt influenced and how they managed it successfully. </a:t>
            </a:r>
          </a:p>
          <a:p>
            <a:pPr>
              <a:lnSpc>
                <a:spcPts val="2400"/>
              </a:lnSpc>
              <a:spcBef>
                <a:spcPts val="900"/>
              </a:spcBef>
            </a:pPr>
            <a:r>
              <a:rPr lang="en-US" sz="1800" dirty="0"/>
              <a:t>You could use thought bubbles and speech bubbles to show your ideas.</a:t>
            </a:r>
          </a:p>
        </p:txBody>
      </p:sp>
      <p:sp>
        <p:nvSpPr>
          <p:cNvPr id="3" name="Title 4">
            <a:extLst>
              <a:ext uri="{FF2B5EF4-FFF2-40B4-BE49-F238E27FC236}">
                <a16:creationId xmlns:a16="http://schemas.microsoft.com/office/drawing/2014/main" id="{D1DF894C-8925-B739-2C31-3B372B951323}"/>
              </a:ext>
            </a:extLst>
          </p:cNvPr>
          <p:cNvSpPr txBox="1">
            <a:spLocks/>
          </p:cNvSpPr>
          <p:nvPr/>
        </p:nvSpPr>
        <p:spPr>
          <a:xfrm>
            <a:off x="233593" y="543878"/>
            <a:ext cx="4881332"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bg1"/>
                </a:solidFill>
                <a:latin typeface="Century Gothic" panose="020B0502020202020204" pitchFamily="34" charset="0"/>
                <a:ea typeface="+mj-ea"/>
                <a:cs typeface="+mj-cs"/>
              </a:defRPr>
            </a:lvl1pPr>
          </a:lstStyle>
          <a:p>
            <a:r>
              <a:rPr lang="en-US" dirty="0"/>
              <a:t>Storyboard</a:t>
            </a:r>
            <a:endParaRPr lang="en-GB" dirty="0"/>
          </a:p>
        </p:txBody>
      </p:sp>
      <p:pic>
        <p:nvPicPr>
          <p:cNvPr id="7" name="Picture 6" descr="A pencil and a pink paper&#10;&#10;Description automatically generated with medium confidence">
            <a:extLst>
              <a:ext uri="{FF2B5EF4-FFF2-40B4-BE49-F238E27FC236}">
                <a16:creationId xmlns:a16="http://schemas.microsoft.com/office/drawing/2014/main" id="{24BC61BF-481B-055C-F4AC-C38DA936CB0D}"/>
              </a:ext>
            </a:extLst>
          </p:cNvPr>
          <p:cNvPicPr>
            <a:picLocks noChangeAspect="1"/>
          </p:cNvPicPr>
          <p:nvPr/>
        </p:nvPicPr>
        <p:blipFill>
          <a:blip r:embed="rId3"/>
          <a:srcRect r="6584"/>
          <a:stretch/>
        </p:blipFill>
        <p:spPr>
          <a:xfrm>
            <a:off x="4388671" y="1358034"/>
            <a:ext cx="5517330" cy="4746732"/>
          </a:xfrm>
          <a:prstGeom prst="rect">
            <a:avLst/>
          </a:prstGeom>
        </p:spPr>
      </p:pic>
    </p:spTree>
    <p:extLst>
      <p:ext uri="{BB962C8B-B14F-4D97-AF65-F5344CB8AC3E}">
        <p14:creationId xmlns:p14="http://schemas.microsoft.com/office/powerpoint/2010/main" val="2311911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9">
            <a:extLst>
              <a:ext uri="{FF2B5EF4-FFF2-40B4-BE49-F238E27FC236}">
                <a16:creationId xmlns:a16="http://schemas.microsoft.com/office/drawing/2014/main" id="{6DC44076-67A5-CF2A-66B0-48AA04EE4377}"/>
              </a:ext>
            </a:extLst>
          </p:cNvPr>
          <p:cNvSpPr txBox="1">
            <a:spLocks/>
          </p:cNvSpPr>
          <p:nvPr/>
        </p:nvSpPr>
        <p:spPr>
          <a:xfrm>
            <a:off x="4239895" y="1288859"/>
            <a:ext cx="3748404" cy="4566366"/>
          </a:xfrm>
          <a:prstGeom prst="rect">
            <a:avLst/>
          </a:prstGeom>
        </p:spPr>
        <p:txBody>
          <a:bodyPr/>
          <a:lst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indent="0">
              <a:lnSpc>
                <a:spcPts val="2800"/>
              </a:lnSpc>
              <a:spcBef>
                <a:spcPts val="1100"/>
              </a:spcBef>
              <a:spcAft>
                <a:spcPts val="0"/>
              </a:spcAft>
              <a:buNone/>
            </a:pPr>
            <a:r>
              <a:rPr lang="en-US" sz="2000" b="1" dirty="0"/>
              <a:t>Challenge activities </a:t>
            </a:r>
            <a:r>
              <a:rPr lang="en-US" sz="2000" dirty="0"/>
              <a:t>deepen and extend learning for those who need more challenge or who finish the activity quickly.</a:t>
            </a:r>
          </a:p>
          <a:p>
            <a:pPr marL="0" indent="0">
              <a:lnSpc>
                <a:spcPts val="2800"/>
              </a:lnSpc>
              <a:spcBef>
                <a:spcPts val="1100"/>
              </a:spcBef>
              <a:spcAft>
                <a:spcPts val="0"/>
              </a:spcAft>
              <a:buNone/>
            </a:pPr>
            <a:r>
              <a:rPr lang="en-US" sz="2000" dirty="0"/>
              <a:t>Look for these icons on the pupil slides. See delivery notes for details of the activities.</a:t>
            </a:r>
          </a:p>
          <a:p>
            <a:endParaRPr lang="en-US" sz="1400" dirty="0"/>
          </a:p>
          <a:p>
            <a:endParaRPr lang="en-US" sz="1400" dirty="0"/>
          </a:p>
          <a:p>
            <a:endParaRPr lang="en-US" sz="1400" dirty="0"/>
          </a:p>
          <a:p>
            <a:endParaRPr lang="en-US" sz="1400" dirty="0"/>
          </a:p>
        </p:txBody>
      </p:sp>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p:txBody>
          <a:bodyPr/>
          <a:lstStyle/>
          <a:p>
            <a:r>
              <a:rPr lang="en-US" dirty="0"/>
              <a:t>Support and challenge</a:t>
            </a:r>
          </a:p>
        </p:txBody>
      </p:sp>
      <p:sp>
        <p:nvSpPr>
          <p:cNvPr id="5" name="Slide Number Placeholder 5">
            <a:extLst>
              <a:ext uri="{FF2B5EF4-FFF2-40B4-BE49-F238E27FC236}">
                <a16:creationId xmlns:a16="http://schemas.microsoft.com/office/drawing/2014/main" id="{D8FAFFB4-9251-B657-395C-DDE1AE6284F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FCBBBBF2-140F-5DAA-5A93-3A4AA8B1B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0005" y="4750212"/>
            <a:ext cx="817747" cy="932045"/>
          </a:xfrm>
          <a:prstGeom prst="rect">
            <a:avLst/>
          </a:prstGeom>
        </p:spPr>
      </p:pic>
      <p:pic>
        <p:nvPicPr>
          <p:cNvPr id="10" name="Picture 9">
            <a:extLst>
              <a:ext uri="{FF2B5EF4-FFF2-40B4-BE49-F238E27FC236}">
                <a16:creationId xmlns:a16="http://schemas.microsoft.com/office/drawing/2014/main" id="{74D7163A-920B-F3D5-0FB3-F8E4FEBC10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6821370" y="4979817"/>
            <a:ext cx="702439" cy="1404878"/>
          </a:xfrm>
          <a:prstGeom prst="rect">
            <a:avLst/>
          </a:prstGeom>
        </p:spPr>
      </p:pic>
      <p:sp>
        <p:nvSpPr>
          <p:cNvPr id="11" name="TextBox 10">
            <a:extLst>
              <a:ext uri="{FF2B5EF4-FFF2-40B4-BE49-F238E27FC236}">
                <a16:creationId xmlns:a16="http://schemas.microsoft.com/office/drawing/2014/main" id="{22C058CF-B1C6-AA5D-C792-ED99EBCAD116}"/>
              </a:ext>
            </a:extLst>
          </p:cNvPr>
          <p:cNvSpPr txBox="1"/>
          <p:nvPr/>
        </p:nvSpPr>
        <p:spPr>
          <a:xfrm>
            <a:off x="7773777" y="4207594"/>
            <a:ext cx="1386585" cy="375666"/>
          </a:xfrm>
          <a:prstGeom prst="rect">
            <a:avLst/>
          </a:prstGeom>
          <a:noFill/>
        </p:spPr>
        <p:txBody>
          <a:bodyPr wrap="square" rtlCol="0">
            <a:spAutoFit/>
          </a:bodyPr>
          <a:lstStyle/>
          <a:p>
            <a:pPr algn="ctr"/>
            <a:r>
              <a:rPr lang="en-GB" b="1" dirty="0">
                <a:latin typeface="Century Gothic" panose="020B0502020202020204" pitchFamily="34" charset="0"/>
              </a:rPr>
              <a:t>Challenge</a:t>
            </a:r>
          </a:p>
        </p:txBody>
      </p:sp>
      <p:sp>
        <p:nvSpPr>
          <p:cNvPr id="12" name="TextBox 11">
            <a:extLst>
              <a:ext uri="{FF2B5EF4-FFF2-40B4-BE49-F238E27FC236}">
                <a16:creationId xmlns:a16="http://schemas.microsoft.com/office/drawing/2014/main" id="{842AEAFA-2DC6-AF51-FD55-C1B8F0CCDC91}"/>
              </a:ext>
            </a:extLst>
          </p:cNvPr>
          <p:cNvSpPr txBox="1"/>
          <p:nvPr/>
        </p:nvSpPr>
        <p:spPr>
          <a:xfrm rot="20700000">
            <a:off x="6199828" y="4517940"/>
            <a:ext cx="1386585" cy="375666"/>
          </a:xfrm>
          <a:prstGeom prst="rect">
            <a:avLst/>
          </a:prstGeom>
          <a:noFill/>
        </p:spPr>
        <p:txBody>
          <a:bodyPr wrap="square" rtlCol="0">
            <a:spAutoFit/>
          </a:bodyPr>
          <a:lstStyle/>
          <a:p>
            <a:pPr algn="ctr"/>
            <a:r>
              <a:rPr lang="en-GB" b="1">
                <a:latin typeface="Century Gothic" panose="020B0502020202020204" pitchFamily="34" charset="0"/>
              </a:rPr>
              <a:t>Support</a:t>
            </a:r>
          </a:p>
        </p:txBody>
      </p:sp>
      <p:sp>
        <p:nvSpPr>
          <p:cNvPr id="2" name="Content Placeholder 9">
            <a:extLst>
              <a:ext uri="{FF2B5EF4-FFF2-40B4-BE49-F238E27FC236}">
                <a16:creationId xmlns:a16="http://schemas.microsoft.com/office/drawing/2014/main" id="{66670C01-0999-27F6-0735-4A8D6F73BD31}"/>
              </a:ext>
            </a:extLst>
          </p:cNvPr>
          <p:cNvSpPr txBox="1">
            <a:spLocks/>
          </p:cNvSpPr>
          <p:nvPr/>
        </p:nvSpPr>
        <p:spPr>
          <a:xfrm>
            <a:off x="241749" y="1288859"/>
            <a:ext cx="3835774" cy="4566366"/>
          </a:xfrm>
          <a:prstGeom prst="rect">
            <a:avLst/>
          </a:prstGeom>
        </p:spPr>
        <p:txBody>
          <a:bodyPr/>
          <a:lst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indent="0">
              <a:lnSpc>
                <a:spcPts val="2800"/>
              </a:lnSpc>
              <a:spcBef>
                <a:spcPts val="1100"/>
              </a:spcBef>
              <a:buNone/>
            </a:pPr>
            <a:r>
              <a:rPr lang="en-US" sz="2000" dirty="0"/>
              <a:t>The lesson includes suggestions for challenge and support activities, to help you differentiate appropriately for your class.  </a:t>
            </a:r>
          </a:p>
          <a:p>
            <a:pPr marL="0" indent="0">
              <a:lnSpc>
                <a:spcPts val="2800"/>
              </a:lnSpc>
              <a:spcBef>
                <a:spcPts val="1100"/>
              </a:spcBef>
              <a:buNone/>
            </a:pPr>
            <a:r>
              <a:rPr lang="en-US" sz="2000" b="1" dirty="0"/>
              <a:t>Support activities </a:t>
            </a:r>
            <a:r>
              <a:rPr lang="en-US" sz="2000" dirty="0"/>
              <a:t>are adapted to be more accessible for those who need it.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6275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41749" y="1288859"/>
            <a:ext cx="7498822" cy="4566366"/>
          </a:xfrm>
        </p:spPr>
        <p:txBody>
          <a:bodyPr/>
          <a:lstStyle/>
          <a:p>
            <a:pPr>
              <a:lnSpc>
                <a:spcPts val="2800"/>
              </a:lnSpc>
              <a:spcAft>
                <a:spcPts val="700"/>
              </a:spcAft>
            </a:pPr>
            <a:r>
              <a:rPr lang="en-US" dirty="0">
                <a:effectLst/>
                <a:ea typeface="Calibri" panose="020F0502020204030204" pitchFamily="34" charset="0"/>
                <a:cs typeface="Times New Roman" panose="02020603050405020304" pitchFamily="18" charset="0"/>
              </a:rPr>
              <a:t>This is the second of three drug education lessons, for year 7-8. This lesson focuses on specific risks relating to tobacco and nicotine products and strategies to manage influences regarding use of these substances.</a:t>
            </a:r>
            <a:endParaRPr lang="en-US" dirty="0"/>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dirty="0"/>
              <a:t>Context</a:t>
            </a:r>
            <a:endParaRPr lang="en-US" dirty="0"/>
          </a:p>
        </p:txBody>
      </p:sp>
    </p:spTree>
    <p:extLst>
      <p:ext uri="{BB962C8B-B14F-4D97-AF65-F5344CB8AC3E}">
        <p14:creationId xmlns:p14="http://schemas.microsoft.com/office/powerpoint/2010/main" val="24539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34315" y="1281425"/>
            <a:ext cx="8448768" cy="4566366"/>
          </a:xfrm>
        </p:spPr>
        <p:txBody>
          <a:bodyPr/>
          <a:lstStyle/>
          <a:p>
            <a:pPr>
              <a:lnSpc>
                <a:spcPts val="2800"/>
              </a:lnSpc>
              <a:spcAft>
                <a:spcPts val="0"/>
              </a:spcAft>
            </a:pPr>
            <a:r>
              <a:rPr lang="en-US" dirty="0"/>
              <a:t>Key information on content related to these lessons can be found in the Year 7-8 Knowledge </a:t>
            </a:r>
            <a:r>
              <a:rPr lang="en-US" dirty="0" err="1"/>
              <a:t>Organiser</a:t>
            </a:r>
            <a:r>
              <a:rPr lang="en-US" dirty="0"/>
              <a:t>.</a:t>
            </a:r>
          </a:p>
          <a:p>
            <a:pPr>
              <a:lnSpc>
                <a:spcPts val="2800"/>
              </a:lnSpc>
              <a:spcAft>
                <a:spcPts val="0"/>
              </a:spcAft>
            </a:pPr>
            <a:r>
              <a:rPr lang="en-US" dirty="0"/>
              <a:t>Advice on safe practice, dispelling common misconceptions, visitors to the classroom and other important information can be found in </a:t>
            </a:r>
            <a:r>
              <a:rPr lang="en-US" i="1" dirty="0"/>
              <a:t>Teacher Guidance: Drug and alcohol education.</a:t>
            </a:r>
          </a:p>
          <a:p>
            <a:pPr>
              <a:lnSpc>
                <a:spcPts val="2800"/>
              </a:lnSpc>
              <a:spcAft>
                <a:spcPts val="0"/>
              </a:spcAft>
            </a:pPr>
            <a:r>
              <a:rPr lang="en-US" dirty="0"/>
              <a:t>Data sources to inform your planning can be found within our document that outlines the approach of these lessons </a:t>
            </a:r>
            <a:r>
              <a:rPr lang="en-US" i="1" dirty="0"/>
              <a:t>Evidence Review: Effective drug and alcohol education</a:t>
            </a:r>
            <a:r>
              <a:rPr lang="en-US" dirty="0"/>
              <a:t>, along with advice regarding how to talk to young people about addiction, dependency and problematic substance use.</a:t>
            </a:r>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a:xfrm>
            <a:off x="201853" y="594651"/>
            <a:ext cx="7498822" cy="694054"/>
          </a:xfrm>
        </p:spPr>
        <p:txBody>
          <a:bodyPr/>
          <a:lstStyle/>
          <a:p>
            <a:r>
              <a:rPr lang="en-GB" dirty="0"/>
              <a:t>Developing subject knowledge</a:t>
            </a:r>
            <a:endParaRPr lang="en-US" dirty="0"/>
          </a:p>
        </p:txBody>
      </p:sp>
    </p:spTree>
    <p:extLst>
      <p:ext uri="{BB962C8B-B14F-4D97-AF65-F5344CB8AC3E}">
        <p14:creationId xmlns:p14="http://schemas.microsoft.com/office/powerpoint/2010/main" val="393540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D801F7-CFF5-4CC1-BA0F-8495ACEE7B1C}"/>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4">
            <a:extLst>
              <a:ext uri="{FF2B5EF4-FFF2-40B4-BE49-F238E27FC236}">
                <a16:creationId xmlns:a16="http://schemas.microsoft.com/office/drawing/2014/main" id="{F1FBCFA1-6283-9032-5858-B8C2F9781A65}"/>
              </a:ext>
            </a:extLst>
          </p:cNvPr>
          <p:cNvSpPr>
            <a:spLocks noGrp="1"/>
          </p:cNvSpPr>
          <p:nvPr>
            <p:ph sz="half" idx="12"/>
          </p:nvPr>
        </p:nvSpPr>
        <p:spPr>
          <a:xfrm>
            <a:off x="249183" y="1288859"/>
            <a:ext cx="3495309" cy="4650224"/>
          </a:xfrm>
        </p:spPr>
        <p:txBody>
          <a:bodyPr/>
          <a:lstStyle/>
          <a:p>
            <a:pPr>
              <a:lnSpc>
                <a:spcPts val="2800"/>
              </a:lnSpc>
              <a:spcBef>
                <a:spcPts val="1100"/>
              </a:spcBef>
              <a:spcAft>
                <a:spcPts val="0"/>
              </a:spcAft>
            </a:pPr>
            <a:r>
              <a:rPr lang="en-US" dirty="0"/>
              <a:t>To learn about and manage influences relating to tobacco and nicotine product use.</a:t>
            </a:r>
          </a:p>
        </p:txBody>
      </p:sp>
      <p:sp>
        <p:nvSpPr>
          <p:cNvPr id="6" name="Content Placeholder 5">
            <a:extLst>
              <a:ext uri="{FF2B5EF4-FFF2-40B4-BE49-F238E27FC236}">
                <a16:creationId xmlns:a16="http://schemas.microsoft.com/office/drawing/2014/main" id="{E84B8912-EEB7-F52E-745A-3D184A1C6C25}"/>
              </a:ext>
            </a:extLst>
          </p:cNvPr>
          <p:cNvSpPr>
            <a:spLocks noGrp="1"/>
          </p:cNvSpPr>
          <p:nvPr>
            <p:ph sz="half" idx="13"/>
          </p:nvPr>
        </p:nvSpPr>
        <p:spPr>
          <a:xfrm>
            <a:off x="4067944" y="1333463"/>
            <a:ext cx="4057578" cy="4650224"/>
          </a:xfrm>
        </p:spPr>
        <p:txBody>
          <a:bodyPr/>
          <a:lstStyle/>
          <a:p>
            <a:pPr>
              <a:spcAft>
                <a:spcPts val="0"/>
              </a:spcAft>
            </a:pPr>
            <a:r>
              <a:rPr lang="en-US" dirty="0"/>
              <a:t>Students will be able to:</a:t>
            </a:r>
          </a:p>
          <a:p>
            <a:pPr marL="198000" indent="-198000">
              <a:lnSpc>
                <a:spcPts val="2800"/>
              </a:lnSpc>
              <a:spcBef>
                <a:spcPts val="1100"/>
              </a:spcBef>
              <a:spcAft>
                <a:spcPts val="0"/>
              </a:spcAft>
              <a:buFont typeface="Arial" panose="020B0604020202020204" pitchFamily="34" charset="0"/>
              <a:buChar char="•"/>
            </a:pPr>
            <a:r>
              <a:rPr lang="en-US" dirty="0"/>
              <a:t>identify a range of risks related to tobacco use and vaping (e-cigarette use)</a:t>
            </a:r>
          </a:p>
          <a:p>
            <a:pPr marL="198000" indent="-198000">
              <a:lnSpc>
                <a:spcPts val="2800"/>
              </a:lnSpc>
              <a:spcBef>
                <a:spcPts val="1100"/>
              </a:spcBef>
              <a:spcAft>
                <a:spcPts val="0"/>
              </a:spcAft>
              <a:buFont typeface="Arial" panose="020B0604020202020204" pitchFamily="34" charset="0"/>
              <a:buChar char="•"/>
            </a:pPr>
            <a:r>
              <a:rPr lang="en-US" dirty="0" err="1"/>
              <a:t>analyse</a:t>
            </a:r>
            <a:r>
              <a:rPr lang="en-US" dirty="0"/>
              <a:t> a range of potential influences on young people to smoke or vape</a:t>
            </a:r>
          </a:p>
          <a:p>
            <a:pPr marL="198000" indent="-198000">
              <a:lnSpc>
                <a:spcPts val="2800"/>
              </a:lnSpc>
              <a:spcBef>
                <a:spcPts val="1100"/>
              </a:spcBef>
              <a:spcAft>
                <a:spcPts val="0"/>
              </a:spcAft>
              <a:buFont typeface="Arial" panose="020B0604020202020204" pitchFamily="34" charset="0"/>
              <a:buChar char="•"/>
            </a:pPr>
            <a:r>
              <a:rPr lang="en-US" dirty="0"/>
              <a:t>demonstrate strategies for managing peer influence in situations involving tobacco and vapes (e-cigarettes)</a:t>
            </a:r>
          </a:p>
          <a:p>
            <a:endParaRPr lang="en-US" dirty="0"/>
          </a:p>
        </p:txBody>
      </p:sp>
    </p:spTree>
    <p:extLst>
      <p:ext uri="{BB962C8B-B14F-4D97-AF65-F5344CB8AC3E}">
        <p14:creationId xmlns:p14="http://schemas.microsoft.com/office/powerpoint/2010/main" val="402095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B4CDFE-E689-A536-61A5-915DDBE37E99}"/>
              </a:ext>
            </a:extLst>
          </p:cNvPr>
          <p:cNvSpPr>
            <a:spLocks noGrp="1"/>
          </p:cNvSpPr>
          <p:nvPr>
            <p:ph sz="half" idx="12"/>
          </p:nvPr>
        </p:nvSpPr>
        <p:spPr>
          <a:xfrm>
            <a:off x="5018405" y="1215083"/>
            <a:ext cx="4138295" cy="4573593"/>
          </a:xfrm>
        </p:spPr>
        <p:txBody>
          <a:bodyPr>
            <a:normAutofit/>
          </a:bodyPr>
          <a:lstStyle/>
          <a:p>
            <a:pPr marL="162000" indent="-16200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Box or envelope for questions</a:t>
            </a:r>
            <a:endParaRPr lang="en-GB" dirty="0">
              <a:ea typeface="Calibri" panose="020F0502020204030204" pitchFamily="34" charset="0"/>
              <a:cs typeface="Times New Roman" panose="02020603050405020304" pitchFamily="18" charset="0"/>
            </a:endParaRPr>
          </a:p>
          <a:p>
            <a:pPr marL="162000" indent="-162000">
              <a:buFont typeface="Arial" panose="020B0604020202020204" pitchFamily="34" charset="0"/>
              <a:buChar char="•"/>
            </a:pPr>
            <a:r>
              <a:rPr lang="en-US" dirty="0"/>
              <a:t>Post-it notes </a:t>
            </a:r>
          </a:p>
          <a:p>
            <a:pPr marL="162000" indent="-162000">
              <a:buFont typeface="Arial" panose="020B0604020202020204" pitchFamily="34" charset="0"/>
              <a:buChar char="•"/>
            </a:pPr>
            <a:r>
              <a:rPr lang="en-US" dirty="0"/>
              <a:t>Resource 1: </a:t>
            </a:r>
            <a:r>
              <a:rPr lang="en-US" i="1" dirty="0"/>
              <a:t>Attitude continuum </a:t>
            </a:r>
            <a:br>
              <a:rPr lang="en-US" i="1" dirty="0"/>
            </a:br>
            <a:r>
              <a:rPr lang="en-US" dirty="0"/>
              <a:t>[one per student]</a:t>
            </a:r>
          </a:p>
          <a:p>
            <a:pPr marL="162000" indent="-162000">
              <a:buFont typeface="Arial" panose="020B0604020202020204" pitchFamily="34" charset="0"/>
              <a:buChar char="•"/>
            </a:pPr>
            <a:r>
              <a:rPr lang="en-US" dirty="0"/>
              <a:t>Resource 2: </a:t>
            </a:r>
            <a:r>
              <a:rPr lang="en-US" i="1" dirty="0"/>
              <a:t>Effects of using tobacco card sort</a:t>
            </a:r>
            <a:r>
              <a:rPr lang="en-US" dirty="0"/>
              <a:t> [one cut up set per pair]</a:t>
            </a:r>
          </a:p>
          <a:p>
            <a:pPr marL="162000" indent="-162000">
              <a:buFont typeface="Arial" panose="020B0604020202020204" pitchFamily="34" charset="0"/>
              <a:buChar char="•"/>
            </a:pPr>
            <a:r>
              <a:rPr lang="en-US" dirty="0"/>
              <a:t>Resource 2a: </a:t>
            </a:r>
            <a:r>
              <a:rPr lang="en-US" i="1" dirty="0"/>
              <a:t>Effects of using tobacco card sort – teacher answer sheet  </a:t>
            </a:r>
            <a:r>
              <a:rPr lang="en-US" dirty="0"/>
              <a:t>[teacher copy]</a:t>
            </a:r>
          </a:p>
          <a:p>
            <a:pPr marL="162000" indent="-162000">
              <a:buFont typeface="Arial" panose="020B0604020202020204" pitchFamily="34" charset="0"/>
              <a:buChar char="•"/>
            </a:pPr>
            <a:r>
              <a:rPr lang="en-US" dirty="0"/>
              <a:t>Resource 3: </a:t>
            </a:r>
            <a:r>
              <a:rPr lang="en-US" i="1" dirty="0"/>
              <a:t>Identifying influences statements</a:t>
            </a:r>
            <a:r>
              <a:rPr lang="en-US" dirty="0"/>
              <a:t> [one per student]</a:t>
            </a:r>
          </a:p>
          <a:p>
            <a:pPr marL="162000" indent="-162000">
              <a:buFont typeface="Arial" panose="020B0604020202020204" pitchFamily="34" charset="0"/>
              <a:buChar char="•"/>
            </a:pPr>
            <a:r>
              <a:rPr lang="en-US" dirty="0"/>
              <a:t>Resource 3a: </a:t>
            </a:r>
            <a:r>
              <a:rPr lang="en-US" i="1" dirty="0"/>
              <a:t>Spotting influences </a:t>
            </a:r>
            <a:br>
              <a:rPr lang="en-US" i="1" dirty="0"/>
            </a:br>
            <a:r>
              <a:rPr lang="en-US" dirty="0"/>
              <a:t>[support option, as required]</a:t>
            </a:r>
          </a:p>
        </p:txBody>
      </p:sp>
      <p:sp>
        <p:nvSpPr>
          <p:cNvPr id="6" name="Slide Number Placeholder 5">
            <a:extLst>
              <a:ext uri="{FF2B5EF4-FFF2-40B4-BE49-F238E27FC236}">
                <a16:creationId xmlns:a16="http://schemas.microsoft.com/office/drawing/2014/main" id="{7DDEB449-AF80-3F40-DE9B-1645C56CA84F}"/>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93419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80C3-C45D-8953-A402-38BF7B4934A0}"/>
              </a:ext>
            </a:extLst>
          </p:cNvPr>
          <p:cNvSpPr>
            <a:spLocks noGrp="1"/>
          </p:cNvSpPr>
          <p:nvPr>
            <p:ph type="title"/>
          </p:nvPr>
        </p:nvSpPr>
        <p:spPr>
          <a:xfrm>
            <a:off x="205987" y="592977"/>
            <a:ext cx="7498822" cy="694054"/>
          </a:xfrm>
        </p:spPr>
        <p:txBody>
          <a:bodyPr/>
          <a:lstStyle/>
          <a:p>
            <a:r>
              <a:rPr lang="en-GB" sz="4000"/>
              <a:t>Lesson summary</a:t>
            </a:r>
            <a:endParaRPr lang="en-US"/>
          </a:p>
        </p:txBody>
      </p:sp>
      <p:graphicFrame>
        <p:nvGraphicFramePr>
          <p:cNvPr id="3" name="Table 2">
            <a:extLst>
              <a:ext uri="{FF2B5EF4-FFF2-40B4-BE49-F238E27FC236}">
                <a16:creationId xmlns:a16="http://schemas.microsoft.com/office/drawing/2014/main" id="{09D9BA57-D907-9617-004A-5DFDB57B9A36}"/>
              </a:ext>
            </a:extLst>
          </p:cNvPr>
          <p:cNvGraphicFramePr>
            <a:graphicFrameLocks noGrp="1"/>
          </p:cNvGraphicFramePr>
          <p:nvPr>
            <p:extLst>
              <p:ext uri="{D42A27DB-BD31-4B8C-83A1-F6EECF244321}">
                <p14:modId xmlns:p14="http://schemas.microsoft.com/office/powerpoint/2010/main" val="118606635"/>
              </p:ext>
            </p:extLst>
          </p:nvPr>
        </p:nvGraphicFramePr>
        <p:xfrm>
          <a:off x="330201" y="1317941"/>
          <a:ext cx="9245600" cy="4947079"/>
        </p:xfrm>
        <a:graphic>
          <a:graphicData uri="http://schemas.openxmlformats.org/drawingml/2006/table">
            <a:tbl>
              <a:tblPr firstRow="1" bandRow="1">
                <a:tableStyleId>{F5AB1C69-6EDB-4FF4-983F-18BD219EF322}</a:tableStyleId>
              </a:tblPr>
              <a:tblGrid>
                <a:gridCol w="1848004">
                  <a:extLst>
                    <a:ext uri="{9D8B030D-6E8A-4147-A177-3AD203B41FA5}">
                      <a16:colId xmlns:a16="http://schemas.microsoft.com/office/drawing/2014/main" val="2495411842"/>
                    </a:ext>
                  </a:extLst>
                </a:gridCol>
                <a:gridCol w="6692374">
                  <a:extLst>
                    <a:ext uri="{9D8B030D-6E8A-4147-A177-3AD203B41FA5}">
                      <a16:colId xmlns:a16="http://schemas.microsoft.com/office/drawing/2014/main" val="3888252853"/>
                    </a:ext>
                  </a:extLst>
                </a:gridCol>
                <a:gridCol w="705222">
                  <a:extLst>
                    <a:ext uri="{9D8B030D-6E8A-4147-A177-3AD203B41FA5}">
                      <a16:colId xmlns:a16="http://schemas.microsoft.com/office/drawing/2014/main" val="1961446416"/>
                    </a:ext>
                  </a:extLst>
                </a:gridCol>
              </a:tblGrid>
              <a:tr h="721978">
                <a:tc>
                  <a:txBody>
                    <a:bodyPr/>
                    <a:lstStyle/>
                    <a:p>
                      <a:pPr marL="0" indent="0" algn="l">
                        <a:buFont typeface="Arial" panose="020B0604020202020204" pitchFamily="34" charset="0"/>
                        <a:buNone/>
                      </a:pPr>
                      <a:r>
                        <a:rPr lang="en-GB" sz="1400" dirty="0">
                          <a:solidFill>
                            <a:schemeClr val="accent2"/>
                          </a:solidFill>
                          <a:latin typeface="Century Gothic" panose="020B0502020202020204" pitchFamily="34" charset="0"/>
                        </a:rPr>
                        <a:t>Activity</a:t>
                      </a:r>
                    </a:p>
                  </a:txBody>
                  <a:tcPr marL="72000" marR="72000" marT="72000" marB="72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dirty="0">
                          <a:solidFill>
                            <a:schemeClr val="accent2"/>
                          </a:solidFill>
                          <a:latin typeface="Century Gothic" panose="020B0502020202020204" pitchFamily="34" charset="0"/>
                        </a:rPr>
                        <a:t>Description</a:t>
                      </a:r>
                    </a:p>
                  </a:txBody>
                  <a:tcPr marL="144000" marR="72000" marT="72000" marB="72000" anchor="ct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a:solidFill>
                            <a:schemeClr val="accent2"/>
                          </a:solidFill>
                          <a:latin typeface="Century Gothic" panose="020B0502020202020204" pitchFamily="34" charset="0"/>
                        </a:rPr>
                        <a:t>Timing</a:t>
                      </a:r>
                    </a:p>
                  </a:txBody>
                  <a:tcPr marL="72000" marR="72000" marT="72000" marB="72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068731"/>
                  </a:ext>
                </a:extLst>
              </a:tr>
              <a:tr h="526422">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Introduction</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600"/>
                        </a:lnSpc>
                        <a:spcBef>
                          <a:spcPts val="400"/>
                        </a:spcBef>
                        <a:spcAft>
                          <a:spcPts val="0"/>
                        </a:spcAft>
                        <a:buClrTx/>
                        <a:buSzTx/>
                        <a:buFontTx/>
                        <a:buNone/>
                        <a:tabLst/>
                        <a:defRPr/>
                      </a:pPr>
                      <a:r>
                        <a:rPr lang="en-US" sz="1200" dirty="0">
                          <a:solidFill>
                            <a:schemeClr val="tx1"/>
                          </a:solidFill>
                          <a:latin typeface="Century Gothic" panose="020B0502020202020204" pitchFamily="34" charset="0"/>
                        </a:rPr>
                        <a:t>Introduce learning objective and outcomes, and revisit ground rules.</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GB" sz="1200" dirty="0">
                          <a:solidFill>
                            <a:schemeClr val="tx1"/>
                          </a:solidFill>
                          <a:latin typeface="Century Gothic" panose="020B0502020202020204" pitchFamily="34" charset="0"/>
                        </a:rPr>
                        <a:t>5 mins</a:t>
                      </a: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17373"/>
                  </a:ext>
                </a:extLst>
              </a:tr>
              <a:tr h="658241">
                <a:tc>
                  <a:txBody>
                    <a:bodyPr/>
                    <a:lstStyle/>
                    <a:p>
                      <a:pPr marL="0" indent="0">
                        <a:lnSpc>
                          <a:spcPts val="1600"/>
                        </a:lnSpc>
                        <a:spcBef>
                          <a:spcPts val="400"/>
                        </a:spcBef>
                        <a:buFont typeface="Arial" panose="020B0604020202020204" pitchFamily="34" charset="0"/>
                        <a:buNone/>
                      </a:pPr>
                      <a:r>
                        <a:rPr lang="en-GB" sz="1200" b="0" dirty="0">
                          <a:solidFill>
                            <a:schemeClr val="tx1"/>
                          </a:solidFill>
                          <a:latin typeface="Century Gothic" panose="020B0502020202020204" pitchFamily="34" charset="0"/>
                        </a:rPr>
                        <a:t>Baseline assessment activity</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600"/>
                        </a:lnSpc>
                        <a:spcBef>
                          <a:spcPts val="400"/>
                        </a:spcBef>
                        <a:spcAft>
                          <a:spcPts val="0"/>
                        </a:spcAft>
                        <a:buClrTx/>
                        <a:buSzTx/>
                        <a:buFontTx/>
                        <a:buNone/>
                        <a:tabLst/>
                        <a:defRPr/>
                      </a:pPr>
                      <a:r>
                        <a:rPr lang="en-US" sz="1200" dirty="0">
                          <a:solidFill>
                            <a:schemeClr val="tx1"/>
                          </a:solidFill>
                          <a:latin typeface="Century Gothic" panose="020B0502020202020204" pitchFamily="34" charset="0"/>
                        </a:rPr>
                        <a:t>Students complete an attitude continuum about tobacco, alcohol and other drugs.</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US" sz="1200" dirty="0">
                          <a:solidFill>
                            <a:schemeClr val="tx1"/>
                          </a:solidFill>
                          <a:latin typeface="Century Gothic" panose="020B0502020202020204" pitchFamily="34" charset="0"/>
                        </a:rPr>
                        <a:t>15 mins</a:t>
                      </a:r>
                      <a:endParaRPr lang="en-GB" sz="1200" dirty="0">
                        <a:solidFill>
                          <a:schemeClr val="tx1"/>
                        </a:solidFill>
                        <a:latin typeface="Century Gothic" panose="020B0502020202020204" pitchFamily="34" charset="0"/>
                      </a:endParaRP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075071"/>
                  </a:ext>
                </a:extLst>
              </a:tr>
              <a:tr h="658241">
                <a:tc>
                  <a:txBody>
                    <a:bodyPr/>
                    <a:lstStyle/>
                    <a:p>
                      <a:pPr marL="0" indent="0">
                        <a:lnSpc>
                          <a:spcPts val="1600"/>
                        </a:lnSpc>
                        <a:spcBef>
                          <a:spcPts val="400"/>
                        </a:spcBef>
                        <a:buFont typeface="Arial" panose="020B0604020202020204" pitchFamily="34" charset="0"/>
                        <a:buNone/>
                      </a:pPr>
                      <a:r>
                        <a:rPr lang="en-US" sz="1200" b="0" baseline="0" dirty="0">
                          <a:solidFill>
                            <a:schemeClr val="tx1"/>
                          </a:solidFill>
                          <a:latin typeface="Century Gothic" panose="020B0502020202020204" pitchFamily="34" charset="0"/>
                        </a:rPr>
                        <a:t>Effects of tobacco</a:t>
                      </a:r>
                      <a:endParaRPr lang="en-GB" sz="1200" b="0" baseline="0" dirty="0">
                        <a:solidFill>
                          <a:schemeClr val="tx1"/>
                        </a:solidFill>
                        <a:latin typeface="Century Gothic" panose="020B0502020202020204" pitchFamily="34" charset="0"/>
                      </a:endParaRP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400"/>
                        </a:spcBef>
                      </a:pPr>
                      <a:r>
                        <a:rPr lang="en-US" sz="1200" dirty="0">
                          <a:solidFill>
                            <a:schemeClr val="tx1"/>
                          </a:solidFill>
                          <a:latin typeface="Century Gothic" panose="020B0502020202020204" pitchFamily="34" charset="0"/>
                        </a:rPr>
                        <a:t>In pairs, students sort cards into physical, mental and social/legal effects </a:t>
                      </a:r>
                      <a:br>
                        <a:rPr lang="en-US" sz="1200" dirty="0">
                          <a:solidFill>
                            <a:schemeClr val="tx1"/>
                          </a:solidFill>
                          <a:latin typeface="Century Gothic" panose="020B0502020202020204" pitchFamily="34" charset="0"/>
                        </a:rPr>
                      </a:br>
                      <a:r>
                        <a:rPr lang="en-US" sz="1200" dirty="0">
                          <a:solidFill>
                            <a:schemeClr val="tx1"/>
                          </a:solidFill>
                          <a:latin typeface="Century Gothic" panose="020B0502020202020204" pitchFamily="34" charset="0"/>
                        </a:rPr>
                        <a:t>of using tobacco.</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US" sz="1200" dirty="0">
                          <a:solidFill>
                            <a:schemeClr val="tx1"/>
                          </a:solidFill>
                          <a:latin typeface="Century Gothic" panose="020B0502020202020204" pitchFamily="34" charset="0"/>
                        </a:rPr>
                        <a:t>10 mins</a:t>
                      </a:r>
                      <a:endParaRPr lang="en-GB" sz="1200" dirty="0">
                        <a:solidFill>
                          <a:schemeClr val="tx1"/>
                        </a:solidFill>
                        <a:latin typeface="Century Gothic" panose="020B0502020202020204" pitchFamily="34" charset="0"/>
                      </a:endParaRP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29276"/>
                  </a:ext>
                </a:extLst>
              </a:tr>
              <a:tr h="407474">
                <a:tc>
                  <a:txBody>
                    <a:bodyPr/>
                    <a:lstStyle/>
                    <a:p>
                      <a:pPr marL="0" indent="0">
                        <a:lnSpc>
                          <a:spcPts val="1600"/>
                        </a:lnSpc>
                        <a:spcBef>
                          <a:spcPts val="400"/>
                        </a:spcBef>
                        <a:buFont typeface="Arial" panose="020B0604020202020204" pitchFamily="34" charset="0"/>
                        <a:buNone/>
                      </a:pPr>
                      <a:r>
                        <a:rPr lang="en-US" sz="1200" b="0" dirty="0">
                          <a:solidFill>
                            <a:schemeClr val="tx1"/>
                          </a:solidFill>
                          <a:latin typeface="Century Gothic" panose="020B0502020202020204" pitchFamily="34" charset="0"/>
                        </a:rPr>
                        <a:t>Spotting influences</a:t>
                      </a:r>
                      <a:endParaRPr lang="en-GB" sz="1200" b="0" dirty="0">
                        <a:solidFill>
                          <a:schemeClr val="tx1"/>
                        </a:solidFill>
                        <a:latin typeface="Century Gothic" panose="020B0502020202020204" pitchFamily="34" charset="0"/>
                      </a:endParaRP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400"/>
                        </a:spcBef>
                      </a:pPr>
                      <a:r>
                        <a:rPr lang="en-US" sz="1200" dirty="0">
                          <a:solidFill>
                            <a:schemeClr val="tx1"/>
                          </a:solidFill>
                          <a:latin typeface="Century Gothic" panose="020B0502020202020204" pitchFamily="34" charset="0"/>
                        </a:rPr>
                        <a:t>Students identify the potential influences on young people’s decisions about smoking.</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US" sz="1200" dirty="0">
                          <a:solidFill>
                            <a:schemeClr val="tx1"/>
                          </a:solidFill>
                          <a:latin typeface="Century Gothic" panose="020B0502020202020204" pitchFamily="34" charset="0"/>
                        </a:rPr>
                        <a:t>10 mins</a:t>
                      </a:r>
                      <a:endParaRPr lang="en-GB" sz="1200" dirty="0">
                        <a:solidFill>
                          <a:schemeClr val="tx1"/>
                        </a:solidFill>
                        <a:latin typeface="Century Gothic" panose="020B0502020202020204" pitchFamily="34" charset="0"/>
                      </a:endParaRP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210135"/>
                  </a:ext>
                </a:extLst>
              </a:tr>
              <a:tr h="658241">
                <a:tc>
                  <a:txBody>
                    <a:bodyPr/>
                    <a:lstStyle/>
                    <a:p>
                      <a:pPr marL="0" indent="0">
                        <a:lnSpc>
                          <a:spcPts val="1600"/>
                        </a:lnSpc>
                        <a:spcBef>
                          <a:spcPts val="400"/>
                        </a:spcBef>
                        <a:buFont typeface="Arial" panose="020B0604020202020204" pitchFamily="34" charset="0"/>
                        <a:buNone/>
                      </a:pPr>
                      <a:r>
                        <a:rPr lang="en-US" sz="1200" b="0" dirty="0">
                          <a:solidFill>
                            <a:schemeClr val="tx1"/>
                          </a:solidFill>
                          <a:latin typeface="Century Gothic" panose="020B0502020202020204" pitchFamily="34" charset="0"/>
                        </a:rPr>
                        <a:t>Managing peer influence</a:t>
                      </a:r>
                      <a:endParaRPr lang="en-GB" sz="1200" b="0" dirty="0">
                        <a:solidFill>
                          <a:schemeClr val="tx1"/>
                        </a:solidFill>
                        <a:latin typeface="Century Gothic" panose="020B0502020202020204" pitchFamily="34" charset="0"/>
                      </a:endParaRP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400"/>
                        </a:spcBef>
                      </a:pPr>
                      <a:r>
                        <a:rPr lang="en-US" sz="1200" dirty="0">
                          <a:solidFill>
                            <a:schemeClr val="tx1"/>
                          </a:solidFill>
                          <a:latin typeface="Century Gothic" panose="020B0502020202020204" pitchFamily="34" charset="0"/>
                        </a:rPr>
                        <a:t>Students provide a range of strategies to manage peer influence.</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US" sz="1200" dirty="0">
                          <a:solidFill>
                            <a:schemeClr val="tx1"/>
                          </a:solidFill>
                          <a:latin typeface="Century Gothic" panose="020B0502020202020204" pitchFamily="34" charset="0"/>
                        </a:rPr>
                        <a:t>10 mins</a:t>
                      </a:r>
                      <a:endParaRPr lang="en-GB" sz="1200" dirty="0">
                        <a:solidFill>
                          <a:schemeClr val="tx1"/>
                        </a:solidFill>
                        <a:latin typeface="Century Gothic" panose="020B0502020202020204" pitchFamily="34" charset="0"/>
                      </a:endParaRP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879350"/>
                  </a:ext>
                </a:extLst>
              </a:tr>
              <a:tr h="658241">
                <a:tc>
                  <a:txBody>
                    <a:bodyPr/>
                    <a:lstStyle/>
                    <a:p>
                      <a:pPr marL="0" marR="0" lvl="0" indent="0" algn="l" defTabSz="990570" rtl="0" eaLnBrk="1" fontAlgn="auto" latinLnBrk="0" hangingPunct="1">
                        <a:lnSpc>
                          <a:spcPts val="1600"/>
                        </a:lnSpc>
                        <a:spcBef>
                          <a:spcPts val="400"/>
                        </a:spcBef>
                        <a:spcAft>
                          <a:spcPts val="0"/>
                        </a:spcAft>
                        <a:buClrTx/>
                        <a:buSzTx/>
                        <a:buFont typeface="Arial" panose="020B0604020202020204" pitchFamily="34" charset="0"/>
                        <a:buNone/>
                        <a:tabLst/>
                        <a:defRPr/>
                      </a:pPr>
                      <a:r>
                        <a:rPr lang="en-GB" sz="1200" b="0" dirty="0">
                          <a:solidFill>
                            <a:schemeClr val="tx1"/>
                          </a:solidFill>
                          <a:latin typeface="Century Gothic" panose="020B0502020202020204" pitchFamily="34" charset="0"/>
                        </a:rPr>
                        <a:t>Reflection and endpoint assessment</a:t>
                      </a: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400"/>
                        </a:spcBef>
                      </a:pPr>
                      <a:r>
                        <a:rPr lang="en-US" sz="1200" dirty="0">
                          <a:solidFill>
                            <a:schemeClr val="tx1"/>
                          </a:solidFill>
                          <a:latin typeface="Century Gothic" panose="020B0502020202020204" pitchFamily="34" charset="0"/>
                        </a:rPr>
                        <a:t>Students reflect on what they have learnt in the lesson using the prompts.</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lnSpc>
                          <a:spcPts val="1600"/>
                        </a:lnSpc>
                        <a:spcBef>
                          <a:spcPts val="400"/>
                        </a:spcBef>
                        <a:buNone/>
                      </a:pPr>
                      <a:r>
                        <a:rPr lang="en-US" sz="1200" dirty="0">
                          <a:solidFill>
                            <a:schemeClr val="tx1"/>
                          </a:solidFill>
                          <a:latin typeface="Century Gothic" panose="020B0502020202020204" pitchFamily="34" charset="0"/>
                        </a:rPr>
                        <a:t>5 mins</a:t>
                      </a:r>
                      <a:endParaRPr lang="en-GB" sz="1200" dirty="0">
                        <a:solidFill>
                          <a:schemeClr val="tx1"/>
                        </a:solidFill>
                        <a:latin typeface="Century Gothic" panose="020B0502020202020204" pitchFamily="34" charset="0"/>
                      </a:endParaRP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6398"/>
                  </a:ext>
                </a:extLst>
              </a:tr>
              <a:tr h="658241">
                <a:tc>
                  <a:txBody>
                    <a:bodyPr/>
                    <a:lstStyle/>
                    <a:p>
                      <a:pPr marL="0" indent="0">
                        <a:lnSpc>
                          <a:spcPts val="1600"/>
                        </a:lnSpc>
                        <a:spcBef>
                          <a:spcPts val="400"/>
                        </a:spcBef>
                        <a:buFont typeface="Arial" panose="020B0604020202020204" pitchFamily="34" charset="0"/>
                        <a:buNone/>
                      </a:pPr>
                      <a:r>
                        <a:rPr lang="en-US" sz="1200" b="0" dirty="0">
                          <a:solidFill>
                            <a:schemeClr val="tx1"/>
                          </a:solidFill>
                          <a:latin typeface="Century Gothic" panose="020B0502020202020204" pitchFamily="34" charset="0"/>
                        </a:rPr>
                        <a:t>Signposting support</a:t>
                      </a:r>
                      <a:endParaRPr lang="en-GB" sz="1200" b="0" dirty="0">
                        <a:solidFill>
                          <a:schemeClr val="tx1"/>
                        </a:solidFill>
                        <a:latin typeface="Century Gothic" panose="020B0502020202020204" pitchFamily="34" charset="0"/>
                      </a:endParaRPr>
                    </a:p>
                  </a:txBody>
                  <a:tcPr marL="72000" marR="72000" marT="72000" marB="72000">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Aft>
                          <a:spcPts val="600"/>
                        </a:spcAft>
                      </a:pPr>
                      <a:r>
                        <a:rPr lang="en-GB" sz="1200" dirty="0">
                          <a:solidFill>
                            <a:schemeClr val="tx1"/>
                          </a:solidFill>
                          <a:effectLst/>
                          <a:latin typeface="Century Gothic" panose="020B0502020202020204" pitchFamily="34" charset="0"/>
                        </a:rPr>
                        <a:t>Remind students how to access further advice, guidance and support related to tobacco, alcohol and other drugs.</a:t>
                      </a:r>
                      <a:endParaRPr lang="en-GB"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44000" marR="7200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400"/>
                        </a:spcBef>
                      </a:pPr>
                      <a:r>
                        <a:rPr lang="en-US" sz="1200" dirty="0">
                          <a:solidFill>
                            <a:schemeClr val="tx1"/>
                          </a:solidFill>
                          <a:latin typeface="Century Gothic" panose="020B0502020202020204" pitchFamily="34" charset="0"/>
                        </a:rPr>
                        <a:t>5 mins</a:t>
                      </a:r>
                      <a:endParaRPr lang="en-GB" sz="1200" dirty="0">
                        <a:solidFill>
                          <a:schemeClr val="tx1"/>
                        </a:solidFill>
                        <a:latin typeface="Century Gothic" panose="020B0502020202020204" pitchFamily="34" charset="0"/>
                      </a:endParaRPr>
                    </a:p>
                  </a:txBody>
                  <a:tcPr marL="72000" marR="72000" marT="72000" marB="72000">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216848"/>
                  </a:ext>
                </a:extLst>
              </a:tr>
            </a:tbl>
          </a:graphicData>
        </a:graphic>
      </p:graphicFrame>
      <p:sp>
        <p:nvSpPr>
          <p:cNvPr id="4" name="Slide Number Placeholder 5">
            <a:extLst>
              <a:ext uri="{FF2B5EF4-FFF2-40B4-BE49-F238E27FC236}">
                <a16:creationId xmlns:a16="http://schemas.microsoft.com/office/drawing/2014/main" id="{0CFC328E-5112-5431-FA93-8B6310F43AE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46900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650CD0-9CB1-2FC6-EC31-BDC3DFC5DCDD}"/>
              </a:ext>
            </a:extLst>
          </p:cNvPr>
          <p:cNvSpPr>
            <a:spLocks noGrp="1"/>
          </p:cNvSpPr>
          <p:nvPr>
            <p:ph type="body" sz="quarter" idx="15"/>
          </p:nvPr>
        </p:nvSpPr>
        <p:spPr/>
        <p:txBody>
          <a:bodyPr/>
          <a:lstStyle/>
          <a:p>
            <a:r>
              <a:rPr lang="en-US" dirty="0"/>
              <a:t>Lesson 2</a:t>
            </a:r>
          </a:p>
        </p:txBody>
      </p:sp>
      <p:sp>
        <p:nvSpPr>
          <p:cNvPr id="5" name="Title 4">
            <a:extLst>
              <a:ext uri="{FF2B5EF4-FFF2-40B4-BE49-F238E27FC236}">
                <a16:creationId xmlns:a16="http://schemas.microsoft.com/office/drawing/2014/main" id="{B21B06BF-F8B1-0FF4-D78C-1659EA64500F}"/>
              </a:ext>
            </a:extLst>
          </p:cNvPr>
          <p:cNvSpPr>
            <a:spLocks noGrp="1"/>
          </p:cNvSpPr>
          <p:nvPr>
            <p:ph type="title"/>
          </p:nvPr>
        </p:nvSpPr>
        <p:spPr>
          <a:xfrm>
            <a:off x="246950" y="1211670"/>
            <a:ext cx="5151120" cy="1572642"/>
          </a:xfrm>
        </p:spPr>
        <p:txBody>
          <a:bodyPr>
            <a:normAutofit fontScale="90000"/>
          </a:bodyPr>
          <a:lstStyle/>
          <a:p>
            <a:r>
              <a:rPr lang="en-US" dirty="0"/>
              <a:t>Tobacco and nicotine</a:t>
            </a:r>
          </a:p>
        </p:txBody>
      </p:sp>
      <p:sp>
        <p:nvSpPr>
          <p:cNvPr id="7" name="Slide Number Placeholder 5">
            <a:extLst>
              <a:ext uri="{FF2B5EF4-FFF2-40B4-BE49-F238E27FC236}">
                <a16:creationId xmlns:a16="http://schemas.microsoft.com/office/drawing/2014/main" id="{65FEE908-4594-313B-B0DF-4A6C74B225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2" name="Picture 1" descr="A cigarette in a box&#10;&#10;Description automatically generated">
            <a:extLst>
              <a:ext uri="{FF2B5EF4-FFF2-40B4-BE49-F238E27FC236}">
                <a16:creationId xmlns:a16="http://schemas.microsoft.com/office/drawing/2014/main" id="{391937DA-8A02-A9B2-B09A-C3AF577B0043}"/>
              </a:ext>
            </a:extLst>
          </p:cNvPr>
          <p:cNvPicPr>
            <a:picLocks noChangeAspect="1"/>
          </p:cNvPicPr>
          <p:nvPr/>
        </p:nvPicPr>
        <p:blipFill>
          <a:blip r:embed="rId3"/>
          <a:stretch>
            <a:fillRect/>
          </a:stretch>
        </p:blipFill>
        <p:spPr>
          <a:xfrm>
            <a:off x="4610100" y="4312"/>
            <a:ext cx="4701238" cy="5926587"/>
          </a:xfrm>
          <a:prstGeom prst="rect">
            <a:avLst/>
          </a:prstGeom>
        </p:spPr>
      </p:pic>
    </p:spTree>
    <p:extLst>
      <p:ext uri="{BB962C8B-B14F-4D97-AF65-F5344CB8AC3E}">
        <p14:creationId xmlns:p14="http://schemas.microsoft.com/office/powerpoint/2010/main" val="2017157559"/>
      </p:ext>
    </p:extLst>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8" ma:contentTypeDescription="Create a new document." ma:contentTypeScope="" ma:versionID="e06c6bcb223fcddc8567383f75746fa2">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ef8efee9fcfbd5aa4f0db65f2e9e8e16"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5811E8-CD25-40FF-998B-36D4D2A71E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ed5182-507a-430e-922d-50a9575e5a4a"/>
    <ds:schemaRef ds:uri="88f9c89a-407a-49b7-9ca1-7578c3d06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C0E2A9-F3BF-405C-BD8F-B8D7E62A97F4}">
  <ds:schemaRefs>
    <ds:schemaRef ds:uri="http://purl.org/dc/terms/"/>
    <ds:schemaRef ds:uri="http://schemas.openxmlformats.org/package/2006/metadata/core-properties"/>
    <ds:schemaRef ds:uri="http://purl.org/dc/dcmitype/"/>
    <ds:schemaRef ds:uri="http://schemas.microsoft.com/office/2006/documentManagement/types"/>
    <ds:schemaRef ds:uri="88f9c89a-407a-49b7-9ca1-7578c3d06dfc"/>
    <ds:schemaRef ds:uri="http://schemas.microsoft.com/office/infopath/2007/PartnerControls"/>
    <ds:schemaRef ds:uri="http://purl.org/dc/elements/1.1/"/>
    <ds:schemaRef ds:uri="6ded5182-507a-430e-922d-50a9575e5a4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32DD3E0-FF10-4F7A-B115-FBEC4D6275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27</TotalTime>
  <Words>4220</Words>
  <Application>Microsoft Macintosh PowerPoint</Application>
  <PresentationFormat>A4 Paper (210x297 mm)</PresentationFormat>
  <Paragraphs>308</Paragraphs>
  <Slides>23</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Century Gothic</vt:lpstr>
      <vt:lpstr>Outfit</vt:lpstr>
      <vt:lpstr>Slack-Lato</vt:lpstr>
      <vt:lpstr>Symbol</vt:lpstr>
      <vt:lpstr>Teacher slides</vt:lpstr>
      <vt:lpstr>Pupil slides </vt:lpstr>
      <vt:lpstr>Drug education</vt:lpstr>
      <vt:lpstr>Using this PowerPoint</vt:lpstr>
      <vt:lpstr>Support and challenge</vt:lpstr>
      <vt:lpstr>Context</vt:lpstr>
      <vt:lpstr>Developing subject knowledge</vt:lpstr>
      <vt:lpstr>PowerPoint Presentation</vt:lpstr>
      <vt:lpstr>PowerPoint Presentation</vt:lpstr>
      <vt:lpstr>Lesson summary</vt:lpstr>
      <vt:lpstr>Tobacco and nicotine</vt:lpstr>
      <vt:lpstr>PowerPoint Presentation</vt:lpstr>
      <vt:lpstr>PowerPoint Presentation</vt:lpstr>
      <vt:lpstr>PowerPoint Presentation</vt:lpstr>
      <vt:lpstr>PowerPoint Presentation</vt:lpstr>
      <vt:lpstr>PowerPoint Presentation</vt:lpstr>
      <vt:lpstr>PowerPoint Presentation</vt:lpstr>
      <vt:lpstr>Spotting influences</vt:lpstr>
      <vt:lpstr>PowerPoint Presentation</vt:lpstr>
      <vt:lpstr>PowerPoint Presentation</vt:lpstr>
      <vt:lpstr>PowerPoint Presentation</vt:lpstr>
      <vt:lpstr>PowerPoint Presentation</vt:lpstr>
      <vt:lpstr>PowerPoint Presentation</vt:lpstr>
      <vt:lpstr>Sources of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 Ashby</dc:creator>
  <cp:lastModifiedBy>Cecily Crawford</cp:lastModifiedBy>
  <cp:revision>34</cp:revision>
  <dcterms:created xsi:type="dcterms:W3CDTF">2023-05-19T09:34:20Z</dcterms:created>
  <dcterms:modified xsi:type="dcterms:W3CDTF">2024-10-25T14:24:23Z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