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0"/>
  </p:notesMasterIdLst>
  <p:handoutMasterIdLst>
    <p:handoutMasterId r:id="rId31"/>
  </p:handoutMasterIdLst>
  <p:sldIdLst>
    <p:sldId id="257" r:id="rId6"/>
    <p:sldId id="269" r:id="rId7"/>
    <p:sldId id="270" r:id="rId8"/>
    <p:sldId id="260" r:id="rId9"/>
    <p:sldId id="273" r:id="rId10"/>
    <p:sldId id="261" r:id="rId11"/>
    <p:sldId id="256" r:id="rId12"/>
    <p:sldId id="262" r:id="rId13"/>
    <p:sldId id="263" r:id="rId14"/>
    <p:sldId id="267" r:id="rId15"/>
    <p:sldId id="264" r:id="rId16"/>
    <p:sldId id="265" r:id="rId17"/>
    <p:sldId id="274" r:id="rId18"/>
    <p:sldId id="275" r:id="rId19"/>
    <p:sldId id="276" r:id="rId20"/>
    <p:sldId id="277" r:id="rId21"/>
    <p:sldId id="278" r:id="rId22"/>
    <p:sldId id="279" r:id="rId23"/>
    <p:sldId id="285" r:id="rId24"/>
    <p:sldId id="281" r:id="rId25"/>
    <p:sldId id="282" r:id="rId26"/>
    <p:sldId id="268" r:id="rId27"/>
    <p:sldId id="283" r:id="rId28"/>
    <p:sldId id="284" r:id="rId2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73"/>
            <p14:sldId id="261"/>
            <p14:sldId id="256"/>
            <p14:sldId id="262"/>
          </p14:sldIdLst>
        </p14:section>
        <p14:section name="Pupil Slides" id="{938DD7AC-2297-1F48-B25E-0B0BFFE37CBE}">
          <p14:sldIdLst>
            <p14:sldId id="263"/>
            <p14:sldId id="267"/>
            <p14:sldId id="264"/>
            <p14:sldId id="265"/>
            <p14:sldId id="274"/>
            <p14:sldId id="275"/>
            <p14:sldId id="276"/>
            <p14:sldId id="277"/>
            <p14:sldId id="278"/>
            <p14:sldId id="279"/>
            <p14:sldId id="285"/>
            <p14:sldId id="281"/>
            <p14:sldId id="282"/>
            <p14:sldId id="268"/>
            <p14:sldId id="283"/>
            <p14:sldId id="284"/>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3C53221D-BA6F-6B76-58E9-32C234ECFA7A}" name="Ferg Ashby" initials="" userId="S::ferg.ashby@revealingreality.co.uk::3b6fd15c-2e30-4dd8-8006-46678ab8eb10"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9DA7D97E-0E7E-1C61-E981-34651E1E73A9}" name="Monica Perry" initials="MP" userId="S::Monica@pshe-association.org.uk::2b9395e8-95cb-4167-9b45-755ad557802d" providerId="AD"/>
  <p188:author id="{B492C19B-DDE5-C4E1-31E8-8441D5A9EA7E}" name="Ryan Ten" initials="" userId="S::Ryan@togethercreativeltd.onmicrosoft.com::751e40b9-49a9-402b-b012-4cd6d382a60d"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CE96"/>
    <a:srgbClr val="C4F2EE"/>
    <a:srgbClr val="9AC8C4"/>
    <a:srgbClr val="22C4BA"/>
    <a:srgbClr val="27F1E5"/>
    <a:srgbClr val="24DACF"/>
    <a:srgbClr val="1EA099"/>
    <a:srgbClr val="ED6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3"/>
    <p:restoredTop sz="77279" autoAdjust="0"/>
  </p:normalViewPr>
  <p:slideViewPr>
    <p:cSldViewPr snapToGrid="0">
      <p:cViewPr varScale="1">
        <p:scale>
          <a:sx n="97" d="100"/>
          <a:sy n="97" d="100"/>
        </p:scale>
        <p:origin x="2784" y="200"/>
      </p:cViewPr>
      <p:guideLst>
        <p:guide pos="3120"/>
        <p:guide orient="horz" pos="218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erry" userId="2b9395e8-95cb-4167-9b45-755ad557802d" providerId="ADAL" clId="{026E4885-BD86-46B1-B591-98F7ADB2D87E}"/>
    <pc:docChg chg="modSld">
      <pc:chgData name="Monica Perry" userId="2b9395e8-95cb-4167-9b45-755ad557802d" providerId="ADAL" clId="{026E4885-BD86-46B1-B591-98F7ADB2D87E}" dt="2024-10-08T11:55:04.474" v="33" actId="20577"/>
      <pc:docMkLst>
        <pc:docMk/>
      </pc:docMkLst>
      <pc:sldChg chg="modSp mod">
        <pc:chgData name="Monica Perry" userId="2b9395e8-95cb-4167-9b45-755ad557802d" providerId="ADAL" clId="{026E4885-BD86-46B1-B591-98F7ADB2D87E}" dt="2024-10-08T10:52:31.890" v="0" actId="114"/>
        <pc:sldMkLst>
          <pc:docMk/>
          <pc:sldMk cId="934196820" sldId="256"/>
        </pc:sldMkLst>
        <pc:spChg chg="mod">
          <ac:chgData name="Monica Perry" userId="2b9395e8-95cb-4167-9b45-755ad557802d" providerId="ADAL" clId="{026E4885-BD86-46B1-B591-98F7ADB2D87E}" dt="2024-10-08T10:52:31.890" v="0" actId="114"/>
          <ac:spMkLst>
            <pc:docMk/>
            <pc:sldMk cId="934196820" sldId="256"/>
            <ac:spMk id="7" creationId="{5AB4CDFE-E689-A536-61A5-915DDBE37E99}"/>
          </ac:spMkLst>
        </pc:spChg>
      </pc:sldChg>
      <pc:sldChg chg="modSp mod modCm">
        <pc:chgData name="Monica Perry" userId="2b9395e8-95cb-4167-9b45-755ad557802d" providerId="ADAL" clId="{026E4885-BD86-46B1-B591-98F7ADB2D87E}" dt="2024-10-08T11:55:04.474" v="33" actId="20577"/>
        <pc:sldMkLst>
          <pc:docMk/>
          <pc:sldMk cId="3666200688" sldId="278"/>
        </pc:sldMkLst>
        <pc:spChg chg="mod">
          <ac:chgData name="Monica Perry" userId="2b9395e8-95cb-4167-9b45-755ad557802d" providerId="ADAL" clId="{026E4885-BD86-46B1-B591-98F7ADB2D87E}" dt="2024-10-08T11:55:04.474" v="33" actId="20577"/>
          <ac:spMkLst>
            <pc:docMk/>
            <pc:sldMk cId="3666200688" sldId="278"/>
            <ac:spMk id="2" creationId="{4DB16C25-09C3-C1E1-CE9E-8662137D44D5}"/>
          </ac:spMkLst>
        </pc:spChg>
        <pc:extLst>
          <p:ext xmlns:p="http://schemas.openxmlformats.org/presentationml/2006/main" uri="{D6D511B9-2390-475A-947B-AFAB55BFBCF1}">
            <pc226:cmChg xmlns:pc226="http://schemas.microsoft.com/office/powerpoint/2022/06/main/command" chg="mod">
              <pc226:chgData name="Monica Perry" userId="2b9395e8-95cb-4167-9b45-755ad557802d" providerId="ADAL" clId="{026E4885-BD86-46B1-B591-98F7ADB2D87E}" dt="2024-10-08T11:55:04.474" v="33" actId="20577"/>
              <pc2:cmMkLst xmlns:pc2="http://schemas.microsoft.com/office/powerpoint/2019/9/main/command">
                <pc:docMk/>
                <pc:sldMk cId="3666200688" sldId="278"/>
                <pc2:cmMk id="{4043D2B7-1D18-44B2-B1A2-6A9A47F09C15}"/>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25/10/2024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10/25/24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nhs.uk/better-health/quit-smoking/NHS" TargetMode="External"/><Relationship Id="rId4" Type="http://schemas.openxmlformats.org/officeDocument/2006/relationships/hyperlink" Target="http://www.talktofrank.com/drug/vape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Consequences of vaping (10 mins, slides 14-19)</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381848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60153-EF36-4567-3B2D-30B11B007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388C7-E73C-22BC-EDFD-B0F681C52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323D4-7022-29A3-C734-DEE870BE26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1D1C1D"/>
                </a:solidFill>
                <a:effectLst/>
                <a:latin typeface="Slack-Lato"/>
              </a:rPr>
              <a:t>Teacher notes – Consequences of vaping (10 mins, slides 14-19)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B3838"/>
                </a:solidFill>
                <a:effectLst/>
                <a:latin typeface="Outfit"/>
                <a:ea typeface="Calibri" panose="020F0502020204030204" pitchFamily="34" charset="0"/>
                <a:cs typeface="Times New Roman" panose="02020603050405020304" pitchFamily="18" charset="0"/>
              </a:rPr>
              <a:t>Then, ask students to reflect for themselves and evaluate what they think the most significant impact is, based on which they think would be most likely to influence their own decisions about vaping. As this is a personal reflection task, students should not share their answers with the rest of the class.</a:t>
            </a:r>
          </a:p>
          <a:p>
            <a:endParaRPr lang="en-GB"/>
          </a:p>
        </p:txBody>
      </p:sp>
      <p:sp>
        <p:nvSpPr>
          <p:cNvPr id="4" name="Slide Number Placeholder 3">
            <a:extLst>
              <a:ext uri="{FF2B5EF4-FFF2-40B4-BE49-F238E27FC236}">
                <a16:creationId xmlns:a16="http://schemas.microsoft.com/office/drawing/2014/main" id="{9D781049-054A-B7A1-9A99-18BB18C24A80}"/>
              </a:ext>
            </a:extLst>
          </p:cNvPr>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120550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Challenging misconceptions (10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In small groups, ask students to return to the timeline in Resource 2 and discuss how someone might challenge negative influences and misconceptions related to vaping. On flipchart paper, they should brainstorm any strategies they think TJ and their friends could use to manage influence, or anything they could say or do to challenge any misconceptions about vaping, drawing on the facts from the previous activity. </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Take feedback from each group, drawing out the following key learning: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TJ’s misconceptions might include: vaping is a safe, social activity, because some other people from school do it; vaping is harmless for children because the packaging and smells seem to make it appeal to young people; vaping can’t be that bad for the environment because there’s not much information about how to recycle vapes; vaping is the same as smoking cigarettes, so there’s no point in Mum switching to vapes from cigarettes; most young people try vaping at some point in their lives; if Ben gets some vapes, TJ has to try them. [Stress to students that these are all misconceptions and therefore untrue].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However, while vaping can benefit someone who is trying to quit smoking, it has no other benefits. Vapes can provide a replacement source of nicotine for those who want to quit smoking, (along with alternatives, like nicotine patches), but are not recommended for non-smokers. Disposable vapes do not contain as much nicotine as a packet of 20 cigarettes, but the National Institute for Health and Care and Excellence (NICE) recommends that vaping should be discouraged in children and young people who have never smoked.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Vaping companies are focused on making profits and will market products with this in mind, rather than raising awareness about the unknown health effects, long-term financial cost of vaping, or environmental impact.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Depending on the influence/pressure someone is experiencing about vaping, someone might say a polite but assertive ‘no thanks’ to offers of vaping; talk to friends/peers about their intention not to vape; agree to respect others’ decisions not to vape; access help and support if required. Remind students that sometimes people might be going along with others because of influences including peers, celebrities/influencers, social media, advertising, but it can just take one person to ‘break ranks’ for others to admit they feel the same about what is happening. They should also remember that the vast majority of young people do not vape – according to ASH (2023), in 11-17-year-olds, only 3.6% vape more than once a week, and 3.9% vape less than once a week.</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endParaRPr lang="en-GB" sz="1800" b="1" dirty="0">
              <a:solidFill>
                <a:srgbClr val="A73679"/>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Support:</a:t>
            </a:r>
            <a:r>
              <a:rPr lang="en-GB" sz="1800" dirty="0">
                <a:solidFill>
                  <a:srgbClr val="A73679"/>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Give students the writing frame provided in </a:t>
            </a:r>
            <a:r>
              <a:rPr lang="en-GB" sz="1800" b="1" dirty="0">
                <a:solidFill>
                  <a:srgbClr val="3B3838"/>
                </a:solidFill>
                <a:effectLst/>
                <a:latin typeface="Outfit"/>
                <a:ea typeface="Calibri" panose="020F0502020204030204" pitchFamily="34" charset="0"/>
                <a:cs typeface="Times New Roman" panose="02020603050405020304" pitchFamily="18" charset="0"/>
              </a:rPr>
              <a:t>Resource 5: Challenging misconceptions</a:t>
            </a:r>
            <a:r>
              <a:rPr lang="en-GB" sz="1800" dirty="0">
                <a:solidFill>
                  <a:srgbClr val="3B3838"/>
                </a:solidFill>
                <a:effectLst/>
                <a:latin typeface="Outfit"/>
                <a:ea typeface="Calibri" panose="020F0502020204030204" pitchFamily="34" charset="0"/>
                <a:cs typeface="Times New Roman" panose="02020603050405020304" pitchFamily="18" charset="0"/>
              </a:rPr>
              <a:t> to help them identify TJ’s misconceptions and negative influences, and then consider how to overcome these.</a:t>
            </a:r>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Challenge:</a:t>
            </a:r>
            <a:r>
              <a:rPr lang="en-GB" sz="1800" dirty="0">
                <a:solidFill>
                  <a:srgbClr val="3B3838"/>
                </a:solidFill>
                <a:effectLst/>
                <a:latin typeface="Outfit"/>
                <a:ea typeface="Calibri" panose="020F0502020204030204" pitchFamily="34" charset="0"/>
                <a:cs typeface="Times New Roman" panose="02020603050405020304" pitchFamily="18" charset="0"/>
              </a:rPr>
              <a:t> Ask students to assess which point they think most effectively challenges one or more misconceptions, and which they think is most effective to challenge negative influences.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317769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800" b="1" i="0" dirty="0">
                <a:solidFill>
                  <a:srgbClr val="1D1C1D"/>
                </a:solidFill>
                <a:effectLst/>
                <a:latin typeface="Slack-Lato"/>
              </a:rPr>
              <a:t>Teacher notes – Reflection and endpoint assessment (10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consider the following overheard conversation (shown on the slide):</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Working on their own, ask students to draw on what they have learnt in this lesson to write a response from Jaz, declining Tobi’s offer.</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This can be used to demonstrate progress and inform future teaching.</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92980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200" b="1" i="0">
                <a:solidFill>
                  <a:srgbClr val="1D1C1D"/>
                </a:solidFill>
                <a:effectLst/>
                <a:latin typeface="Slack-Lato"/>
              </a:rPr>
              <a:t>Teacher notes – Reflection and endpoint assessment (10 mins, slides 22-23)</a:t>
            </a: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Remind students that they can access support at home, and both in school (through their form tutor, pastoral lead, or school nurse) and out of school, through their GP, local and national organisations. </a:t>
            </a:r>
            <a:endParaRPr lang="en-US" b="1" i="0">
              <a:solidFill>
                <a:srgbClr val="1D1C1D"/>
              </a:solidFill>
              <a:effectLst/>
              <a:latin typeface="Slack-Lato"/>
            </a:endParaRP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000" b="1" i="0">
                <a:solidFill>
                  <a:srgbClr val="1D1C1D"/>
                </a:solidFill>
                <a:effectLst/>
                <a:latin typeface="Slack-Lato"/>
              </a:rPr>
              <a:t>Teacher notes – Reflection and endpoint assessment (10 mins, slides 22-23)</a:t>
            </a:r>
          </a:p>
          <a:p>
            <a:pPr>
              <a:lnSpc>
                <a:spcPts val="1550"/>
              </a:lnSpc>
              <a:spcAft>
                <a:spcPts val="700"/>
              </a:spcAft>
            </a:pPr>
            <a:r>
              <a:rPr lang="en-GB" sz="1200">
                <a:solidFill>
                  <a:srgbClr val="3B3838"/>
                </a:solidFill>
                <a:effectLst/>
                <a:latin typeface="Outfit"/>
                <a:ea typeface="Calibri" panose="020F0502020204030204" pitchFamily="34" charset="0"/>
                <a:cs typeface="Times New Roman" panose="02020603050405020304" pitchFamily="18" charset="0"/>
              </a:rPr>
              <a:t>Share the following websites and phone numbers with students: </a:t>
            </a:r>
          </a:p>
          <a:p>
            <a:pPr marL="342900" lvl="0" indent="-342900">
              <a:lnSpc>
                <a:spcPts val="1550"/>
              </a:lnSpc>
              <a:buFont typeface="Symbol" panose="05050102010706020507" pitchFamily="18" charset="2"/>
              <a:buChar char=""/>
            </a:pPr>
            <a:r>
              <a:rPr lang="en-GB" sz="1200">
                <a:solidFill>
                  <a:srgbClr val="3B3838"/>
                </a:solidFill>
                <a:effectLst/>
                <a:latin typeface="Outfit"/>
                <a:ea typeface="Calibri" panose="020F0502020204030204" pitchFamily="34" charset="0"/>
                <a:cs typeface="Times New Roman" panose="02020603050405020304" pitchFamily="18" charset="0"/>
              </a:rPr>
              <a:t>Childline - </a:t>
            </a:r>
            <a:r>
              <a:rPr lang="en-GB" sz="1200" u="sng">
                <a:solidFill>
                  <a:srgbClr val="3B3838"/>
                </a:solidFill>
                <a:effectLst/>
                <a:latin typeface="Outfit"/>
                <a:ea typeface="Calibri" panose="020F0502020204030204" pitchFamily="34" charset="0"/>
                <a:cs typeface="Times New Roman" panose="02020603050405020304" pitchFamily="18" charset="0"/>
                <a:hlinkClick r:id="rId3"/>
              </a:rPr>
              <a:t>www.childline.org.uk</a:t>
            </a:r>
            <a:r>
              <a:rPr lang="en-GB" sz="1200">
                <a:solidFill>
                  <a:srgbClr val="3B3838"/>
                </a:solidFill>
                <a:effectLst/>
                <a:latin typeface="Outfit"/>
                <a:ea typeface="Calibri" panose="020F0502020204030204" pitchFamily="34" charset="0"/>
                <a:cs typeface="Times New Roman" panose="02020603050405020304" pitchFamily="18" charset="0"/>
              </a:rPr>
              <a:t>  0800 1111</a:t>
            </a:r>
          </a:p>
          <a:p>
            <a:pPr marL="342900" lvl="0" indent="-342900">
              <a:lnSpc>
                <a:spcPts val="1550"/>
              </a:lnSpc>
              <a:buFont typeface="Symbol" panose="05050102010706020507" pitchFamily="18" charset="2"/>
              <a:buChar char=""/>
            </a:pPr>
            <a:r>
              <a:rPr lang="de-DE" sz="1200">
                <a:solidFill>
                  <a:srgbClr val="3B3838"/>
                </a:solidFill>
                <a:effectLst/>
                <a:latin typeface="Outfit"/>
                <a:ea typeface="Calibri" panose="020F0502020204030204" pitchFamily="34" charset="0"/>
                <a:cs typeface="Times New Roman" panose="02020603050405020304" pitchFamily="18" charset="0"/>
              </a:rPr>
              <a:t>FRANK -</a:t>
            </a:r>
            <a:r>
              <a:rPr lang="de-DE" sz="1200" u="sng">
                <a:solidFill>
                  <a:srgbClr val="3B3838"/>
                </a:solidFill>
                <a:effectLst/>
                <a:latin typeface="Outfit"/>
                <a:ea typeface="Calibri" panose="020F0502020204030204" pitchFamily="34" charset="0"/>
                <a:cs typeface="Times New Roman" panose="02020603050405020304" pitchFamily="18" charset="0"/>
                <a:hlinkClick r:id="rId4"/>
              </a:rPr>
              <a:t>www.talktofrank.com/</a:t>
            </a:r>
            <a:r>
              <a:rPr lang="de-DE" sz="1200" u="sng" err="1">
                <a:solidFill>
                  <a:srgbClr val="3B3838"/>
                </a:solidFill>
                <a:effectLst/>
                <a:latin typeface="Outfit"/>
                <a:ea typeface="Calibri" panose="020F0502020204030204" pitchFamily="34" charset="0"/>
                <a:cs typeface="Times New Roman" panose="02020603050405020304" pitchFamily="18" charset="0"/>
                <a:hlinkClick r:id="rId4"/>
              </a:rPr>
              <a:t>drug</a:t>
            </a:r>
            <a:r>
              <a:rPr lang="de-DE" sz="1200" u="sng">
                <a:solidFill>
                  <a:srgbClr val="3B3838"/>
                </a:solidFill>
                <a:effectLst/>
                <a:latin typeface="Outfit"/>
                <a:ea typeface="Calibri" panose="020F0502020204030204" pitchFamily="34" charset="0"/>
                <a:cs typeface="Times New Roman" panose="02020603050405020304" pitchFamily="18" charset="0"/>
                <a:hlinkClick r:id="rId4"/>
              </a:rPr>
              <a:t>/</a:t>
            </a:r>
            <a:r>
              <a:rPr lang="de-DE" sz="1200" u="sng" err="1">
                <a:solidFill>
                  <a:srgbClr val="3B3838"/>
                </a:solidFill>
                <a:effectLst/>
                <a:latin typeface="Outfit"/>
                <a:ea typeface="Calibri" panose="020F0502020204030204" pitchFamily="34" charset="0"/>
                <a:cs typeface="Times New Roman" panose="02020603050405020304" pitchFamily="18" charset="0"/>
                <a:hlinkClick r:id="rId4"/>
              </a:rPr>
              <a:t>vapes</a:t>
            </a:r>
            <a:r>
              <a:rPr lang="de-DE" sz="1200">
                <a:solidFill>
                  <a:srgbClr val="3B3838"/>
                </a:solidFill>
                <a:effectLst/>
                <a:latin typeface="Outfit"/>
                <a:ea typeface="Calibri" panose="020F0502020204030204" pitchFamily="34" charset="0"/>
                <a:cs typeface="Times New Roman" panose="02020603050405020304" pitchFamily="18" charset="0"/>
              </a:rPr>
              <a:t> 0300 1236600  </a:t>
            </a:r>
            <a:endParaRPr lang="en-GB" sz="120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200">
                <a:solidFill>
                  <a:srgbClr val="3B3838"/>
                </a:solidFill>
                <a:effectLst/>
                <a:latin typeface="Outfit"/>
                <a:ea typeface="Calibri" panose="020F0502020204030204" pitchFamily="34" charset="0"/>
                <a:cs typeface="Times New Roman" panose="02020603050405020304" pitchFamily="18" charset="0"/>
              </a:rPr>
              <a:t>National Smokefree Helpline: 0300 123 1044</a:t>
            </a:r>
          </a:p>
          <a:p>
            <a:pPr marL="342900" lvl="0" indent="-342900">
              <a:lnSpc>
                <a:spcPts val="1550"/>
              </a:lnSpc>
              <a:spcAft>
                <a:spcPts val="700"/>
              </a:spcAft>
              <a:buFont typeface="Symbol" panose="05050102010706020507" pitchFamily="18" charset="2"/>
              <a:buChar char=""/>
            </a:pPr>
            <a:r>
              <a:rPr lang="en-GB" sz="1200">
                <a:solidFill>
                  <a:srgbClr val="3B3838"/>
                </a:solidFill>
                <a:effectLst/>
                <a:latin typeface="Outfit"/>
                <a:ea typeface="Calibri" panose="020F0502020204030204" pitchFamily="34" charset="0"/>
                <a:cs typeface="Times New Roman" panose="02020603050405020304" pitchFamily="18" charset="0"/>
              </a:rPr>
              <a:t>Better Health – Quit Smoking </a:t>
            </a:r>
            <a:r>
              <a:rPr lang="en-GB" sz="1200" u="sng">
                <a:solidFill>
                  <a:srgbClr val="3B3838"/>
                </a:solidFill>
                <a:effectLst/>
                <a:latin typeface="Outfit"/>
                <a:ea typeface="Calibri" panose="020F0502020204030204" pitchFamily="34" charset="0"/>
                <a:cs typeface="Times New Roman" panose="02020603050405020304" pitchFamily="18" charset="0"/>
                <a:hlinkClick r:id="rId5"/>
              </a:rPr>
              <a:t>www.nhs.uk/better-health/quit-smoking/NHS</a:t>
            </a:r>
            <a:endParaRPr lang="en-GB" sz="1200">
              <a:solidFill>
                <a:srgbClr val="3B3838"/>
              </a:solidFill>
              <a:effectLst/>
              <a:latin typeface="Outfit"/>
              <a:ea typeface="Calibri" panose="020F0502020204030204" pitchFamily="34" charset="0"/>
              <a:cs typeface="Times New Roman" panose="02020603050405020304" pitchFamily="18" charset="0"/>
            </a:endParaRPr>
          </a:p>
          <a:p>
            <a:endParaRPr lang="en-US" b="1" i="0">
              <a:solidFill>
                <a:srgbClr val="1D1C1D"/>
              </a:solidFill>
              <a:effectLst/>
              <a:latin typeface="Slack-Lato"/>
            </a:endParaRP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279287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imagine that TJ’s friend Ben has decided to ask his brother to buy him a vape (even though TJ no longer wants one) and write a response from Ben’s brother explaining why he won’t buy him a vape, drawing on their key learning from today’s lesson.</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34182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1D1C1D"/>
                </a:solidFill>
                <a:effectLst/>
                <a:latin typeface="Slack-Lato"/>
              </a:rPr>
              <a:t>Teacher notes – Baseline assessment activity (15 mins)</a:t>
            </a: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Working on their own, ask students to write their responses to the four questions on </a:t>
            </a:r>
            <a:r>
              <a:rPr lang="en-GB" sz="1800" b="1">
                <a:solidFill>
                  <a:srgbClr val="3B3838"/>
                </a:solidFill>
                <a:effectLst/>
                <a:latin typeface="Outfit"/>
                <a:ea typeface="Calibri" panose="020F0502020204030204" pitchFamily="34" charset="0"/>
                <a:cs typeface="Times New Roman" panose="02020603050405020304" pitchFamily="18" charset="0"/>
              </a:rPr>
              <a:t>Resource 1: Baseline mind-map.</a:t>
            </a:r>
            <a:endParaRPr lang="en-GB" sz="180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As this is a baseline assessment, it is important to use neutral, non-guiding language and avoid giving any further information until the activity has been completed. Tell students that the accuracy of spelling and grammar does not matter and that slang terms may be used as well as the correct term (if they know it). </a:t>
            </a: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Whilst students complete this activity on their own, move around the room to monitor their responses and establish their starting points in relation to the lesson outcomes, using this information to adapt teaching throughout this series of lessons.</a:t>
            </a: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Collect this work from students and keep it safe as they will return to it at the end of Lesson 5.</a:t>
            </a:r>
          </a:p>
          <a:p>
            <a:endParaRPr lang="en-US" b="1" i="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Introduction (3 mins, slides 11-12)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B3838"/>
                </a:solidFill>
                <a:effectLst/>
                <a:latin typeface="Outfit"/>
                <a:ea typeface="Calibri" panose="020F0502020204030204" pitchFamily="34" charset="0"/>
                <a:cs typeface="Times New Roman" panose="02020603050405020304" pitchFamily="18" charset="0"/>
              </a:rPr>
              <a:t>Ensure ground rules are established with the group before teaching this lesson and make students aware of the question box, which will be available throughout the lesson. Explain that if they have worries or questions during or after the lesson, that they do not want to raise in front of the class, they can write their question on a piece of paper, anonymously or with their name, and put it in the question box. </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1D1C1D"/>
                </a:solidFill>
                <a:effectLst/>
                <a:latin typeface="Slack-Lato"/>
              </a:rPr>
              <a:t>Teacher notes – Introduction (3 mins, slides 11-12)</a:t>
            </a: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Introduce the learning objective and outcomes and explain that today’s lesson will focus on the consequences of vaping and the influences that might impact young people’s behaviour relating to vaping. </a:t>
            </a: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Explain that ‘vapes’ are also known as e-cigarettes. Different types include vape pens, vape bars, pod devices, ‘mods’, and ‘</a:t>
            </a:r>
            <a:r>
              <a:rPr lang="en-GB" sz="1800" err="1">
                <a:solidFill>
                  <a:srgbClr val="3B3838"/>
                </a:solidFill>
                <a:effectLst/>
                <a:latin typeface="Outfit"/>
                <a:ea typeface="Calibri" panose="020F0502020204030204" pitchFamily="34" charset="0"/>
                <a:cs typeface="Times New Roman" panose="02020603050405020304" pitchFamily="18" charset="0"/>
              </a:rPr>
              <a:t>cigalikes</a:t>
            </a:r>
            <a:r>
              <a:rPr lang="en-GB" sz="1800">
                <a:solidFill>
                  <a:srgbClr val="3B3838"/>
                </a:solidFill>
                <a:effectLst/>
                <a:latin typeface="Outfit"/>
                <a:ea typeface="Calibri" panose="020F0502020204030204" pitchFamily="34" charset="0"/>
                <a:cs typeface="Times New Roman" panose="02020603050405020304" pitchFamily="18" charset="0"/>
              </a:rPr>
              <a:t>’; some are rechargeable, while others are disposable, although the law is set to change to ban disposable vapes. They work by heating a liquid that can then be inhaled. The liquid typically contains nicotine, propylene glycol, vegetable glycerine, and flavourings, but not tobacco. They therefore do not produce tar or carbon monoxide (two of the most damaging elements in tobacco smoke). Vaping is substantially less harmful than smoking, but that does not mean that it is harmless.</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800" b="1" i="0">
                <a:solidFill>
                  <a:srgbClr val="1D1C1D"/>
                </a:solidFill>
                <a:effectLst/>
                <a:latin typeface="Slack-Lato"/>
              </a:rPr>
              <a:t>Teacher notes – Influences and impact (10 mins)</a:t>
            </a: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In pairs, give students </a:t>
            </a:r>
            <a:r>
              <a:rPr lang="en-GB" sz="1800" b="1">
                <a:solidFill>
                  <a:srgbClr val="3B3838"/>
                </a:solidFill>
                <a:effectLst/>
                <a:latin typeface="Outfit"/>
                <a:ea typeface="Calibri" panose="020F0502020204030204" pitchFamily="34" charset="0"/>
                <a:cs typeface="Times New Roman" panose="02020603050405020304" pitchFamily="18" charset="0"/>
              </a:rPr>
              <a:t>Resource 2: Timeline</a:t>
            </a:r>
            <a:r>
              <a:rPr lang="en-GB" sz="1800">
                <a:solidFill>
                  <a:srgbClr val="3B3838"/>
                </a:solidFill>
                <a:effectLst/>
                <a:latin typeface="Outfit"/>
                <a:ea typeface="Calibri" panose="020F0502020204030204" pitchFamily="34" charset="0"/>
                <a:cs typeface="Times New Roman" panose="02020603050405020304" pitchFamily="18" charset="0"/>
              </a:rPr>
              <a:t>, which outlines what a young person sees throughout the day related to vaping. Ask them to respond to the three questions about each stage.</a:t>
            </a:r>
          </a:p>
          <a:p>
            <a:pPr>
              <a:lnSpc>
                <a:spcPts val="1550"/>
              </a:lnSpc>
              <a:spcAft>
                <a:spcPts val="700"/>
              </a:spcAft>
            </a:pPr>
            <a:r>
              <a:rPr lang="en-GB" sz="1800">
                <a:solidFill>
                  <a:srgbClr val="3B3838"/>
                </a:solidFill>
                <a:effectLst/>
                <a:latin typeface="Outfit"/>
                <a:ea typeface="Calibri" panose="020F0502020204030204" pitchFamily="34" charset="0"/>
                <a:cs typeface="Times New Roman" panose="02020603050405020304" pitchFamily="18" charset="0"/>
              </a:rPr>
              <a:t>Take feedback, using </a:t>
            </a:r>
            <a:r>
              <a:rPr lang="en-GB" sz="1800" b="1">
                <a:solidFill>
                  <a:srgbClr val="3B3838"/>
                </a:solidFill>
                <a:effectLst/>
                <a:latin typeface="Outfit"/>
                <a:ea typeface="Calibri" panose="020F0502020204030204" pitchFamily="34" charset="0"/>
                <a:cs typeface="Times New Roman" panose="02020603050405020304" pitchFamily="18" charset="0"/>
              </a:rPr>
              <a:t>Resource 2b: Teacher answers</a:t>
            </a:r>
            <a:r>
              <a:rPr lang="en-GB" sz="1800">
                <a:solidFill>
                  <a:srgbClr val="3B3838"/>
                </a:solidFill>
                <a:effectLst/>
                <a:latin typeface="Outfit"/>
                <a:ea typeface="Calibri" panose="020F0502020204030204" pitchFamily="34" charset="0"/>
                <a:cs typeface="Times New Roman" panose="02020603050405020304" pitchFamily="18" charset="0"/>
              </a:rPr>
              <a:t> to help guide discussions.</a:t>
            </a:r>
          </a:p>
          <a:p>
            <a:pPr>
              <a:lnSpc>
                <a:spcPct val="107000"/>
              </a:lnSpc>
              <a:spcAft>
                <a:spcPts val="800"/>
              </a:spcAft>
            </a:pPr>
            <a:endParaRPr lang="en-GB" sz="1800" b="1">
              <a:solidFill>
                <a:srgbClr val="A73679"/>
              </a:solidFill>
              <a:effectLst/>
              <a:latin typeface="Outfit"/>
              <a:ea typeface="Calibri" panose="020F0502020204030204" pitchFamily="34" charset="0"/>
              <a:cs typeface="Times New Roman" panose="02020603050405020304" pitchFamily="18" charset="0"/>
            </a:endParaRPr>
          </a:p>
          <a:p>
            <a:pPr>
              <a:lnSpc>
                <a:spcPct val="107000"/>
              </a:lnSpc>
              <a:spcAft>
                <a:spcPts val="800"/>
              </a:spcAft>
            </a:pPr>
            <a:r>
              <a:rPr lang="en-GB" sz="1800" b="1">
                <a:solidFill>
                  <a:srgbClr val="A73679"/>
                </a:solidFill>
                <a:effectLst/>
                <a:latin typeface="Outfit"/>
                <a:ea typeface="Calibri" panose="020F0502020204030204" pitchFamily="34" charset="0"/>
                <a:cs typeface="Times New Roman" panose="02020603050405020304" pitchFamily="18" charset="0"/>
              </a:rPr>
              <a:t>Support:</a:t>
            </a:r>
            <a:r>
              <a:rPr lang="en-GB" sz="1800">
                <a:solidFill>
                  <a:srgbClr val="A73679"/>
                </a:solidFill>
                <a:effectLst/>
                <a:latin typeface="Outfit"/>
                <a:ea typeface="Calibri" panose="020F0502020204030204" pitchFamily="34" charset="0"/>
                <a:cs typeface="Times New Roman" panose="02020603050405020304" pitchFamily="18" charset="0"/>
              </a:rPr>
              <a:t> </a:t>
            </a:r>
            <a:r>
              <a:rPr lang="en-GB" sz="1800">
                <a:solidFill>
                  <a:srgbClr val="3B3838"/>
                </a:solidFill>
                <a:effectLst/>
                <a:latin typeface="Outfit"/>
                <a:ea typeface="Calibri" panose="020F0502020204030204" pitchFamily="34" charset="0"/>
                <a:cs typeface="Times New Roman" panose="02020603050405020304" pitchFamily="18" charset="0"/>
              </a:rPr>
              <a:t>Give students </a:t>
            </a:r>
            <a:r>
              <a:rPr lang="en-GB" sz="1800" b="1">
                <a:solidFill>
                  <a:srgbClr val="3B3838"/>
                </a:solidFill>
                <a:effectLst/>
                <a:latin typeface="Outfit"/>
                <a:ea typeface="Calibri" panose="020F0502020204030204" pitchFamily="34" charset="0"/>
                <a:cs typeface="Times New Roman" panose="02020603050405020304" pitchFamily="18" charset="0"/>
              </a:rPr>
              <a:t>Resource 2a: Timeline summary</a:t>
            </a:r>
            <a:r>
              <a:rPr lang="en-GB" sz="1800">
                <a:solidFill>
                  <a:srgbClr val="3B3838"/>
                </a:solidFill>
                <a:effectLst/>
                <a:latin typeface="Outfit"/>
                <a:ea typeface="Calibri" panose="020F0502020204030204" pitchFamily="34" charset="0"/>
                <a:cs typeface="Times New Roman" panose="02020603050405020304" pitchFamily="18" charset="0"/>
              </a:rPr>
              <a:t>.</a:t>
            </a:r>
          </a:p>
          <a:p>
            <a:pPr>
              <a:lnSpc>
                <a:spcPts val="1550"/>
              </a:lnSpc>
              <a:spcAft>
                <a:spcPts val="700"/>
              </a:spcAft>
            </a:pPr>
            <a:r>
              <a:rPr lang="en-GB" sz="1800" b="1">
                <a:solidFill>
                  <a:srgbClr val="A73679"/>
                </a:solidFill>
                <a:effectLst/>
                <a:latin typeface="Outfit"/>
                <a:ea typeface="Calibri" panose="020F0502020204030204" pitchFamily="34" charset="0"/>
                <a:cs typeface="Times New Roman" panose="02020603050405020304" pitchFamily="18" charset="0"/>
              </a:rPr>
              <a:t>Challenge:</a:t>
            </a:r>
            <a:r>
              <a:rPr lang="en-GB" sz="1800">
                <a:solidFill>
                  <a:srgbClr val="3B3838"/>
                </a:solidFill>
                <a:effectLst/>
                <a:latin typeface="Outfit"/>
                <a:ea typeface="Calibri" panose="020F0502020204030204" pitchFamily="34" charset="0"/>
                <a:cs typeface="Times New Roman" panose="02020603050405020304" pitchFamily="18" charset="0"/>
              </a:rPr>
              <a:t> Ask students to evaluate what they think has the greatest influence on TJ and explain why, and then consider how and why this might be different to other characters in the timeline.</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218511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1D1C1D"/>
                </a:solidFill>
                <a:effectLst/>
                <a:latin typeface="Slack-Lato"/>
              </a:rPr>
              <a:t>Teacher notes – Consequences of vaping (10 mins, slides 14-19)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B3838"/>
                </a:solidFill>
                <a:effectLst/>
                <a:latin typeface="Outfit"/>
                <a:ea typeface="Calibri" panose="020F0502020204030204" pitchFamily="34" charset="0"/>
                <a:cs typeface="Times New Roman" panose="02020603050405020304" pitchFamily="18" charset="0"/>
              </a:rPr>
              <a:t>In pairs or small groups, ask students to sort the consequences cards from </a:t>
            </a:r>
            <a:r>
              <a:rPr lang="en-GB" sz="1800" b="1">
                <a:solidFill>
                  <a:srgbClr val="3B3838"/>
                </a:solidFill>
                <a:effectLst/>
                <a:latin typeface="Outfit"/>
                <a:ea typeface="Calibri" panose="020F0502020204030204" pitchFamily="34" charset="0"/>
                <a:cs typeface="Times New Roman" panose="02020603050405020304" pitchFamily="18" charset="0"/>
              </a:rPr>
              <a:t>Resource 3: Card sort</a:t>
            </a:r>
            <a:r>
              <a:rPr lang="en-GB" sz="1800">
                <a:solidFill>
                  <a:srgbClr val="3B3838"/>
                </a:solidFill>
                <a:effectLst/>
                <a:latin typeface="Outfit"/>
                <a:ea typeface="Calibri" panose="020F0502020204030204" pitchFamily="34" charset="0"/>
                <a:cs typeface="Times New Roman" panose="02020603050405020304" pitchFamily="18" charset="0"/>
              </a:rPr>
              <a:t> into a four-square grid (shown on the slide). Students should decide on which of the following categories each fact about vaping should come under: environmental impact, health impact, legal impact, other impact.</a:t>
            </a:r>
          </a:p>
          <a:p>
            <a:endParaRPr lang="en-GB"/>
          </a:p>
          <a:p>
            <a:pPr>
              <a:lnSpc>
                <a:spcPts val="1550"/>
              </a:lnSpc>
              <a:spcAft>
                <a:spcPts val="700"/>
              </a:spcAft>
            </a:pPr>
            <a:r>
              <a:rPr lang="en-GB" sz="1800" b="1">
                <a:solidFill>
                  <a:srgbClr val="A73679"/>
                </a:solidFill>
                <a:effectLst/>
                <a:latin typeface="Outfit"/>
                <a:ea typeface="Calibri" panose="020F0502020204030204" pitchFamily="34" charset="0"/>
                <a:cs typeface="Times New Roman" panose="02020603050405020304" pitchFamily="18" charset="0"/>
              </a:rPr>
              <a:t>Support:</a:t>
            </a:r>
            <a:r>
              <a:rPr lang="en-GB" sz="1800">
                <a:solidFill>
                  <a:srgbClr val="A73679"/>
                </a:solidFill>
                <a:effectLst/>
                <a:latin typeface="Outfit"/>
                <a:ea typeface="Calibri" panose="020F0502020204030204" pitchFamily="34" charset="0"/>
                <a:cs typeface="Times New Roman" panose="02020603050405020304" pitchFamily="18" charset="0"/>
              </a:rPr>
              <a:t> </a:t>
            </a:r>
            <a:r>
              <a:rPr lang="en-GB" sz="1800">
                <a:solidFill>
                  <a:srgbClr val="3B3838"/>
                </a:solidFill>
                <a:effectLst/>
                <a:latin typeface="Outfit"/>
                <a:ea typeface="Calibri" panose="020F0502020204030204" pitchFamily="34" charset="0"/>
                <a:cs typeface="Times New Roman" panose="02020603050405020304" pitchFamily="18" charset="0"/>
              </a:rPr>
              <a:t>If required, share some example answers with students:  </a:t>
            </a:r>
          </a:p>
          <a:p>
            <a:pPr>
              <a:lnSpc>
                <a:spcPts val="1550"/>
              </a:lnSpc>
              <a:spcAft>
                <a:spcPts val="700"/>
              </a:spcAft>
            </a:pPr>
            <a:r>
              <a:rPr lang="en-GB" sz="1800" b="1">
                <a:solidFill>
                  <a:srgbClr val="3B3838"/>
                </a:solidFill>
                <a:effectLst/>
                <a:latin typeface="Outfit"/>
                <a:ea typeface="Calibri" panose="020F0502020204030204" pitchFamily="34" charset="0"/>
                <a:cs typeface="Times New Roman" panose="02020603050405020304" pitchFamily="18" charset="0"/>
              </a:rPr>
              <a:t>Environmental </a:t>
            </a:r>
            <a:r>
              <a:rPr lang="en-GB" sz="1800">
                <a:solidFill>
                  <a:srgbClr val="3B3838"/>
                </a:solidFill>
                <a:effectLst/>
                <a:latin typeface="Outfit"/>
                <a:ea typeface="Calibri" panose="020F0502020204030204" pitchFamily="34" charset="0"/>
                <a:cs typeface="Times New Roman" panose="02020603050405020304" pitchFamily="18" charset="0"/>
              </a:rPr>
              <a:t>- More than half of people who buy single-use vapes bin them and some of the biggest vaping brands do not take any specific steps to promote recycling. The government are planning to ban disposable vapes and place limitations on the variety of flavours.</a:t>
            </a:r>
          </a:p>
          <a:p>
            <a:pPr>
              <a:lnSpc>
                <a:spcPts val="1550"/>
              </a:lnSpc>
              <a:spcAft>
                <a:spcPts val="700"/>
              </a:spcAft>
            </a:pPr>
            <a:r>
              <a:rPr lang="en-GB" sz="1800" b="1">
                <a:solidFill>
                  <a:srgbClr val="3B3838"/>
                </a:solidFill>
                <a:effectLst/>
                <a:latin typeface="Outfit"/>
                <a:ea typeface="Calibri" panose="020F0502020204030204" pitchFamily="34" charset="0"/>
                <a:cs typeface="Times New Roman" panose="02020603050405020304" pitchFamily="18" charset="0"/>
              </a:rPr>
              <a:t>Health</a:t>
            </a:r>
            <a:r>
              <a:rPr lang="en-GB" sz="1800">
                <a:solidFill>
                  <a:srgbClr val="3B3838"/>
                </a:solidFill>
                <a:effectLst/>
                <a:latin typeface="Outfit"/>
                <a:ea typeface="Calibri" panose="020F0502020204030204" pitchFamily="34" charset="0"/>
                <a:cs typeface="Times New Roman" panose="02020603050405020304" pitchFamily="18" charset="0"/>
              </a:rPr>
              <a:t> - The long-term risks of vaping are unclear. While vaping is far less harmful than smoking (the risks from which are well-evidenced), it is not risk free. </a:t>
            </a:r>
          </a:p>
          <a:p>
            <a:pPr>
              <a:lnSpc>
                <a:spcPts val="1550"/>
              </a:lnSpc>
              <a:spcAft>
                <a:spcPts val="700"/>
              </a:spcAft>
            </a:pPr>
            <a:r>
              <a:rPr lang="en-GB" sz="1800" b="1">
                <a:solidFill>
                  <a:srgbClr val="3B3838"/>
                </a:solidFill>
                <a:effectLst/>
                <a:latin typeface="Outfit"/>
                <a:ea typeface="Calibri" panose="020F0502020204030204" pitchFamily="34" charset="0"/>
                <a:cs typeface="Times New Roman" panose="02020603050405020304" pitchFamily="18" charset="0"/>
              </a:rPr>
              <a:t>Legal</a:t>
            </a:r>
            <a:r>
              <a:rPr lang="en-GB" sz="1800">
                <a:solidFill>
                  <a:srgbClr val="3B3838"/>
                </a:solidFill>
                <a:effectLst/>
                <a:latin typeface="Outfit"/>
                <a:ea typeface="Calibri" panose="020F0502020204030204" pitchFamily="34" charset="0"/>
                <a:cs typeface="Times New Roman" panose="02020603050405020304" pitchFamily="18" charset="0"/>
              </a:rPr>
              <a:t> - It is not illegal to smoke or vape underage, but anyone who sells cigarettes or vapes to under-18s, or buys them on behalf of anyone under 18, is breaking the law. Over time, the government plans to make it illegal for anyone to buy tobacco. Under the new law, each year the legal age for cigarette sales will increase by a year. It means that people born in or after 2009 will never be able to legally buy cigarettes. </a:t>
            </a:r>
          </a:p>
          <a:p>
            <a:pPr>
              <a:lnSpc>
                <a:spcPts val="1550"/>
              </a:lnSpc>
              <a:spcAft>
                <a:spcPts val="700"/>
              </a:spcAft>
            </a:pPr>
            <a:r>
              <a:rPr lang="en-GB" sz="1800" b="1">
                <a:solidFill>
                  <a:srgbClr val="3B3838"/>
                </a:solidFill>
                <a:effectLst/>
                <a:latin typeface="Outfit"/>
                <a:ea typeface="Calibri" panose="020F0502020204030204" pitchFamily="34" charset="0"/>
                <a:cs typeface="Times New Roman" panose="02020603050405020304" pitchFamily="18" charset="0"/>
              </a:rPr>
              <a:t>Other</a:t>
            </a:r>
            <a:r>
              <a:rPr lang="en-GB" sz="1800">
                <a:solidFill>
                  <a:srgbClr val="3B3838"/>
                </a:solidFill>
                <a:effectLst/>
                <a:latin typeface="Outfit"/>
                <a:ea typeface="Calibri" panose="020F0502020204030204" pitchFamily="34" charset="0"/>
                <a:cs typeface="Times New Roman" panose="02020603050405020304" pitchFamily="18" charset="0"/>
              </a:rPr>
              <a:t> - Vapes can help someone to quit smoking, by providing a replacement source of nicotine for those who want to quit smoking (although they are not recommended for non-smokers).</a:t>
            </a:r>
          </a:p>
          <a:p>
            <a:pPr>
              <a:lnSpc>
                <a:spcPts val="1550"/>
              </a:lnSpc>
              <a:spcAft>
                <a:spcPts val="700"/>
              </a:spcAft>
            </a:pPr>
            <a:r>
              <a:rPr lang="en-GB" sz="1800" b="1">
                <a:solidFill>
                  <a:srgbClr val="A73679"/>
                </a:solidFill>
                <a:effectLst/>
                <a:latin typeface="Outfit"/>
                <a:ea typeface="Calibri" panose="020F0502020204030204" pitchFamily="34" charset="0"/>
                <a:cs typeface="Times New Roman" panose="02020603050405020304" pitchFamily="18" charset="0"/>
              </a:rPr>
              <a:t>Challenge:</a:t>
            </a:r>
            <a:r>
              <a:rPr lang="en-GB" sz="1800">
                <a:solidFill>
                  <a:srgbClr val="3B3838"/>
                </a:solidFill>
                <a:effectLst/>
                <a:latin typeface="Outfit"/>
                <a:ea typeface="Calibri" panose="020F0502020204030204" pitchFamily="34" charset="0"/>
                <a:cs typeface="Times New Roman" panose="02020603050405020304" pitchFamily="18" charset="0"/>
              </a:rPr>
              <a:t> Ask students to discuss which category is most likely to influence a young person’s decision to vape or not and why.</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419207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1D1C1D"/>
                </a:solidFill>
                <a:effectLst/>
                <a:latin typeface="Slack-Lato"/>
              </a:rPr>
              <a:t>Teacher notes – Consequences of vaping (10 mins, slides 14-19)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B3838"/>
                </a:solidFill>
                <a:effectLst/>
                <a:latin typeface="Outfit"/>
                <a:ea typeface="Calibri" panose="020F0502020204030204" pitchFamily="34" charset="0"/>
                <a:cs typeface="Times New Roman" panose="02020603050405020304" pitchFamily="18" charset="0"/>
              </a:rPr>
              <a:t>Take feedback, using PPT slides 15-18, or </a:t>
            </a:r>
            <a:r>
              <a:rPr lang="en-GB" sz="1800" b="1">
                <a:solidFill>
                  <a:srgbClr val="3B3838"/>
                </a:solidFill>
                <a:effectLst/>
                <a:latin typeface="Outfit"/>
                <a:ea typeface="Calibri" panose="020F0502020204030204" pitchFamily="34" charset="0"/>
                <a:cs typeface="Times New Roman" panose="02020603050405020304" pitchFamily="18" charset="0"/>
              </a:rPr>
              <a:t>Resource 4: Consequences of vaping – teacher feedback</a:t>
            </a:r>
            <a:r>
              <a:rPr lang="en-GB" sz="1800">
                <a:solidFill>
                  <a:srgbClr val="3B3838"/>
                </a:solidFill>
                <a:effectLst/>
                <a:latin typeface="Outfit"/>
                <a:ea typeface="Calibri" panose="020F0502020204030204" pitchFamily="34" charset="0"/>
                <a:cs typeface="Times New Roman" panose="02020603050405020304" pitchFamily="18" charset="0"/>
              </a:rPr>
              <a:t> to help guide discussions and draw out key learning. </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343199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Consequences of vaping (10 mins, slides 14-19)</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269496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1D1C1D"/>
                </a:solidFill>
                <a:effectLst/>
                <a:latin typeface="Slack-Lato"/>
              </a:rPr>
              <a:t>Teacher notes – Consequences of vaping (10 mins, slides 14-19)</a:t>
            </a:r>
          </a:p>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1190906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a:t>Slide Title </a:t>
            </a:r>
            <a:endParaRPr lang="en-US"/>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a:t>Lower line subtitle – same line length as above</a:t>
            </a:r>
            <a:endParaRPr lang="en-GB"/>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outcomes  </a:t>
            </a:r>
            <a:endParaRPr lang="en-US" sz="240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objective  </a:t>
            </a:r>
            <a:endParaRPr lang="en-US" sz="240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a:t>Slide Title </a:t>
            </a:r>
            <a:endParaRPr lang="en-US"/>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accent2"/>
                </a:solidFill>
              </a:rPr>
              <a:t>Learning outcomes  </a:t>
            </a:r>
            <a:endParaRPr lang="en-US" sz="240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accent2"/>
                </a:solidFill>
              </a:rPr>
              <a:t>Learning objective  </a:t>
            </a:r>
            <a:endParaRPr lang="en-US" sz="240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3"/>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a:lnSpc>
                <a:spcPts val="2300"/>
              </a:lnSpc>
            </a:pPr>
            <a:r>
              <a:rPr lang="en-GB"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www.nhs.uk/better-health/quit-smoking/NHS" TargetMode="External"/><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hyperlink" Target="http://www.talktofrank.com/drug/vapes" TargetMode="External"/><Relationship Id="rId5" Type="http://schemas.openxmlformats.org/officeDocument/2006/relationships/hyperlink" Target="http://www.childline.org.uk/" TargetMode="Externa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1">
            <a:extLst>
              <a:ext uri="{FF2B5EF4-FFF2-40B4-BE49-F238E27FC236}">
                <a16:creationId xmlns:a16="http://schemas.microsoft.com/office/drawing/2014/main" id="{BF26BCF3-F664-66AF-D516-E12C74048252}"/>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p:txBody>
          <a:bodyPr>
            <a:normAutofit fontScale="90000"/>
          </a:bodyPr>
          <a:lstStyle/>
          <a:p>
            <a:r>
              <a:rPr lang="en-US"/>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582035"/>
          </a:xfrm>
        </p:spPr>
        <p:txBody>
          <a:bodyPr/>
          <a:lstStyle/>
          <a:p>
            <a:pPr>
              <a:lnSpc>
                <a:spcPts val="3200"/>
              </a:lnSpc>
              <a:spcBef>
                <a:spcPts val="0"/>
              </a:spcBef>
            </a:pPr>
            <a:r>
              <a:rPr lang="en-US"/>
              <a:t>Vaping</a:t>
            </a:r>
            <a:endParaRPr lang="en-US" sz="2400"/>
          </a:p>
          <a:p>
            <a:pPr>
              <a:lnSpc>
                <a:spcPts val="3200"/>
              </a:lnSpc>
              <a:spcBef>
                <a:spcPts val="0"/>
              </a:spcBef>
            </a:pPr>
            <a:r>
              <a:rPr lang="en-US"/>
              <a:t>Year 9: Lesson 1</a:t>
            </a:r>
            <a:endParaRPr lang="en-US" sz="240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sp>
        <p:nvSpPr>
          <p:cNvPr id="12" name="Title 1">
            <a:extLst>
              <a:ext uri="{FF2B5EF4-FFF2-40B4-BE49-F238E27FC236}">
                <a16:creationId xmlns:a16="http://schemas.microsoft.com/office/drawing/2014/main" id="{C6B928BA-9572-1A44-AE05-1CF9F8E8A911}"/>
              </a:ext>
            </a:extLst>
          </p:cNvPr>
          <p:cNvSpPr txBox="1">
            <a:spLocks/>
          </p:cNvSpPr>
          <p:nvPr/>
        </p:nvSpPr>
        <p:spPr>
          <a:xfrm>
            <a:off x="233592" y="543878"/>
            <a:ext cx="1015931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What’s our starting point?</a:t>
            </a:r>
          </a:p>
        </p:txBody>
      </p:sp>
      <p:sp>
        <p:nvSpPr>
          <p:cNvPr id="13" name="Content Placeholder 2">
            <a:extLst>
              <a:ext uri="{FF2B5EF4-FFF2-40B4-BE49-F238E27FC236}">
                <a16:creationId xmlns:a16="http://schemas.microsoft.com/office/drawing/2014/main" id="{5A86E33C-7A43-0AD6-7585-2070E54467D1}"/>
              </a:ext>
            </a:extLst>
          </p:cNvPr>
          <p:cNvSpPr txBox="1">
            <a:spLocks/>
          </p:cNvSpPr>
          <p:nvPr/>
        </p:nvSpPr>
        <p:spPr>
          <a:xfrm>
            <a:off x="232917" y="1280057"/>
            <a:ext cx="3284984" cy="2673415"/>
          </a:xfrm>
          <a:prstGeom prst="rect">
            <a:avLst/>
          </a:prstGeom>
        </p:spPr>
        <p:txBody>
          <a:bodyPr vert="horz" lIns="91440" tIns="45720" rIns="91440" bIns="45720" rtlCol="0">
            <a:normAutofit fontScale="92500"/>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lvl="0">
              <a:lnSpc>
                <a:spcPts val="3200"/>
              </a:lnSpc>
            </a:pPr>
            <a:r>
              <a:rPr lang="en-GB" sz="2400" b="1" dirty="0"/>
              <a:t>On your mind map, respond to the four questions about drugs.</a:t>
            </a:r>
          </a:p>
          <a:p>
            <a:pPr lvl="0"/>
            <a:r>
              <a:rPr lang="en-GB" sz="2000" dirty="0"/>
              <a:t>Slang terms can be used as well as the correct terms (if you know them.)</a:t>
            </a:r>
          </a:p>
        </p:txBody>
      </p:sp>
      <p:sp>
        <p:nvSpPr>
          <p:cNvPr id="21" name="Rounded Rectangle 20">
            <a:extLst>
              <a:ext uri="{FF2B5EF4-FFF2-40B4-BE49-F238E27FC236}">
                <a16:creationId xmlns:a16="http://schemas.microsoft.com/office/drawing/2014/main" id="{708819E8-9D22-5507-DDE4-B6990DEE33F4}"/>
              </a:ext>
            </a:extLst>
          </p:cNvPr>
          <p:cNvSpPr/>
          <p:nvPr/>
        </p:nvSpPr>
        <p:spPr>
          <a:xfrm>
            <a:off x="323851" y="4800600"/>
            <a:ext cx="2868612" cy="1720248"/>
          </a:xfrm>
          <a:prstGeom prst="roundRect">
            <a:avLst>
              <a:gd name="adj" fmla="val 10853"/>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pPr>
              <a:lnSpc>
                <a:spcPts val="2800"/>
              </a:lnSpc>
              <a:spcBef>
                <a:spcPts val="1100"/>
              </a:spcBef>
            </a:pPr>
            <a:r>
              <a:rPr lang="en-GB" sz="2000" kern="12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rPr>
              <a:t>Keep this safe!</a:t>
            </a:r>
            <a:br>
              <a:rPr lang="en-GB" sz="2000" kern="12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GB" sz="2000" kern="12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rPr>
              <a:t>We will revisit your mind map in a few lessons’ time.</a:t>
            </a:r>
            <a:endParaRPr lang="en-GB" sz="2000" dirty="0">
              <a:solidFill>
                <a:sysClr val="windowText" lastClr="000000"/>
              </a:solidFill>
              <a:effectLst/>
              <a:latin typeface="Century Gothic" panose="020B0502020202020204" pitchFamily="34" charset="0"/>
              <a:ea typeface="Times New Roman" panose="02020603050405020304" pitchFamily="18" charset="0"/>
            </a:endParaRPr>
          </a:p>
        </p:txBody>
      </p:sp>
      <p:pic>
        <p:nvPicPr>
          <p:cNvPr id="3" name="Picture 2" descr="A diagram of drugs with text and images&#10;&#10;Description automatically generated">
            <a:extLst>
              <a:ext uri="{FF2B5EF4-FFF2-40B4-BE49-F238E27FC236}">
                <a16:creationId xmlns:a16="http://schemas.microsoft.com/office/drawing/2014/main" id="{5B3BAED7-B5B2-FEDF-F5BA-E503E2660C35}"/>
              </a:ext>
            </a:extLst>
          </p:cNvPr>
          <p:cNvPicPr>
            <a:picLocks noChangeAspect="1"/>
          </p:cNvPicPr>
          <p:nvPr/>
        </p:nvPicPr>
        <p:blipFill>
          <a:blip r:embed="rId3"/>
          <a:stretch>
            <a:fillRect/>
          </a:stretch>
        </p:blipFill>
        <p:spPr>
          <a:xfrm rot="178887">
            <a:off x="4008282" y="1543379"/>
            <a:ext cx="5470280" cy="3499853"/>
          </a:xfrm>
          <a:prstGeom prst="rect">
            <a:avLst/>
          </a:prstGeom>
        </p:spPr>
      </p:pic>
    </p:spTree>
    <p:extLst>
      <p:ext uri="{BB962C8B-B14F-4D97-AF65-F5344CB8AC3E}">
        <p14:creationId xmlns:p14="http://schemas.microsoft.com/office/powerpoint/2010/main" val="171329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
        <p:nvSpPr>
          <p:cNvPr id="7" name="Content Placeholder 4">
            <a:extLst>
              <a:ext uri="{FF2B5EF4-FFF2-40B4-BE49-F238E27FC236}">
                <a16:creationId xmlns:a16="http://schemas.microsoft.com/office/drawing/2014/main" id="{AA59031A-F52E-8FE0-3AD7-C29877AFE720}"/>
              </a:ext>
            </a:extLst>
          </p:cNvPr>
          <p:cNvSpPr txBox="1">
            <a:spLocks/>
          </p:cNvSpPr>
          <p:nvPr/>
        </p:nvSpPr>
        <p:spPr>
          <a:xfrm>
            <a:off x="228178" y="1290504"/>
            <a:ext cx="3208493"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600"/>
              </a:spcBef>
              <a:spcAft>
                <a:spcPts val="1200"/>
              </a:spcAft>
            </a:pPr>
            <a:r>
              <a:rPr lang="en-GB" dirty="0">
                <a:ea typeface="Calibri" panose="020F0502020204030204" pitchFamily="34" charset="0"/>
                <a:cs typeface="Times New Roman" panose="02020603050405020304" pitchFamily="18" charset="0"/>
              </a:rPr>
              <a:t>We will learn about different influences and consequences that might affect decisions relating to vaping.</a:t>
            </a:r>
          </a:p>
        </p:txBody>
      </p:sp>
      <p:sp>
        <p:nvSpPr>
          <p:cNvPr id="8" name="Content Placeholder 5">
            <a:extLst>
              <a:ext uri="{FF2B5EF4-FFF2-40B4-BE49-F238E27FC236}">
                <a16:creationId xmlns:a16="http://schemas.microsoft.com/office/drawing/2014/main" id="{5452A19C-B4E2-8B13-F298-94378C08C5A7}"/>
              </a:ext>
            </a:extLst>
          </p:cNvPr>
          <p:cNvSpPr txBox="1">
            <a:spLocks/>
          </p:cNvSpPr>
          <p:nvPr/>
        </p:nvSpPr>
        <p:spPr>
          <a:xfrm>
            <a:off x="4067944" y="1333463"/>
            <a:ext cx="4980363"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ct val="100000"/>
              </a:lnSpc>
              <a:spcBef>
                <a:spcPts val="600"/>
              </a:spcBef>
              <a:spcAft>
                <a:spcPts val="1200"/>
              </a:spcAft>
            </a:pPr>
            <a:r>
              <a:rPr lang="en-GB" dirty="0">
                <a:ea typeface="Calibri" panose="020F0502020204030204" pitchFamily="34" charset="0"/>
                <a:cs typeface="Times New Roman" panose="02020603050405020304" pitchFamily="18" charset="0"/>
              </a:rPr>
              <a:t>We will be able to: </a:t>
            </a:r>
          </a:p>
          <a:p>
            <a:pPr marL="198000" indent="-198000">
              <a:lnSpc>
                <a:spcPts val="2800"/>
              </a:lnSpc>
              <a:spcBef>
                <a:spcPts val="0"/>
              </a:spcBef>
              <a:spcAft>
                <a:spcPts val="11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assess the potential impact of influences and marketing on young people’s behaviour related to vaping</a:t>
            </a:r>
          </a:p>
          <a:p>
            <a:pPr marL="198000" indent="-198000">
              <a:lnSpc>
                <a:spcPts val="2800"/>
              </a:lnSpc>
              <a:spcBef>
                <a:spcPts val="0"/>
              </a:spcBef>
              <a:spcAft>
                <a:spcPts val="11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explain the consequences of vaping, including the environmental cost </a:t>
            </a:r>
          </a:p>
          <a:p>
            <a:pPr marL="198000" indent="-198000">
              <a:lnSpc>
                <a:spcPts val="2800"/>
              </a:lnSpc>
              <a:spcBef>
                <a:spcPts val="0"/>
              </a:spcBef>
              <a:spcAft>
                <a:spcPts val="11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analyse ways to challenge influences and misconceptions about vaping</a:t>
            </a:r>
          </a:p>
        </p:txBody>
      </p:sp>
    </p:spTree>
    <p:extLst>
      <p:ext uri="{BB962C8B-B14F-4D97-AF65-F5344CB8AC3E}">
        <p14:creationId xmlns:p14="http://schemas.microsoft.com/office/powerpoint/2010/main" val="375756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525D9C-982D-E747-B35D-33A7D789E3CA}"/>
              </a:ext>
            </a:extLst>
          </p:cNvPr>
          <p:cNvSpPr>
            <a:spLocks noGrp="1"/>
          </p:cNvSpPr>
          <p:nvPr>
            <p:ph type="sldNum" sz="quarter" idx="4"/>
          </p:nvPr>
        </p:nvSpPr>
        <p:spPr/>
        <p:txBody>
          <a:bodyPr/>
          <a:lstStyle/>
          <a:p>
            <a:r>
              <a:rPr lang="en-GB" dirty="0"/>
              <a:t>© PSHE Association 2025</a:t>
            </a:r>
          </a:p>
        </p:txBody>
      </p:sp>
      <p:sp>
        <p:nvSpPr>
          <p:cNvPr id="7" name="Title 1">
            <a:extLst>
              <a:ext uri="{FF2B5EF4-FFF2-40B4-BE49-F238E27FC236}">
                <a16:creationId xmlns:a16="http://schemas.microsoft.com/office/drawing/2014/main" id="{B1B85C35-2CE7-B136-938D-D6664A2DA052}"/>
              </a:ext>
            </a:extLst>
          </p:cNvPr>
          <p:cNvSpPr txBox="1">
            <a:spLocks/>
          </p:cNvSpPr>
          <p:nvPr/>
        </p:nvSpPr>
        <p:spPr>
          <a:xfrm>
            <a:off x="210345" y="543878"/>
            <a:ext cx="1015931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solidFill>
                  <a:schemeClr val="bg1"/>
                </a:solidFill>
              </a:rPr>
              <a:t>Influences and impact</a:t>
            </a:r>
          </a:p>
        </p:txBody>
      </p:sp>
      <p:sp>
        <p:nvSpPr>
          <p:cNvPr id="9" name="Content Placeholder 2">
            <a:extLst>
              <a:ext uri="{FF2B5EF4-FFF2-40B4-BE49-F238E27FC236}">
                <a16:creationId xmlns:a16="http://schemas.microsoft.com/office/drawing/2014/main" id="{48AA33EA-6AB8-D8DB-C1A3-8417CFDD4CA2}"/>
              </a:ext>
            </a:extLst>
          </p:cNvPr>
          <p:cNvSpPr txBox="1">
            <a:spLocks/>
          </p:cNvSpPr>
          <p:nvPr/>
        </p:nvSpPr>
        <p:spPr>
          <a:xfrm>
            <a:off x="225167" y="1280057"/>
            <a:ext cx="5896664" cy="1051968"/>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pPr>
            <a:r>
              <a:rPr lang="en-US" sz="2400" b="1" dirty="0">
                <a:solidFill>
                  <a:schemeClr val="bg1"/>
                </a:solidFill>
              </a:rPr>
              <a:t>Read the timeline of TJ’s day and answer the questions on your sheet. </a:t>
            </a:r>
          </a:p>
        </p:txBody>
      </p:sp>
      <p:cxnSp>
        <p:nvCxnSpPr>
          <p:cNvPr id="12" name="Straight Connector 11">
            <a:extLst>
              <a:ext uri="{FF2B5EF4-FFF2-40B4-BE49-F238E27FC236}">
                <a16:creationId xmlns:a16="http://schemas.microsoft.com/office/drawing/2014/main" id="{D3147ACC-8F3C-4BCE-4C03-8B927CA48CA4}"/>
              </a:ext>
            </a:extLst>
          </p:cNvPr>
          <p:cNvCxnSpPr>
            <a:cxnSpLocks/>
          </p:cNvCxnSpPr>
          <p:nvPr/>
        </p:nvCxnSpPr>
        <p:spPr>
          <a:xfrm>
            <a:off x="0" y="5108763"/>
            <a:ext cx="9906000" cy="0"/>
          </a:xfrm>
          <a:prstGeom prst="line">
            <a:avLst/>
          </a:prstGeom>
          <a:ln w="22225">
            <a:solidFill>
              <a:srgbClr val="C4F2EE"/>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CE4A576-388A-548D-15AC-5BBF44F3669A}"/>
              </a:ext>
            </a:extLst>
          </p:cNvPr>
          <p:cNvSpPr/>
          <p:nvPr/>
        </p:nvSpPr>
        <p:spPr>
          <a:xfrm>
            <a:off x="6024845" y="4942509"/>
            <a:ext cx="318654" cy="318654"/>
          </a:xfrm>
          <a:prstGeom prst="ellipse">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D62C3CC-8056-B3F5-EB9A-CD3338984A06}"/>
              </a:ext>
            </a:extLst>
          </p:cNvPr>
          <p:cNvSpPr/>
          <p:nvPr/>
        </p:nvSpPr>
        <p:spPr>
          <a:xfrm>
            <a:off x="8489673" y="4942509"/>
            <a:ext cx="318654" cy="318654"/>
          </a:xfrm>
          <a:prstGeom prst="ellipse">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499A212-8E85-0830-BDEE-6114EEBA41F2}"/>
              </a:ext>
            </a:extLst>
          </p:cNvPr>
          <p:cNvSpPr/>
          <p:nvPr/>
        </p:nvSpPr>
        <p:spPr>
          <a:xfrm>
            <a:off x="1095191" y="4942509"/>
            <a:ext cx="318654" cy="318654"/>
          </a:xfrm>
          <a:prstGeom prst="ellipse">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F395DDA-2CA9-E28D-496D-E4E59A6307D6}"/>
              </a:ext>
            </a:extLst>
          </p:cNvPr>
          <p:cNvSpPr/>
          <p:nvPr/>
        </p:nvSpPr>
        <p:spPr>
          <a:xfrm>
            <a:off x="3560018" y="4942509"/>
            <a:ext cx="318654" cy="318654"/>
          </a:xfrm>
          <a:prstGeom prst="ellipse">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ardrop 22">
            <a:extLst>
              <a:ext uri="{FF2B5EF4-FFF2-40B4-BE49-F238E27FC236}">
                <a16:creationId xmlns:a16="http://schemas.microsoft.com/office/drawing/2014/main" id="{3F35C212-DE8E-7048-F3F4-79CF985173BB}"/>
              </a:ext>
            </a:extLst>
          </p:cNvPr>
          <p:cNvSpPr/>
          <p:nvPr/>
        </p:nvSpPr>
        <p:spPr>
          <a:xfrm rot="8167421">
            <a:off x="330294" y="2524815"/>
            <a:ext cx="1881395" cy="1881395"/>
          </a:xfrm>
          <a:prstGeom prst="teardrop">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2">
            <a:extLst>
              <a:ext uri="{FF2B5EF4-FFF2-40B4-BE49-F238E27FC236}">
                <a16:creationId xmlns:a16="http://schemas.microsoft.com/office/drawing/2014/main" id="{E88B73A3-3132-571D-7720-6A9436E19B83}"/>
              </a:ext>
            </a:extLst>
          </p:cNvPr>
          <p:cNvSpPr txBox="1">
            <a:spLocks/>
          </p:cNvSpPr>
          <p:nvPr/>
        </p:nvSpPr>
        <p:spPr>
          <a:xfrm>
            <a:off x="608310" y="2922770"/>
            <a:ext cx="1279467" cy="1051968"/>
          </a:xfrm>
          <a:prstGeom prst="rect">
            <a:avLst/>
          </a:prstGeom>
        </p:spPr>
        <p:txBody>
          <a:bodyPr vert="horz" lIns="91440" tIns="45720" rIns="9144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2400"/>
              </a:lnSpc>
            </a:pPr>
            <a:r>
              <a:rPr lang="en-US" sz="1800" dirty="0"/>
              <a:t>TJ gets ready for school</a:t>
            </a:r>
          </a:p>
        </p:txBody>
      </p:sp>
      <p:sp>
        <p:nvSpPr>
          <p:cNvPr id="25" name="Teardrop 24">
            <a:extLst>
              <a:ext uri="{FF2B5EF4-FFF2-40B4-BE49-F238E27FC236}">
                <a16:creationId xmlns:a16="http://schemas.microsoft.com/office/drawing/2014/main" id="{09A715A6-B3FB-E631-0290-8D0F3591F6B9}"/>
              </a:ext>
            </a:extLst>
          </p:cNvPr>
          <p:cNvSpPr/>
          <p:nvPr/>
        </p:nvSpPr>
        <p:spPr>
          <a:xfrm rot="8167421">
            <a:off x="2789630" y="2524814"/>
            <a:ext cx="1881395" cy="1881395"/>
          </a:xfrm>
          <a:prstGeom prst="teardrop">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31CE9197-DD7D-EE65-91BA-D390B0D08364}"/>
              </a:ext>
            </a:extLst>
          </p:cNvPr>
          <p:cNvSpPr txBox="1">
            <a:spLocks/>
          </p:cNvSpPr>
          <p:nvPr/>
        </p:nvSpPr>
        <p:spPr>
          <a:xfrm>
            <a:off x="3093075" y="2922770"/>
            <a:ext cx="1279467" cy="1051968"/>
          </a:xfrm>
          <a:prstGeom prst="rect">
            <a:avLst/>
          </a:prstGeom>
        </p:spPr>
        <p:txBody>
          <a:bodyPr vert="horz" lIns="91440" tIns="45720" rIns="9144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2400"/>
              </a:lnSpc>
            </a:pPr>
            <a:r>
              <a:rPr lang="en-US" sz="1800" dirty="0"/>
              <a:t>TJ on the way to school</a:t>
            </a:r>
          </a:p>
        </p:txBody>
      </p:sp>
      <p:sp>
        <p:nvSpPr>
          <p:cNvPr id="27" name="Teardrop 26">
            <a:extLst>
              <a:ext uri="{FF2B5EF4-FFF2-40B4-BE49-F238E27FC236}">
                <a16:creationId xmlns:a16="http://schemas.microsoft.com/office/drawing/2014/main" id="{4CFC4C93-5F9A-E54C-E3DC-61B809FF618F}"/>
              </a:ext>
            </a:extLst>
          </p:cNvPr>
          <p:cNvSpPr/>
          <p:nvPr/>
        </p:nvSpPr>
        <p:spPr>
          <a:xfrm rot="8167421">
            <a:off x="5248966" y="2524814"/>
            <a:ext cx="1881395" cy="1881395"/>
          </a:xfrm>
          <a:prstGeom prst="teardrop">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2">
            <a:extLst>
              <a:ext uri="{FF2B5EF4-FFF2-40B4-BE49-F238E27FC236}">
                <a16:creationId xmlns:a16="http://schemas.microsoft.com/office/drawing/2014/main" id="{931F7BAB-09C1-F0EF-71F5-4D18962EF04B}"/>
              </a:ext>
            </a:extLst>
          </p:cNvPr>
          <p:cNvSpPr txBox="1">
            <a:spLocks/>
          </p:cNvSpPr>
          <p:nvPr/>
        </p:nvSpPr>
        <p:spPr>
          <a:xfrm>
            <a:off x="5544438" y="2922770"/>
            <a:ext cx="1279467" cy="1051968"/>
          </a:xfrm>
          <a:prstGeom prst="rect">
            <a:avLst/>
          </a:prstGeom>
        </p:spPr>
        <p:txBody>
          <a:bodyPr vert="horz" lIns="91440" tIns="45720" rIns="9144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2400"/>
              </a:lnSpc>
            </a:pPr>
            <a:r>
              <a:rPr lang="en-US" sz="1800" dirty="0"/>
              <a:t>TJ at lunch</a:t>
            </a:r>
          </a:p>
        </p:txBody>
      </p:sp>
      <p:sp>
        <p:nvSpPr>
          <p:cNvPr id="29" name="Teardrop 28">
            <a:extLst>
              <a:ext uri="{FF2B5EF4-FFF2-40B4-BE49-F238E27FC236}">
                <a16:creationId xmlns:a16="http://schemas.microsoft.com/office/drawing/2014/main" id="{C56D0A49-CCEE-7C16-814D-82D7E6B88E95}"/>
              </a:ext>
            </a:extLst>
          </p:cNvPr>
          <p:cNvSpPr/>
          <p:nvPr/>
        </p:nvSpPr>
        <p:spPr>
          <a:xfrm rot="8167421">
            <a:off x="7708303" y="2524815"/>
            <a:ext cx="1881395" cy="1881395"/>
          </a:xfrm>
          <a:prstGeom prst="teardrop">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2">
            <a:extLst>
              <a:ext uri="{FF2B5EF4-FFF2-40B4-BE49-F238E27FC236}">
                <a16:creationId xmlns:a16="http://schemas.microsoft.com/office/drawing/2014/main" id="{AA088DF7-AFDF-D5EE-C581-A130C9CE4AC7}"/>
              </a:ext>
            </a:extLst>
          </p:cNvPr>
          <p:cNvSpPr txBox="1">
            <a:spLocks/>
          </p:cNvSpPr>
          <p:nvPr/>
        </p:nvSpPr>
        <p:spPr>
          <a:xfrm>
            <a:off x="8014516" y="2922770"/>
            <a:ext cx="1279467" cy="1051968"/>
          </a:xfrm>
          <a:prstGeom prst="rect">
            <a:avLst/>
          </a:prstGeom>
        </p:spPr>
        <p:txBody>
          <a:bodyPr vert="horz" lIns="91440" tIns="45720" rIns="9144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2400"/>
              </a:lnSpc>
            </a:pPr>
            <a:r>
              <a:rPr lang="en-US" sz="1800" dirty="0"/>
              <a:t>TJ after school</a:t>
            </a:r>
          </a:p>
        </p:txBody>
      </p:sp>
      <p:grpSp>
        <p:nvGrpSpPr>
          <p:cNvPr id="13" name="Group 12">
            <a:extLst>
              <a:ext uri="{FF2B5EF4-FFF2-40B4-BE49-F238E27FC236}">
                <a16:creationId xmlns:a16="http://schemas.microsoft.com/office/drawing/2014/main" id="{B932FD79-5732-9B45-1FE7-29B6012BE75D}"/>
              </a:ext>
            </a:extLst>
          </p:cNvPr>
          <p:cNvGrpSpPr/>
          <p:nvPr/>
        </p:nvGrpSpPr>
        <p:grpSpPr>
          <a:xfrm>
            <a:off x="371111" y="5880862"/>
            <a:ext cx="872134" cy="666000"/>
            <a:chOff x="371111" y="5880862"/>
            <a:chExt cx="872134" cy="666000"/>
          </a:xfrm>
        </p:grpSpPr>
        <p:pic>
          <p:nvPicPr>
            <p:cNvPr id="3" name="Google Shape;374;p14">
              <a:extLst>
                <a:ext uri="{FF2B5EF4-FFF2-40B4-BE49-F238E27FC236}">
                  <a16:creationId xmlns:a16="http://schemas.microsoft.com/office/drawing/2014/main" id="{0458E322-161B-95B7-0A42-0E1D32307413}"/>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rot="917769" flipH="1">
              <a:off x="371111" y="5880862"/>
              <a:ext cx="331200" cy="666000"/>
            </a:xfrm>
            <a:prstGeom prst="rect">
              <a:avLst/>
            </a:prstGeom>
            <a:noFill/>
            <a:ln>
              <a:noFill/>
            </a:ln>
          </p:spPr>
        </p:pic>
        <p:pic>
          <p:nvPicPr>
            <p:cNvPr id="8" name="Google Shape;375;p14">
              <a:extLst>
                <a:ext uri="{FF2B5EF4-FFF2-40B4-BE49-F238E27FC236}">
                  <a16:creationId xmlns:a16="http://schemas.microsoft.com/office/drawing/2014/main" id="{BB54C692-EFCE-FDBF-83B9-9C61659CA0F2}"/>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07373" y="6030314"/>
              <a:ext cx="435872" cy="496794"/>
            </a:xfrm>
            <a:prstGeom prst="rect">
              <a:avLst/>
            </a:prstGeom>
            <a:noFill/>
            <a:ln>
              <a:noFill/>
            </a:ln>
          </p:spPr>
        </p:pic>
      </p:grpSp>
    </p:spTree>
    <p:extLst>
      <p:ext uri="{BB962C8B-B14F-4D97-AF65-F5344CB8AC3E}">
        <p14:creationId xmlns:p14="http://schemas.microsoft.com/office/powerpoint/2010/main" val="189084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white rectangular paper with text on it&#10;&#10;Description automatically generated">
            <a:extLst>
              <a:ext uri="{FF2B5EF4-FFF2-40B4-BE49-F238E27FC236}">
                <a16:creationId xmlns:a16="http://schemas.microsoft.com/office/drawing/2014/main" id="{68C36CD7-DB5E-1FF8-D4F4-9198E0C662C7}"/>
              </a:ext>
            </a:extLst>
          </p:cNvPr>
          <p:cNvPicPr>
            <a:picLocks noChangeAspect="1"/>
          </p:cNvPicPr>
          <p:nvPr/>
        </p:nvPicPr>
        <p:blipFill>
          <a:blip r:embed="rId3"/>
          <a:srcRect r="7870" b="12662"/>
          <a:stretch/>
        </p:blipFill>
        <p:spPr>
          <a:xfrm>
            <a:off x="5312143" y="1412875"/>
            <a:ext cx="4593857" cy="5445125"/>
          </a:xfrm>
          <a:prstGeom prst="rect">
            <a:avLst/>
          </a:prstGeom>
        </p:spPr>
      </p:pic>
      <p:sp>
        <p:nvSpPr>
          <p:cNvPr id="4" name="Slide Number Placeholder 3">
            <a:extLst>
              <a:ext uri="{FF2B5EF4-FFF2-40B4-BE49-F238E27FC236}">
                <a16:creationId xmlns:a16="http://schemas.microsoft.com/office/drawing/2014/main" id="{768FA5C4-D7A3-3B47-E7FC-7D103B3B9E7E}"/>
              </a:ext>
            </a:extLst>
          </p:cNvPr>
          <p:cNvSpPr>
            <a:spLocks noGrp="1"/>
          </p:cNvSpPr>
          <p:nvPr>
            <p:ph type="sldNum" sz="quarter" idx="4"/>
          </p:nvPr>
        </p:nvSpPr>
        <p:spPr/>
        <p:txBody>
          <a:bodyPr/>
          <a:lstStyle/>
          <a:p>
            <a:r>
              <a:rPr lang="en-GB" dirty="0">
                <a:solidFill>
                  <a:schemeClr val="tx1">
                    <a:lumMod val="65000"/>
                    <a:lumOff val="35000"/>
                  </a:schemeClr>
                </a:solidFill>
              </a:rPr>
              <a:t>© PSHE Association 2025</a:t>
            </a:r>
          </a:p>
        </p:txBody>
      </p:sp>
      <p:sp>
        <p:nvSpPr>
          <p:cNvPr id="3" name="Title 1">
            <a:extLst>
              <a:ext uri="{FF2B5EF4-FFF2-40B4-BE49-F238E27FC236}">
                <a16:creationId xmlns:a16="http://schemas.microsoft.com/office/drawing/2014/main" id="{6CE41BB8-937D-761C-DB3F-B62076AB11A1}"/>
              </a:ext>
            </a:extLst>
          </p:cNvPr>
          <p:cNvSpPr txBox="1">
            <a:spLocks/>
          </p:cNvSpPr>
          <p:nvPr/>
        </p:nvSpPr>
        <p:spPr>
          <a:xfrm>
            <a:off x="233592" y="543878"/>
            <a:ext cx="1015931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Consequences of vaping</a:t>
            </a:r>
            <a:endParaRPr lang="en-US" dirty="0">
              <a:solidFill>
                <a:schemeClr val="bg1"/>
              </a:solidFill>
            </a:endParaRPr>
          </a:p>
        </p:txBody>
      </p:sp>
      <p:sp>
        <p:nvSpPr>
          <p:cNvPr id="6" name="Content Placeholder 2">
            <a:extLst>
              <a:ext uri="{FF2B5EF4-FFF2-40B4-BE49-F238E27FC236}">
                <a16:creationId xmlns:a16="http://schemas.microsoft.com/office/drawing/2014/main" id="{03AEC6DA-332C-94E8-DFFD-FE3BBF5A57BB}"/>
              </a:ext>
            </a:extLst>
          </p:cNvPr>
          <p:cNvSpPr txBox="1">
            <a:spLocks/>
          </p:cNvSpPr>
          <p:nvPr/>
        </p:nvSpPr>
        <p:spPr>
          <a:xfrm>
            <a:off x="232916" y="1303304"/>
            <a:ext cx="4720083" cy="436824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700"/>
              </a:lnSpc>
              <a:spcAft>
                <a:spcPts val="600"/>
              </a:spcAft>
            </a:pPr>
            <a:r>
              <a:rPr lang="en-GB" sz="2000" dirty="0">
                <a:effectLst/>
                <a:latin typeface="Century Gothic" panose="020B0502020202020204" pitchFamily="34" charset="0"/>
                <a:ea typeface="Calibri" panose="020F0502020204030204" pitchFamily="34" charset="0"/>
                <a:cs typeface="Times New Roman" panose="02020603050405020304" pitchFamily="18" charset="0"/>
              </a:rPr>
              <a:t>Draw the four-square grid shown below. Then, sort the consequences cards by deciding which category each fact should come under.</a:t>
            </a:r>
            <a:endParaRPr lang="en-US" sz="2000" dirty="0">
              <a:latin typeface="Century Gothic" panose="020B0502020202020204" pitchFamily="34" charset="0"/>
            </a:endParaRPr>
          </a:p>
        </p:txBody>
      </p:sp>
      <p:grpSp>
        <p:nvGrpSpPr>
          <p:cNvPr id="24" name="Group 23">
            <a:extLst>
              <a:ext uri="{FF2B5EF4-FFF2-40B4-BE49-F238E27FC236}">
                <a16:creationId xmlns:a16="http://schemas.microsoft.com/office/drawing/2014/main" id="{67D0CED1-C304-B5D1-E51A-41D26724DD49}"/>
              </a:ext>
            </a:extLst>
          </p:cNvPr>
          <p:cNvGrpSpPr/>
          <p:nvPr/>
        </p:nvGrpSpPr>
        <p:grpSpPr>
          <a:xfrm>
            <a:off x="-1968" y="2937894"/>
            <a:ext cx="3299585" cy="2833237"/>
            <a:chOff x="-1" y="2423095"/>
            <a:chExt cx="4309415" cy="3700342"/>
          </a:xfrm>
        </p:grpSpPr>
        <p:pic>
          <p:nvPicPr>
            <p:cNvPr id="34" name="Picture 33" descr="A white background with black text&#10;&#10;Description automatically generated">
              <a:extLst>
                <a:ext uri="{FF2B5EF4-FFF2-40B4-BE49-F238E27FC236}">
                  <a16:creationId xmlns:a16="http://schemas.microsoft.com/office/drawing/2014/main" id="{2692CE77-F6BE-B37B-A843-BE073D8F7211}"/>
                </a:ext>
              </a:extLst>
            </p:cNvPr>
            <p:cNvPicPr>
              <a:picLocks noChangeAspect="1"/>
            </p:cNvPicPr>
            <p:nvPr/>
          </p:nvPicPr>
          <p:blipFill>
            <a:blip r:embed="rId4"/>
            <a:stretch>
              <a:fillRect/>
            </a:stretch>
          </p:blipFill>
          <p:spPr>
            <a:xfrm rot="233520">
              <a:off x="924704" y="2423095"/>
              <a:ext cx="1651778" cy="1309336"/>
            </a:xfrm>
            <a:prstGeom prst="rect">
              <a:avLst/>
            </a:prstGeom>
            <a:effectLst>
              <a:outerShdw blurRad="202730" dist="50800" dir="5400000" algn="ctr" rotWithShape="0">
                <a:srgbClr val="000000">
                  <a:alpha val="15687"/>
                </a:srgbClr>
              </a:outerShdw>
            </a:effectLst>
          </p:spPr>
        </p:pic>
        <p:pic>
          <p:nvPicPr>
            <p:cNvPr id="11" name="Picture 10" descr="A white background with black text&#10;&#10;Description automatically generated">
              <a:extLst>
                <a:ext uri="{FF2B5EF4-FFF2-40B4-BE49-F238E27FC236}">
                  <a16:creationId xmlns:a16="http://schemas.microsoft.com/office/drawing/2014/main" id="{54B54DBD-BE9B-79E3-B331-D953E3A892F8}"/>
                </a:ext>
              </a:extLst>
            </p:cNvPr>
            <p:cNvPicPr>
              <a:picLocks noChangeAspect="1"/>
            </p:cNvPicPr>
            <p:nvPr/>
          </p:nvPicPr>
          <p:blipFill>
            <a:blip r:embed="rId4"/>
            <a:stretch>
              <a:fillRect/>
            </a:stretch>
          </p:blipFill>
          <p:spPr>
            <a:xfrm rot="20449708">
              <a:off x="524037" y="4482773"/>
              <a:ext cx="1651778" cy="1309336"/>
            </a:xfrm>
            <a:prstGeom prst="rect">
              <a:avLst/>
            </a:prstGeom>
            <a:effectLst>
              <a:outerShdw blurRad="202730" dist="50800" dir="5400000" algn="ctr" rotWithShape="0">
                <a:srgbClr val="000000">
                  <a:alpha val="15687"/>
                </a:srgbClr>
              </a:outerShdw>
            </a:effectLst>
          </p:spPr>
        </p:pic>
        <p:pic>
          <p:nvPicPr>
            <p:cNvPr id="13" name="Picture 12" descr="A white text on a white background&#10;&#10;Description automatically generated">
              <a:extLst>
                <a:ext uri="{FF2B5EF4-FFF2-40B4-BE49-F238E27FC236}">
                  <a16:creationId xmlns:a16="http://schemas.microsoft.com/office/drawing/2014/main" id="{41E050D6-5DA1-A786-FC9D-F5653906777D}"/>
                </a:ext>
              </a:extLst>
            </p:cNvPr>
            <p:cNvPicPr>
              <a:picLocks noChangeAspect="1"/>
            </p:cNvPicPr>
            <p:nvPr/>
          </p:nvPicPr>
          <p:blipFill>
            <a:blip r:embed="rId5"/>
            <a:stretch>
              <a:fillRect/>
            </a:stretch>
          </p:blipFill>
          <p:spPr>
            <a:xfrm rot="1110553">
              <a:off x="1883991" y="3768603"/>
              <a:ext cx="1671921" cy="1356338"/>
            </a:xfrm>
            <a:prstGeom prst="rect">
              <a:avLst/>
            </a:prstGeom>
          </p:spPr>
        </p:pic>
        <p:pic>
          <p:nvPicPr>
            <p:cNvPr id="15" name="Picture 14" descr="A close-up of a sign&#10;&#10;Description automatically generated">
              <a:extLst>
                <a:ext uri="{FF2B5EF4-FFF2-40B4-BE49-F238E27FC236}">
                  <a16:creationId xmlns:a16="http://schemas.microsoft.com/office/drawing/2014/main" id="{262031A0-603E-AB45-A187-CFA3C0A3F0FE}"/>
                </a:ext>
              </a:extLst>
            </p:cNvPr>
            <p:cNvPicPr>
              <a:picLocks noChangeAspect="1"/>
            </p:cNvPicPr>
            <p:nvPr/>
          </p:nvPicPr>
          <p:blipFill>
            <a:blip r:embed="rId6"/>
            <a:stretch>
              <a:fillRect/>
            </a:stretch>
          </p:blipFill>
          <p:spPr>
            <a:xfrm rot="20639550">
              <a:off x="1906654" y="4767099"/>
              <a:ext cx="1678636" cy="1356338"/>
            </a:xfrm>
            <a:prstGeom prst="rect">
              <a:avLst/>
            </a:prstGeom>
            <a:effectLst>
              <a:outerShdw blurRad="202730" dist="50800" dir="5400000" algn="ctr" rotWithShape="0">
                <a:srgbClr val="000000">
                  <a:alpha val="15687"/>
                </a:srgbClr>
              </a:outerShdw>
            </a:effectLst>
          </p:spPr>
        </p:pic>
        <p:pic>
          <p:nvPicPr>
            <p:cNvPr id="17" name="Picture 16" descr="A close-up of a sign&#10;&#10;Description automatically generated">
              <a:extLst>
                <a:ext uri="{FF2B5EF4-FFF2-40B4-BE49-F238E27FC236}">
                  <a16:creationId xmlns:a16="http://schemas.microsoft.com/office/drawing/2014/main" id="{1EFA6BD2-44AE-0CB6-B424-C557B9245D88}"/>
                </a:ext>
              </a:extLst>
            </p:cNvPr>
            <p:cNvPicPr>
              <a:picLocks noChangeAspect="1"/>
            </p:cNvPicPr>
            <p:nvPr/>
          </p:nvPicPr>
          <p:blipFill>
            <a:blip r:embed="rId7"/>
            <a:stretch>
              <a:fillRect/>
            </a:stretch>
          </p:blipFill>
          <p:spPr>
            <a:xfrm rot="788535">
              <a:off x="258425" y="3115526"/>
              <a:ext cx="1665207" cy="1342909"/>
            </a:xfrm>
            <a:prstGeom prst="rect">
              <a:avLst/>
            </a:prstGeom>
            <a:effectLst>
              <a:outerShdw blurRad="202730" dist="50800" dir="5400000" algn="ctr" rotWithShape="0">
                <a:srgbClr val="000000">
                  <a:alpha val="15687"/>
                </a:srgbClr>
              </a:outerShdw>
            </a:effectLst>
          </p:spPr>
        </p:pic>
        <p:pic>
          <p:nvPicPr>
            <p:cNvPr id="19" name="Picture 18" descr="A close-up of a text&#10;&#10;Description automatically generated">
              <a:extLst>
                <a:ext uri="{FF2B5EF4-FFF2-40B4-BE49-F238E27FC236}">
                  <a16:creationId xmlns:a16="http://schemas.microsoft.com/office/drawing/2014/main" id="{6EEAADC9-3715-2EAC-731B-B88B756275A3}"/>
                </a:ext>
              </a:extLst>
            </p:cNvPr>
            <p:cNvPicPr>
              <a:picLocks noChangeAspect="1"/>
            </p:cNvPicPr>
            <p:nvPr/>
          </p:nvPicPr>
          <p:blipFill>
            <a:blip r:embed="rId8"/>
            <a:stretch>
              <a:fillRect/>
            </a:stretch>
          </p:blipFill>
          <p:spPr>
            <a:xfrm rot="20769361">
              <a:off x="1515757" y="3223328"/>
              <a:ext cx="1658492" cy="1329479"/>
            </a:xfrm>
            <a:prstGeom prst="rect">
              <a:avLst/>
            </a:prstGeom>
            <a:effectLst>
              <a:outerShdw blurRad="202730" dist="50800" dir="5400000" algn="ctr" rotWithShape="0">
                <a:srgbClr val="000000">
                  <a:alpha val="15687"/>
                </a:srgbClr>
              </a:outerShdw>
            </a:effectLst>
          </p:spPr>
        </p:pic>
        <p:pic>
          <p:nvPicPr>
            <p:cNvPr id="20" name="Picture 19" descr="A close-up of a text&#10;&#10;Description automatically generated">
              <a:extLst>
                <a:ext uri="{FF2B5EF4-FFF2-40B4-BE49-F238E27FC236}">
                  <a16:creationId xmlns:a16="http://schemas.microsoft.com/office/drawing/2014/main" id="{E524C753-CF0D-1F49-1B7E-175EC01E4F43}"/>
                </a:ext>
              </a:extLst>
            </p:cNvPr>
            <p:cNvPicPr>
              <a:picLocks noChangeAspect="1"/>
            </p:cNvPicPr>
            <p:nvPr/>
          </p:nvPicPr>
          <p:blipFill>
            <a:blip r:embed="rId8"/>
            <a:srcRect l="29960"/>
            <a:stretch/>
          </p:blipFill>
          <p:spPr>
            <a:xfrm>
              <a:off x="-1" y="4254037"/>
              <a:ext cx="1161597" cy="1329479"/>
            </a:xfrm>
            <a:prstGeom prst="rect">
              <a:avLst/>
            </a:prstGeom>
            <a:effectLst>
              <a:outerShdw blurRad="202730" dist="50800" dir="5400000" algn="ctr" rotWithShape="0">
                <a:srgbClr val="000000">
                  <a:alpha val="15687"/>
                </a:srgbClr>
              </a:outerShdw>
            </a:effectLst>
          </p:spPr>
        </p:pic>
        <p:pic>
          <p:nvPicPr>
            <p:cNvPr id="21" name="Picture 20" descr="A white background with black text&#10;&#10;Description automatically generated">
              <a:extLst>
                <a:ext uri="{FF2B5EF4-FFF2-40B4-BE49-F238E27FC236}">
                  <a16:creationId xmlns:a16="http://schemas.microsoft.com/office/drawing/2014/main" id="{FA46CC1B-B457-E3AB-2DA9-60EA3D01D415}"/>
                </a:ext>
              </a:extLst>
            </p:cNvPr>
            <p:cNvPicPr>
              <a:picLocks noChangeAspect="1"/>
            </p:cNvPicPr>
            <p:nvPr/>
          </p:nvPicPr>
          <p:blipFill>
            <a:blip r:embed="rId4"/>
            <a:stretch>
              <a:fillRect/>
            </a:stretch>
          </p:blipFill>
          <p:spPr>
            <a:xfrm rot="20449708">
              <a:off x="2657636" y="3796973"/>
              <a:ext cx="1651778" cy="1309336"/>
            </a:xfrm>
            <a:prstGeom prst="rect">
              <a:avLst/>
            </a:prstGeom>
            <a:effectLst>
              <a:outerShdw blurRad="202730" dist="50800" dir="5400000" algn="ctr" rotWithShape="0">
                <a:srgbClr val="000000">
                  <a:alpha val="15687"/>
                </a:srgbClr>
              </a:outerShdw>
            </a:effectLst>
          </p:spPr>
        </p:pic>
      </p:grpSp>
      <p:pic>
        <p:nvPicPr>
          <p:cNvPr id="33" name="Picture 32" descr="A black background with a black square&#10;&#10;Description automatically generated with medium confidence">
            <a:extLst>
              <a:ext uri="{FF2B5EF4-FFF2-40B4-BE49-F238E27FC236}">
                <a16:creationId xmlns:a16="http://schemas.microsoft.com/office/drawing/2014/main" id="{B4936C7C-997E-3CE0-19D6-072ABBAA3A52}"/>
              </a:ext>
            </a:extLst>
          </p:cNvPr>
          <p:cNvPicPr>
            <a:picLocks noChangeAspect="1"/>
          </p:cNvPicPr>
          <p:nvPr/>
        </p:nvPicPr>
        <p:blipFill>
          <a:blip r:embed="rId9"/>
          <a:stretch>
            <a:fillRect/>
          </a:stretch>
        </p:blipFill>
        <p:spPr>
          <a:xfrm rot="18584834">
            <a:off x="3514683" y="4071832"/>
            <a:ext cx="1280530" cy="671439"/>
          </a:xfrm>
          <a:prstGeom prst="rect">
            <a:avLst/>
          </a:prstGeom>
        </p:spPr>
      </p:pic>
      <p:grpSp>
        <p:nvGrpSpPr>
          <p:cNvPr id="14" name="Group 13">
            <a:extLst>
              <a:ext uri="{FF2B5EF4-FFF2-40B4-BE49-F238E27FC236}">
                <a16:creationId xmlns:a16="http://schemas.microsoft.com/office/drawing/2014/main" id="{0A760D0D-C9F7-9E9E-3DC1-58DAD9A38FB4}"/>
              </a:ext>
            </a:extLst>
          </p:cNvPr>
          <p:cNvGrpSpPr/>
          <p:nvPr/>
        </p:nvGrpSpPr>
        <p:grpSpPr>
          <a:xfrm>
            <a:off x="371111" y="5880862"/>
            <a:ext cx="872134" cy="666000"/>
            <a:chOff x="371111" y="5880862"/>
            <a:chExt cx="872134" cy="666000"/>
          </a:xfrm>
        </p:grpSpPr>
        <p:pic>
          <p:nvPicPr>
            <p:cNvPr id="16" name="Google Shape;374;p14">
              <a:extLst>
                <a:ext uri="{FF2B5EF4-FFF2-40B4-BE49-F238E27FC236}">
                  <a16:creationId xmlns:a16="http://schemas.microsoft.com/office/drawing/2014/main" id="{4045CBF4-A8EC-C9DE-213E-92DF496A7F66}"/>
                </a:ext>
              </a:extLst>
            </p:cNvPr>
            <p:cNvPicPr preferRelativeResize="0"/>
            <p:nvPr/>
          </p:nvPicPr>
          <p:blipFill rotWithShape="1">
            <a:blip r:embed="rId10">
              <a:alphaModFix/>
              <a:extLst>
                <a:ext uri="{BEBA8EAE-BF5A-486C-A8C5-ECC9F3942E4B}">
                  <a14:imgProps xmlns:a14="http://schemas.microsoft.com/office/drawing/2010/main">
                    <a14:imgLayer r:embed="rId11">
                      <a14:imgEffect>
                        <a14:brightnessContrast bright="-100000"/>
                      </a14:imgEffect>
                    </a14:imgLayer>
                  </a14:imgProps>
                </a:ext>
              </a:extLst>
            </a:blip>
            <a:srcRect/>
            <a:stretch/>
          </p:blipFill>
          <p:spPr>
            <a:xfrm rot="917769" flipH="1">
              <a:off x="371111" y="5880862"/>
              <a:ext cx="331200" cy="666000"/>
            </a:xfrm>
            <a:prstGeom prst="rect">
              <a:avLst/>
            </a:prstGeom>
            <a:noFill/>
            <a:ln>
              <a:noFill/>
            </a:ln>
          </p:spPr>
        </p:pic>
        <p:pic>
          <p:nvPicPr>
            <p:cNvPr id="18" name="Google Shape;375;p14">
              <a:extLst>
                <a:ext uri="{FF2B5EF4-FFF2-40B4-BE49-F238E27FC236}">
                  <a16:creationId xmlns:a16="http://schemas.microsoft.com/office/drawing/2014/main" id="{0AB0FBCF-F2CE-94AF-67D3-C7C8D8243D73}"/>
                </a:ext>
              </a:extLst>
            </p:cNvPr>
            <p:cNvPicPr preferRelativeResize="0"/>
            <p:nvPr/>
          </p:nvPicPr>
          <p:blipFill rotWithShape="1">
            <a:blip r:embed="rId12">
              <a:alphaModFix/>
              <a:extLst>
                <a:ext uri="{BEBA8EAE-BF5A-486C-A8C5-ECC9F3942E4B}">
                  <a14:imgProps xmlns:a14="http://schemas.microsoft.com/office/drawing/2010/main">
                    <a14:imgLayer r:embed="rId13">
                      <a14:imgEffect>
                        <a14:brightnessContrast bright="-100000"/>
                      </a14:imgEffect>
                    </a14:imgLayer>
                  </a14:imgProps>
                </a:ext>
              </a:extLst>
            </a:blip>
            <a:srcRect/>
            <a:stretch/>
          </p:blipFill>
          <p:spPr>
            <a:xfrm>
              <a:off x="807373" y="6030314"/>
              <a:ext cx="435872" cy="496794"/>
            </a:xfrm>
            <a:prstGeom prst="rect">
              <a:avLst/>
            </a:prstGeom>
            <a:noFill/>
            <a:ln>
              <a:noFill/>
            </a:ln>
          </p:spPr>
        </p:pic>
      </p:grpSp>
    </p:spTree>
    <p:extLst>
      <p:ext uri="{BB962C8B-B14F-4D97-AF65-F5344CB8AC3E}">
        <p14:creationId xmlns:p14="http://schemas.microsoft.com/office/powerpoint/2010/main" val="244107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reaching out to a trash can&#10;&#10;Description automatically generated">
            <a:extLst>
              <a:ext uri="{FF2B5EF4-FFF2-40B4-BE49-F238E27FC236}">
                <a16:creationId xmlns:a16="http://schemas.microsoft.com/office/drawing/2014/main" id="{A4411F31-57C4-4CF3-374F-56E8D67AFB66}"/>
              </a:ext>
            </a:extLst>
          </p:cNvPr>
          <p:cNvPicPr>
            <a:picLocks noChangeAspect="1"/>
          </p:cNvPicPr>
          <p:nvPr/>
        </p:nvPicPr>
        <p:blipFill>
          <a:blip r:embed="rId3"/>
          <a:srcRect r="18076"/>
          <a:stretch/>
        </p:blipFill>
        <p:spPr>
          <a:xfrm>
            <a:off x="6545911" y="1507066"/>
            <a:ext cx="3287764" cy="5350933"/>
          </a:xfrm>
          <a:prstGeom prst="rect">
            <a:avLst/>
          </a:prstGeom>
        </p:spPr>
      </p:pic>
      <p:sp>
        <p:nvSpPr>
          <p:cNvPr id="2" name="Content Placeholder 1">
            <a:extLst>
              <a:ext uri="{FF2B5EF4-FFF2-40B4-BE49-F238E27FC236}">
                <a16:creationId xmlns:a16="http://schemas.microsoft.com/office/drawing/2014/main" id="{D2CD913F-4FD1-8A6A-18D0-B015798F1F6F}"/>
              </a:ext>
            </a:extLst>
          </p:cNvPr>
          <p:cNvSpPr>
            <a:spLocks noGrp="1"/>
          </p:cNvSpPr>
          <p:nvPr>
            <p:ph sz="half" idx="10"/>
          </p:nvPr>
        </p:nvSpPr>
        <p:spPr>
          <a:xfrm>
            <a:off x="232916" y="1303304"/>
            <a:ext cx="6100152" cy="5010818"/>
          </a:xfrm>
        </p:spPr>
        <p:txBody>
          <a:bodyPr>
            <a:noAutofit/>
          </a:bodyPr>
          <a:lstStyle/>
          <a:p>
            <a:pPr>
              <a:lnSpc>
                <a:spcPts val="2600"/>
              </a:lnSpc>
              <a:spcBef>
                <a:spcPts val="900"/>
              </a:spcBef>
            </a:pPr>
            <a:r>
              <a:rPr lang="en-GB" b="1" dirty="0"/>
              <a:t>Environmental impact</a:t>
            </a:r>
          </a:p>
          <a:p>
            <a:pPr>
              <a:lnSpc>
                <a:spcPts val="2400"/>
              </a:lnSpc>
              <a:spcBef>
                <a:spcPts val="900"/>
              </a:spcBef>
            </a:pPr>
            <a:r>
              <a:rPr lang="en-GB" sz="1800" kern="1200" dirty="0">
                <a:effectLst/>
              </a:rPr>
              <a:t>In the UK, two disposable vapes are thrown away every second. Over a year, this is enough lithium to make around 1,200 electric car batteries (lithium is needed for batteries, decreasing reliance on </a:t>
            </a:r>
            <a:br>
              <a:rPr lang="en-GB" sz="1800" kern="1200" dirty="0">
                <a:effectLst/>
              </a:rPr>
            </a:br>
            <a:r>
              <a:rPr lang="en-GB" sz="1800" kern="1200" dirty="0">
                <a:effectLst/>
              </a:rPr>
              <a:t>fossil fuels).</a:t>
            </a:r>
          </a:p>
          <a:p>
            <a:pPr>
              <a:lnSpc>
                <a:spcPts val="2400"/>
              </a:lnSpc>
              <a:spcBef>
                <a:spcPts val="900"/>
              </a:spcBef>
            </a:pPr>
            <a:r>
              <a:rPr lang="en-GB" sz="1800" kern="1200" dirty="0">
                <a:effectLst/>
              </a:rPr>
              <a:t>More than half of people who buy single-use vapes </a:t>
            </a:r>
            <a:br>
              <a:rPr lang="en-GB" sz="1800" kern="1200" dirty="0">
                <a:effectLst/>
              </a:rPr>
            </a:br>
            <a:r>
              <a:rPr lang="en-GB" sz="1800" kern="1200" dirty="0">
                <a:effectLst/>
              </a:rPr>
              <a:t>bin them and some of the biggest vaping brands do not take any specific steps to promote recycling.</a:t>
            </a:r>
          </a:p>
          <a:p>
            <a:pPr>
              <a:lnSpc>
                <a:spcPts val="2400"/>
              </a:lnSpc>
              <a:spcBef>
                <a:spcPts val="900"/>
              </a:spcBef>
            </a:pPr>
            <a:r>
              <a:rPr lang="en-GB" sz="1800" kern="1200" dirty="0">
                <a:effectLst/>
              </a:rPr>
              <a:t>In the UK, vapes require specialist recycling. </a:t>
            </a:r>
            <a:br>
              <a:rPr lang="en-GB" sz="1800" kern="1200" dirty="0">
                <a:effectLst/>
              </a:rPr>
            </a:br>
            <a:r>
              <a:rPr lang="en-GB" sz="1800" kern="1200" dirty="0">
                <a:effectLst/>
              </a:rPr>
              <a:t>If they aren’t recycled, the lithium-ion batteries </a:t>
            </a:r>
            <a:br>
              <a:rPr lang="en-GB" sz="1800" kern="1200" dirty="0">
                <a:effectLst/>
              </a:rPr>
            </a:br>
            <a:r>
              <a:rPr lang="en-GB" sz="1800" kern="1200" dirty="0">
                <a:effectLst/>
              </a:rPr>
              <a:t>can start fires when crushed in a waste truck or </a:t>
            </a:r>
            <a:br>
              <a:rPr lang="en-GB" sz="1800" kern="1200" dirty="0">
                <a:effectLst/>
              </a:rPr>
            </a:br>
            <a:r>
              <a:rPr lang="en-GB" sz="1800" kern="1200" dirty="0">
                <a:effectLst/>
              </a:rPr>
              <a:t>at a waste-processing plant.</a:t>
            </a:r>
          </a:p>
          <a:p>
            <a:pPr>
              <a:lnSpc>
                <a:spcPts val="2400"/>
              </a:lnSpc>
              <a:spcBef>
                <a:spcPts val="900"/>
              </a:spcBef>
            </a:pPr>
            <a:r>
              <a:rPr lang="en-US" sz="1800" b="0" dirty="0"/>
              <a:t>The government is planning to ban disposable vapes and place limitations on the variety of </a:t>
            </a:r>
            <a:r>
              <a:rPr lang="en-US" sz="1800" b="0" dirty="0" err="1"/>
              <a:t>flavours</a:t>
            </a:r>
            <a:r>
              <a:rPr lang="en-US" sz="1800" b="0" dirty="0"/>
              <a:t>. </a:t>
            </a:r>
            <a:endParaRPr lang="en-GB" sz="1800" b="0" dirty="0"/>
          </a:p>
          <a:p>
            <a:pPr>
              <a:lnSpc>
                <a:spcPts val="2600"/>
              </a:lnSpc>
              <a:spcBef>
                <a:spcPts val="900"/>
              </a:spcBef>
            </a:pPr>
            <a:endParaRPr lang="en-GB" sz="1800" dirty="0"/>
          </a:p>
        </p:txBody>
      </p:sp>
      <p:sp>
        <p:nvSpPr>
          <p:cNvPr id="3" name="Title 2">
            <a:extLst>
              <a:ext uri="{FF2B5EF4-FFF2-40B4-BE49-F238E27FC236}">
                <a16:creationId xmlns:a16="http://schemas.microsoft.com/office/drawing/2014/main" id="{96B6F300-10A2-A60A-C168-84FAE924BA95}"/>
              </a:ext>
            </a:extLst>
          </p:cNvPr>
          <p:cNvSpPr>
            <a:spLocks noGrp="1"/>
          </p:cNvSpPr>
          <p:nvPr>
            <p:ph type="title"/>
          </p:nvPr>
        </p:nvSpPr>
        <p:spPr>
          <a:xfrm>
            <a:off x="233592" y="543878"/>
            <a:ext cx="6262741" cy="694054"/>
          </a:xfrm>
        </p:spPr>
        <p:txBody>
          <a:bodyPr/>
          <a:lstStyle/>
          <a:p>
            <a:r>
              <a:rPr lang="en-US"/>
              <a:t>Consequences of vaping</a:t>
            </a:r>
            <a:endParaRPr lang="en-GB"/>
          </a:p>
        </p:txBody>
      </p:sp>
      <p:sp>
        <p:nvSpPr>
          <p:cNvPr id="4" name="Slide Number Placeholder 3">
            <a:extLst>
              <a:ext uri="{FF2B5EF4-FFF2-40B4-BE49-F238E27FC236}">
                <a16:creationId xmlns:a16="http://schemas.microsoft.com/office/drawing/2014/main" id="{E66AC8FC-7D0A-C8A8-1E40-45241D30A304}"/>
              </a:ext>
            </a:extLst>
          </p:cNvPr>
          <p:cNvSpPr>
            <a:spLocks noGrp="1"/>
          </p:cNvSpPr>
          <p:nvPr>
            <p:ph type="sldNum" sz="quarter" idx="4"/>
          </p:nvPr>
        </p:nvSpPr>
        <p:spPr/>
        <p:txBody>
          <a:bodyPr/>
          <a:lstStyle/>
          <a:p>
            <a:r>
              <a:rPr lang="en-GB"/>
              <a:t>© PSHE Association 2025</a:t>
            </a:r>
          </a:p>
        </p:txBody>
      </p:sp>
    </p:spTree>
    <p:extLst>
      <p:ext uri="{BB962C8B-B14F-4D97-AF65-F5344CB8AC3E}">
        <p14:creationId xmlns:p14="http://schemas.microsoft.com/office/powerpoint/2010/main" val="269164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cloud with a black background&#10;&#10;Description automatically generated">
            <a:extLst>
              <a:ext uri="{FF2B5EF4-FFF2-40B4-BE49-F238E27FC236}">
                <a16:creationId xmlns:a16="http://schemas.microsoft.com/office/drawing/2014/main" id="{E2C66445-D1FB-C7B0-95E1-C9B0BAE7AD04}"/>
              </a:ext>
            </a:extLst>
          </p:cNvPr>
          <p:cNvPicPr>
            <a:picLocks noChangeAspect="1"/>
          </p:cNvPicPr>
          <p:nvPr/>
        </p:nvPicPr>
        <p:blipFill>
          <a:blip r:embed="rId3"/>
          <a:srcRect r="25474"/>
          <a:stretch/>
        </p:blipFill>
        <p:spPr>
          <a:xfrm>
            <a:off x="6073253" y="1173735"/>
            <a:ext cx="3832747" cy="2781581"/>
          </a:xfrm>
          <a:prstGeom prst="rect">
            <a:avLst/>
          </a:prstGeom>
        </p:spPr>
      </p:pic>
      <p:sp>
        <p:nvSpPr>
          <p:cNvPr id="2" name="Content Placeholder 1">
            <a:extLst>
              <a:ext uri="{FF2B5EF4-FFF2-40B4-BE49-F238E27FC236}">
                <a16:creationId xmlns:a16="http://schemas.microsoft.com/office/drawing/2014/main" id="{60AEF87C-931B-D29E-ED59-AA6769C999D4}"/>
              </a:ext>
            </a:extLst>
          </p:cNvPr>
          <p:cNvSpPr>
            <a:spLocks noGrp="1"/>
          </p:cNvSpPr>
          <p:nvPr>
            <p:ph sz="half" idx="10"/>
          </p:nvPr>
        </p:nvSpPr>
        <p:spPr>
          <a:xfrm>
            <a:off x="232915" y="1303304"/>
            <a:ext cx="5839661" cy="4368246"/>
          </a:xfrm>
        </p:spPr>
        <p:txBody>
          <a:bodyPr>
            <a:noAutofit/>
          </a:bodyPr>
          <a:lstStyle/>
          <a:p>
            <a:pPr>
              <a:lnSpc>
                <a:spcPts val="2400"/>
              </a:lnSpc>
              <a:spcBef>
                <a:spcPts val="900"/>
              </a:spcBef>
            </a:pPr>
            <a:r>
              <a:rPr lang="en-GB" b="1" dirty="0"/>
              <a:t>Health impact</a:t>
            </a:r>
          </a:p>
          <a:p>
            <a:pPr>
              <a:lnSpc>
                <a:spcPts val="2400"/>
              </a:lnSpc>
              <a:spcBef>
                <a:spcPts val="900"/>
              </a:spcBef>
            </a:pPr>
            <a:r>
              <a:rPr lang="en-GB" sz="1800" kern="1200" dirty="0">
                <a:effectLst/>
              </a:rPr>
              <a:t>The long-term risks of vaping are unclear. </a:t>
            </a:r>
            <a:br>
              <a:rPr lang="en-GB" sz="1800" kern="1200" dirty="0">
                <a:effectLst/>
              </a:rPr>
            </a:br>
            <a:r>
              <a:rPr lang="en-GB" sz="1800" kern="1200" dirty="0">
                <a:effectLst/>
              </a:rPr>
              <a:t>While vaping is far less harmful than smoking </a:t>
            </a:r>
            <a:br>
              <a:rPr lang="en-GB" sz="1800" kern="1200" dirty="0">
                <a:effectLst/>
              </a:rPr>
            </a:br>
            <a:r>
              <a:rPr lang="en-GB" sz="1800" kern="1200" dirty="0">
                <a:effectLst/>
              </a:rPr>
              <a:t>(the risks from which are well-evidenced), it is not risk free. </a:t>
            </a:r>
          </a:p>
          <a:p>
            <a:pPr>
              <a:lnSpc>
                <a:spcPts val="2400"/>
              </a:lnSpc>
              <a:spcBef>
                <a:spcPts val="900"/>
              </a:spcBef>
            </a:pPr>
            <a:r>
              <a:rPr lang="en-GB" sz="1800" kern="1200" dirty="0">
                <a:effectLst/>
              </a:rPr>
              <a:t>Vaping can be addictive, mostly due to the presence of nicotine and the ease with which it can be taken and become part of someone’s daily routine. </a:t>
            </a:r>
          </a:p>
          <a:p>
            <a:pPr>
              <a:lnSpc>
                <a:spcPts val="2400"/>
              </a:lnSpc>
              <a:spcBef>
                <a:spcPts val="900"/>
              </a:spcBef>
            </a:pPr>
            <a:r>
              <a:rPr lang="en-GB" sz="1800" kern="1200" dirty="0">
                <a:effectLst/>
              </a:rPr>
              <a:t>The liquid and vapour in vapes contain some chemicals found in cigarette smoke (although at lower levels) that may be harmful. </a:t>
            </a:r>
          </a:p>
          <a:p>
            <a:pPr marL="0" marR="0" lvl="0" indent="0" algn="l" defTabSz="914400" rtl="0" eaLnBrk="1" fontAlgn="auto" latinLnBrk="0" hangingPunct="1">
              <a:lnSpc>
                <a:spcPts val="2400"/>
              </a:lnSpc>
              <a:spcBef>
                <a:spcPts val="900"/>
              </a:spcBef>
              <a:spcAft>
                <a:spcPts val="0"/>
              </a:spcAft>
              <a:buClrTx/>
              <a:buSzTx/>
              <a:buFontTx/>
              <a:buNone/>
              <a:tabLst/>
              <a:defRPr/>
            </a:pPr>
            <a:r>
              <a:rPr lang="en-GB" sz="1800" kern="1200" dirty="0">
                <a:effectLst/>
              </a:rPr>
              <a:t>Vaping still exposes users to some toxins. Nicotine is an addictive substance and evidence suggests it may be riskier for young people than adults.</a:t>
            </a:r>
            <a:endParaRPr lang="en-GB" sz="1800" b="1" dirty="0"/>
          </a:p>
          <a:p>
            <a:pPr>
              <a:lnSpc>
                <a:spcPts val="2400"/>
              </a:lnSpc>
              <a:spcBef>
                <a:spcPts val="900"/>
              </a:spcBef>
            </a:pPr>
            <a:endParaRPr lang="en-GB" dirty="0"/>
          </a:p>
        </p:txBody>
      </p:sp>
      <p:sp>
        <p:nvSpPr>
          <p:cNvPr id="3" name="Title 2">
            <a:extLst>
              <a:ext uri="{FF2B5EF4-FFF2-40B4-BE49-F238E27FC236}">
                <a16:creationId xmlns:a16="http://schemas.microsoft.com/office/drawing/2014/main" id="{9D1EA3BB-D96F-8DC8-BF5D-2586A18C14D4}"/>
              </a:ext>
            </a:extLst>
          </p:cNvPr>
          <p:cNvSpPr>
            <a:spLocks noGrp="1"/>
          </p:cNvSpPr>
          <p:nvPr>
            <p:ph type="title"/>
          </p:nvPr>
        </p:nvSpPr>
        <p:spPr>
          <a:xfrm>
            <a:off x="233592" y="543878"/>
            <a:ext cx="5839661" cy="694054"/>
          </a:xfrm>
        </p:spPr>
        <p:txBody>
          <a:bodyPr/>
          <a:lstStyle/>
          <a:p>
            <a:r>
              <a:rPr lang="en-US"/>
              <a:t>Consequences of vaping</a:t>
            </a:r>
            <a:endParaRPr lang="en-GB"/>
          </a:p>
        </p:txBody>
      </p:sp>
      <p:sp>
        <p:nvSpPr>
          <p:cNvPr id="4" name="Slide Number Placeholder 3">
            <a:extLst>
              <a:ext uri="{FF2B5EF4-FFF2-40B4-BE49-F238E27FC236}">
                <a16:creationId xmlns:a16="http://schemas.microsoft.com/office/drawing/2014/main" id="{48C7BF5C-32E4-7373-AE6B-A911754111EE}"/>
              </a:ext>
            </a:extLst>
          </p:cNvPr>
          <p:cNvSpPr>
            <a:spLocks noGrp="1"/>
          </p:cNvSpPr>
          <p:nvPr>
            <p:ph type="sldNum" sz="quarter" idx="4"/>
          </p:nvPr>
        </p:nvSpPr>
        <p:spPr/>
        <p:txBody>
          <a:bodyPr/>
          <a:lstStyle/>
          <a:p>
            <a:r>
              <a:rPr lang="en-GB"/>
              <a:t>© PSHE Association 2025</a:t>
            </a:r>
          </a:p>
        </p:txBody>
      </p:sp>
      <p:pic>
        <p:nvPicPr>
          <p:cNvPr id="7" name="Picture 6" descr="A person holding a vape pen&#10;&#10;Description automatically generated">
            <a:extLst>
              <a:ext uri="{FF2B5EF4-FFF2-40B4-BE49-F238E27FC236}">
                <a16:creationId xmlns:a16="http://schemas.microsoft.com/office/drawing/2014/main" id="{F09AD3BE-75A9-89EE-0A1F-35762E9EC0E5}"/>
              </a:ext>
            </a:extLst>
          </p:cNvPr>
          <p:cNvPicPr>
            <a:picLocks noChangeAspect="1"/>
          </p:cNvPicPr>
          <p:nvPr/>
        </p:nvPicPr>
        <p:blipFill>
          <a:blip r:embed="rId4"/>
          <a:srcRect r="25134"/>
          <a:stretch/>
        </p:blipFill>
        <p:spPr>
          <a:xfrm>
            <a:off x="7209183" y="2526637"/>
            <a:ext cx="2696817" cy="3712395"/>
          </a:xfrm>
          <a:prstGeom prst="rect">
            <a:avLst/>
          </a:prstGeom>
        </p:spPr>
      </p:pic>
    </p:spTree>
    <p:extLst>
      <p:ext uri="{BB962C8B-B14F-4D97-AF65-F5344CB8AC3E}">
        <p14:creationId xmlns:p14="http://schemas.microsoft.com/office/powerpoint/2010/main" val="141518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box with a shelf full of vape&#10;&#10;Description automatically generated">
            <a:extLst>
              <a:ext uri="{FF2B5EF4-FFF2-40B4-BE49-F238E27FC236}">
                <a16:creationId xmlns:a16="http://schemas.microsoft.com/office/drawing/2014/main" id="{AE17586E-70EF-14D2-DAFB-C03DC2DCB899}"/>
              </a:ext>
            </a:extLst>
          </p:cNvPr>
          <p:cNvPicPr>
            <a:picLocks noChangeAspect="1"/>
          </p:cNvPicPr>
          <p:nvPr/>
        </p:nvPicPr>
        <p:blipFill>
          <a:blip r:embed="rId3"/>
          <a:srcRect r="42370" b="16077"/>
          <a:stretch/>
        </p:blipFill>
        <p:spPr>
          <a:xfrm>
            <a:off x="6798214" y="934727"/>
            <a:ext cx="3107786" cy="5923274"/>
          </a:xfrm>
          <a:prstGeom prst="rect">
            <a:avLst/>
          </a:prstGeom>
        </p:spPr>
      </p:pic>
      <p:sp>
        <p:nvSpPr>
          <p:cNvPr id="3" name="Title 2">
            <a:extLst>
              <a:ext uri="{FF2B5EF4-FFF2-40B4-BE49-F238E27FC236}">
                <a16:creationId xmlns:a16="http://schemas.microsoft.com/office/drawing/2014/main" id="{1C7C5AD2-BAF9-77E1-F10A-33D6380E2EE6}"/>
              </a:ext>
            </a:extLst>
          </p:cNvPr>
          <p:cNvSpPr>
            <a:spLocks noGrp="1"/>
          </p:cNvSpPr>
          <p:nvPr>
            <p:ph type="title"/>
          </p:nvPr>
        </p:nvSpPr>
        <p:spPr>
          <a:xfrm>
            <a:off x="233593" y="543878"/>
            <a:ext cx="5880604" cy="694054"/>
          </a:xfrm>
        </p:spPr>
        <p:txBody>
          <a:bodyPr/>
          <a:lstStyle/>
          <a:p>
            <a:r>
              <a:rPr lang="en-US" dirty="0"/>
              <a:t>Consequences of vaping</a:t>
            </a:r>
            <a:endParaRPr lang="en-GB" dirty="0"/>
          </a:p>
        </p:txBody>
      </p:sp>
      <p:sp>
        <p:nvSpPr>
          <p:cNvPr id="4" name="Slide Number Placeholder 3">
            <a:extLst>
              <a:ext uri="{FF2B5EF4-FFF2-40B4-BE49-F238E27FC236}">
                <a16:creationId xmlns:a16="http://schemas.microsoft.com/office/drawing/2014/main" id="{E194B6C6-E074-1B67-F6AD-08E9CD010B49}"/>
              </a:ext>
            </a:extLst>
          </p:cNvPr>
          <p:cNvSpPr>
            <a:spLocks noGrp="1"/>
          </p:cNvSpPr>
          <p:nvPr>
            <p:ph type="sldNum" sz="quarter" idx="4"/>
          </p:nvPr>
        </p:nvSpPr>
        <p:spPr/>
        <p:txBody>
          <a:bodyPr/>
          <a:lstStyle/>
          <a:p>
            <a:r>
              <a:rPr lang="en-GB"/>
              <a:t>© PSHE Association 2025</a:t>
            </a:r>
          </a:p>
        </p:txBody>
      </p:sp>
      <p:sp>
        <p:nvSpPr>
          <p:cNvPr id="5" name="Content Placeholder 1">
            <a:extLst>
              <a:ext uri="{FF2B5EF4-FFF2-40B4-BE49-F238E27FC236}">
                <a16:creationId xmlns:a16="http://schemas.microsoft.com/office/drawing/2014/main" id="{DE83AF07-4665-508F-BC82-E129234DCF76}"/>
              </a:ext>
            </a:extLst>
          </p:cNvPr>
          <p:cNvSpPr txBox="1">
            <a:spLocks/>
          </p:cNvSpPr>
          <p:nvPr/>
        </p:nvSpPr>
        <p:spPr>
          <a:xfrm>
            <a:off x="232916" y="1303304"/>
            <a:ext cx="6684720" cy="4368246"/>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GB" b="1" dirty="0"/>
              <a:t>Legal impact</a:t>
            </a:r>
          </a:p>
          <a:p>
            <a:pPr>
              <a:lnSpc>
                <a:spcPts val="2400"/>
              </a:lnSpc>
              <a:spcBef>
                <a:spcPts val="900"/>
              </a:spcBef>
            </a:pPr>
            <a:r>
              <a:rPr lang="en-GB" sz="1800" kern="1200" dirty="0">
                <a:effectLst/>
              </a:rPr>
              <a:t>It is not illegal to smoke or vape underage, but anyone </a:t>
            </a:r>
            <a:br>
              <a:rPr lang="en-GB" sz="1800" kern="1200" dirty="0">
                <a:effectLst/>
              </a:rPr>
            </a:br>
            <a:r>
              <a:rPr lang="en-GB" sz="1800" kern="1200" dirty="0">
                <a:effectLst/>
              </a:rPr>
              <a:t>who sells cigarettes or vapes to under-18s, or buys them </a:t>
            </a:r>
            <a:br>
              <a:rPr lang="en-GB" sz="1800" kern="1200" dirty="0">
                <a:effectLst/>
              </a:rPr>
            </a:br>
            <a:r>
              <a:rPr lang="en-GB" sz="1800" kern="1200" dirty="0">
                <a:effectLst/>
              </a:rPr>
              <a:t>on behalf of anyone under 18, is breaking the law.</a:t>
            </a:r>
          </a:p>
          <a:p>
            <a:pPr>
              <a:lnSpc>
                <a:spcPts val="2400"/>
              </a:lnSpc>
              <a:spcBef>
                <a:spcPts val="900"/>
              </a:spcBef>
            </a:pPr>
            <a:r>
              <a:rPr lang="en-GB" sz="1800" kern="1200" dirty="0">
                <a:effectLst/>
              </a:rPr>
              <a:t>Vapes are an age-restricted product because there is potential for users to become addicted to </a:t>
            </a:r>
            <a:br>
              <a:rPr lang="en-GB" sz="1800" kern="1200" dirty="0">
                <a:effectLst/>
              </a:rPr>
            </a:br>
            <a:r>
              <a:rPr lang="en-GB" sz="1800" kern="1200" dirty="0">
                <a:effectLst/>
              </a:rPr>
              <a:t>nicotine-containing vapes, and because the long-term </a:t>
            </a:r>
            <a:br>
              <a:rPr lang="en-GB" sz="1800" kern="1200" dirty="0">
                <a:effectLst/>
              </a:rPr>
            </a:br>
            <a:r>
              <a:rPr lang="en-GB" sz="1800" kern="1200" dirty="0">
                <a:effectLst/>
              </a:rPr>
              <a:t>effects of vaping on health are unknown.</a:t>
            </a:r>
          </a:p>
          <a:p>
            <a:pPr>
              <a:lnSpc>
                <a:spcPts val="2400"/>
              </a:lnSpc>
              <a:spcBef>
                <a:spcPts val="900"/>
              </a:spcBef>
            </a:pPr>
            <a:r>
              <a:rPr lang="en-US" sz="1800" kern="1200" dirty="0">
                <a:effectLst/>
              </a:rPr>
              <a:t>The previous government planned to make it illegal for anyone to buy tobacco over time. Under the new law, each year the legal age for cigarette sales would increase by a year. It meant that people </a:t>
            </a:r>
            <a:br>
              <a:rPr lang="en-US" sz="1800" kern="1200" dirty="0">
                <a:effectLst/>
              </a:rPr>
            </a:br>
            <a:r>
              <a:rPr lang="en-US" sz="1800" kern="1200" dirty="0">
                <a:effectLst/>
              </a:rPr>
              <a:t>born in or after 2009 would never be able to legally buy cigarettes. If approved by parliament, this would come into force as law from 2027.</a:t>
            </a:r>
            <a:endParaRPr lang="en-GB" sz="1800" kern="1200" dirty="0">
              <a:effectLst/>
            </a:endParaRPr>
          </a:p>
          <a:p>
            <a:pPr>
              <a:lnSpc>
                <a:spcPts val="2400"/>
              </a:lnSpc>
              <a:spcBef>
                <a:spcPts val="900"/>
              </a:spcBef>
            </a:pPr>
            <a:endParaRPr lang="en-GB" dirty="0"/>
          </a:p>
        </p:txBody>
      </p:sp>
    </p:spTree>
    <p:extLst>
      <p:ext uri="{BB962C8B-B14F-4D97-AF65-F5344CB8AC3E}">
        <p14:creationId xmlns:p14="http://schemas.microsoft.com/office/powerpoint/2010/main" val="366620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ABEB-3A8A-5112-8132-00DAA9CBA61B}"/>
              </a:ext>
            </a:extLst>
          </p:cNvPr>
          <p:cNvSpPr>
            <a:spLocks noGrp="1"/>
          </p:cNvSpPr>
          <p:nvPr>
            <p:ph type="title"/>
          </p:nvPr>
        </p:nvSpPr>
        <p:spPr>
          <a:xfrm>
            <a:off x="233593" y="543878"/>
            <a:ext cx="5907900" cy="694054"/>
          </a:xfrm>
        </p:spPr>
        <p:txBody>
          <a:bodyPr/>
          <a:lstStyle/>
          <a:p>
            <a:r>
              <a:rPr lang="en-US" dirty="0"/>
              <a:t>Consequences of vaping</a:t>
            </a:r>
            <a:endParaRPr lang="en-GB" dirty="0"/>
          </a:p>
        </p:txBody>
      </p:sp>
      <p:sp>
        <p:nvSpPr>
          <p:cNvPr id="3" name="Content Placeholder 2">
            <a:extLst>
              <a:ext uri="{FF2B5EF4-FFF2-40B4-BE49-F238E27FC236}">
                <a16:creationId xmlns:a16="http://schemas.microsoft.com/office/drawing/2014/main" id="{8A90ED8E-854B-CF78-C97A-09C1132E23DA}"/>
              </a:ext>
            </a:extLst>
          </p:cNvPr>
          <p:cNvSpPr>
            <a:spLocks noGrp="1"/>
          </p:cNvSpPr>
          <p:nvPr>
            <p:ph sz="half" idx="10"/>
          </p:nvPr>
        </p:nvSpPr>
        <p:spPr>
          <a:xfrm>
            <a:off x="240663" y="1311053"/>
            <a:ext cx="5502868" cy="4368246"/>
          </a:xfrm>
        </p:spPr>
        <p:txBody>
          <a:bodyPr>
            <a:noAutofit/>
          </a:bodyPr>
          <a:lstStyle/>
          <a:p>
            <a:pPr>
              <a:lnSpc>
                <a:spcPts val="2400"/>
              </a:lnSpc>
              <a:spcBef>
                <a:spcPts val="900"/>
              </a:spcBef>
            </a:pPr>
            <a:r>
              <a:rPr lang="en-GB" b="1" dirty="0"/>
              <a:t>Other impact</a:t>
            </a:r>
          </a:p>
          <a:p>
            <a:pPr>
              <a:lnSpc>
                <a:spcPts val="2400"/>
              </a:lnSpc>
              <a:spcBef>
                <a:spcPts val="900"/>
              </a:spcBef>
            </a:pPr>
            <a:r>
              <a:rPr lang="en-GB" sz="1800" kern="1200" dirty="0">
                <a:effectLst/>
              </a:rPr>
              <a:t>Vapes can help someone to quit smoking, by providing a replacement source of nicotine (although they are not recommended for </a:t>
            </a:r>
            <a:br>
              <a:rPr lang="en-GB" sz="1800" kern="1200" dirty="0">
                <a:effectLst/>
              </a:rPr>
            </a:br>
            <a:r>
              <a:rPr lang="en-GB" sz="1800" kern="1200" dirty="0">
                <a:effectLst/>
              </a:rPr>
              <a:t>non-smokers).</a:t>
            </a:r>
          </a:p>
          <a:p>
            <a:pPr>
              <a:lnSpc>
                <a:spcPts val="2400"/>
              </a:lnSpc>
              <a:spcBef>
                <a:spcPts val="900"/>
              </a:spcBef>
            </a:pPr>
            <a:r>
              <a:rPr lang="en-GB" sz="1800" kern="1200" dirty="0">
                <a:effectLst/>
              </a:rPr>
              <a:t>The vaping industry continues to grow </a:t>
            </a:r>
            <a:br>
              <a:rPr lang="en-GB" sz="1800" kern="1200" dirty="0">
                <a:effectLst/>
              </a:rPr>
            </a:br>
            <a:r>
              <a:rPr lang="en-GB" sz="1800" kern="1200" dirty="0">
                <a:effectLst/>
              </a:rPr>
              <a:t>(with some vaping companies backed by the tobacco industry) and is solely focused on making a profit. </a:t>
            </a:r>
          </a:p>
          <a:p>
            <a:pPr>
              <a:lnSpc>
                <a:spcPts val="2400"/>
              </a:lnSpc>
              <a:spcBef>
                <a:spcPts val="900"/>
              </a:spcBef>
            </a:pPr>
            <a:r>
              <a:rPr lang="en-GB" sz="1800" kern="1200" dirty="0">
                <a:effectLst/>
              </a:rPr>
              <a:t>Organisations are free to make their own policies about where people can vape. This may mean that someone has to separate from their friends/family and go to a designated area where they are allowed to vape.</a:t>
            </a:r>
            <a:endParaRPr lang="en-GB" sz="1800" b="1" dirty="0"/>
          </a:p>
          <a:p>
            <a:endParaRPr lang="en-GB" dirty="0"/>
          </a:p>
        </p:txBody>
      </p:sp>
      <p:sp>
        <p:nvSpPr>
          <p:cNvPr id="4" name="Slide Number Placeholder 3">
            <a:extLst>
              <a:ext uri="{FF2B5EF4-FFF2-40B4-BE49-F238E27FC236}">
                <a16:creationId xmlns:a16="http://schemas.microsoft.com/office/drawing/2014/main" id="{02F7C1D5-8B5A-AB64-672E-5DAF5C415D1B}"/>
              </a:ext>
            </a:extLst>
          </p:cNvPr>
          <p:cNvSpPr>
            <a:spLocks noGrp="1"/>
          </p:cNvSpPr>
          <p:nvPr>
            <p:ph type="sldNum" sz="quarter" idx="4"/>
          </p:nvPr>
        </p:nvSpPr>
        <p:spPr/>
        <p:txBody>
          <a:bodyPr/>
          <a:lstStyle/>
          <a:p>
            <a:r>
              <a:rPr lang="en-GB"/>
              <a:t>© PSHE Association 2025</a:t>
            </a:r>
          </a:p>
        </p:txBody>
      </p:sp>
      <p:pic>
        <p:nvPicPr>
          <p:cNvPr id="6" name="Picture 5" descr="A sign with a picture of a vaping area&#10;&#10;Description automatically generated">
            <a:extLst>
              <a:ext uri="{FF2B5EF4-FFF2-40B4-BE49-F238E27FC236}">
                <a16:creationId xmlns:a16="http://schemas.microsoft.com/office/drawing/2014/main" id="{C11FBA10-D47F-4A37-E174-DD8AFB48663C}"/>
              </a:ext>
            </a:extLst>
          </p:cNvPr>
          <p:cNvPicPr>
            <a:picLocks noChangeAspect="1"/>
          </p:cNvPicPr>
          <p:nvPr/>
        </p:nvPicPr>
        <p:blipFill>
          <a:blip r:embed="rId3"/>
          <a:srcRect r="7983"/>
          <a:stretch/>
        </p:blipFill>
        <p:spPr>
          <a:xfrm>
            <a:off x="6073361" y="1773381"/>
            <a:ext cx="3832639" cy="3075709"/>
          </a:xfrm>
          <a:prstGeom prst="rect">
            <a:avLst/>
          </a:prstGeom>
        </p:spPr>
      </p:pic>
    </p:spTree>
    <p:extLst>
      <p:ext uri="{BB962C8B-B14F-4D97-AF65-F5344CB8AC3E}">
        <p14:creationId xmlns:p14="http://schemas.microsoft.com/office/powerpoint/2010/main" val="92883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5F54-64B4-F86B-923F-126F900C3749}"/>
            </a:ext>
          </a:extLst>
        </p:cNvPr>
        <p:cNvGrpSpPr/>
        <p:nvPr/>
      </p:nvGrpSpPr>
      <p:grpSpPr>
        <a:xfrm>
          <a:off x="0" y="0"/>
          <a:ext cx="0" cy="0"/>
          <a:chOff x="0" y="0"/>
          <a:chExt cx="0" cy="0"/>
        </a:xfrm>
      </p:grpSpPr>
      <p:pic>
        <p:nvPicPr>
          <p:cNvPr id="8" name="Picture 7" descr="A red question mark in a circle&#10;&#10;Description automatically generated">
            <a:extLst>
              <a:ext uri="{FF2B5EF4-FFF2-40B4-BE49-F238E27FC236}">
                <a16:creationId xmlns:a16="http://schemas.microsoft.com/office/drawing/2014/main" id="{825F4302-8534-0E4E-DF78-E38EB2CB74C8}"/>
              </a:ext>
            </a:extLst>
          </p:cNvPr>
          <p:cNvPicPr>
            <a:picLocks noChangeAspect="1"/>
          </p:cNvPicPr>
          <p:nvPr/>
        </p:nvPicPr>
        <p:blipFill>
          <a:blip r:embed="rId3"/>
          <a:stretch>
            <a:fillRect/>
          </a:stretch>
        </p:blipFill>
        <p:spPr>
          <a:xfrm>
            <a:off x="6704616" y="3895448"/>
            <a:ext cx="2312750" cy="2312750"/>
          </a:xfrm>
          <a:prstGeom prst="rect">
            <a:avLst/>
          </a:prstGeom>
        </p:spPr>
      </p:pic>
      <p:sp>
        <p:nvSpPr>
          <p:cNvPr id="4" name="Slide Number Placeholder 3">
            <a:extLst>
              <a:ext uri="{FF2B5EF4-FFF2-40B4-BE49-F238E27FC236}">
                <a16:creationId xmlns:a16="http://schemas.microsoft.com/office/drawing/2014/main" id="{404E0CFE-C78D-9C93-8A86-8A71E34C9929}"/>
              </a:ext>
            </a:extLst>
          </p:cNvPr>
          <p:cNvSpPr>
            <a:spLocks noGrp="1"/>
          </p:cNvSpPr>
          <p:nvPr>
            <p:ph type="sldNum" sz="quarter" idx="4"/>
          </p:nvPr>
        </p:nvSpPr>
        <p:spPr/>
        <p:txBody>
          <a:bodyPr/>
          <a:lstStyle/>
          <a:p>
            <a:r>
              <a:rPr lang="en-GB"/>
              <a:t>© PSHE Association 2025</a:t>
            </a:r>
          </a:p>
        </p:txBody>
      </p:sp>
      <p:sp>
        <p:nvSpPr>
          <p:cNvPr id="6" name="Title 1">
            <a:extLst>
              <a:ext uri="{FF2B5EF4-FFF2-40B4-BE49-F238E27FC236}">
                <a16:creationId xmlns:a16="http://schemas.microsoft.com/office/drawing/2014/main" id="{DEB41431-C54A-CD57-F5C5-A0947DB48132}"/>
              </a:ext>
            </a:extLst>
          </p:cNvPr>
          <p:cNvSpPr txBox="1">
            <a:spLocks/>
          </p:cNvSpPr>
          <p:nvPr/>
        </p:nvSpPr>
        <p:spPr>
          <a:xfrm>
            <a:off x="233592" y="543878"/>
            <a:ext cx="1015931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solidFill>
                  <a:schemeClr val="bg1"/>
                </a:solidFill>
              </a:rPr>
              <a:t>Personal reflection</a:t>
            </a:r>
          </a:p>
        </p:txBody>
      </p:sp>
      <p:sp>
        <p:nvSpPr>
          <p:cNvPr id="7" name="Content Placeholder 2">
            <a:extLst>
              <a:ext uri="{FF2B5EF4-FFF2-40B4-BE49-F238E27FC236}">
                <a16:creationId xmlns:a16="http://schemas.microsoft.com/office/drawing/2014/main" id="{A596E59D-9A45-C7CB-4680-00965DC76FFB}"/>
              </a:ext>
            </a:extLst>
          </p:cNvPr>
          <p:cNvSpPr txBox="1">
            <a:spLocks/>
          </p:cNvSpPr>
          <p:nvPr/>
        </p:nvSpPr>
        <p:spPr>
          <a:xfrm>
            <a:off x="232915" y="1303304"/>
            <a:ext cx="6179035" cy="436824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700"/>
              </a:lnSpc>
            </a:pPr>
            <a:r>
              <a:rPr lang="en-GB" sz="2000" dirty="0">
                <a:solidFill>
                  <a:schemeClr val="bg1"/>
                </a:solidFill>
                <a:ea typeface="Calibri" panose="020F0502020204030204" pitchFamily="34" charset="0"/>
                <a:cs typeface="Times New Roman" panose="02020603050405020304" pitchFamily="18" charset="0"/>
              </a:rPr>
              <a:t>Privately reflect on w</a:t>
            </a:r>
            <a:r>
              <a:rPr lang="en-GB" sz="2000" dirty="0">
                <a:solidFill>
                  <a:schemeClr val="bg1"/>
                </a:solidFill>
                <a:effectLst/>
                <a:ea typeface="Calibri" panose="020F0502020204030204" pitchFamily="34" charset="0"/>
                <a:cs typeface="Times New Roman" panose="02020603050405020304" pitchFamily="18" charset="0"/>
              </a:rPr>
              <a:t>hat you </a:t>
            </a:r>
            <a:r>
              <a:rPr lang="en-GB" sz="2000" dirty="0">
                <a:solidFill>
                  <a:schemeClr val="bg1"/>
                </a:solidFill>
                <a:ea typeface="Calibri" panose="020F0502020204030204" pitchFamily="34" charset="0"/>
                <a:cs typeface="Times New Roman" panose="02020603050405020304" pitchFamily="18" charset="0"/>
              </a:rPr>
              <a:t>think </a:t>
            </a:r>
            <a:r>
              <a:rPr lang="en-GB" sz="2000" dirty="0">
                <a:solidFill>
                  <a:schemeClr val="bg1"/>
                </a:solidFill>
                <a:effectLst/>
                <a:ea typeface="Calibri" panose="020F0502020204030204" pitchFamily="34" charset="0"/>
                <a:cs typeface="Times New Roman" panose="02020603050405020304" pitchFamily="18" charset="0"/>
              </a:rPr>
              <a:t>the most significant impact is.</a:t>
            </a:r>
          </a:p>
          <a:p>
            <a:pPr>
              <a:lnSpc>
                <a:spcPts val="2700"/>
              </a:lnSpc>
            </a:pPr>
            <a:r>
              <a:rPr lang="en-GB" sz="2000" dirty="0">
                <a:solidFill>
                  <a:schemeClr val="bg1"/>
                </a:solidFill>
                <a:effectLst/>
                <a:ea typeface="Calibri" panose="020F0502020204030204" pitchFamily="34" charset="0"/>
                <a:cs typeface="Times New Roman" panose="02020603050405020304" pitchFamily="18" charset="0"/>
              </a:rPr>
              <a:t>Think about which consequences would be most likely to influence your own decisions about vaping…</a:t>
            </a:r>
            <a:endParaRPr lang="en-GB" sz="2000" dirty="0">
              <a:solidFill>
                <a:schemeClr val="bg1"/>
              </a:solidFill>
            </a:endParaRPr>
          </a:p>
        </p:txBody>
      </p:sp>
      <p:pic>
        <p:nvPicPr>
          <p:cNvPr id="19" name="Picture 18" descr="A green and brown gavel&#10;&#10;Description automatically generated">
            <a:extLst>
              <a:ext uri="{FF2B5EF4-FFF2-40B4-BE49-F238E27FC236}">
                <a16:creationId xmlns:a16="http://schemas.microsoft.com/office/drawing/2014/main" id="{F1F26A23-FF2F-95EE-391C-B928AFBA7691}"/>
              </a:ext>
            </a:extLst>
          </p:cNvPr>
          <p:cNvPicPr>
            <a:picLocks noChangeAspect="1"/>
          </p:cNvPicPr>
          <p:nvPr/>
        </p:nvPicPr>
        <p:blipFill>
          <a:blip r:embed="rId4"/>
          <a:stretch>
            <a:fillRect/>
          </a:stretch>
        </p:blipFill>
        <p:spPr>
          <a:xfrm>
            <a:off x="4745679" y="3895450"/>
            <a:ext cx="2330321" cy="2330321"/>
          </a:xfrm>
          <a:prstGeom prst="rect">
            <a:avLst/>
          </a:prstGeom>
        </p:spPr>
      </p:pic>
      <p:pic>
        <p:nvPicPr>
          <p:cNvPr id="17" name="Picture 16" descr="A purple heart with a white line&#10;&#10;Description automatically generated">
            <a:extLst>
              <a:ext uri="{FF2B5EF4-FFF2-40B4-BE49-F238E27FC236}">
                <a16:creationId xmlns:a16="http://schemas.microsoft.com/office/drawing/2014/main" id="{C10E3F31-926F-E3EC-4D2F-E07CEA82A3FA}"/>
              </a:ext>
            </a:extLst>
          </p:cNvPr>
          <p:cNvPicPr>
            <a:picLocks noChangeAspect="1"/>
          </p:cNvPicPr>
          <p:nvPr/>
        </p:nvPicPr>
        <p:blipFill>
          <a:blip r:embed="rId5"/>
          <a:stretch>
            <a:fillRect/>
          </a:stretch>
        </p:blipFill>
        <p:spPr>
          <a:xfrm>
            <a:off x="2881543" y="3895452"/>
            <a:ext cx="2330321" cy="2330321"/>
          </a:xfrm>
          <a:prstGeom prst="rect">
            <a:avLst/>
          </a:prstGeom>
        </p:spPr>
      </p:pic>
      <p:pic>
        <p:nvPicPr>
          <p:cNvPr id="15" name="Picture 14" descr="A green and blue globe&#10;&#10;Description automatically generated with medium confidence">
            <a:extLst>
              <a:ext uri="{FF2B5EF4-FFF2-40B4-BE49-F238E27FC236}">
                <a16:creationId xmlns:a16="http://schemas.microsoft.com/office/drawing/2014/main" id="{3057FA9B-F189-DA43-C2D1-A68071315EC2}"/>
              </a:ext>
            </a:extLst>
          </p:cNvPr>
          <p:cNvPicPr>
            <a:picLocks noChangeAspect="1"/>
          </p:cNvPicPr>
          <p:nvPr/>
        </p:nvPicPr>
        <p:blipFill>
          <a:blip r:embed="rId6"/>
          <a:stretch>
            <a:fillRect/>
          </a:stretch>
        </p:blipFill>
        <p:spPr>
          <a:xfrm>
            <a:off x="835671" y="3877877"/>
            <a:ext cx="2330321" cy="2330321"/>
          </a:xfrm>
          <a:prstGeom prst="rect">
            <a:avLst/>
          </a:prstGeom>
        </p:spPr>
      </p:pic>
    </p:spTree>
    <p:extLst>
      <p:ext uri="{BB962C8B-B14F-4D97-AF65-F5344CB8AC3E}">
        <p14:creationId xmlns:p14="http://schemas.microsoft.com/office/powerpoint/2010/main" val="416315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a:t>Using this PowerPoint</a:t>
            </a:r>
          </a:p>
        </p:txBody>
      </p:sp>
      <p:sp>
        <p:nvSpPr>
          <p:cNvPr id="2" name="Content Placeholder 9">
            <a:extLst>
              <a:ext uri="{FF2B5EF4-FFF2-40B4-BE49-F238E27FC236}">
                <a16:creationId xmlns:a16="http://schemas.microsoft.com/office/drawing/2014/main" id="{72AF02D9-9B32-A9FB-A1C5-997C3DAE53F4}"/>
              </a:ext>
            </a:extLst>
          </p:cNvPr>
          <p:cNvSpPr txBox="1">
            <a:spLocks/>
          </p:cNvSpPr>
          <p:nvPr/>
        </p:nvSpPr>
        <p:spPr>
          <a:xfrm>
            <a:off x="228178" y="1284367"/>
            <a:ext cx="7365318"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525D9C-982D-E747-B35D-33A7D789E3CA}"/>
              </a:ext>
            </a:extLst>
          </p:cNvPr>
          <p:cNvSpPr>
            <a:spLocks noGrp="1"/>
          </p:cNvSpPr>
          <p:nvPr>
            <p:ph type="sldNum" sz="quarter" idx="4"/>
          </p:nvPr>
        </p:nvSpPr>
        <p:spPr/>
        <p:txBody>
          <a:bodyPr/>
          <a:lstStyle/>
          <a:p>
            <a:r>
              <a:rPr lang="en-GB"/>
              <a:t>© PSHE Association 2025</a:t>
            </a:r>
          </a:p>
        </p:txBody>
      </p:sp>
      <p:sp>
        <p:nvSpPr>
          <p:cNvPr id="7" name="Title 1">
            <a:extLst>
              <a:ext uri="{FF2B5EF4-FFF2-40B4-BE49-F238E27FC236}">
                <a16:creationId xmlns:a16="http://schemas.microsoft.com/office/drawing/2014/main" id="{7AC8D0B6-FD83-2E8F-7E1C-AD335156C522}"/>
              </a:ext>
            </a:extLst>
          </p:cNvPr>
          <p:cNvSpPr txBox="1">
            <a:spLocks/>
          </p:cNvSpPr>
          <p:nvPr/>
        </p:nvSpPr>
        <p:spPr>
          <a:xfrm>
            <a:off x="233592" y="543878"/>
            <a:ext cx="1015931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solidFill>
                  <a:schemeClr val="bg1"/>
                </a:solidFill>
              </a:rPr>
              <a:t>Challenging misconceptions</a:t>
            </a:r>
          </a:p>
        </p:txBody>
      </p:sp>
      <p:sp>
        <p:nvSpPr>
          <p:cNvPr id="10" name="Content Placeholder 2">
            <a:extLst>
              <a:ext uri="{FF2B5EF4-FFF2-40B4-BE49-F238E27FC236}">
                <a16:creationId xmlns:a16="http://schemas.microsoft.com/office/drawing/2014/main" id="{D1844125-63FC-9752-8132-430D7DB32860}"/>
              </a:ext>
            </a:extLst>
          </p:cNvPr>
          <p:cNvSpPr txBox="1">
            <a:spLocks/>
          </p:cNvSpPr>
          <p:nvPr/>
        </p:nvSpPr>
        <p:spPr>
          <a:xfrm>
            <a:off x="232916" y="1303304"/>
            <a:ext cx="6338572" cy="4368246"/>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l">
              <a:lnSpc>
                <a:spcPts val="2700"/>
              </a:lnSpc>
            </a:pPr>
            <a:r>
              <a:rPr lang="en-GB" sz="1800" dirty="0">
                <a:solidFill>
                  <a:schemeClr val="bg1"/>
                </a:solidFill>
                <a:effectLst/>
                <a:ea typeface="Calibri" panose="020F0502020204030204" pitchFamily="34" charset="0"/>
                <a:cs typeface="Times New Roman" panose="02020603050405020304" pitchFamily="18" charset="0"/>
              </a:rPr>
              <a:t>In small groups, look at </a:t>
            </a:r>
            <a:r>
              <a:rPr lang="en-GB" sz="1800" dirty="0">
                <a:solidFill>
                  <a:schemeClr val="bg1"/>
                </a:solidFill>
                <a:ea typeface="Calibri" panose="020F0502020204030204" pitchFamily="34" charset="0"/>
                <a:cs typeface="Times New Roman" panose="02020603050405020304" pitchFamily="18" charset="0"/>
              </a:rPr>
              <a:t>TJ’s timeline again…</a:t>
            </a:r>
          </a:p>
          <a:p>
            <a:pPr algn="l">
              <a:lnSpc>
                <a:spcPts val="2700"/>
              </a:lnSpc>
            </a:pPr>
            <a:r>
              <a:rPr lang="en-GB" sz="1800" b="1" dirty="0">
                <a:solidFill>
                  <a:schemeClr val="bg1"/>
                </a:solidFill>
                <a:ea typeface="Calibri" panose="020F0502020204030204" pitchFamily="34" charset="0"/>
                <a:cs typeface="Times New Roman" panose="02020603050405020304" pitchFamily="18" charset="0"/>
              </a:rPr>
              <a:t>H</a:t>
            </a:r>
            <a:r>
              <a:rPr lang="en-GB" sz="1800" b="1" dirty="0">
                <a:solidFill>
                  <a:schemeClr val="bg1"/>
                </a:solidFill>
                <a:effectLst/>
                <a:ea typeface="Calibri" panose="020F0502020204030204" pitchFamily="34" charset="0"/>
                <a:cs typeface="Times New Roman" panose="02020603050405020304" pitchFamily="18" charset="0"/>
              </a:rPr>
              <a:t>ow might someone challenge negative </a:t>
            </a:r>
            <a:br>
              <a:rPr lang="en-GB" sz="1800" b="1" dirty="0">
                <a:solidFill>
                  <a:schemeClr val="bg1"/>
                </a:solidFill>
                <a:effectLst/>
                <a:ea typeface="Calibri" panose="020F0502020204030204" pitchFamily="34" charset="0"/>
                <a:cs typeface="Times New Roman" panose="02020603050405020304" pitchFamily="18" charset="0"/>
              </a:rPr>
            </a:br>
            <a:r>
              <a:rPr lang="en-GB" sz="1800" b="1" dirty="0">
                <a:solidFill>
                  <a:schemeClr val="bg1"/>
                </a:solidFill>
                <a:effectLst/>
                <a:ea typeface="Calibri" panose="020F0502020204030204" pitchFamily="34" charset="0"/>
                <a:cs typeface="Times New Roman" panose="02020603050405020304" pitchFamily="18" charset="0"/>
              </a:rPr>
              <a:t>influences and misconceptions related to vaping? </a:t>
            </a:r>
          </a:p>
          <a:p>
            <a:pPr>
              <a:lnSpc>
                <a:spcPts val="2700"/>
              </a:lnSpc>
            </a:pPr>
            <a:r>
              <a:rPr lang="en-GB" sz="1800" dirty="0">
                <a:solidFill>
                  <a:schemeClr val="bg1"/>
                </a:solidFill>
                <a:effectLst/>
                <a:ea typeface="Calibri" panose="020F0502020204030204" pitchFamily="34" charset="0"/>
                <a:cs typeface="Times New Roman" panose="02020603050405020304" pitchFamily="18" charset="0"/>
              </a:rPr>
              <a:t>Brainstorm any strategies that you think TJ</a:t>
            </a:r>
            <a:r>
              <a:rPr lang="en-GB" sz="1800" dirty="0">
                <a:solidFill>
                  <a:schemeClr val="bg1"/>
                </a:solidFill>
                <a:ea typeface="Calibri" panose="020F0502020204030204" pitchFamily="34" charset="0"/>
                <a:cs typeface="Times New Roman" panose="02020603050405020304" pitchFamily="18" charset="0"/>
              </a:rPr>
              <a:t> </a:t>
            </a:r>
            <a:br>
              <a:rPr lang="en-GB" sz="1800" dirty="0">
                <a:solidFill>
                  <a:schemeClr val="bg1"/>
                </a:solidFill>
                <a:ea typeface="Calibri" panose="020F0502020204030204" pitchFamily="34" charset="0"/>
                <a:cs typeface="Times New Roman" panose="02020603050405020304" pitchFamily="18" charset="0"/>
              </a:rPr>
            </a:br>
            <a:r>
              <a:rPr lang="en-GB" sz="1800" dirty="0">
                <a:solidFill>
                  <a:schemeClr val="bg1"/>
                </a:solidFill>
                <a:ea typeface="Calibri" panose="020F0502020204030204" pitchFamily="34" charset="0"/>
                <a:cs typeface="Times New Roman" panose="02020603050405020304" pitchFamily="18" charset="0"/>
              </a:rPr>
              <a:t>and </a:t>
            </a:r>
            <a:r>
              <a:rPr lang="en-GB" sz="1800" dirty="0">
                <a:solidFill>
                  <a:schemeClr val="bg1"/>
                </a:solidFill>
                <a:effectLst/>
                <a:ea typeface="Calibri" panose="020F0502020204030204" pitchFamily="34" charset="0"/>
                <a:cs typeface="Times New Roman" panose="02020603050405020304" pitchFamily="18" charset="0"/>
              </a:rPr>
              <a:t>TJ’s friends could use to manage influence, </a:t>
            </a:r>
            <a:br>
              <a:rPr lang="en-GB" sz="1800" dirty="0">
                <a:solidFill>
                  <a:schemeClr val="bg1"/>
                </a:solidFill>
                <a:effectLst/>
                <a:ea typeface="Calibri" panose="020F0502020204030204" pitchFamily="34" charset="0"/>
                <a:cs typeface="Times New Roman" panose="02020603050405020304" pitchFamily="18" charset="0"/>
              </a:rPr>
            </a:br>
            <a:r>
              <a:rPr lang="en-GB" sz="1800" dirty="0">
                <a:solidFill>
                  <a:schemeClr val="bg1"/>
                </a:solidFill>
                <a:effectLst/>
                <a:ea typeface="Calibri" panose="020F0502020204030204" pitchFamily="34" charset="0"/>
                <a:cs typeface="Times New Roman" panose="02020603050405020304" pitchFamily="18" charset="0"/>
              </a:rPr>
              <a:t>or anything they could say or do to challenge </a:t>
            </a:r>
            <a:br>
              <a:rPr lang="en-GB" sz="1800" dirty="0">
                <a:solidFill>
                  <a:schemeClr val="bg1"/>
                </a:solidFill>
                <a:effectLst/>
                <a:ea typeface="Calibri" panose="020F0502020204030204" pitchFamily="34" charset="0"/>
                <a:cs typeface="Times New Roman" panose="02020603050405020304" pitchFamily="18" charset="0"/>
              </a:rPr>
            </a:br>
            <a:r>
              <a:rPr lang="en-GB" sz="1800" dirty="0">
                <a:solidFill>
                  <a:schemeClr val="bg1"/>
                </a:solidFill>
                <a:effectLst/>
                <a:ea typeface="Calibri" panose="020F0502020204030204" pitchFamily="34" charset="0"/>
                <a:cs typeface="Times New Roman" panose="02020603050405020304" pitchFamily="18" charset="0"/>
              </a:rPr>
              <a:t>any misconceptions about vaping.</a:t>
            </a:r>
          </a:p>
        </p:txBody>
      </p:sp>
      <p:sp>
        <p:nvSpPr>
          <p:cNvPr id="46" name="Rounded Rectangle 45">
            <a:extLst>
              <a:ext uri="{FF2B5EF4-FFF2-40B4-BE49-F238E27FC236}">
                <a16:creationId xmlns:a16="http://schemas.microsoft.com/office/drawing/2014/main" id="{CAD0779B-62ED-8C22-3811-6CBE8BF4F361}"/>
              </a:ext>
            </a:extLst>
          </p:cNvPr>
          <p:cNvSpPr/>
          <p:nvPr/>
        </p:nvSpPr>
        <p:spPr>
          <a:xfrm>
            <a:off x="6711950" y="1412874"/>
            <a:ext cx="2868613" cy="1366865"/>
          </a:xfrm>
          <a:prstGeom prst="roundRect">
            <a:avLst>
              <a:gd name="adj" fmla="val 6000"/>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ctr"/>
          <a:lstStyle/>
          <a:p>
            <a:pPr algn="ctr">
              <a:lnSpc>
                <a:spcPts val="2400"/>
              </a:lnSpc>
              <a:spcBef>
                <a:spcPts val="900"/>
              </a:spcBef>
            </a:pPr>
            <a:r>
              <a:rPr lang="en-GB" sz="1800"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Hint: </a:t>
            </a:r>
            <a:r>
              <a:rPr lang="en-GB" sz="18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Think about the facts about vaping from the last activity! </a:t>
            </a:r>
            <a:endParaRPr lang="en-GB" sz="18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US" dirty="0"/>
          </a:p>
        </p:txBody>
      </p:sp>
      <p:grpSp>
        <p:nvGrpSpPr>
          <p:cNvPr id="11" name="Group 10">
            <a:extLst>
              <a:ext uri="{FF2B5EF4-FFF2-40B4-BE49-F238E27FC236}">
                <a16:creationId xmlns:a16="http://schemas.microsoft.com/office/drawing/2014/main" id="{309A71EE-AE32-49AB-DD01-DF4FCF4F77A4}"/>
              </a:ext>
            </a:extLst>
          </p:cNvPr>
          <p:cNvGrpSpPr/>
          <p:nvPr/>
        </p:nvGrpSpPr>
        <p:grpSpPr>
          <a:xfrm>
            <a:off x="371111" y="5880862"/>
            <a:ext cx="872134" cy="666000"/>
            <a:chOff x="371111" y="5880862"/>
            <a:chExt cx="872134" cy="666000"/>
          </a:xfrm>
        </p:grpSpPr>
        <p:pic>
          <p:nvPicPr>
            <p:cNvPr id="12" name="Google Shape;374;p14">
              <a:extLst>
                <a:ext uri="{FF2B5EF4-FFF2-40B4-BE49-F238E27FC236}">
                  <a16:creationId xmlns:a16="http://schemas.microsoft.com/office/drawing/2014/main" id="{58EA4D4C-9A64-11BD-497D-5540055435B3}"/>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rot="917769" flipH="1">
              <a:off x="371111" y="5880862"/>
              <a:ext cx="331200" cy="666000"/>
            </a:xfrm>
            <a:prstGeom prst="rect">
              <a:avLst/>
            </a:prstGeom>
            <a:noFill/>
            <a:ln>
              <a:noFill/>
            </a:ln>
          </p:spPr>
        </p:pic>
        <p:pic>
          <p:nvPicPr>
            <p:cNvPr id="13" name="Google Shape;375;p14">
              <a:extLst>
                <a:ext uri="{FF2B5EF4-FFF2-40B4-BE49-F238E27FC236}">
                  <a16:creationId xmlns:a16="http://schemas.microsoft.com/office/drawing/2014/main" id="{B1898C57-1F9B-2E00-8335-0A04BB956EA3}"/>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07373" y="6030314"/>
              <a:ext cx="435872" cy="496794"/>
            </a:xfrm>
            <a:prstGeom prst="rect">
              <a:avLst/>
            </a:prstGeom>
            <a:noFill/>
            <a:ln>
              <a:noFill/>
            </a:ln>
          </p:spPr>
        </p:pic>
      </p:grpSp>
      <p:cxnSp>
        <p:nvCxnSpPr>
          <p:cNvPr id="23" name="Straight Connector 22">
            <a:extLst>
              <a:ext uri="{FF2B5EF4-FFF2-40B4-BE49-F238E27FC236}">
                <a16:creationId xmlns:a16="http://schemas.microsoft.com/office/drawing/2014/main" id="{DA01F7ED-6FEF-B9EE-214F-FF6A6AD205FA}"/>
              </a:ext>
            </a:extLst>
          </p:cNvPr>
          <p:cNvCxnSpPr>
            <a:cxnSpLocks/>
          </p:cNvCxnSpPr>
          <p:nvPr/>
        </p:nvCxnSpPr>
        <p:spPr>
          <a:xfrm>
            <a:off x="-1" y="5584522"/>
            <a:ext cx="9906002" cy="0"/>
          </a:xfrm>
          <a:prstGeom prst="line">
            <a:avLst/>
          </a:prstGeom>
          <a:ln w="22225">
            <a:solidFill>
              <a:srgbClr val="C4F2EE"/>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DC52FC4-433B-02C9-F8B2-43528108B05D}"/>
              </a:ext>
            </a:extLst>
          </p:cNvPr>
          <p:cNvSpPr/>
          <p:nvPr/>
        </p:nvSpPr>
        <p:spPr>
          <a:xfrm>
            <a:off x="6075350" y="5478666"/>
            <a:ext cx="217645" cy="197859"/>
          </a:xfrm>
          <a:prstGeom prst="ellipse">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3541B0C-BE4E-C3FE-2D0E-211E8AA3F940}"/>
              </a:ext>
            </a:extLst>
          </p:cNvPr>
          <p:cNvSpPr/>
          <p:nvPr/>
        </p:nvSpPr>
        <p:spPr>
          <a:xfrm>
            <a:off x="8540178" y="5478666"/>
            <a:ext cx="217645" cy="197859"/>
          </a:xfrm>
          <a:prstGeom prst="ellipse">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85F9FE9-CFAC-CB68-B9F2-7A4360913461}"/>
              </a:ext>
            </a:extLst>
          </p:cNvPr>
          <p:cNvSpPr/>
          <p:nvPr/>
        </p:nvSpPr>
        <p:spPr>
          <a:xfrm>
            <a:off x="1145696" y="5478666"/>
            <a:ext cx="217645" cy="197859"/>
          </a:xfrm>
          <a:prstGeom prst="ellipse">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A1F0626-D9B8-36C6-E01E-8D08E8F0FC2A}"/>
              </a:ext>
            </a:extLst>
          </p:cNvPr>
          <p:cNvSpPr/>
          <p:nvPr/>
        </p:nvSpPr>
        <p:spPr>
          <a:xfrm>
            <a:off x="3610523" y="5478666"/>
            <a:ext cx="217645" cy="197859"/>
          </a:xfrm>
          <a:prstGeom prst="ellipse">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ardrop 28">
            <a:extLst>
              <a:ext uri="{FF2B5EF4-FFF2-40B4-BE49-F238E27FC236}">
                <a16:creationId xmlns:a16="http://schemas.microsoft.com/office/drawing/2014/main" id="{88974ABC-2629-6E38-06D4-B09015C45D22}"/>
              </a:ext>
            </a:extLst>
          </p:cNvPr>
          <p:cNvSpPr/>
          <p:nvPr/>
        </p:nvSpPr>
        <p:spPr>
          <a:xfrm rot="8167421">
            <a:off x="739992" y="4156882"/>
            <a:ext cx="1061998" cy="1061998"/>
          </a:xfrm>
          <a:prstGeom prst="teardrop">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2">
            <a:extLst>
              <a:ext uri="{FF2B5EF4-FFF2-40B4-BE49-F238E27FC236}">
                <a16:creationId xmlns:a16="http://schemas.microsoft.com/office/drawing/2014/main" id="{F21DBAD2-0145-1F4D-0FE0-971D625213F9}"/>
              </a:ext>
            </a:extLst>
          </p:cNvPr>
          <p:cNvSpPr txBox="1">
            <a:spLocks/>
          </p:cNvSpPr>
          <p:nvPr/>
        </p:nvSpPr>
        <p:spPr>
          <a:xfrm>
            <a:off x="675269" y="4114428"/>
            <a:ext cx="1158497" cy="1051968"/>
          </a:xfrm>
          <a:prstGeom prst="rect">
            <a:avLst/>
          </a:prstGeom>
        </p:spPr>
        <p:txBody>
          <a:bodyPr vert="horz" lIns="91440" tIns="45720" rIns="9144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1600"/>
              </a:lnSpc>
            </a:pPr>
            <a:r>
              <a:rPr lang="en-US" sz="1000" dirty="0"/>
              <a:t>TJ gets ready for school</a:t>
            </a:r>
          </a:p>
        </p:txBody>
      </p:sp>
      <p:sp>
        <p:nvSpPr>
          <p:cNvPr id="31" name="Teardrop 30">
            <a:extLst>
              <a:ext uri="{FF2B5EF4-FFF2-40B4-BE49-F238E27FC236}">
                <a16:creationId xmlns:a16="http://schemas.microsoft.com/office/drawing/2014/main" id="{6E9EAFE1-6436-49C7-659B-2198BC9390A0}"/>
              </a:ext>
            </a:extLst>
          </p:cNvPr>
          <p:cNvSpPr/>
          <p:nvPr/>
        </p:nvSpPr>
        <p:spPr>
          <a:xfrm rot="8167421">
            <a:off x="3199328" y="4156881"/>
            <a:ext cx="1061998" cy="1061998"/>
          </a:xfrm>
          <a:prstGeom prst="teardrop">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2">
            <a:extLst>
              <a:ext uri="{FF2B5EF4-FFF2-40B4-BE49-F238E27FC236}">
                <a16:creationId xmlns:a16="http://schemas.microsoft.com/office/drawing/2014/main" id="{A80998F6-80FB-ED3A-279B-C5525E937BA2}"/>
              </a:ext>
            </a:extLst>
          </p:cNvPr>
          <p:cNvSpPr txBox="1">
            <a:spLocks/>
          </p:cNvSpPr>
          <p:nvPr/>
        </p:nvSpPr>
        <p:spPr>
          <a:xfrm>
            <a:off x="3178163" y="4114428"/>
            <a:ext cx="1124653" cy="1051968"/>
          </a:xfrm>
          <a:prstGeom prst="rect">
            <a:avLst/>
          </a:prstGeom>
        </p:spPr>
        <p:txBody>
          <a:bodyPr vert="horz" lIns="91440" tIns="45720" rIns="9144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1600"/>
              </a:lnSpc>
            </a:pPr>
            <a:r>
              <a:rPr lang="en-US" sz="1000" dirty="0"/>
              <a:t>TJ on the way to school</a:t>
            </a:r>
          </a:p>
        </p:txBody>
      </p:sp>
      <p:sp>
        <p:nvSpPr>
          <p:cNvPr id="33" name="Teardrop 32">
            <a:extLst>
              <a:ext uri="{FF2B5EF4-FFF2-40B4-BE49-F238E27FC236}">
                <a16:creationId xmlns:a16="http://schemas.microsoft.com/office/drawing/2014/main" id="{55D84F38-293F-EAF0-5EB1-4E0EC90A8C71}"/>
              </a:ext>
            </a:extLst>
          </p:cNvPr>
          <p:cNvSpPr/>
          <p:nvPr/>
        </p:nvSpPr>
        <p:spPr>
          <a:xfrm rot="8167421">
            <a:off x="5658664" y="4156881"/>
            <a:ext cx="1061998" cy="1061998"/>
          </a:xfrm>
          <a:prstGeom prst="teardrop">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2">
            <a:extLst>
              <a:ext uri="{FF2B5EF4-FFF2-40B4-BE49-F238E27FC236}">
                <a16:creationId xmlns:a16="http://schemas.microsoft.com/office/drawing/2014/main" id="{C3B48175-DF9D-26F0-CFF2-421F780FA9EE}"/>
              </a:ext>
            </a:extLst>
          </p:cNvPr>
          <p:cNvSpPr txBox="1">
            <a:spLocks/>
          </p:cNvSpPr>
          <p:nvPr/>
        </p:nvSpPr>
        <p:spPr>
          <a:xfrm>
            <a:off x="5544438" y="4114428"/>
            <a:ext cx="1279467" cy="1051968"/>
          </a:xfrm>
          <a:prstGeom prst="rect">
            <a:avLst/>
          </a:prstGeom>
        </p:spPr>
        <p:txBody>
          <a:bodyPr vert="horz" lIns="91440" tIns="45720" rIns="9144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1600"/>
              </a:lnSpc>
            </a:pPr>
            <a:r>
              <a:rPr lang="en-US" sz="1000" dirty="0"/>
              <a:t>TJ at lunch</a:t>
            </a:r>
          </a:p>
        </p:txBody>
      </p:sp>
      <p:sp>
        <p:nvSpPr>
          <p:cNvPr id="35" name="Teardrop 34">
            <a:extLst>
              <a:ext uri="{FF2B5EF4-FFF2-40B4-BE49-F238E27FC236}">
                <a16:creationId xmlns:a16="http://schemas.microsoft.com/office/drawing/2014/main" id="{9C0F23E9-A730-1790-6071-F6444B5FFD5F}"/>
              </a:ext>
            </a:extLst>
          </p:cNvPr>
          <p:cNvSpPr/>
          <p:nvPr/>
        </p:nvSpPr>
        <p:spPr>
          <a:xfrm rot="8167421">
            <a:off x="8118001" y="4156882"/>
            <a:ext cx="1061998" cy="1061998"/>
          </a:xfrm>
          <a:prstGeom prst="teardrop">
            <a:avLst/>
          </a:prstGeom>
          <a:solidFill>
            <a:srgbClr val="C4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ntent Placeholder 2">
            <a:extLst>
              <a:ext uri="{FF2B5EF4-FFF2-40B4-BE49-F238E27FC236}">
                <a16:creationId xmlns:a16="http://schemas.microsoft.com/office/drawing/2014/main" id="{A1EC1056-7B14-A84F-992E-99D84A12EDCC}"/>
              </a:ext>
            </a:extLst>
          </p:cNvPr>
          <p:cNvSpPr txBox="1">
            <a:spLocks/>
          </p:cNvSpPr>
          <p:nvPr/>
        </p:nvSpPr>
        <p:spPr>
          <a:xfrm>
            <a:off x="8150615" y="4114428"/>
            <a:ext cx="993874" cy="1051968"/>
          </a:xfrm>
          <a:prstGeom prst="rect">
            <a:avLst/>
          </a:prstGeom>
        </p:spPr>
        <p:txBody>
          <a:bodyPr vert="horz" lIns="91440" tIns="45720" rIns="9144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1600"/>
              </a:lnSpc>
            </a:pPr>
            <a:r>
              <a:rPr lang="en-US" sz="1000" dirty="0"/>
              <a:t>TJ after school</a:t>
            </a:r>
          </a:p>
        </p:txBody>
      </p:sp>
    </p:spTree>
    <p:extLst>
      <p:ext uri="{BB962C8B-B14F-4D97-AF65-F5344CB8AC3E}">
        <p14:creationId xmlns:p14="http://schemas.microsoft.com/office/powerpoint/2010/main" val="252735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377239C-A1E7-3316-4A36-3559DD983936}"/>
              </a:ext>
            </a:extLst>
          </p:cNvPr>
          <p:cNvPicPr>
            <a:picLocks noChangeAspect="1"/>
          </p:cNvPicPr>
          <p:nvPr/>
        </p:nvPicPr>
        <p:blipFill>
          <a:blip r:embed="rId3"/>
          <a:stretch>
            <a:fillRect/>
          </a:stretch>
        </p:blipFill>
        <p:spPr>
          <a:xfrm>
            <a:off x="4464166" y="3467343"/>
            <a:ext cx="4312774" cy="2611917"/>
          </a:xfrm>
          <a:prstGeom prst="rect">
            <a:avLst/>
          </a:prstGeom>
        </p:spPr>
      </p:pic>
      <p:pic>
        <p:nvPicPr>
          <p:cNvPr id="11" name="Picture 10" descr="A pink and black rectangle&#10;&#10;Description automatically generated">
            <a:extLst>
              <a:ext uri="{FF2B5EF4-FFF2-40B4-BE49-F238E27FC236}">
                <a16:creationId xmlns:a16="http://schemas.microsoft.com/office/drawing/2014/main" id="{8345439E-0090-D9EA-45B9-E01E65147821}"/>
              </a:ext>
            </a:extLst>
          </p:cNvPr>
          <p:cNvPicPr>
            <a:picLocks noChangeAspect="1"/>
          </p:cNvPicPr>
          <p:nvPr/>
        </p:nvPicPr>
        <p:blipFill>
          <a:blip r:embed="rId4"/>
          <a:stretch>
            <a:fillRect/>
          </a:stretch>
        </p:blipFill>
        <p:spPr>
          <a:xfrm>
            <a:off x="5681505" y="2242936"/>
            <a:ext cx="3307892" cy="1085340"/>
          </a:xfrm>
          <a:prstGeom prst="rect">
            <a:avLst/>
          </a:prstGeom>
        </p:spPr>
      </p:pic>
      <p:pic>
        <p:nvPicPr>
          <p:cNvPr id="10" name="Picture 9" descr="A blue and black rectangle&#10;&#10;Description automatically generated">
            <a:extLst>
              <a:ext uri="{FF2B5EF4-FFF2-40B4-BE49-F238E27FC236}">
                <a16:creationId xmlns:a16="http://schemas.microsoft.com/office/drawing/2014/main" id="{31D9DDF7-D8D9-3A04-61A5-CDF1DD57DAB8}"/>
              </a:ext>
            </a:extLst>
          </p:cNvPr>
          <p:cNvPicPr>
            <a:picLocks noChangeAspect="1"/>
          </p:cNvPicPr>
          <p:nvPr/>
        </p:nvPicPr>
        <p:blipFill>
          <a:blip r:embed="rId5"/>
          <a:stretch>
            <a:fillRect/>
          </a:stretch>
        </p:blipFill>
        <p:spPr>
          <a:xfrm>
            <a:off x="4441490" y="1411642"/>
            <a:ext cx="2996596" cy="733825"/>
          </a:xfrm>
          <a:prstGeom prst="rect">
            <a:avLst/>
          </a:prstGeom>
        </p:spPr>
      </p:pic>
      <p:sp>
        <p:nvSpPr>
          <p:cNvPr id="4" name="Slide Number Placeholder 3">
            <a:extLst>
              <a:ext uri="{FF2B5EF4-FFF2-40B4-BE49-F238E27FC236}">
                <a16:creationId xmlns:a16="http://schemas.microsoft.com/office/drawing/2014/main" id="{BDD0662C-3311-54A0-7F41-088C4D63F52C}"/>
              </a:ext>
            </a:extLst>
          </p:cNvPr>
          <p:cNvSpPr>
            <a:spLocks noGrp="1"/>
          </p:cNvSpPr>
          <p:nvPr>
            <p:ph type="sldNum" sz="quarter" idx="4"/>
          </p:nvPr>
        </p:nvSpPr>
        <p:spPr/>
        <p:txBody>
          <a:bodyPr/>
          <a:lstStyle/>
          <a:p>
            <a:r>
              <a:rPr lang="en-GB"/>
              <a:t>© PSHE Association 2025</a:t>
            </a:r>
          </a:p>
        </p:txBody>
      </p:sp>
      <p:sp>
        <p:nvSpPr>
          <p:cNvPr id="2" name="Title 1">
            <a:extLst>
              <a:ext uri="{FF2B5EF4-FFF2-40B4-BE49-F238E27FC236}">
                <a16:creationId xmlns:a16="http://schemas.microsoft.com/office/drawing/2014/main" id="{AE445379-7828-68EB-9BFA-40252F528E7C}"/>
              </a:ext>
            </a:extLst>
          </p:cNvPr>
          <p:cNvSpPr txBox="1">
            <a:spLocks/>
          </p:cNvSpPr>
          <p:nvPr/>
        </p:nvSpPr>
        <p:spPr>
          <a:xfrm>
            <a:off x="233593" y="543878"/>
            <a:ext cx="5456700"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solidFill>
                  <a:schemeClr val="bg1"/>
                </a:solidFill>
              </a:rPr>
              <a:t>What have we learnt?</a:t>
            </a:r>
          </a:p>
        </p:txBody>
      </p:sp>
      <p:pic>
        <p:nvPicPr>
          <p:cNvPr id="23" name="Picture 22" descr="A cartoon of a child&#10;&#10;Description automatically generated">
            <a:extLst>
              <a:ext uri="{FF2B5EF4-FFF2-40B4-BE49-F238E27FC236}">
                <a16:creationId xmlns:a16="http://schemas.microsoft.com/office/drawing/2014/main" id="{7EA0F42D-3B49-A9C3-B755-02F45BDD1B5C}"/>
              </a:ext>
            </a:extLst>
          </p:cNvPr>
          <p:cNvPicPr>
            <a:picLocks noChangeAspect="1"/>
          </p:cNvPicPr>
          <p:nvPr/>
        </p:nvPicPr>
        <p:blipFill>
          <a:blip r:embed="rId6"/>
          <a:stretch>
            <a:fillRect/>
          </a:stretch>
        </p:blipFill>
        <p:spPr>
          <a:xfrm>
            <a:off x="3729453" y="5706046"/>
            <a:ext cx="647105" cy="647105"/>
          </a:xfrm>
          <a:prstGeom prst="rect">
            <a:avLst/>
          </a:prstGeom>
        </p:spPr>
      </p:pic>
      <p:sp>
        <p:nvSpPr>
          <p:cNvPr id="25" name="Content Placeholder 2">
            <a:extLst>
              <a:ext uri="{FF2B5EF4-FFF2-40B4-BE49-F238E27FC236}">
                <a16:creationId xmlns:a16="http://schemas.microsoft.com/office/drawing/2014/main" id="{7F33601D-7628-3D7D-7C78-6AF693B0CEFD}"/>
              </a:ext>
            </a:extLst>
          </p:cNvPr>
          <p:cNvSpPr txBox="1">
            <a:spLocks/>
          </p:cNvSpPr>
          <p:nvPr/>
        </p:nvSpPr>
        <p:spPr>
          <a:xfrm>
            <a:off x="4404502" y="1365369"/>
            <a:ext cx="3033584" cy="695513"/>
          </a:xfrm>
          <a:prstGeom prst="rect">
            <a:avLst/>
          </a:prstGeom>
        </p:spPr>
        <p:txBody>
          <a:bodyPr vert="horz" lIns="216000" tIns="45720" rIns="9144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r>
              <a:rPr lang="en-US" sz="1800" dirty="0">
                <a:effectLst/>
                <a:latin typeface="Century Gothic" panose="020B0502020202020204" pitchFamily="34" charset="0"/>
              </a:rPr>
              <a:t>I've heard they're safe</a:t>
            </a:r>
            <a:endParaRPr lang="en-GB" sz="1800" dirty="0">
              <a:latin typeface="Century Gothic" panose="020B0502020202020204" pitchFamily="34" charset="0"/>
            </a:endParaRPr>
          </a:p>
        </p:txBody>
      </p:sp>
      <p:pic>
        <p:nvPicPr>
          <p:cNvPr id="13" name="Picture 12" descr="A cartoon of a person&#10;&#10;Description automatically generated">
            <a:extLst>
              <a:ext uri="{FF2B5EF4-FFF2-40B4-BE49-F238E27FC236}">
                <a16:creationId xmlns:a16="http://schemas.microsoft.com/office/drawing/2014/main" id="{BE8B504E-3D8A-7922-126E-AE3BABFC22A3}"/>
              </a:ext>
            </a:extLst>
          </p:cNvPr>
          <p:cNvPicPr>
            <a:picLocks noChangeAspect="1"/>
          </p:cNvPicPr>
          <p:nvPr/>
        </p:nvPicPr>
        <p:blipFill>
          <a:blip r:embed="rId7"/>
          <a:stretch>
            <a:fillRect/>
          </a:stretch>
        </p:blipFill>
        <p:spPr>
          <a:xfrm>
            <a:off x="8938598" y="3256809"/>
            <a:ext cx="647105" cy="647105"/>
          </a:xfrm>
          <a:prstGeom prst="rect">
            <a:avLst/>
          </a:prstGeom>
        </p:spPr>
      </p:pic>
      <p:sp>
        <p:nvSpPr>
          <p:cNvPr id="26" name="Content Placeholder 2">
            <a:extLst>
              <a:ext uri="{FF2B5EF4-FFF2-40B4-BE49-F238E27FC236}">
                <a16:creationId xmlns:a16="http://schemas.microsoft.com/office/drawing/2014/main" id="{E3094372-7746-E633-A53F-25C5BD945E6D}"/>
              </a:ext>
            </a:extLst>
          </p:cNvPr>
          <p:cNvSpPr txBox="1">
            <a:spLocks/>
          </p:cNvSpPr>
          <p:nvPr/>
        </p:nvSpPr>
        <p:spPr>
          <a:xfrm>
            <a:off x="5622143" y="2240561"/>
            <a:ext cx="3531141" cy="868597"/>
          </a:xfrm>
          <a:prstGeom prst="rect">
            <a:avLst/>
          </a:prstGeom>
        </p:spPr>
        <p:txBody>
          <a:bodyPr vert="horz" lIns="216000" tIns="45720" rIns="21600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pPr>
            <a:r>
              <a:rPr lang="en-US" sz="1800" dirty="0">
                <a:effectLst/>
                <a:latin typeface="Century Gothic" panose="020B0502020202020204" pitchFamily="34" charset="0"/>
              </a:rPr>
              <a:t>Really? Don't you have to be 18 to buy them though?</a:t>
            </a:r>
          </a:p>
        </p:txBody>
      </p:sp>
      <p:pic>
        <p:nvPicPr>
          <p:cNvPr id="47" name="Picture 46" descr="A cartoon of a child&#10;&#10;Description automatically generated">
            <a:extLst>
              <a:ext uri="{FF2B5EF4-FFF2-40B4-BE49-F238E27FC236}">
                <a16:creationId xmlns:a16="http://schemas.microsoft.com/office/drawing/2014/main" id="{BDDE5AF1-FBAB-C6B2-C04D-35F9B1274727}"/>
              </a:ext>
            </a:extLst>
          </p:cNvPr>
          <p:cNvPicPr>
            <a:picLocks noChangeAspect="1"/>
          </p:cNvPicPr>
          <p:nvPr/>
        </p:nvPicPr>
        <p:blipFill>
          <a:blip r:embed="rId6"/>
          <a:stretch>
            <a:fillRect/>
          </a:stretch>
        </p:blipFill>
        <p:spPr>
          <a:xfrm>
            <a:off x="3711762" y="2009081"/>
            <a:ext cx="647105" cy="647105"/>
          </a:xfrm>
          <a:prstGeom prst="rect">
            <a:avLst/>
          </a:prstGeom>
        </p:spPr>
      </p:pic>
      <p:sp>
        <p:nvSpPr>
          <p:cNvPr id="49" name="Content Placeholder 2">
            <a:extLst>
              <a:ext uri="{FF2B5EF4-FFF2-40B4-BE49-F238E27FC236}">
                <a16:creationId xmlns:a16="http://schemas.microsoft.com/office/drawing/2014/main" id="{E64BF12F-9680-11D3-4147-93211167B614}"/>
              </a:ext>
            </a:extLst>
          </p:cNvPr>
          <p:cNvSpPr txBox="1">
            <a:spLocks/>
          </p:cNvSpPr>
          <p:nvPr/>
        </p:nvSpPr>
        <p:spPr>
          <a:xfrm>
            <a:off x="3603956" y="2466647"/>
            <a:ext cx="1105925" cy="635571"/>
          </a:xfrm>
          <a:prstGeom prst="rect">
            <a:avLst/>
          </a:prstGeom>
        </p:spPr>
        <p:txBody>
          <a:bodyPr vert="horz" lIns="216000" tIns="45720" rIns="21600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pPr>
            <a:r>
              <a:rPr lang="en-GB" sz="1600" dirty="0">
                <a:solidFill>
                  <a:schemeClr val="bg1"/>
                </a:solidFill>
                <a:latin typeface="Century Gothic" panose="020B0502020202020204" pitchFamily="34" charset="0"/>
              </a:rPr>
              <a:t>Tobi</a:t>
            </a:r>
          </a:p>
        </p:txBody>
      </p:sp>
      <p:sp>
        <p:nvSpPr>
          <p:cNvPr id="50" name="Content Placeholder 2">
            <a:extLst>
              <a:ext uri="{FF2B5EF4-FFF2-40B4-BE49-F238E27FC236}">
                <a16:creationId xmlns:a16="http://schemas.microsoft.com/office/drawing/2014/main" id="{1A36522C-5996-767C-CEF2-A8F7A9EEFD5B}"/>
              </a:ext>
            </a:extLst>
          </p:cNvPr>
          <p:cNvSpPr txBox="1">
            <a:spLocks/>
          </p:cNvSpPr>
          <p:nvPr/>
        </p:nvSpPr>
        <p:spPr>
          <a:xfrm>
            <a:off x="8884766" y="3719792"/>
            <a:ext cx="1105925" cy="635571"/>
          </a:xfrm>
          <a:prstGeom prst="rect">
            <a:avLst/>
          </a:prstGeom>
        </p:spPr>
        <p:txBody>
          <a:bodyPr vert="horz" lIns="216000" tIns="45720" rIns="21600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pPr>
            <a:r>
              <a:rPr lang="en-GB" sz="1600" dirty="0">
                <a:solidFill>
                  <a:schemeClr val="bg1"/>
                </a:solidFill>
                <a:latin typeface="Century Gothic" panose="020B0502020202020204" pitchFamily="34" charset="0"/>
              </a:rPr>
              <a:t>Jaz</a:t>
            </a:r>
          </a:p>
        </p:txBody>
      </p:sp>
      <p:sp>
        <p:nvSpPr>
          <p:cNvPr id="51" name="Content Placeholder 2">
            <a:extLst>
              <a:ext uri="{FF2B5EF4-FFF2-40B4-BE49-F238E27FC236}">
                <a16:creationId xmlns:a16="http://schemas.microsoft.com/office/drawing/2014/main" id="{1097E890-1996-D23A-0505-585E23D82104}"/>
              </a:ext>
            </a:extLst>
          </p:cNvPr>
          <p:cNvSpPr txBox="1">
            <a:spLocks/>
          </p:cNvSpPr>
          <p:nvPr/>
        </p:nvSpPr>
        <p:spPr>
          <a:xfrm>
            <a:off x="3621647" y="6126759"/>
            <a:ext cx="1105925" cy="635571"/>
          </a:xfrm>
          <a:prstGeom prst="rect">
            <a:avLst/>
          </a:prstGeom>
        </p:spPr>
        <p:txBody>
          <a:bodyPr vert="horz" lIns="216000" tIns="45720" rIns="21600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pPr>
            <a:r>
              <a:rPr lang="en-GB" sz="1600" dirty="0">
                <a:solidFill>
                  <a:schemeClr val="bg1"/>
                </a:solidFill>
                <a:latin typeface="Century Gothic" panose="020B0502020202020204" pitchFamily="34" charset="0"/>
              </a:rPr>
              <a:t>Tobi</a:t>
            </a:r>
          </a:p>
        </p:txBody>
      </p:sp>
      <p:sp>
        <p:nvSpPr>
          <p:cNvPr id="55" name="Content Placeholder 2">
            <a:extLst>
              <a:ext uri="{FF2B5EF4-FFF2-40B4-BE49-F238E27FC236}">
                <a16:creationId xmlns:a16="http://schemas.microsoft.com/office/drawing/2014/main" id="{AC1C0D50-2907-83B8-8DE9-A4AB636DDB81}"/>
              </a:ext>
            </a:extLst>
          </p:cNvPr>
          <p:cNvSpPr txBox="1">
            <a:spLocks/>
          </p:cNvSpPr>
          <p:nvPr/>
        </p:nvSpPr>
        <p:spPr>
          <a:xfrm>
            <a:off x="232916" y="1303304"/>
            <a:ext cx="3127832" cy="4368246"/>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700"/>
              </a:lnSpc>
            </a:pPr>
            <a:r>
              <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Think about what you have learnt in this lesson and write a response from Jaz, declining Tobi’s offer.</a:t>
            </a:r>
            <a:endParaRPr lang="en-US" sz="1800" b="1" dirty="0">
              <a:solidFill>
                <a:schemeClr val="bg1"/>
              </a:solidFill>
              <a:effectLst/>
              <a:latin typeface="Century Gothic" panose="020B0502020202020204" pitchFamily="34" charset="0"/>
            </a:endParaRPr>
          </a:p>
        </p:txBody>
      </p:sp>
      <p:sp>
        <p:nvSpPr>
          <p:cNvPr id="16" name="Content Placeholder 2">
            <a:extLst>
              <a:ext uri="{FF2B5EF4-FFF2-40B4-BE49-F238E27FC236}">
                <a16:creationId xmlns:a16="http://schemas.microsoft.com/office/drawing/2014/main" id="{0EEDEB35-6692-730A-FDC8-19F149D2BE01}"/>
              </a:ext>
            </a:extLst>
          </p:cNvPr>
          <p:cNvSpPr txBox="1">
            <a:spLocks/>
          </p:cNvSpPr>
          <p:nvPr/>
        </p:nvSpPr>
        <p:spPr>
          <a:xfrm>
            <a:off x="4457412" y="3549365"/>
            <a:ext cx="4319527" cy="2217143"/>
          </a:xfrm>
          <a:prstGeom prst="rect">
            <a:avLst/>
          </a:prstGeom>
        </p:spPr>
        <p:txBody>
          <a:bodyPr vert="horz" lIns="216000" tIns="45720" rIns="216000" bIns="45720" rtlCol="0" anchor="ctr" anchorCtr="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400"/>
              </a:lnSpc>
            </a:pPr>
            <a:r>
              <a:rPr lang="en-US" sz="1800" dirty="0">
                <a:solidFill>
                  <a:schemeClr val="tx1"/>
                </a:solidFill>
                <a:effectLst/>
                <a:latin typeface="Century Gothic" panose="020B0502020202020204" pitchFamily="34" charset="0"/>
              </a:rPr>
              <a:t>I don't know - people in our year have them... And I've seen loads of </a:t>
            </a:r>
            <a:r>
              <a:rPr lang="en-US" sz="1800" dirty="0" err="1">
                <a:solidFill>
                  <a:schemeClr val="tx1"/>
                </a:solidFill>
                <a:effectLst/>
                <a:latin typeface="Century Gothic" panose="020B0502020202020204" pitchFamily="34" charset="0"/>
              </a:rPr>
              <a:t>flavours</a:t>
            </a:r>
            <a:r>
              <a:rPr lang="en-US" sz="1800" dirty="0">
                <a:solidFill>
                  <a:schemeClr val="tx1"/>
                </a:solidFill>
                <a:effectLst/>
                <a:latin typeface="Century Gothic" panose="020B0502020202020204" pitchFamily="34" charset="0"/>
              </a:rPr>
              <a:t> online - there's bound </a:t>
            </a:r>
            <a:br>
              <a:rPr lang="en-US" sz="1800" dirty="0">
                <a:solidFill>
                  <a:schemeClr val="tx1"/>
                </a:solidFill>
                <a:effectLst/>
                <a:latin typeface="Century Gothic" panose="020B0502020202020204" pitchFamily="34" charset="0"/>
              </a:rPr>
            </a:br>
            <a:r>
              <a:rPr lang="en-US" sz="1800" dirty="0">
                <a:solidFill>
                  <a:schemeClr val="tx1"/>
                </a:solidFill>
                <a:effectLst/>
                <a:latin typeface="Century Gothic" panose="020B0502020202020204" pitchFamily="34" charset="0"/>
              </a:rPr>
              <a:t>to be one we'll like. Besides, </a:t>
            </a:r>
            <a:br>
              <a:rPr lang="en-US" sz="1800" dirty="0">
                <a:solidFill>
                  <a:schemeClr val="tx1"/>
                </a:solidFill>
                <a:effectLst/>
                <a:latin typeface="Century Gothic" panose="020B0502020202020204" pitchFamily="34" charset="0"/>
              </a:rPr>
            </a:br>
            <a:r>
              <a:rPr lang="en-US" sz="1800" dirty="0">
                <a:solidFill>
                  <a:schemeClr val="tx1"/>
                </a:solidFill>
                <a:effectLst/>
                <a:latin typeface="Century Gothic" panose="020B0502020202020204" pitchFamily="34" charset="0"/>
              </a:rPr>
              <a:t>they're disposable so we can just bin them if we don't like them. </a:t>
            </a:r>
            <a:br>
              <a:rPr lang="en-US" sz="1800" dirty="0">
                <a:solidFill>
                  <a:schemeClr val="tx1"/>
                </a:solidFill>
                <a:effectLst/>
                <a:latin typeface="Century Gothic" panose="020B0502020202020204" pitchFamily="34" charset="0"/>
              </a:rPr>
            </a:br>
            <a:r>
              <a:rPr lang="en-US" sz="1800" dirty="0">
                <a:solidFill>
                  <a:schemeClr val="tx1"/>
                </a:solidFill>
                <a:effectLst/>
                <a:latin typeface="Century Gothic" panose="020B0502020202020204" pitchFamily="34" charset="0"/>
              </a:rPr>
              <a:t>So, shall we give it a try?</a:t>
            </a:r>
            <a:endParaRPr lang="en-GB"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899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6" y="1303304"/>
            <a:ext cx="4555940" cy="4368246"/>
          </a:xfrm>
        </p:spPr>
        <p:txBody>
          <a:bodyPr>
            <a:noAutofit/>
          </a:bodyPr>
          <a:lstStyle/>
          <a:p>
            <a:pPr>
              <a:lnSpc>
                <a:spcPts val="2800"/>
              </a:lnSpc>
              <a:spcBef>
                <a:spcPts val="900"/>
              </a:spcBef>
              <a:spcAft>
                <a:spcPts val="0"/>
              </a:spcAft>
            </a:pPr>
            <a:r>
              <a:rPr lang="en-US" sz="1800" dirty="0"/>
              <a:t>To access further advice, guidance and support related to substance use, you can:</a:t>
            </a:r>
          </a:p>
          <a:p>
            <a:pPr marL="198000" indent="-198000">
              <a:lnSpc>
                <a:spcPts val="2800"/>
              </a:lnSpc>
              <a:spcBef>
                <a:spcPts val="900"/>
              </a:spcBef>
              <a:spcAft>
                <a:spcPts val="0"/>
              </a:spcAft>
              <a:buFont typeface="Arial" panose="020B0604020202020204" pitchFamily="34" charset="0"/>
              <a:buChar char="•"/>
            </a:pPr>
            <a:r>
              <a:rPr lang="en-US" sz="1800" dirty="0"/>
              <a:t>Speak to a parent/carer or a member of staff in school such as your form tutor, head of year, school nurse, or a member of the safeguarding team</a:t>
            </a:r>
          </a:p>
          <a:p>
            <a:pPr marL="198000" indent="-198000">
              <a:lnSpc>
                <a:spcPts val="2800"/>
              </a:lnSpc>
              <a:spcBef>
                <a:spcPts val="900"/>
              </a:spcBef>
              <a:spcAft>
                <a:spcPts val="0"/>
              </a:spcAft>
              <a:buFont typeface="Arial" panose="020B0604020202020204" pitchFamily="34" charset="0"/>
              <a:buChar char="•"/>
            </a:pPr>
            <a:r>
              <a:rPr lang="en-US" sz="1800" dirty="0"/>
              <a:t>Speak to a GP</a:t>
            </a:r>
          </a:p>
          <a:p>
            <a:pPr>
              <a:lnSpc>
                <a:spcPct val="100000"/>
              </a:lnSpc>
              <a:spcBef>
                <a:spcPts val="600"/>
              </a:spcBef>
              <a:spcAft>
                <a:spcPts val="1200"/>
              </a:spcAft>
            </a:pPr>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3"/>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4"/>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4"/>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need your help with something . . . </a:t>
            </a:r>
            <a:endParaRPr sz="200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have something that’s been bothering me . . .</a:t>
            </a:r>
            <a:endParaRPr sz="200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3"/>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4"/>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4"/>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Something's worrying me,</a:t>
            </a:r>
            <a:br>
              <a:rPr lang="en-US" sz="2000">
                <a:solidFill>
                  <a:schemeClr val="tx1"/>
                </a:solidFill>
                <a:latin typeface="Century Gothic"/>
                <a:ea typeface="Century Gothic"/>
                <a:cs typeface="Century Gothic"/>
                <a:sym typeface="Century Gothic"/>
              </a:rPr>
            </a:br>
            <a:r>
              <a:rPr lang="en-US" sz="2000">
                <a:solidFill>
                  <a:schemeClr val="tx1"/>
                </a:solidFill>
                <a:latin typeface="Century Gothic"/>
                <a:ea typeface="Century Gothic"/>
                <a:cs typeface="Century Gothic"/>
                <a:sym typeface="Century Gothic"/>
              </a:rPr>
              <a:t>can I talk to you?</a:t>
            </a:r>
            <a:endParaRPr sz="200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need your help with something . . . </a:t>
            </a:r>
            <a:endParaRPr sz="200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a:solidFill>
                  <a:schemeClr val="tx1"/>
                </a:solidFill>
                <a:latin typeface="Century Gothic"/>
                <a:ea typeface="Century Gothic"/>
                <a:cs typeface="Century Gothic"/>
                <a:sym typeface="Century Gothic"/>
              </a:rPr>
              <a:t>I have something that’s been bothering me . . .</a:t>
            </a:r>
            <a:endParaRPr sz="2000">
              <a:solidFill>
                <a:schemeClr val="tx1"/>
              </a:solidFill>
            </a:endParaRPr>
          </a:p>
        </p:txBody>
      </p:sp>
      <p:sp>
        <p:nvSpPr>
          <p:cNvPr id="4" name="Content Placeholder 1">
            <a:extLst>
              <a:ext uri="{FF2B5EF4-FFF2-40B4-BE49-F238E27FC236}">
                <a16:creationId xmlns:a16="http://schemas.microsoft.com/office/drawing/2014/main" id="{39E99AAD-BBE2-4604-C6CA-92B529D6D504}"/>
              </a:ext>
            </a:extLst>
          </p:cNvPr>
          <p:cNvSpPr txBox="1">
            <a:spLocks/>
          </p:cNvSpPr>
          <p:nvPr/>
        </p:nvSpPr>
        <p:spPr>
          <a:xfrm>
            <a:off x="232916" y="1303304"/>
            <a:ext cx="4555940" cy="4368246"/>
          </a:xfrm>
          <a:prstGeom prst="rect">
            <a:avLst/>
          </a:prstGeom>
        </p:spPr>
        <p:txBody>
          <a:bodyPr vert="horz" lIns="91440" tIns="45720" rIns="91440" bIns="45720" rtlCol="0">
            <a:noAutofit/>
          </a:bodyPr>
          <a:lstStyle>
            <a:lvl1pPr marL="0" indent="0" algn="l" defTabSz="990570" rtl="0" eaLnBrk="1" latinLnBrk="0" hangingPunct="1">
              <a:lnSpc>
                <a:spcPts val="2600"/>
              </a:lnSpc>
              <a:spcBef>
                <a:spcPts val="1000"/>
              </a:spcBef>
              <a:spcAft>
                <a:spcPts val="1600"/>
              </a:spcAft>
              <a:buFont typeface="Arial" panose="020B0604020202020204" pitchFamily="34" charset="0"/>
              <a:buNone/>
              <a:defRPr sz="2000" kern="1200">
                <a:solidFill>
                  <a:schemeClr val="bg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900"/>
              </a:spcBef>
              <a:spcAft>
                <a:spcPts val="0"/>
              </a:spcAft>
            </a:pPr>
            <a:r>
              <a:rPr lang="en-US" sz="1800" dirty="0"/>
              <a:t>To access further advice, guidance and support related to substance use, you can visit:</a:t>
            </a:r>
          </a:p>
          <a:p>
            <a:pPr marL="162000" lvl="0" indent="-162000">
              <a:lnSpc>
                <a:spcPts val="2800"/>
              </a:lnSpc>
              <a:spcBef>
                <a:spcPts val="900"/>
              </a:spcBef>
              <a:spcAft>
                <a:spcPts val="0"/>
              </a:spcAft>
              <a:buFont typeface="Arial" panose="020B0604020202020204" pitchFamily="34" charset="0"/>
              <a:buChar char="•"/>
            </a:pPr>
            <a:r>
              <a:rPr lang="en-US" sz="1800" dirty="0">
                <a:ea typeface="Lato" panose="020B0604020202020204" charset="0"/>
                <a:cs typeface="Lato" panose="020B0604020202020204" charset="0"/>
              </a:rPr>
              <a:t>Childline - </a:t>
            </a:r>
            <a:r>
              <a:rPr lang="en-US" sz="1800" dirty="0">
                <a:ea typeface="Lato" panose="020B0604020202020204" charset="0"/>
                <a:cs typeface="Lato" panose="020B0604020202020204" charset="0"/>
                <a:hlinkClick r:id="rId5"/>
              </a:rPr>
              <a:t>www.childline.org.uk</a:t>
            </a:r>
            <a:r>
              <a:rPr lang="en-US" sz="1800" dirty="0">
                <a:ea typeface="Lato" panose="020B0604020202020204" charset="0"/>
                <a:cs typeface="Lato" panose="020B0604020202020204" charset="0"/>
              </a:rPr>
              <a:t>  </a:t>
            </a:r>
            <a:br>
              <a:rPr lang="en-US" sz="1800" dirty="0">
                <a:ea typeface="Lato" panose="020B0604020202020204" charset="0"/>
                <a:cs typeface="Lato" panose="020B0604020202020204" charset="0"/>
              </a:rPr>
            </a:br>
            <a:r>
              <a:rPr lang="en-US" sz="1800" dirty="0">
                <a:ea typeface="Lato" panose="020B0604020202020204" charset="0"/>
                <a:cs typeface="Lato" panose="020B0604020202020204" charset="0"/>
              </a:rPr>
              <a:t>Phone: 0800 1111</a:t>
            </a:r>
          </a:p>
          <a:p>
            <a:pPr marL="162000" lvl="0" indent="-162000">
              <a:lnSpc>
                <a:spcPts val="2800"/>
              </a:lnSpc>
              <a:spcBef>
                <a:spcPts val="900"/>
              </a:spcBef>
              <a:spcAft>
                <a:spcPts val="0"/>
              </a:spcAft>
              <a:buFont typeface="Arial" panose="020B0604020202020204" pitchFamily="34" charset="0"/>
              <a:buChar char="•"/>
            </a:pPr>
            <a:r>
              <a:rPr lang="en-US" sz="1800" dirty="0">
                <a:ea typeface="Lato" panose="020B0604020202020204" charset="0"/>
                <a:cs typeface="Lato" panose="020B0604020202020204" charset="0"/>
              </a:rPr>
              <a:t>FRANK- </a:t>
            </a:r>
            <a:r>
              <a:rPr lang="en-US" sz="1800" dirty="0">
                <a:ea typeface="Lato" panose="020B0604020202020204" charset="0"/>
                <a:cs typeface="Lato" panose="020B0604020202020204" charset="0"/>
                <a:hlinkClick r:id="rId6"/>
              </a:rPr>
              <a:t>www.talktofrank.com/drug/vapes</a:t>
            </a:r>
            <a:r>
              <a:rPr lang="en-US" sz="1800" dirty="0">
                <a:ea typeface="Lato" panose="020B0604020202020204" charset="0"/>
                <a:cs typeface="Lato" panose="020B0604020202020204" charset="0"/>
              </a:rPr>
              <a:t> Phone: 0300 1236600  </a:t>
            </a:r>
          </a:p>
          <a:p>
            <a:pPr marL="162000" lvl="0" indent="-162000">
              <a:lnSpc>
                <a:spcPts val="2800"/>
              </a:lnSpc>
              <a:spcBef>
                <a:spcPts val="900"/>
              </a:spcBef>
              <a:spcAft>
                <a:spcPts val="0"/>
              </a:spcAft>
              <a:buFont typeface="Arial" panose="020B0604020202020204" pitchFamily="34" charset="0"/>
              <a:buChar char="•"/>
            </a:pPr>
            <a:r>
              <a:rPr lang="en-US" sz="1800" dirty="0">
                <a:ea typeface="Lato" panose="020B0604020202020204" charset="0"/>
                <a:cs typeface="Lato" panose="020B0604020202020204" charset="0"/>
              </a:rPr>
              <a:t>National Smokefree Helpline: </a:t>
            </a:r>
            <a:br>
              <a:rPr lang="en-US" sz="1800" dirty="0">
                <a:ea typeface="Lato" panose="020B0604020202020204" charset="0"/>
                <a:cs typeface="Lato" panose="020B0604020202020204" charset="0"/>
              </a:rPr>
            </a:br>
            <a:r>
              <a:rPr lang="en-US" sz="1800" dirty="0">
                <a:ea typeface="Lato" panose="020B0604020202020204" charset="0"/>
                <a:cs typeface="Lato" panose="020B0604020202020204" charset="0"/>
              </a:rPr>
              <a:t>0300 123 1044</a:t>
            </a:r>
          </a:p>
          <a:p>
            <a:pPr marL="162000" lvl="0" indent="-162000">
              <a:lnSpc>
                <a:spcPts val="2800"/>
              </a:lnSpc>
              <a:spcBef>
                <a:spcPts val="900"/>
              </a:spcBef>
              <a:spcAft>
                <a:spcPts val="0"/>
              </a:spcAft>
              <a:buFont typeface="Arial" panose="020B0604020202020204" pitchFamily="34" charset="0"/>
              <a:buChar char="•"/>
            </a:pPr>
            <a:r>
              <a:rPr lang="en-US" sz="1800" dirty="0">
                <a:ea typeface="Lato" panose="020B0604020202020204" charset="0"/>
                <a:cs typeface="Lato" panose="020B0604020202020204" charset="0"/>
              </a:rPr>
              <a:t>Better Health – Quit Smoking </a:t>
            </a:r>
            <a:r>
              <a:rPr lang="en-US" sz="1800" dirty="0">
                <a:ea typeface="Lato" panose="020B0604020202020204" charset="0"/>
                <a:cs typeface="Lato" panose="020B0604020202020204" charset="0"/>
                <a:hlinkClick r:id="rId7"/>
              </a:rPr>
              <a:t>www.nhs.uk/better-health/quit-smoking/NHS</a:t>
            </a:r>
            <a:r>
              <a:rPr lang="en-US" sz="1800" dirty="0">
                <a:ea typeface="Lato" panose="020B0604020202020204" charset="0"/>
                <a:cs typeface="Lato" panose="020B0604020202020204" charset="0"/>
              </a:rPr>
              <a:t> </a:t>
            </a:r>
          </a:p>
        </p:txBody>
      </p:sp>
    </p:spTree>
    <p:extLst>
      <p:ext uri="{BB962C8B-B14F-4D97-AF65-F5344CB8AC3E}">
        <p14:creationId xmlns:p14="http://schemas.microsoft.com/office/powerpoint/2010/main" val="411152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91AB1C-6B9C-C2CB-2DC7-31313E17345B}"/>
              </a:ext>
            </a:extLst>
          </p:cNvPr>
          <p:cNvSpPr>
            <a:spLocks noGrp="1"/>
          </p:cNvSpPr>
          <p:nvPr>
            <p:ph type="sldNum" sz="quarter" idx="4"/>
          </p:nvPr>
        </p:nvSpPr>
        <p:spPr/>
        <p:txBody>
          <a:bodyPr/>
          <a:lstStyle/>
          <a:p>
            <a:r>
              <a:rPr lang="en-GB"/>
              <a:t>© PSHE Association 2025</a:t>
            </a:r>
          </a:p>
        </p:txBody>
      </p:sp>
      <p:sp>
        <p:nvSpPr>
          <p:cNvPr id="5" name="Title 1">
            <a:extLst>
              <a:ext uri="{FF2B5EF4-FFF2-40B4-BE49-F238E27FC236}">
                <a16:creationId xmlns:a16="http://schemas.microsoft.com/office/drawing/2014/main" id="{9CB5F2D6-B67A-A661-FCA9-33B55F193F02}"/>
              </a:ext>
            </a:extLst>
          </p:cNvPr>
          <p:cNvSpPr txBox="1">
            <a:spLocks/>
          </p:cNvSpPr>
          <p:nvPr/>
        </p:nvSpPr>
        <p:spPr>
          <a:xfrm>
            <a:off x="233593" y="543878"/>
            <a:ext cx="4881332"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solidFill>
                  <a:schemeClr val="bg1"/>
                </a:solidFill>
              </a:rPr>
              <a:t>More activities</a:t>
            </a:r>
          </a:p>
        </p:txBody>
      </p:sp>
      <p:sp>
        <p:nvSpPr>
          <p:cNvPr id="7" name="Content Placeholder 2">
            <a:extLst>
              <a:ext uri="{FF2B5EF4-FFF2-40B4-BE49-F238E27FC236}">
                <a16:creationId xmlns:a16="http://schemas.microsoft.com/office/drawing/2014/main" id="{9CF2D343-C9F7-2EA8-3018-75B134D106FE}"/>
              </a:ext>
            </a:extLst>
          </p:cNvPr>
          <p:cNvSpPr txBox="1">
            <a:spLocks/>
          </p:cNvSpPr>
          <p:nvPr/>
        </p:nvSpPr>
        <p:spPr>
          <a:xfrm>
            <a:off x="232916" y="1280057"/>
            <a:ext cx="3678684" cy="4368246"/>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700"/>
              </a:lnSpc>
            </a:pPr>
            <a:r>
              <a:rPr lang="en-GB" sz="1800" dirty="0">
                <a:solidFill>
                  <a:schemeClr val="bg1"/>
                </a:solidFill>
                <a:effectLst/>
                <a:ea typeface="Calibri" panose="020F0502020204030204" pitchFamily="34" charset="0"/>
                <a:cs typeface="Times New Roman" panose="02020603050405020304" pitchFamily="18" charset="0"/>
              </a:rPr>
              <a:t>Imagine that TJ’s friend Ben has decided to ask his brother to buy him a vape (even though TJ no longer wants one). </a:t>
            </a:r>
          </a:p>
          <a:p>
            <a:pPr>
              <a:lnSpc>
                <a:spcPts val="2700"/>
              </a:lnSpc>
            </a:pPr>
            <a:r>
              <a:rPr lang="en-GB" sz="1800" dirty="0">
                <a:solidFill>
                  <a:schemeClr val="bg1"/>
                </a:solidFill>
                <a:effectLst/>
                <a:ea typeface="Calibri" panose="020F0502020204030204" pitchFamily="34" charset="0"/>
                <a:cs typeface="Times New Roman" panose="02020603050405020304" pitchFamily="18" charset="0"/>
              </a:rPr>
              <a:t>Write a response from Ben’s brother explaining why he won’t buy him a vape.</a:t>
            </a:r>
          </a:p>
        </p:txBody>
      </p:sp>
      <p:pic>
        <p:nvPicPr>
          <p:cNvPr id="9" name="Picture 8">
            <a:extLst>
              <a:ext uri="{FF2B5EF4-FFF2-40B4-BE49-F238E27FC236}">
                <a16:creationId xmlns:a16="http://schemas.microsoft.com/office/drawing/2014/main" id="{2A10BC74-91B0-4296-4FFF-3599BD95D44E}"/>
              </a:ext>
            </a:extLst>
          </p:cNvPr>
          <p:cNvPicPr>
            <a:picLocks noChangeAspect="1"/>
          </p:cNvPicPr>
          <p:nvPr/>
        </p:nvPicPr>
        <p:blipFill>
          <a:blip r:embed="rId3"/>
          <a:srcRect/>
          <a:stretch/>
        </p:blipFill>
        <p:spPr>
          <a:xfrm>
            <a:off x="3784600" y="1292321"/>
            <a:ext cx="5647267" cy="6526759"/>
          </a:xfrm>
          <a:prstGeom prst="rect">
            <a:avLst/>
          </a:prstGeom>
        </p:spPr>
      </p:pic>
    </p:spTree>
    <p:extLst>
      <p:ext uri="{BB962C8B-B14F-4D97-AF65-F5344CB8AC3E}">
        <p14:creationId xmlns:p14="http://schemas.microsoft.com/office/powerpoint/2010/main" val="228606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33462"/>
            <a:ext cx="4216771"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endParaRPr lang="en-US" dirty="0"/>
          </a:p>
          <a:p>
            <a:endParaRPr lang="en-US" dirty="0"/>
          </a:p>
          <a:p>
            <a:endParaRPr lang="en-US" dirty="0"/>
          </a:p>
          <a:p>
            <a:endParaRPr lang="en-US" dirty="0"/>
          </a:p>
        </p:txBody>
      </p:sp>
      <p:sp>
        <p:nvSpPr>
          <p:cNvPr id="2" name="Content Placeholder 9">
            <a:extLst>
              <a:ext uri="{FF2B5EF4-FFF2-40B4-BE49-F238E27FC236}">
                <a16:creationId xmlns:a16="http://schemas.microsoft.com/office/drawing/2014/main" id="{5EF78CA0-FBCC-4184-EA42-7CAEAA26FF42}"/>
              </a:ext>
            </a:extLst>
          </p:cNvPr>
          <p:cNvSpPr txBox="1">
            <a:spLocks/>
          </p:cNvSpPr>
          <p:nvPr/>
        </p:nvSpPr>
        <p:spPr>
          <a:xfrm>
            <a:off x="228178" y="1284367"/>
            <a:ext cx="3748405"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The lesson includes suggestions for challenge and support activities, to help you differentiate appropriately for your class.  </a:t>
            </a:r>
          </a:p>
          <a:p>
            <a:pPr>
              <a:lnSpc>
                <a:spcPts val="2800"/>
              </a:lnSpc>
              <a:spcBef>
                <a:spcPts val="1100"/>
              </a:spcBef>
              <a:spcAft>
                <a:spcPts val="0"/>
              </a:spcAft>
            </a:pPr>
            <a:r>
              <a:rPr lang="en-US" b="1" i="1" dirty="0"/>
              <a:t>Support activities </a:t>
            </a:r>
            <a:r>
              <a:rPr lang="en-US" dirty="0"/>
              <a:t>are adapted to be more accessible for those who need it.</a:t>
            </a:r>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
        <p:nvSpPr>
          <p:cNvPr id="2" name="Content Placeholder 9">
            <a:extLst>
              <a:ext uri="{FF2B5EF4-FFF2-40B4-BE49-F238E27FC236}">
                <a16:creationId xmlns:a16="http://schemas.microsoft.com/office/drawing/2014/main" id="{DFFC5D57-A4E8-8B1F-0EC7-7F0C2C7696BC}"/>
              </a:ext>
            </a:extLst>
          </p:cNvPr>
          <p:cNvSpPr txBox="1">
            <a:spLocks/>
          </p:cNvSpPr>
          <p:nvPr/>
        </p:nvSpPr>
        <p:spPr>
          <a:xfrm>
            <a:off x="228178" y="1284367"/>
            <a:ext cx="7498822"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This is the first of five drug education lessons, for year 9. This lesson explores the consequences of vaping and the influences that might impact young people’s behaviour relating to vaping.</a:t>
            </a:r>
          </a:p>
          <a:p>
            <a:pPr>
              <a:lnSpc>
                <a:spcPts val="2800"/>
              </a:lnSpc>
            </a:pP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28178" y="1284367"/>
            <a:ext cx="7498822" cy="4566366"/>
          </a:xfrm>
        </p:spPr>
        <p:txBody>
          <a:bodyPr/>
          <a:lstStyle/>
          <a:p>
            <a:pPr>
              <a:lnSpc>
                <a:spcPts val="2800"/>
              </a:lnSpc>
              <a:spcBef>
                <a:spcPts val="1100"/>
              </a:spcBef>
              <a:spcAft>
                <a:spcPts val="0"/>
              </a:spcAft>
            </a:pPr>
            <a:r>
              <a:rPr lang="en-GB" dirty="0">
                <a:ea typeface="Lato" panose="020B0604020202020204" charset="0"/>
                <a:cs typeface="Lato" panose="020B0604020202020204" charset="0"/>
              </a:rPr>
              <a:t>Key information on content related to these lessons can be found in the Year 9 Knowledge Organiser.</a:t>
            </a:r>
          </a:p>
          <a:p>
            <a:pPr>
              <a:lnSpc>
                <a:spcPts val="2800"/>
              </a:lnSpc>
              <a:spcBef>
                <a:spcPts val="1100"/>
              </a:spcBef>
              <a:spcAft>
                <a:spcPts val="0"/>
              </a:spcAft>
            </a:pPr>
            <a:r>
              <a:rPr lang="en-GB" dirty="0">
                <a:ea typeface="Lato" panose="020B0604020202020204" charset="0"/>
                <a:cs typeface="Lato" panose="020B0604020202020204" charset="0"/>
              </a:rPr>
              <a:t>Advice on safe practice, dispelling common misconceptions, visitors to the classroom and other important information can be found in </a:t>
            </a:r>
            <a:r>
              <a:rPr lang="en-GB" i="1" dirty="0">
                <a:ea typeface="Lato" panose="020B0604020202020204" charset="0"/>
                <a:cs typeface="Lato" panose="020B0604020202020204" charset="0"/>
              </a:rPr>
              <a:t>Teacher Guidance: Drug education.</a:t>
            </a:r>
            <a:endParaRPr lang="en-GB" dirty="0">
              <a:ea typeface="Lato" panose="020B0604020202020204" charset="0"/>
              <a:cs typeface="Lato" panose="020B0604020202020204" charset="0"/>
            </a:endParaRPr>
          </a:p>
          <a:p>
            <a:pPr>
              <a:lnSpc>
                <a:spcPts val="2800"/>
              </a:lnSpc>
              <a:spcBef>
                <a:spcPts val="1100"/>
              </a:spcBef>
              <a:spcAft>
                <a:spcPts val="0"/>
              </a:spcAft>
            </a:pPr>
            <a:r>
              <a:rPr lang="en-GB" dirty="0">
                <a:ea typeface="Lato" panose="020B0604020202020204" charset="0"/>
                <a:cs typeface="Lato" panose="020B0604020202020204" charset="0"/>
              </a:rPr>
              <a:t>Data sources to inform your planning can be found within our document that outlines the approach of these lessons </a:t>
            </a:r>
            <a:r>
              <a:rPr lang="en-GB" i="1" dirty="0">
                <a:ea typeface="Lato" panose="020B0604020202020204" charset="0"/>
                <a:cs typeface="Lato" panose="020B0604020202020204" charset="0"/>
              </a:rPr>
              <a:t>Evidence Review: Effective drug education, </a:t>
            </a:r>
            <a:r>
              <a:rPr lang="en-GB" dirty="0">
                <a:ea typeface="Lato" panose="020B0604020202020204" charset="0"/>
                <a:cs typeface="Lato" panose="020B0604020202020204" charset="0"/>
              </a:rPr>
              <a:t>along with advice regarding the effective use of positive social norms and how to talk to young people about substance use.</a:t>
            </a:r>
          </a:p>
          <a:p>
            <a:pPr>
              <a:lnSpc>
                <a:spcPts val="2800"/>
              </a:lnSpc>
              <a:spcAft>
                <a:spcPts val="0"/>
              </a:spcAft>
            </a:pP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a:xfrm>
            <a:off x="211881" y="599491"/>
            <a:ext cx="7498822" cy="694054"/>
          </a:xfrm>
        </p:spPr>
        <p:txBody>
          <a:bodyPr/>
          <a:lstStyle/>
          <a:p>
            <a:r>
              <a:rPr lang="en-GB"/>
              <a:t>Developing subject knowledge</a:t>
            </a:r>
            <a:endParaRPr lang="en-US"/>
          </a:p>
        </p:txBody>
      </p:sp>
    </p:spTree>
    <p:extLst>
      <p:ext uri="{BB962C8B-B14F-4D97-AF65-F5344CB8AC3E}">
        <p14:creationId xmlns:p14="http://schemas.microsoft.com/office/powerpoint/2010/main" val="356129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28178" y="1290504"/>
            <a:ext cx="3208493" cy="4650224"/>
          </a:xfrm>
        </p:spPr>
        <p:txBody>
          <a:bodyPr/>
          <a:lstStyle/>
          <a:p>
            <a:pPr>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To learn about different influences and consequences that might affect decisions relating to vaping.</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665239" cy="4650224"/>
          </a:xfrm>
        </p:spPr>
        <p:txBody>
          <a:bodyPr/>
          <a:lstStyle/>
          <a:p>
            <a:pPr marL="198000" indent="-198000">
              <a:lnSpc>
                <a:spcPts val="2800"/>
              </a:lnSpc>
              <a:spcBef>
                <a:spcPts val="1100"/>
              </a:spcBef>
              <a:spcAft>
                <a:spcPts val="0"/>
              </a:spcAft>
            </a:pPr>
            <a:r>
              <a:rPr lang="en-GB" dirty="0">
                <a:effectLst/>
                <a:ea typeface="Calibri" panose="020F0502020204030204" pitchFamily="34" charset="0"/>
                <a:cs typeface="Times New Roman" panose="02020603050405020304" pitchFamily="18" charset="0"/>
              </a:rPr>
              <a:t>Students will be able to: </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assess the potential impact of influences and marketing on young people’s behaviour related to vaping</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explain the consequences of vaping, including the environmental cost </a:t>
            </a:r>
          </a:p>
          <a:p>
            <a:pPr marL="198000" lvl="0" indent="-198000">
              <a:lnSpc>
                <a:spcPts val="2800"/>
              </a:lnSpc>
              <a:spcBef>
                <a:spcPts val="1100"/>
              </a:spcBef>
              <a:spcAft>
                <a:spcPts val="0"/>
              </a:spcAft>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analyse ways to challenge influences and misconceptions about vaping</a:t>
            </a:r>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41440"/>
            <a:ext cx="4562158" cy="5302675"/>
          </a:xfrm>
        </p:spPr>
        <p:txBody>
          <a:bodyPr>
            <a:noAutofit/>
          </a:bodyPr>
          <a:lstStyle/>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Box or envelope for questions</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1: </a:t>
            </a:r>
            <a:r>
              <a:rPr lang="en-GB" i="1" dirty="0">
                <a:effectLst/>
                <a:ea typeface="Calibri" panose="020F0502020204030204" pitchFamily="34" charset="0"/>
                <a:cs typeface="Times New Roman" panose="02020603050405020304" pitchFamily="18" charset="0"/>
              </a:rPr>
              <a:t>Baseline mind map</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2: </a:t>
            </a:r>
            <a:r>
              <a:rPr lang="en-GB" i="1" dirty="0">
                <a:effectLst/>
                <a:ea typeface="Calibri" panose="020F0502020204030204" pitchFamily="34" charset="0"/>
                <a:cs typeface="Times New Roman" panose="02020603050405020304" pitchFamily="18" charset="0"/>
              </a:rPr>
              <a:t>Timeline </a:t>
            </a:r>
            <a:r>
              <a:rPr lang="en-GB" dirty="0">
                <a:effectLst/>
                <a:ea typeface="Calibri" panose="020F0502020204030204" pitchFamily="34" charset="0"/>
                <a:cs typeface="Times New Roman" panose="02020603050405020304" pitchFamily="18" charset="0"/>
              </a:rPr>
              <a:t>[one per pair]</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2a: </a:t>
            </a:r>
            <a:r>
              <a:rPr lang="en-GB" i="1" dirty="0">
                <a:effectLst/>
                <a:ea typeface="Calibri" panose="020F0502020204030204" pitchFamily="34" charset="0"/>
                <a:cs typeface="Times New Roman" panose="02020603050405020304" pitchFamily="18" charset="0"/>
              </a:rPr>
              <a:t> Timeline summary </a:t>
            </a:r>
            <a:br>
              <a:rPr lang="en-GB" i="1"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[support option, as required]</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2b: </a:t>
            </a:r>
            <a:r>
              <a:rPr lang="en-GB" i="1" dirty="0">
                <a:effectLst/>
                <a:ea typeface="Calibri" panose="020F0502020204030204" pitchFamily="34" charset="0"/>
                <a:cs typeface="Times New Roman" panose="02020603050405020304" pitchFamily="18" charset="0"/>
              </a:rPr>
              <a:t>Teacher answers</a:t>
            </a:r>
            <a:r>
              <a:rPr lang="en-GB" dirty="0">
                <a:effectLst/>
                <a:ea typeface="Calibri" panose="020F0502020204030204" pitchFamily="34" charset="0"/>
                <a:cs typeface="Times New Roman" panose="02020603050405020304" pitchFamily="18" charset="0"/>
              </a:rPr>
              <a:t>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[teacher copy]</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3: </a:t>
            </a:r>
            <a:r>
              <a:rPr lang="en-GB" i="1" dirty="0">
                <a:effectLst/>
                <a:ea typeface="Calibri" panose="020F0502020204030204" pitchFamily="34" charset="0"/>
                <a:cs typeface="Times New Roman" panose="02020603050405020304" pitchFamily="18" charset="0"/>
              </a:rPr>
              <a:t>Card sort </a:t>
            </a:r>
            <a:br>
              <a:rPr lang="en-GB" i="1"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[one per pair or small group]</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4: </a:t>
            </a:r>
            <a:r>
              <a:rPr lang="en-GB" i="1" dirty="0">
                <a:effectLst/>
                <a:ea typeface="Calibri" panose="020F0502020204030204" pitchFamily="34" charset="0"/>
                <a:cs typeface="Times New Roman" panose="02020603050405020304" pitchFamily="18" charset="0"/>
              </a:rPr>
              <a:t>Consequences of </a:t>
            </a:r>
            <a:br>
              <a:rPr lang="en-GB" i="1" dirty="0">
                <a:effectLst/>
                <a:ea typeface="Calibri" panose="020F0502020204030204" pitchFamily="34" charset="0"/>
                <a:cs typeface="Times New Roman" panose="02020603050405020304" pitchFamily="18" charset="0"/>
              </a:rPr>
            </a:br>
            <a:r>
              <a:rPr lang="en-GB" i="1" dirty="0">
                <a:effectLst/>
                <a:ea typeface="Calibri" panose="020F0502020204030204" pitchFamily="34" charset="0"/>
                <a:cs typeface="Times New Roman" panose="02020603050405020304" pitchFamily="18" charset="0"/>
              </a:rPr>
              <a:t>vaping – teacher feedback </a:t>
            </a:r>
            <a:br>
              <a:rPr lang="en-GB" i="1"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[optional – if not using PowerPoint]</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5: </a:t>
            </a:r>
            <a:r>
              <a:rPr lang="en-GB" i="1" dirty="0">
                <a:effectLst/>
                <a:ea typeface="Calibri" panose="020F0502020204030204" pitchFamily="34" charset="0"/>
                <a:cs typeface="Times New Roman" panose="02020603050405020304" pitchFamily="18" charset="0"/>
              </a:rPr>
              <a:t>Challenging misconceptions </a:t>
            </a:r>
            <a:r>
              <a:rPr lang="en-GB" dirty="0">
                <a:effectLst/>
                <a:ea typeface="Calibri" panose="020F0502020204030204" pitchFamily="34" charset="0"/>
                <a:cs typeface="Times New Roman" panose="02020603050405020304" pitchFamily="18" charset="0"/>
              </a:rPr>
              <a:t>[support option, as required]</a:t>
            </a:r>
          </a:p>
          <a:p>
            <a:pPr marL="126000" indent="-126000">
              <a:buFont typeface="Arial" panose="020B0604020202020204" pitchFamily="34" charset="0"/>
              <a:buChar char="•"/>
            </a:pPr>
            <a:endParaRPr lang="en-GB" dirty="0">
              <a:effectLst/>
              <a:ea typeface="Calibri" panose="020F0502020204030204" pitchFamily="34" charset="0"/>
              <a:cs typeface="Times New Roman" panose="02020603050405020304" pitchFamily="18" charset="0"/>
            </a:endParaRPr>
          </a:p>
          <a:p>
            <a:pPr marL="126000" indent="-1260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318660996"/>
              </p:ext>
            </p:extLst>
          </p:nvPr>
        </p:nvGraphicFramePr>
        <p:xfrm>
          <a:off x="330200" y="1413647"/>
          <a:ext cx="9245600" cy="4726715"/>
        </p:xfrm>
        <a:graphic>
          <a:graphicData uri="http://schemas.openxmlformats.org/drawingml/2006/table">
            <a:tbl>
              <a:tblPr firstRow="1" bandRow="1">
                <a:tableStyleId>{F5AB1C69-6EDB-4FF4-983F-18BD219EF322}</a:tableStyleId>
              </a:tblPr>
              <a:tblGrid>
                <a:gridCol w="1771732">
                  <a:extLst>
                    <a:ext uri="{9D8B030D-6E8A-4147-A177-3AD203B41FA5}">
                      <a16:colId xmlns:a16="http://schemas.microsoft.com/office/drawing/2014/main" val="2495411842"/>
                    </a:ext>
                  </a:extLst>
                </a:gridCol>
                <a:gridCol w="6515576">
                  <a:extLst>
                    <a:ext uri="{9D8B030D-6E8A-4147-A177-3AD203B41FA5}">
                      <a16:colId xmlns:a16="http://schemas.microsoft.com/office/drawing/2014/main" val="3888252853"/>
                    </a:ext>
                  </a:extLst>
                </a:gridCol>
                <a:gridCol w="958292">
                  <a:extLst>
                    <a:ext uri="{9D8B030D-6E8A-4147-A177-3AD203B41FA5}">
                      <a16:colId xmlns:a16="http://schemas.microsoft.com/office/drawing/2014/main" val="1961446416"/>
                    </a:ext>
                  </a:extLst>
                </a:gridCol>
              </a:tblGrid>
              <a:tr h="564596">
                <a:tc>
                  <a:txBody>
                    <a:bodyPr/>
                    <a:lstStyle/>
                    <a:p>
                      <a:pPr marL="0" indent="0" algn="l">
                        <a:buFont typeface="Arial" panose="020B0604020202020204" pitchFamily="34" charset="0"/>
                        <a:buNone/>
                      </a:pPr>
                      <a:r>
                        <a:rPr lang="en-GB" sz="1400">
                          <a:solidFill>
                            <a:schemeClr val="accent2"/>
                          </a:solidFill>
                          <a:latin typeface="Century Gothic" panose="020B0502020202020204" pitchFamily="34" charset="0"/>
                        </a:rPr>
                        <a:t>Activity</a:t>
                      </a:r>
                    </a:p>
                  </a:txBody>
                  <a:tcPr marL="72000" marR="72000" marT="72000" marB="72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698696">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US" sz="1200" dirty="0">
                          <a:solidFill>
                            <a:schemeClr val="tx1"/>
                          </a:solidFill>
                          <a:effectLst/>
                          <a:latin typeface="Century Gothic" panose="020B0502020202020204" pitchFamily="34" charset="0"/>
                        </a:rPr>
                        <a:t>Students complete a mind-map activity, recording their initial ideas about drugs, the associated risks and the law.</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15 mins</a:t>
                      </a: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474556">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US" sz="1200" dirty="0">
                          <a:solidFill>
                            <a:schemeClr val="tx1"/>
                          </a:solidFill>
                          <a:latin typeface="Century Gothic" panose="020B0502020202020204" pitchFamily="34" charset="0"/>
                        </a:rPr>
                        <a:t>Introduce the learning objective and outcomes, and revisit ground rules.</a:t>
                      </a:r>
                      <a:endParaRPr lang="en-GB" sz="1200" dirty="0">
                        <a:solidFill>
                          <a:schemeClr val="tx1"/>
                        </a:solidFill>
                        <a:latin typeface="Century Gothic" panose="020B0502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700"/>
                        </a:spcBef>
                        <a:spcAft>
                          <a:spcPts val="0"/>
                        </a:spcAft>
                        <a:buClrTx/>
                        <a:buSzTx/>
                        <a:buFontTx/>
                        <a:buNone/>
                        <a:tabLst/>
                        <a:defRPr/>
                      </a:pPr>
                      <a:r>
                        <a:rPr lang="en-GB" sz="1200">
                          <a:solidFill>
                            <a:schemeClr val="tx1"/>
                          </a:solidFill>
                          <a:latin typeface="Century Gothic" panose="020B0502020202020204" pitchFamily="34" charset="0"/>
                        </a:rPr>
                        <a:t>3 mins</a:t>
                      </a: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96217">
                <a:tc>
                  <a:txBody>
                    <a:bodyPr/>
                    <a:lstStyle/>
                    <a:p>
                      <a:pPr marL="0" indent="0">
                        <a:lnSpc>
                          <a:spcPts val="1600"/>
                        </a:lnSpc>
                        <a:spcBef>
                          <a:spcPts val="700"/>
                        </a:spcBef>
                        <a:buFont typeface="Arial" panose="020B0604020202020204" pitchFamily="34" charset="0"/>
                        <a:buNone/>
                      </a:pPr>
                      <a:r>
                        <a:rPr lang="en-US" sz="1200" b="0" baseline="0">
                          <a:solidFill>
                            <a:schemeClr val="tx1"/>
                          </a:solidFill>
                          <a:latin typeface="Century Gothic" panose="020B0502020202020204" pitchFamily="34" charset="0"/>
                        </a:rPr>
                        <a:t>Influences and impact</a:t>
                      </a:r>
                      <a:endParaRPr lang="en-GB" sz="1200" b="0" baseline="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rPr>
                        <a:t>Pairs review a timeline of a young person’s day and examine the influences and impact experienced at each stage.</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700"/>
                        </a:spcBef>
                        <a:spcAft>
                          <a:spcPts val="0"/>
                        </a:spcAft>
                        <a:buClrTx/>
                        <a:buSzTx/>
                        <a:buFontTx/>
                        <a:buNone/>
                        <a:tabLst/>
                        <a:defRPr/>
                      </a:pPr>
                      <a:r>
                        <a:rPr lang="en-GB" sz="120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596217">
                <a:tc>
                  <a:txBody>
                    <a:bodyPr/>
                    <a:lstStyle/>
                    <a:p>
                      <a:pPr marL="0" indent="0">
                        <a:lnSpc>
                          <a:spcPts val="1600"/>
                        </a:lnSpc>
                        <a:spcBef>
                          <a:spcPts val="700"/>
                        </a:spcBef>
                        <a:buFont typeface="Arial" panose="020B0604020202020204" pitchFamily="34" charset="0"/>
                        <a:buNone/>
                      </a:pPr>
                      <a:r>
                        <a:rPr lang="en-US" sz="1200" b="0">
                          <a:solidFill>
                            <a:schemeClr val="tx1"/>
                          </a:solidFill>
                          <a:latin typeface="Century Gothic" panose="020B0502020202020204" pitchFamily="34" charset="0"/>
                        </a:rPr>
                        <a:t>Consequences of vaping</a:t>
                      </a:r>
                      <a:endParaRPr lang="en-GB" sz="1200" b="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rPr>
                        <a:t>Students sort cards into environmental, legal,  health, other consequences of vaping.</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700"/>
                        </a:spcBef>
                        <a:spcAft>
                          <a:spcPts val="0"/>
                        </a:spcAft>
                        <a:buClrTx/>
                        <a:buSzTx/>
                        <a:buFontTx/>
                        <a:buNone/>
                        <a:tabLst/>
                        <a:defRPr/>
                      </a:pPr>
                      <a:r>
                        <a:rPr lang="en-GB" sz="120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596217">
                <a:tc>
                  <a:txBody>
                    <a:bodyPr/>
                    <a:lstStyle/>
                    <a:p>
                      <a:pPr marL="0" indent="0">
                        <a:lnSpc>
                          <a:spcPts val="1600"/>
                        </a:lnSpc>
                        <a:spcBef>
                          <a:spcPts val="700"/>
                        </a:spcBef>
                        <a:buFont typeface="Arial" panose="020B0604020202020204" pitchFamily="34" charset="0"/>
                        <a:buNone/>
                      </a:pPr>
                      <a:r>
                        <a:rPr lang="en-US" sz="1200" b="0">
                          <a:solidFill>
                            <a:schemeClr val="tx1"/>
                          </a:solidFill>
                          <a:latin typeface="Century Gothic" panose="020B0502020202020204" pitchFamily="34" charset="0"/>
                        </a:rPr>
                        <a:t>Challenging misconceptions</a:t>
                      </a:r>
                      <a:endParaRPr lang="en-GB" sz="1200" b="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US" sz="1200" dirty="0">
                          <a:solidFill>
                            <a:schemeClr val="tx1"/>
                          </a:solidFill>
                          <a:effectLst/>
                          <a:latin typeface="Century Gothic" panose="020B0502020202020204" pitchFamily="34" charset="0"/>
                        </a:rPr>
                        <a:t>Students assess a range of strategies to challenge influences and misconceptions about vaping.</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596217">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b="0">
                          <a:solidFill>
                            <a:schemeClr val="tx1"/>
                          </a:solidFill>
                          <a:latin typeface="Century Gothic" panose="020B0502020202020204" pitchFamily="34" charset="0"/>
                        </a:rPr>
                        <a:t>Endpoint assessment</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GB" sz="1200" dirty="0">
                          <a:solidFill>
                            <a:schemeClr val="tx1"/>
                          </a:solidFill>
                          <a:effectLst/>
                          <a:latin typeface="Century Gothic" panose="020B0502020202020204" pitchFamily="34" charset="0"/>
                        </a:rPr>
                        <a:t>Students draw on what they have learnt in this lesson to write a response to an overheard conversation.</a:t>
                      </a:r>
                      <a:r>
                        <a:rPr lang="en-GB" sz="1200" kern="1200" dirty="0">
                          <a:solidFill>
                            <a:schemeClr val="tx1"/>
                          </a:solidFill>
                          <a:effectLst/>
                          <a:latin typeface="Century Gothic" panose="020B0502020202020204" pitchFamily="34" charset="0"/>
                          <a:ea typeface="+mn-ea"/>
                          <a:cs typeface="+mn-cs"/>
                        </a:rPr>
                        <a:t> </a:t>
                      </a:r>
                      <a:endParaRPr lang="en-GB" sz="1200" dirty="0">
                        <a:solidFill>
                          <a:schemeClr val="tx1"/>
                        </a:solidFill>
                        <a:latin typeface="Century Gothic" panose="020B0502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03999">
                <a:tc>
                  <a:txBody>
                    <a:bodyPr/>
                    <a:lstStyle/>
                    <a:p>
                      <a:pPr marL="0" indent="0">
                        <a:lnSpc>
                          <a:spcPts val="1600"/>
                        </a:lnSpc>
                        <a:spcBef>
                          <a:spcPts val="700"/>
                        </a:spcBef>
                        <a:buFont typeface="Arial" panose="020B0604020202020204" pitchFamily="34" charset="0"/>
                        <a:buNone/>
                      </a:pPr>
                      <a:r>
                        <a:rPr lang="en-GB" sz="1200" b="0">
                          <a:solidFill>
                            <a:schemeClr val="tx1"/>
                          </a:solidFill>
                          <a:latin typeface="Century Gothic" panose="020B0502020202020204" pitchFamily="34" charset="0"/>
                        </a:rPr>
                        <a:t>Signposting support</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GB" sz="1200" dirty="0">
                          <a:solidFill>
                            <a:schemeClr val="tx1"/>
                          </a:solidFill>
                          <a:effectLst/>
                          <a:latin typeface="Century Gothic" panose="020B0502020202020204" pitchFamily="34" charset="0"/>
                        </a:rPr>
                        <a:t>Remind students how to access further advice, guidance and support related to </a:t>
                      </a:r>
                      <a:br>
                        <a:rPr lang="en-GB" sz="1200" dirty="0">
                          <a:solidFill>
                            <a:schemeClr val="tx1"/>
                          </a:solidFill>
                          <a:effectLst/>
                          <a:latin typeface="Century Gothic" panose="020B0502020202020204" pitchFamily="34" charset="0"/>
                        </a:rPr>
                      </a:br>
                      <a:r>
                        <a:rPr lang="en-GB" sz="1200" dirty="0">
                          <a:solidFill>
                            <a:schemeClr val="tx1"/>
                          </a:solidFill>
                          <a:effectLst/>
                          <a:latin typeface="Century Gothic" panose="020B0502020202020204" pitchFamily="34" charset="0"/>
                        </a:rPr>
                        <a:t>substance issues.</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90570" rtl="0" eaLnBrk="1" fontAlgn="auto" latinLnBrk="0" hangingPunct="1">
                        <a:lnSpc>
                          <a:spcPts val="1600"/>
                        </a:lnSpc>
                        <a:spcBef>
                          <a:spcPts val="700"/>
                        </a:spcBef>
                        <a:spcAft>
                          <a:spcPts val="0"/>
                        </a:spcAft>
                        <a:buClrTx/>
                        <a:buSzTx/>
                        <a:buFontTx/>
                        <a:buNone/>
                        <a:tabLst/>
                        <a:defRPr/>
                      </a:pPr>
                      <a:r>
                        <a:rPr lang="en-GB" sz="1200" dirty="0">
                          <a:solidFill>
                            <a:schemeClr val="tx1"/>
                          </a:solidFill>
                          <a:latin typeface="Century Gothic" panose="020B0502020202020204" pitchFamily="34" charset="0"/>
                        </a:rPr>
                        <a:t>2 mins</a:t>
                      </a: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a:t>Lesson 1</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p:txBody>
          <a:bodyPr/>
          <a:lstStyle/>
          <a:p>
            <a:r>
              <a:rPr lang="en-US"/>
              <a:t>Vaping</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2025</a:t>
            </a:r>
          </a:p>
        </p:txBody>
      </p:sp>
      <p:pic>
        <p:nvPicPr>
          <p:cNvPr id="12" name="Picture 11" descr="A pink smokey clouds on a black background&#10;&#10;Description automatically generated">
            <a:extLst>
              <a:ext uri="{FF2B5EF4-FFF2-40B4-BE49-F238E27FC236}">
                <a16:creationId xmlns:a16="http://schemas.microsoft.com/office/drawing/2014/main" id="{90F662B9-7EB0-69B0-DF79-A6A575829E83}"/>
              </a:ext>
            </a:extLst>
          </p:cNvPr>
          <p:cNvPicPr>
            <a:picLocks noChangeAspect="1"/>
          </p:cNvPicPr>
          <p:nvPr/>
        </p:nvPicPr>
        <p:blipFill>
          <a:blip r:embed="rId2"/>
          <a:srcRect r="15482"/>
          <a:stretch/>
        </p:blipFill>
        <p:spPr>
          <a:xfrm>
            <a:off x="5780860" y="573280"/>
            <a:ext cx="4125140" cy="4966129"/>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BCC8C10F-861D-2112-99AC-FDBED79C873D}"/>
              </a:ext>
            </a:extLst>
          </p:cNvPr>
          <p:cNvPicPr>
            <a:picLocks noChangeAspect="1"/>
          </p:cNvPicPr>
          <p:nvPr/>
        </p:nvPicPr>
        <p:blipFill>
          <a:blip r:embed="rId3"/>
          <a:stretch>
            <a:fillRect/>
          </a:stretch>
        </p:blipFill>
        <p:spPr>
          <a:xfrm>
            <a:off x="3957337" y="3236064"/>
            <a:ext cx="3383861" cy="3443032"/>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2.xml><?xml version="1.0" encoding="utf-8"?>
<ds:datastoreItem xmlns:ds="http://schemas.openxmlformats.org/officeDocument/2006/customXml" ds:itemID="{DCC0E2A9-F3BF-405C-BD8F-B8D7E62A97F4}">
  <ds:schemaRefs>
    <ds:schemaRef ds:uri="6ded5182-507a-430e-922d-50a9575e5a4a"/>
    <ds:schemaRef ds:uri="88f9c89a-407a-49b7-9ca1-7578c3d06d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5811E8-CD25-40FF-998B-36D4D2A71EF3}">
  <ds:schemaRefs>
    <ds:schemaRef ds:uri="6ded5182-507a-430e-922d-50a9575e5a4a"/>
    <ds:schemaRef ds:uri="88f9c89a-407a-49b7-9ca1-7578c3d06d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171</TotalTime>
  <Words>3603</Words>
  <Application>Microsoft Macintosh PowerPoint</Application>
  <PresentationFormat>A4 Paper (210x297 mm)</PresentationFormat>
  <Paragraphs>237</Paragraphs>
  <Slides>24</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Century Gothic</vt:lpstr>
      <vt:lpstr>Lato</vt:lpstr>
      <vt:lpstr>Outfit</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Vaping</vt:lpstr>
      <vt:lpstr>PowerPoint Presentation</vt:lpstr>
      <vt:lpstr>PowerPoint Presentation</vt:lpstr>
      <vt:lpstr>PowerPoint Presentation</vt:lpstr>
      <vt:lpstr>PowerPoint Presentation</vt:lpstr>
      <vt:lpstr>PowerPoint Presentation</vt:lpstr>
      <vt:lpstr>Consequences of vaping</vt:lpstr>
      <vt:lpstr>Consequences of vaping</vt:lpstr>
      <vt:lpstr>Consequences of vaping</vt:lpstr>
      <vt:lpstr>Consequences of vaping</vt:lpstr>
      <vt:lpstr>PowerPoint Presentation</vt:lpstr>
      <vt:lpstr>PowerPoint Presentation</vt:lpstr>
      <vt:lpstr>PowerPoint Presentation</vt:lpstr>
      <vt:lpstr>Sources of support</vt:lpstr>
      <vt:lpstr>Sources of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20</cp:revision>
  <dcterms:created xsi:type="dcterms:W3CDTF">2023-05-19T09:34:20Z</dcterms:created>
  <dcterms:modified xsi:type="dcterms:W3CDTF">2024-10-25T14:37:01Z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