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1" r:id="rId5"/>
  </p:sldMasterIdLst>
  <p:notesMasterIdLst>
    <p:notesMasterId r:id="rId32"/>
  </p:notesMasterIdLst>
  <p:handoutMasterIdLst>
    <p:handoutMasterId r:id="rId33"/>
  </p:handoutMasterIdLst>
  <p:sldIdLst>
    <p:sldId id="257" r:id="rId6"/>
    <p:sldId id="269" r:id="rId7"/>
    <p:sldId id="270" r:id="rId8"/>
    <p:sldId id="260" r:id="rId9"/>
    <p:sldId id="272" r:id="rId10"/>
    <p:sldId id="261" r:id="rId11"/>
    <p:sldId id="256" r:id="rId12"/>
    <p:sldId id="286" r:id="rId13"/>
    <p:sldId id="263" r:id="rId14"/>
    <p:sldId id="264" r:id="rId15"/>
    <p:sldId id="267" r:id="rId16"/>
    <p:sldId id="265" r:id="rId17"/>
    <p:sldId id="273" r:id="rId18"/>
    <p:sldId id="274" r:id="rId19"/>
    <p:sldId id="275" r:id="rId20"/>
    <p:sldId id="276" r:id="rId21"/>
    <p:sldId id="277" r:id="rId22"/>
    <p:sldId id="278" r:id="rId23"/>
    <p:sldId id="279" r:id="rId24"/>
    <p:sldId id="280" r:id="rId25"/>
    <p:sldId id="281" r:id="rId26"/>
    <p:sldId id="282" r:id="rId27"/>
    <p:sldId id="283" r:id="rId28"/>
    <p:sldId id="268" r:id="rId29"/>
    <p:sldId id="284" r:id="rId30"/>
    <p:sldId id="285" r:id="rId31"/>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acher slides" id="{054E604B-5DE3-6240-A5CB-269D62CB8131}">
          <p14:sldIdLst>
            <p14:sldId id="257"/>
            <p14:sldId id="269"/>
            <p14:sldId id="270"/>
            <p14:sldId id="260"/>
            <p14:sldId id="272"/>
            <p14:sldId id="261"/>
            <p14:sldId id="256"/>
            <p14:sldId id="286"/>
          </p14:sldIdLst>
        </p14:section>
        <p14:section name="Pupil Slides" id="{938DD7AC-2297-1F48-B25E-0B0BFFE37CBE}">
          <p14:sldIdLst>
            <p14:sldId id="263"/>
            <p14:sldId id="264"/>
            <p14:sldId id="267"/>
            <p14:sldId id="265"/>
            <p14:sldId id="273"/>
            <p14:sldId id="274"/>
            <p14:sldId id="275"/>
            <p14:sldId id="276"/>
            <p14:sldId id="277"/>
            <p14:sldId id="278"/>
            <p14:sldId id="279"/>
            <p14:sldId id="280"/>
            <p14:sldId id="281"/>
            <p14:sldId id="282"/>
            <p14:sldId id="283"/>
            <p14:sldId id="268"/>
            <p14:sldId id="284"/>
            <p14:sldId id="285"/>
          </p14:sldIdLst>
        </p14:section>
      </p14:sectionLst>
    </p:ext>
    <p:ext uri="{EFAFB233-063F-42B5-8137-9DF3F51BA10A}">
      <p15:sldGuideLst xmlns:p15="http://schemas.microsoft.com/office/powerpoint/2012/main">
        <p15:guide id="2" pos="3120" userDrawn="1">
          <p15:clr>
            <a:srgbClr val="A4A3A4"/>
          </p15:clr>
        </p15:guide>
        <p15:guide id="3" orient="horz" pos="218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C12B08-0C65-70E1-06A9-EC6ECC22BC65}" name="Sarah Gabbett" initials="SG" userId="S::sarah.gabbett@pshe-association.org.uk::12008655-cbfd-44ed-a381-1f290a29d2b3" providerId="AD"/>
  <p188:author id="{3C53221D-BA6F-6B76-58E9-32C234ECFA7A}" name="Ferg Ashby" initials="" userId="S::ferg.ashby@revealingreality.co.uk::3b6fd15c-2e30-4dd8-8006-46678ab8eb10" providerId="AD"/>
  <p188:author id="{A585043F-A66D-640D-13ED-CBB00BA6FCE7}" name="Florence Ackland" initials="FA" userId="S::florence@pshe-association.org.uk::4fb6b414-8ee9-4dd4-af5a-4d2d97910631" providerId="AD"/>
  <p188:author id="{ECE9A068-C919-A02A-25B8-2F5A9A3AA73E}" name="Jenny Barksfield" initials="JB" userId="S::jenny@pshe-association.org.uk::e146badb-6d45-41de-81bb-9480fcad5801" providerId="AD"/>
  <p188:author id="{9DA7D97E-0E7E-1C61-E981-34651E1E73A9}" name="Monica Perry" initials="MP" userId="S::Monica@pshe-association.org.uk::2b9395e8-95cb-4167-9b45-755ad557802d" providerId="AD"/>
  <p188:author id="{B492C19B-DDE5-C4E1-31E8-8441D5A9EA7E}" name="Ryan Ten" initials="" userId="S::Ryan@togethercreativeltd.onmicrosoft.com::751e40b9-49a9-402b-b012-4cd6d382a60d" providerId="AD"/>
  <p188:author id="{A615D0C0-0528-1829-B6EF-3E91335F7BD5}" name="Elizabeth Laming" initials="EL" userId="S::Elizabeth@pshe-association.org.uk::9efb028c-33ba-4adf-b3e0-6fd4460b30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m Harvey" initials="SH" lastIdx="1" clrIdx="0">
    <p:extLst>
      <p:ext uri="{19B8F6BF-5375-455C-9EA6-DF929625EA0E}">
        <p15:presenceInfo xmlns:p15="http://schemas.microsoft.com/office/powerpoint/2012/main" userId="S-1-12-1-320596639-1112559647-2345866923-5509528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4230"/>
    <a:srgbClr val="ED694B"/>
    <a:srgbClr val="9DECEC"/>
    <a:srgbClr val="A7F3F3"/>
    <a:srgbClr val="88C2BF"/>
    <a:srgbClr val="F6B4A5"/>
    <a:srgbClr val="1EA099"/>
    <a:srgbClr val="BCCE96"/>
    <a:srgbClr val="FFA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70"/>
    <p:restoredTop sz="74966" autoAdjust="0"/>
  </p:normalViewPr>
  <p:slideViewPr>
    <p:cSldViewPr snapToGrid="0">
      <p:cViewPr varScale="1">
        <p:scale>
          <a:sx n="94" d="100"/>
          <a:sy n="94" d="100"/>
        </p:scale>
        <p:origin x="1512" y="192"/>
      </p:cViewPr>
      <p:guideLst>
        <p:guide pos="3120"/>
        <p:guide orient="horz" pos="2183"/>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Perry" userId="2b9395e8-95cb-4167-9b45-755ad557802d" providerId="ADAL" clId="{40AEA404-3B50-4697-8C75-26C33625B09E}"/>
    <pc:docChg chg="undo custSel modSld">
      <pc:chgData name="Monica Perry" userId="2b9395e8-95cb-4167-9b45-755ad557802d" providerId="ADAL" clId="{40AEA404-3B50-4697-8C75-26C33625B09E}" dt="2024-10-08T12:49:47.050" v="10" actId="1076"/>
      <pc:docMkLst>
        <pc:docMk/>
      </pc:docMkLst>
      <pc:sldChg chg="modSp mod">
        <pc:chgData name="Monica Perry" userId="2b9395e8-95cb-4167-9b45-755ad557802d" providerId="ADAL" clId="{40AEA404-3B50-4697-8C75-26C33625B09E}" dt="2024-10-08T12:34:08.535" v="1" actId="20577"/>
        <pc:sldMkLst>
          <pc:docMk/>
          <pc:sldMk cId="2453988485" sldId="260"/>
        </pc:sldMkLst>
        <pc:spChg chg="mod">
          <ac:chgData name="Monica Perry" userId="2b9395e8-95cb-4167-9b45-755ad557802d" providerId="ADAL" clId="{40AEA404-3B50-4697-8C75-26C33625B09E}" dt="2024-10-08T12:34:08.535" v="1" actId="20577"/>
          <ac:spMkLst>
            <pc:docMk/>
            <pc:sldMk cId="2453988485" sldId="260"/>
            <ac:spMk id="10" creationId="{B8AD5F36-49C1-6FB1-287B-8204BA271278}"/>
          </ac:spMkLst>
        </pc:spChg>
      </pc:sldChg>
      <pc:sldChg chg="modNotesTx">
        <pc:chgData name="Monica Perry" userId="2b9395e8-95cb-4167-9b45-755ad557802d" providerId="ADAL" clId="{40AEA404-3B50-4697-8C75-26C33625B09E}" dt="2024-10-08T12:40:19.135" v="2" actId="113"/>
        <pc:sldMkLst>
          <pc:docMk/>
          <pc:sldMk cId="2508275774" sldId="273"/>
        </pc:sldMkLst>
      </pc:sldChg>
      <pc:sldChg chg="modSp mod">
        <pc:chgData name="Monica Perry" userId="2b9395e8-95cb-4167-9b45-755ad557802d" providerId="ADAL" clId="{40AEA404-3B50-4697-8C75-26C33625B09E}" dt="2024-10-08T12:49:47.050" v="10" actId="1076"/>
        <pc:sldMkLst>
          <pc:docMk/>
          <pc:sldMk cId="2482917942" sldId="282"/>
        </pc:sldMkLst>
        <pc:spChg chg="mod">
          <ac:chgData name="Monica Perry" userId="2b9395e8-95cb-4167-9b45-755ad557802d" providerId="ADAL" clId="{40AEA404-3B50-4697-8C75-26C33625B09E}" dt="2024-10-08T12:49:35.623" v="9" actId="20577"/>
          <ac:spMkLst>
            <pc:docMk/>
            <pc:sldMk cId="2482917942" sldId="282"/>
            <ac:spMk id="18" creationId="{F2868D1A-E01A-C7CA-DE74-A372B2B93F50}"/>
          </ac:spMkLst>
        </pc:spChg>
        <pc:spChg chg="mod">
          <ac:chgData name="Monica Perry" userId="2b9395e8-95cb-4167-9b45-755ad557802d" providerId="ADAL" clId="{40AEA404-3B50-4697-8C75-26C33625B09E}" dt="2024-10-08T12:49:47.050" v="10" actId="1076"/>
          <ac:spMkLst>
            <pc:docMk/>
            <pc:sldMk cId="2482917942" sldId="282"/>
            <ac:spMk id="31" creationId="{4761AFD3-359B-7CD7-323A-6B84955F0043}"/>
          </ac:spMkLst>
        </pc:spChg>
      </pc:sldChg>
      <pc:sldChg chg="modSp mod">
        <pc:chgData name="Monica Perry" userId="2b9395e8-95cb-4167-9b45-755ad557802d" providerId="ADAL" clId="{40AEA404-3B50-4697-8C75-26C33625B09E}" dt="2024-10-08T12:46:28.279" v="4" actId="20577"/>
        <pc:sldMkLst>
          <pc:docMk/>
          <pc:sldMk cId="4024911679" sldId="283"/>
        </pc:sldMkLst>
        <pc:spChg chg="mod">
          <ac:chgData name="Monica Perry" userId="2b9395e8-95cb-4167-9b45-755ad557802d" providerId="ADAL" clId="{40AEA404-3B50-4697-8C75-26C33625B09E}" dt="2024-10-08T12:46:28.279" v="4" actId="20577"/>
          <ac:spMkLst>
            <pc:docMk/>
            <pc:sldMk cId="4024911679" sldId="283"/>
            <ac:spMk id="3" creationId="{37C813F4-D1A2-C391-415C-4B929DF6A68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8B9088-BAF2-4383-A178-E575732CF6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9CB5D46-D5A2-46C7-8A1B-72ADDB29D2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6A91F5-2AB9-47F7-A3B9-5DD75AEB376D}" type="datetimeFigureOut">
              <a:rPr lang="en-GB" smtClean="0"/>
              <a:t>25/10/2024</a:t>
            </a:fld>
            <a:endParaRPr lang="en-GB"/>
          </a:p>
        </p:txBody>
      </p:sp>
      <p:sp>
        <p:nvSpPr>
          <p:cNvPr id="4" name="Footer Placeholder 3">
            <a:extLst>
              <a:ext uri="{FF2B5EF4-FFF2-40B4-BE49-F238E27FC236}">
                <a16:creationId xmlns:a16="http://schemas.microsoft.com/office/drawing/2014/main" id="{E99CB244-1F0C-4A1A-961E-4D50507FBC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AE8DF69-99F8-479C-84B9-BA1991B72E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3773F4-4BFC-43A3-ABBC-3E050505F238}" type="slidenum">
              <a:rPr lang="en-GB" smtClean="0"/>
              <a:t>‹#›</a:t>
            </a:fld>
            <a:endParaRPr lang="en-GB"/>
          </a:p>
        </p:txBody>
      </p:sp>
    </p:spTree>
    <p:extLst>
      <p:ext uri="{BB962C8B-B14F-4D97-AF65-F5344CB8AC3E}">
        <p14:creationId xmlns:p14="http://schemas.microsoft.com/office/powerpoint/2010/main" val="2943030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72EAD3-7812-2E4F-B4D3-7C238458E569}" type="datetimeFigureOut">
              <a:rPr lang="en-US" smtClean="0"/>
              <a:t>10/25/24</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8E58B-C9BC-F047-AC61-EC49AB3E98B5}" type="slidenum">
              <a:rPr lang="en-US" smtClean="0"/>
              <a:t>‹#›</a:t>
            </a:fld>
            <a:endParaRPr lang="en-US"/>
          </a:p>
        </p:txBody>
      </p:sp>
    </p:spTree>
    <p:extLst>
      <p:ext uri="{BB962C8B-B14F-4D97-AF65-F5344CB8AC3E}">
        <p14:creationId xmlns:p14="http://schemas.microsoft.com/office/powerpoint/2010/main" val="4286727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www.fearless.org/" TargetMode="External"/><Relationship Id="rId4" Type="http://schemas.openxmlformats.org/officeDocument/2006/relationships/hyperlink" Target="http://www.talktofrank.com/get-help"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AB8E58B-C9BC-F047-AC61-EC49AB3E98B5}" type="slidenum">
              <a:rPr lang="en-US" smtClean="0"/>
              <a:t>3</a:t>
            </a:fld>
            <a:endParaRPr lang="en-US"/>
          </a:p>
        </p:txBody>
      </p:sp>
    </p:spTree>
    <p:extLst>
      <p:ext uri="{BB962C8B-B14F-4D97-AF65-F5344CB8AC3E}">
        <p14:creationId xmlns:p14="http://schemas.microsoft.com/office/powerpoint/2010/main" val="189588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Picture analysis (10 mins, slides 15-19)</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16</a:t>
            </a:fld>
            <a:endParaRPr lang="en-US"/>
          </a:p>
        </p:txBody>
      </p:sp>
    </p:spTree>
    <p:extLst>
      <p:ext uri="{BB962C8B-B14F-4D97-AF65-F5344CB8AC3E}">
        <p14:creationId xmlns:p14="http://schemas.microsoft.com/office/powerpoint/2010/main" val="3197669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Picture analysis (10 mins, slides 15-19)</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17</a:t>
            </a:fld>
            <a:endParaRPr lang="en-US"/>
          </a:p>
        </p:txBody>
      </p:sp>
    </p:spTree>
    <p:extLst>
      <p:ext uri="{BB962C8B-B14F-4D97-AF65-F5344CB8AC3E}">
        <p14:creationId xmlns:p14="http://schemas.microsoft.com/office/powerpoint/2010/main" val="1608378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Picture analysis (10 mins, slides 15-19)</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18</a:t>
            </a:fld>
            <a:endParaRPr lang="en-US"/>
          </a:p>
        </p:txBody>
      </p:sp>
    </p:spTree>
    <p:extLst>
      <p:ext uri="{BB962C8B-B14F-4D97-AF65-F5344CB8AC3E}">
        <p14:creationId xmlns:p14="http://schemas.microsoft.com/office/powerpoint/2010/main" val="2218439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Picture analysis (10 mins, slides 15-19)</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19</a:t>
            </a:fld>
            <a:endParaRPr lang="en-US"/>
          </a:p>
        </p:txBody>
      </p:sp>
    </p:spTree>
    <p:extLst>
      <p:ext uri="{BB962C8B-B14F-4D97-AF65-F5344CB8AC3E}">
        <p14:creationId xmlns:p14="http://schemas.microsoft.com/office/powerpoint/2010/main" val="2792670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Predicting outcomes (10 mins)</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Still using their picture scenario, ask students to decide what they think might happen next. Give groups </a:t>
            </a:r>
            <a:r>
              <a:rPr lang="en-GB" sz="1800" b="1" dirty="0">
                <a:solidFill>
                  <a:srgbClr val="3B3838"/>
                </a:solidFill>
                <a:effectLst/>
                <a:latin typeface="Outfit"/>
                <a:ea typeface="Calibri" panose="020F0502020204030204" pitchFamily="34" charset="0"/>
                <a:cs typeface="Times New Roman" panose="02020603050405020304" pitchFamily="18" charset="0"/>
              </a:rPr>
              <a:t>Resource 3: Outcomes</a:t>
            </a:r>
            <a:r>
              <a:rPr lang="en-GB" sz="1800" dirty="0">
                <a:solidFill>
                  <a:srgbClr val="3B3838"/>
                </a:solidFill>
                <a:effectLst/>
                <a:latin typeface="Outfit"/>
                <a:ea typeface="Calibri" panose="020F0502020204030204" pitchFamily="34" charset="0"/>
                <a:cs typeface="Times New Roman" panose="02020603050405020304" pitchFamily="18" charset="0"/>
              </a:rPr>
              <a:t> and ask them to shade in each card based on likelihood as follows:</a:t>
            </a:r>
          </a:p>
          <a:p>
            <a:pPr marL="342900" lvl="0" indent="-342900">
              <a:lnSpc>
                <a:spcPts val="1550"/>
              </a:lnSpc>
              <a:buFont typeface="Symbol" panose="05050102010706020507" pitchFamily="18" charset="2"/>
              <a:buChar char=""/>
              <a:tabLst>
                <a:tab pos="228600" algn="l"/>
                <a:tab pos="457200" algn="l"/>
              </a:tabLst>
            </a:pPr>
            <a:r>
              <a:rPr lang="en-GB" sz="1800" dirty="0">
                <a:solidFill>
                  <a:srgbClr val="3B3838"/>
                </a:solidFill>
                <a:effectLst/>
                <a:latin typeface="Outfit"/>
                <a:ea typeface="Calibri" panose="020F0502020204030204" pitchFamily="34" charset="0"/>
                <a:cs typeface="Times New Roman" panose="02020603050405020304" pitchFamily="18" charset="0"/>
              </a:rPr>
              <a:t>Green – Definitely</a:t>
            </a:r>
          </a:p>
          <a:p>
            <a:pPr marL="342900" lvl="0" indent="-342900">
              <a:lnSpc>
                <a:spcPts val="1550"/>
              </a:lnSpc>
              <a:buFont typeface="Symbol" panose="05050102010706020507" pitchFamily="18" charset="2"/>
              <a:buChar char=""/>
              <a:tabLst>
                <a:tab pos="228600" algn="l"/>
                <a:tab pos="457200" algn="l"/>
              </a:tabLst>
            </a:pPr>
            <a:r>
              <a:rPr lang="en-GB" sz="1800" dirty="0">
                <a:solidFill>
                  <a:srgbClr val="3B3838"/>
                </a:solidFill>
                <a:effectLst/>
                <a:latin typeface="Outfit"/>
                <a:ea typeface="Calibri" panose="020F0502020204030204" pitchFamily="34" charset="0"/>
                <a:cs typeface="Times New Roman" panose="02020603050405020304" pitchFamily="18" charset="0"/>
              </a:rPr>
              <a:t>Orange – Sometimes</a:t>
            </a:r>
          </a:p>
          <a:p>
            <a:pPr marL="342900" lvl="0" indent="-342900">
              <a:lnSpc>
                <a:spcPts val="1550"/>
              </a:lnSpc>
              <a:spcAft>
                <a:spcPts val="700"/>
              </a:spcAft>
              <a:buFont typeface="Symbol" panose="05050102010706020507" pitchFamily="18" charset="2"/>
              <a:buChar char=""/>
              <a:tabLst>
                <a:tab pos="228600" algn="l"/>
                <a:tab pos="457200" algn="l"/>
              </a:tabLst>
            </a:pPr>
            <a:r>
              <a:rPr lang="en-GB" sz="1800" dirty="0">
                <a:solidFill>
                  <a:srgbClr val="3B3838"/>
                </a:solidFill>
                <a:effectLst/>
                <a:latin typeface="Outfit"/>
                <a:ea typeface="Calibri" panose="020F0502020204030204" pitchFamily="34" charset="0"/>
                <a:cs typeface="Times New Roman" panose="02020603050405020304" pitchFamily="18" charset="0"/>
              </a:rPr>
              <a:t>Red – Rarely</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Answers will vary based on the scenario and different groups’ perceptions. As feedback on this activity could be lengthy, encourage students to only share their ‘most likely’ and ‘least likely’ idea, or to share a card they disagreed over during the activity and explain why they had different views. </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Ensure students understand that officers can and do arrest young people for drug offences, particularly for supply of drugs, but that the police use their powers of discretion in many circumstances, in the wider interests of society. Note that in some police force areas, police are now operating diversionary schemes, whereby drug possession offences lead to referral to drugs education rather than processing through the criminal justice system. In regard to official warnings, it is important to note that after the age of 18 official warnings can be given for the possession of small amounts of cannabis or khat. </a:t>
            </a:r>
          </a:p>
          <a:p>
            <a:pPr>
              <a:lnSpc>
                <a:spcPts val="1550"/>
              </a:lnSpc>
              <a:spcAft>
                <a:spcPts val="700"/>
              </a:spcAft>
            </a:pPr>
            <a:endParaRPr lang="en-GB" sz="1800" b="1" dirty="0">
              <a:solidFill>
                <a:srgbClr val="A73679"/>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800" b="1" dirty="0">
                <a:solidFill>
                  <a:srgbClr val="A73679"/>
                </a:solidFill>
                <a:effectLst/>
                <a:latin typeface="Outfit"/>
                <a:ea typeface="Calibri" panose="020F0502020204030204" pitchFamily="34" charset="0"/>
                <a:cs typeface="Times New Roman" panose="02020603050405020304" pitchFamily="18" charset="0"/>
              </a:rPr>
              <a:t>Support:</a:t>
            </a:r>
            <a:r>
              <a:rPr lang="en-GB" sz="1800" dirty="0">
                <a:solidFill>
                  <a:srgbClr val="A73679"/>
                </a:solidFill>
                <a:effectLst/>
                <a:latin typeface="Outfit"/>
                <a:ea typeface="Calibri" panose="020F0502020204030204" pitchFamily="34" charset="0"/>
                <a:cs typeface="Times New Roman" panose="02020603050405020304" pitchFamily="18" charset="0"/>
              </a:rPr>
              <a:t> </a:t>
            </a:r>
            <a:r>
              <a:rPr lang="en-GB" sz="1800" dirty="0">
                <a:solidFill>
                  <a:srgbClr val="3B3838"/>
                </a:solidFill>
                <a:effectLst/>
                <a:latin typeface="Outfit"/>
                <a:ea typeface="Calibri" panose="020F0502020204030204" pitchFamily="34" charset="0"/>
                <a:cs typeface="Times New Roman" panose="02020603050405020304" pitchFamily="18" charset="0"/>
              </a:rPr>
              <a:t>Give students fewer cards to sort (e.g. 5 or 6) rather than 9.</a:t>
            </a:r>
          </a:p>
          <a:p>
            <a:pPr>
              <a:lnSpc>
                <a:spcPts val="1550"/>
              </a:lnSpc>
              <a:spcAft>
                <a:spcPts val="700"/>
              </a:spcAft>
            </a:pPr>
            <a:r>
              <a:rPr lang="en-GB" sz="1800" b="1" dirty="0">
                <a:solidFill>
                  <a:srgbClr val="A73679"/>
                </a:solidFill>
                <a:effectLst/>
                <a:latin typeface="Outfit"/>
                <a:ea typeface="Calibri" panose="020F0502020204030204" pitchFamily="34" charset="0"/>
                <a:cs typeface="Times New Roman" panose="02020603050405020304" pitchFamily="18" charset="0"/>
              </a:rPr>
              <a:t>Challenge:</a:t>
            </a:r>
            <a:r>
              <a:rPr lang="en-GB" sz="1800" dirty="0">
                <a:solidFill>
                  <a:srgbClr val="3B3838"/>
                </a:solidFill>
                <a:effectLst/>
                <a:latin typeface="Outfit"/>
                <a:ea typeface="Calibri" panose="020F0502020204030204" pitchFamily="34" charset="0"/>
                <a:cs typeface="Times New Roman" panose="02020603050405020304" pitchFamily="18" charset="0"/>
              </a:rPr>
              <a:t> Ask students to suggest which factors might affect possible outcomes to the situation (e.g. the way the young people respond to the officer, how inebriated they are, the class of the drug, the time of day, who else is around).</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20</a:t>
            </a:fld>
            <a:endParaRPr lang="en-US"/>
          </a:p>
        </p:txBody>
      </p:sp>
    </p:spTree>
    <p:extLst>
      <p:ext uri="{BB962C8B-B14F-4D97-AF65-F5344CB8AC3E}">
        <p14:creationId xmlns:p14="http://schemas.microsoft.com/office/powerpoint/2010/main" val="2193664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Ongoing consequences (10 mins, slides 21-22)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B3838"/>
                </a:solidFill>
                <a:effectLst/>
                <a:latin typeface="Outfit"/>
                <a:ea typeface="Calibri" panose="020F0502020204030204" pitchFamily="34" charset="0"/>
                <a:cs typeface="Times New Roman" panose="02020603050405020304" pitchFamily="18" charset="0"/>
              </a:rPr>
              <a:t>Still in their groups, ask pupils to split their page into a grid of four and write in the spaces the headings ‘Personal’, ‘Friends and Family’, ‘Career’ and ‘Travel’. Ask students to write down any consequences of having a criminal record for drug offences on each of these aspects of a person’s life.</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21</a:t>
            </a:fld>
            <a:endParaRPr lang="en-US"/>
          </a:p>
        </p:txBody>
      </p:sp>
    </p:spTree>
    <p:extLst>
      <p:ext uri="{BB962C8B-B14F-4D97-AF65-F5344CB8AC3E}">
        <p14:creationId xmlns:p14="http://schemas.microsoft.com/office/powerpoint/2010/main" val="1404703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Ongoing consequences (10 mins, slides 21-22)</a:t>
            </a:r>
          </a:p>
          <a:p>
            <a:pPr>
              <a:lnSpc>
                <a:spcPts val="1550"/>
              </a:lnSpc>
              <a:spcAft>
                <a:spcPts val="700"/>
              </a:spcAft>
            </a:pPr>
            <a:r>
              <a:rPr lang="en-GB" sz="1800" i="1" dirty="0">
                <a:solidFill>
                  <a:srgbClr val="3B3838"/>
                </a:solidFill>
                <a:effectLst/>
                <a:latin typeface="Outfit"/>
                <a:ea typeface="Calibri" panose="020F0502020204030204" pitchFamily="34" charset="0"/>
                <a:cs typeface="Times New Roman" panose="02020603050405020304" pitchFamily="18" charset="0"/>
              </a:rPr>
              <a:t>Take feedback, using the slide and drawing out the following key points:</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tabLst>
                <a:tab pos="228600" algn="l"/>
                <a:tab pos="457200" algn="l"/>
              </a:tabLst>
            </a:pPr>
            <a:r>
              <a:rPr lang="en-GB" sz="1800" i="1" dirty="0">
                <a:solidFill>
                  <a:srgbClr val="3B3838"/>
                </a:solidFill>
                <a:effectLst/>
                <a:latin typeface="Outfit"/>
                <a:ea typeface="Calibri" panose="020F0502020204030204" pitchFamily="34" charset="0"/>
                <a:cs typeface="Times New Roman" panose="02020603050405020304" pitchFamily="18" charset="0"/>
              </a:rPr>
              <a:t>Personal - might feel regret or guilt, less confident about new challenges, worried what others will think, damage to personal reputation, might have to spend time in prison.</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tabLst>
                <a:tab pos="228600" algn="l"/>
                <a:tab pos="457200" algn="l"/>
              </a:tabLst>
            </a:pPr>
            <a:r>
              <a:rPr lang="en-GB" sz="1800" i="1" dirty="0">
                <a:solidFill>
                  <a:srgbClr val="3B3838"/>
                </a:solidFill>
                <a:effectLst/>
                <a:latin typeface="Outfit"/>
                <a:ea typeface="Calibri" panose="020F0502020204030204" pitchFamily="34" charset="0"/>
                <a:cs typeface="Times New Roman" panose="02020603050405020304" pitchFamily="18" charset="0"/>
              </a:rPr>
              <a:t>Friends and family - may be disappointed, friends might not want to spend time together anymore due to concerns about their own reputations, might be more worried about their friend/family member’s decisions and safety in future, might have to be away from family and friends while in prison.</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tabLst>
                <a:tab pos="228600" algn="l"/>
                <a:tab pos="457200" algn="l"/>
              </a:tabLst>
            </a:pPr>
            <a:r>
              <a:rPr lang="en-GB" sz="1800" i="1" dirty="0">
                <a:solidFill>
                  <a:srgbClr val="3B3838"/>
                </a:solidFill>
                <a:effectLst/>
                <a:latin typeface="Outfit"/>
                <a:ea typeface="Calibri" panose="020F0502020204030204" pitchFamily="34" charset="0"/>
                <a:cs typeface="Times New Roman" panose="02020603050405020304" pitchFamily="18" charset="0"/>
              </a:rPr>
              <a:t>Career - have to disclose criminal offences when applying for jobs, so might be less likely to get a job, might not be able to work in certain professions anymore, time in prison can disrupt studies and career path.</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spcAft>
                <a:spcPts val="700"/>
              </a:spcAft>
              <a:buFont typeface="Symbol" panose="05050102010706020507" pitchFamily="18" charset="2"/>
              <a:buChar char=""/>
              <a:tabLst>
                <a:tab pos="228600" algn="l"/>
                <a:tab pos="457200" algn="l"/>
              </a:tabLst>
            </a:pPr>
            <a:r>
              <a:rPr lang="en-GB" sz="1800" i="1" dirty="0">
                <a:solidFill>
                  <a:srgbClr val="3B3838"/>
                </a:solidFill>
                <a:effectLst/>
                <a:latin typeface="Outfit"/>
                <a:ea typeface="Calibri" panose="020F0502020204030204" pitchFamily="34" charset="0"/>
                <a:cs typeface="Times New Roman" panose="02020603050405020304" pitchFamily="18" charset="0"/>
              </a:rPr>
              <a:t>Travel - entry to some countries refused if someone has a drugs-related conviction (e.g. USA), might limit options and opportunities in the future (e.g. to live or work abroad).</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22</a:t>
            </a:fld>
            <a:endParaRPr lang="en-US"/>
          </a:p>
        </p:txBody>
      </p:sp>
    </p:spTree>
    <p:extLst>
      <p:ext uri="{BB962C8B-B14F-4D97-AF65-F5344CB8AC3E}">
        <p14:creationId xmlns:p14="http://schemas.microsoft.com/office/powerpoint/2010/main" val="1427848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Endpoint assessment (5 mins)</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Ask students to revisit the overheard conversation from the start of the lesson and script a response to Person B, convincing them of the consequences of their actions. Students should try to include different legal terms relating to illegal drugs: ‘possession’, ‘intent to supply’ and ‘supply’. They should also include different short and long-term consequences in their response. </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Take feedback to assess the extent to which the learning outcomes have been met.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1D1C1D"/>
              </a:solidFill>
              <a:effectLst/>
              <a:latin typeface="Slack-Lato"/>
            </a:endParaRPr>
          </a:p>
        </p:txBody>
      </p:sp>
      <p:sp>
        <p:nvSpPr>
          <p:cNvPr id="4" name="Slide Number Placeholder 3"/>
          <p:cNvSpPr>
            <a:spLocks noGrp="1"/>
          </p:cNvSpPr>
          <p:nvPr>
            <p:ph type="sldNum" sz="quarter" idx="5"/>
          </p:nvPr>
        </p:nvSpPr>
        <p:spPr/>
        <p:txBody>
          <a:bodyPr/>
          <a:lstStyle/>
          <a:p>
            <a:fld id="{4AB8E58B-C9BC-F047-AC61-EC49AB3E98B5}" type="slidenum">
              <a:rPr lang="en-US" smtClean="0"/>
              <a:t>23</a:t>
            </a:fld>
            <a:endParaRPr lang="en-US"/>
          </a:p>
        </p:txBody>
      </p:sp>
    </p:spTree>
    <p:extLst>
      <p:ext uri="{BB962C8B-B14F-4D97-AF65-F5344CB8AC3E}">
        <p14:creationId xmlns:p14="http://schemas.microsoft.com/office/powerpoint/2010/main" val="1165559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Signposting support (5 mins, slides 24-25)</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Remind students that they can access support at home, and both in school (through their form tutor, pastoral lead, school nurse or school police officer/police community support officer) and out of school, through local and national organisations. </a:t>
            </a:r>
            <a:endParaRPr lang="en-US" b="1" i="0" dirty="0">
              <a:solidFill>
                <a:srgbClr val="1D1C1D"/>
              </a:solidFill>
              <a:effectLst/>
              <a:latin typeface="Slack-Lato"/>
            </a:endParaRP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24</a:t>
            </a:fld>
            <a:endParaRPr lang="en-US"/>
          </a:p>
        </p:txBody>
      </p:sp>
    </p:spTree>
    <p:extLst>
      <p:ext uri="{BB962C8B-B14F-4D97-AF65-F5344CB8AC3E}">
        <p14:creationId xmlns:p14="http://schemas.microsoft.com/office/powerpoint/2010/main" val="1527645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Signposting support (5 mins, slides 24-25)</a:t>
            </a:r>
          </a:p>
          <a:p>
            <a:pPr>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Share the following websites and phone numbers with students: </a:t>
            </a:r>
          </a:p>
          <a:p>
            <a:pPr marL="342900" lvl="0" indent="-342900">
              <a:lnSpc>
                <a:spcPts val="1550"/>
              </a:lnSpc>
              <a:buFont typeface="Symbol" panose="05050102010706020507" pitchFamily="18" charset="2"/>
              <a:buChar char=""/>
              <a:tabLst>
                <a:tab pos="228600" algn="l"/>
                <a:tab pos="457200" algn="l"/>
              </a:tabLst>
            </a:pPr>
            <a:r>
              <a:rPr lang="en-GB" sz="1200" dirty="0">
                <a:solidFill>
                  <a:srgbClr val="3B3838"/>
                </a:solidFill>
                <a:effectLst/>
                <a:latin typeface="Outfit"/>
                <a:ea typeface="Calibri" panose="020F0502020204030204" pitchFamily="34" charset="0"/>
                <a:cs typeface="Times New Roman" panose="02020603050405020304" pitchFamily="18" charset="0"/>
              </a:rPr>
              <a:t>Childline - </a:t>
            </a:r>
            <a:r>
              <a:rPr lang="en-GB" sz="1200" u="sng" dirty="0">
                <a:solidFill>
                  <a:srgbClr val="3B3838"/>
                </a:solidFill>
                <a:effectLst/>
                <a:latin typeface="Outfit"/>
                <a:ea typeface="Calibri" panose="020F0502020204030204" pitchFamily="34" charset="0"/>
                <a:cs typeface="Times New Roman" panose="02020603050405020304" pitchFamily="18" charset="0"/>
                <a:hlinkClick r:id="rId3"/>
              </a:rPr>
              <a:t>www.childline.org.uk</a:t>
            </a:r>
            <a:r>
              <a:rPr lang="en-GB" sz="1200" dirty="0">
                <a:solidFill>
                  <a:srgbClr val="3B3838"/>
                </a:solidFill>
                <a:effectLst/>
                <a:latin typeface="Outfit"/>
                <a:ea typeface="Calibri" panose="020F0502020204030204" pitchFamily="34" charset="0"/>
                <a:cs typeface="Times New Roman" panose="02020603050405020304" pitchFamily="18" charset="0"/>
              </a:rPr>
              <a:t>  Phone: 0800 1111</a:t>
            </a:r>
          </a:p>
          <a:p>
            <a:pPr marL="342900" lvl="0" indent="-342900">
              <a:lnSpc>
                <a:spcPts val="1550"/>
              </a:lnSpc>
              <a:spcAft>
                <a:spcPts val="700"/>
              </a:spcAft>
              <a:buFont typeface="Symbol" panose="05050102010706020507" pitchFamily="18" charset="2"/>
              <a:buChar char=""/>
              <a:tabLst>
                <a:tab pos="228600" algn="l"/>
                <a:tab pos="457200" algn="l"/>
              </a:tabLst>
            </a:pPr>
            <a:r>
              <a:rPr lang="en-GB" sz="1200" dirty="0">
                <a:solidFill>
                  <a:srgbClr val="3B3838"/>
                </a:solidFill>
                <a:effectLst/>
                <a:latin typeface="Outfit"/>
                <a:ea typeface="Calibri" panose="020F0502020204030204" pitchFamily="34" charset="0"/>
                <a:cs typeface="Times New Roman" panose="02020603050405020304" pitchFamily="18" charset="0"/>
              </a:rPr>
              <a:t>Talk to Frank - </a:t>
            </a:r>
            <a:r>
              <a:rPr lang="en-GB" sz="1200" u="sng" dirty="0">
                <a:solidFill>
                  <a:srgbClr val="3B3838"/>
                </a:solidFill>
                <a:effectLst/>
                <a:latin typeface="Outfit"/>
                <a:ea typeface="Calibri" panose="020F0502020204030204" pitchFamily="34" charset="0"/>
                <a:cs typeface="Times New Roman" panose="02020603050405020304" pitchFamily="18" charset="0"/>
                <a:hlinkClick r:id="rId4"/>
              </a:rPr>
              <a:t>www.talktofrank.com/get-help</a:t>
            </a:r>
            <a:r>
              <a:rPr lang="en-GB" sz="1200" dirty="0">
                <a:solidFill>
                  <a:srgbClr val="3B3838"/>
                </a:solidFill>
                <a:effectLst/>
                <a:latin typeface="Outfit"/>
                <a:ea typeface="Calibri" panose="020F0502020204030204" pitchFamily="34" charset="0"/>
                <a:cs typeface="Times New Roman" panose="02020603050405020304" pitchFamily="18" charset="0"/>
              </a:rPr>
              <a:t> Phone: 0300 123 6600  </a:t>
            </a:r>
          </a:p>
          <a:p>
            <a:pPr>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Remind students that if they need to contact the police, they can:</a:t>
            </a:r>
          </a:p>
          <a:p>
            <a:pPr marL="342900" lvl="0" indent="-342900">
              <a:lnSpc>
                <a:spcPts val="1550"/>
              </a:lnSpc>
              <a:buFont typeface="Symbol" panose="05050102010706020507" pitchFamily="18" charset="2"/>
              <a:buChar char=""/>
              <a:tabLst>
                <a:tab pos="228600" algn="l"/>
                <a:tab pos="457200" algn="l"/>
              </a:tabLst>
            </a:pPr>
            <a:r>
              <a:rPr lang="en-GB" sz="1200" dirty="0">
                <a:solidFill>
                  <a:srgbClr val="3B3838"/>
                </a:solidFill>
                <a:effectLst/>
                <a:latin typeface="Outfit"/>
                <a:ea typeface="Calibri" panose="020F0502020204030204" pitchFamily="34" charset="0"/>
                <a:cs typeface="Times New Roman" panose="02020603050405020304" pitchFamily="18" charset="0"/>
              </a:rPr>
              <a:t>get help in an emergency by calling 999</a:t>
            </a:r>
          </a:p>
          <a:p>
            <a:pPr marL="342900" lvl="0" indent="-342900">
              <a:lnSpc>
                <a:spcPts val="1550"/>
              </a:lnSpc>
              <a:buFont typeface="Symbol" panose="05050102010706020507" pitchFamily="18" charset="2"/>
              <a:buChar char=""/>
              <a:tabLst>
                <a:tab pos="228600" algn="l"/>
                <a:tab pos="457200" algn="l"/>
              </a:tabLst>
            </a:pPr>
            <a:r>
              <a:rPr lang="en-GB" sz="1200" dirty="0">
                <a:solidFill>
                  <a:srgbClr val="3B3838"/>
                </a:solidFill>
                <a:effectLst/>
                <a:latin typeface="Outfit"/>
                <a:ea typeface="Calibri" panose="020F0502020204030204" pitchFamily="34" charset="0"/>
                <a:cs typeface="Times New Roman" panose="02020603050405020304" pitchFamily="18" charset="0"/>
              </a:rPr>
              <a:t>report a non-urgent crime by calling 101</a:t>
            </a:r>
          </a:p>
          <a:p>
            <a:pPr marL="342900" lvl="0" indent="-342900">
              <a:lnSpc>
                <a:spcPts val="1550"/>
              </a:lnSpc>
              <a:spcAft>
                <a:spcPts val="700"/>
              </a:spcAft>
              <a:buFont typeface="Symbol" panose="05050102010706020507" pitchFamily="18" charset="2"/>
              <a:buChar char=""/>
              <a:tabLst>
                <a:tab pos="228600" algn="l"/>
                <a:tab pos="457200" algn="l"/>
              </a:tabLst>
            </a:pPr>
            <a:r>
              <a:rPr lang="en-GB" sz="1200" dirty="0">
                <a:solidFill>
                  <a:srgbClr val="3B3838"/>
                </a:solidFill>
                <a:effectLst/>
                <a:latin typeface="Outfit"/>
                <a:ea typeface="Calibri" panose="020F0502020204030204" pitchFamily="34" charset="0"/>
                <a:cs typeface="Times New Roman" panose="02020603050405020304" pitchFamily="18" charset="0"/>
              </a:rPr>
              <a:t>anonymously report a crime by visiting </a:t>
            </a:r>
            <a:r>
              <a:rPr lang="en-GB" sz="1200" u="sng" dirty="0">
                <a:solidFill>
                  <a:srgbClr val="3B3838"/>
                </a:solidFill>
                <a:effectLst/>
                <a:latin typeface="Outfit"/>
                <a:ea typeface="Calibri" panose="020F0502020204030204" pitchFamily="34" charset="0"/>
                <a:cs typeface="Times New Roman" panose="02020603050405020304" pitchFamily="18" charset="0"/>
                <a:hlinkClick r:id="rId5"/>
              </a:rPr>
              <a:t>www.fearless.org</a:t>
            </a:r>
            <a:r>
              <a:rPr lang="en-GB" sz="1200" dirty="0">
                <a:solidFill>
                  <a:srgbClr val="3B3838"/>
                </a:solidFill>
                <a:effectLst/>
                <a:latin typeface="Outfit"/>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25</a:t>
            </a:fld>
            <a:endParaRPr lang="en-US"/>
          </a:p>
        </p:txBody>
      </p:sp>
    </p:spTree>
    <p:extLst>
      <p:ext uri="{BB962C8B-B14F-4D97-AF65-F5344CB8AC3E}">
        <p14:creationId xmlns:p14="http://schemas.microsoft.com/office/powerpoint/2010/main" val="2792879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D06C9-9C30-6A32-6F85-A6773F74AB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7E8DDD-6F23-F058-4640-25E8D7BEC9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F157AF-76B4-F78E-D165-FFB3452E79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050E6A-2D92-3EA1-EB9C-C766879C2507}"/>
              </a:ext>
            </a:extLst>
          </p:cNvPr>
          <p:cNvSpPr>
            <a:spLocks noGrp="1"/>
          </p:cNvSpPr>
          <p:nvPr>
            <p:ph type="sldNum" sz="quarter" idx="5"/>
          </p:nvPr>
        </p:nvSpPr>
        <p:spPr/>
        <p:txBody>
          <a:bodyPr/>
          <a:lstStyle/>
          <a:p>
            <a:fld id="{4AB8E58B-C9BC-F047-AC61-EC49AB3E98B5}" type="slidenum">
              <a:rPr lang="en-US" smtClean="0"/>
              <a:t>8</a:t>
            </a:fld>
            <a:endParaRPr lang="en-US"/>
          </a:p>
        </p:txBody>
      </p:sp>
    </p:spTree>
    <p:extLst>
      <p:ext uri="{BB962C8B-B14F-4D97-AF65-F5344CB8AC3E}">
        <p14:creationId xmlns:p14="http://schemas.microsoft.com/office/powerpoint/2010/main" val="862248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1D1C1D"/>
                </a:solidFill>
                <a:effectLst/>
                <a:latin typeface="Slack-Lato"/>
              </a:rPr>
              <a:t>Teacher notes – Extension 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B3838"/>
                </a:solidFill>
                <a:effectLst/>
                <a:latin typeface="Outfit"/>
                <a:ea typeface="Calibri" panose="020F0502020204030204" pitchFamily="34" charset="0"/>
                <a:cs typeface="Times New Roman" panose="02020603050405020304" pitchFamily="18" charset="0"/>
              </a:rPr>
              <a:t>Ask students to create a leaflet for young people highlighting the key legal risks relating to drug use. This should define key terms, provide examples of each and suggest possible consequences.</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26</a:t>
            </a:fld>
            <a:endParaRPr lang="en-US"/>
          </a:p>
        </p:txBody>
      </p:sp>
    </p:spTree>
    <p:extLst>
      <p:ext uri="{BB962C8B-B14F-4D97-AF65-F5344CB8AC3E}">
        <p14:creationId xmlns:p14="http://schemas.microsoft.com/office/powerpoint/2010/main" val="4164117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9</a:t>
            </a:fld>
            <a:endParaRPr lang="en-US"/>
          </a:p>
        </p:txBody>
      </p:sp>
    </p:spTree>
    <p:extLst>
      <p:ext uri="{BB962C8B-B14F-4D97-AF65-F5344CB8AC3E}">
        <p14:creationId xmlns:p14="http://schemas.microsoft.com/office/powerpoint/2010/main" val="3355431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Baseline assessment activity (8 mins, slides 10-11)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B3838"/>
                </a:solidFill>
                <a:effectLst/>
                <a:latin typeface="Outfit"/>
                <a:ea typeface="Calibri" panose="020F0502020204030204" pitchFamily="34" charset="0"/>
                <a:cs typeface="Times New Roman" panose="02020603050405020304" pitchFamily="18" charset="0"/>
              </a:rPr>
              <a:t>Ensure ground rules are established with the group before teaching this lesson and make students aware of the question box, which will be available throughout the lesson. Remind students that if they have worries or questions during or after the lesson, that they do not want to raise in front of the class, they can write their question on a piece of paper, anonymously or with their name, and put it in the question box.</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10</a:t>
            </a:fld>
            <a:endParaRPr lang="en-US"/>
          </a:p>
        </p:txBody>
      </p:sp>
    </p:spTree>
    <p:extLst>
      <p:ext uri="{BB962C8B-B14F-4D97-AF65-F5344CB8AC3E}">
        <p14:creationId xmlns:p14="http://schemas.microsoft.com/office/powerpoint/2010/main" val="173853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Baseline assessment activity (8 mins, slides 10-11)</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Share the following overheard conversation (also shown on the slide) with students:</a:t>
            </a:r>
          </a:p>
          <a:p>
            <a:pPr>
              <a:lnSpc>
                <a:spcPts val="1550"/>
              </a:lnSpc>
              <a:spcAft>
                <a:spcPts val="700"/>
              </a:spcAft>
            </a:pPr>
            <a:r>
              <a:rPr lang="en-GB" sz="1800" i="1" dirty="0">
                <a:solidFill>
                  <a:srgbClr val="3B3838"/>
                </a:solidFill>
                <a:effectLst/>
                <a:latin typeface="Outfit"/>
                <a:ea typeface="Calibri" panose="020F0502020204030204" pitchFamily="34" charset="0"/>
                <a:cs typeface="Times New Roman" panose="02020603050405020304" pitchFamily="18" charset="0"/>
              </a:rPr>
              <a:t>Person A: “You can get into real trouble for having that in your bag!”</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800" i="1" dirty="0">
                <a:solidFill>
                  <a:srgbClr val="3B3838"/>
                </a:solidFill>
                <a:effectLst/>
                <a:latin typeface="Outfit"/>
                <a:ea typeface="Calibri" panose="020F0502020204030204" pitchFamily="34" charset="0"/>
                <a:cs typeface="Times New Roman" panose="02020603050405020304" pitchFamily="18" charset="0"/>
              </a:rPr>
              <a:t>Person B: “It’s fine, I’m not going to use it. I’m giving it to a mate.”</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800" i="1" dirty="0">
                <a:solidFill>
                  <a:srgbClr val="3B3838"/>
                </a:solidFill>
                <a:effectLst/>
                <a:latin typeface="Outfit"/>
                <a:ea typeface="Calibri" panose="020F0502020204030204" pitchFamily="34" charset="0"/>
                <a:cs typeface="Times New Roman" panose="02020603050405020304" pitchFamily="18" charset="0"/>
              </a:rPr>
              <a:t>Person A: “That’s going to be even worse! It’s dealing!”</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800" i="1" dirty="0">
                <a:solidFill>
                  <a:srgbClr val="3B3838"/>
                </a:solidFill>
                <a:effectLst/>
                <a:latin typeface="Outfit"/>
                <a:ea typeface="Calibri" panose="020F0502020204030204" pitchFamily="34" charset="0"/>
                <a:cs typeface="Times New Roman" panose="02020603050405020304" pitchFamily="18" charset="0"/>
              </a:rPr>
              <a:t>Person B: “It’s not dealing if they don’t pay for it.”</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In pairs, ask students to discuss and note down in their books, their responses to these questions:</a:t>
            </a:r>
          </a:p>
          <a:p>
            <a:pPr marL="342900" lvl="0" indent="-342900">
              <a:lnSpc>
                <a:spcPts val="1550"/>
              </a:lnSpc>
              <a:buFont typeface="Symbol" panose="05050102010706020507" pitchFamily="18" charset="2"/>
              <a:buChar char=""/>
              <a:tabLst>
                <a:tab pos="228600" algn="l"/>
                <a:tab pos="457200" algn="l"/>
              </a:tabLst>
            </a:pPr>
            <a:r>
              <a:rPr lang="en-GB" sz="1800" dirty="0">
                <a:solidFill>
                  <a:srgbClr val="3B3838"/>
                </a:solidFill>
                <a:effectLst/>
                <a:latin typeface="Outfit"/>
                <a:ea typeface="Calibri" panose="020F0502020204030204" pitchFamily="34" charset="0"/>
                <a:cs typeface="Times New Roman" panose="02020603050405020304" pitchFamily="18" charset="0"/>
              </a:rPr>
              <a:t>What do you think Person A and Person B are talking about?</a:t>
            </a:r>
          </a:p>
          <a:p>
            <a:pPr marL="342900" lvl="0" indent="-342900">
              <a:lnSpc>
                <a:spcPts val="1550"/>
              </a:lnSpc>
              <a:buFont typeface="Symbol" panose="05050102010706020507" pitchFamily="18" charset="2"/>
              <a:buChar char=""/>
              <a:tabLst>
                <a:tab pos="228600" algn="l"/>
                <a:tab pos="457200" algn="l"/>
              </a:tabLst>
            </a:pPr>
            <a:r>
              <a:rPr lang="en-GB" sz="1800" dirty="0">
                <a:solidFill>
                  <a:srgbClr val="3B3838"/>
                </a:solidFill>
                <a:effectLst/>
                <a:latin typeface="Outfit"/>
                <a:ea typeface="Calibri" panose="020F0502020204030204" pitchFamily="34" charset="0"/>
                <a:cs typeface="Times New Roman" panose="02020603050405020304" pitchFamily="18" charset="0"/>
              </a:rPr>
              <a:t>Which person do you think is right? Why?</a:t>
            </a:r>
          </a:p>
          <a:p>
            <a:pPr marL="342900" lvl="0" indent="-342900">
              <a:lnSpc>
                <a:spcPts val="1550"/>
              </a:lnSpc>
              <a:spcAft>
                <a:spcPts val="700"/>
              </a:spcAft>
              <a:buFont typeface="Symbol" panose="05050102010706020507" pitchFamily="18" charset="2"/>
              <a:buChar char=""/>
              <a:tabLst>
                <a:tab pos="228600" algn="l"/>
                <a:tab pos="457200" algn="l"/>
              </a:tabLst>
            </a:pPr>
            <a:r>
              <a:rPr lang="en-GB" sz="1800" dirty="0">
                <a:solidFill>
                  <a:srgbClr val="3B3838"/>
                </a:solidFill>
                <a:effectLst/>
                <a:latin typeface="Outfit"/>
                <a:ea typeface="Calibri" panose="020F0502020204030204" pitchFamily="34" charset="0"/>
                <a:cs typeface="Times New Roman" panose="02020603050405020304" pitchFamily="18" charset="0"/>
              </a:rPr>
              <a:t>What might the consequences be for Person B?</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Take feedback from the class. This will help you gauge students’ current understanding about drugs and the law. Use this to adapt teaching and correct any misconceptions during the lesson.</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1D1C1D"/>
              </a:solidFill>
              <a:effectLst/>
              <a:latin typeface="Slack-Lato"/>
            </a:endParaRPr>
          </a:p>
        </p:txBody>
      </p:sp>
      <p:sp>
        <p:nvSpPr>
          <p:cNvPr id="4" name="Slide Number Placeholder 3"/>
          <p:cNvSpPr>
            <a:spLocks noGrp="1"/>
          </p:cNvSpPr>
          <p:nvPr>
            <p:ph type="sldNum" sz="quarter" idx="5"/>
          </p:nvPr>
        </p:nvSpPr>
        <p:spPr/>
        <p:txBody>
          <a:bodyPr/>
          <a:lstStyle/>
          <a:p>
            <a:fld id="{4AB8E58B-C9BC-F047-AC61-EC49AB3E98B5}" type="slidenum">
              <a:rPr lang="en-US" smtClean="0"/>
              <a:t>11</a:t>
            </a:fld>
            <a:endParaRPr lang="en-US"/>
          </a:p>
        </p:txBody>
      </p:sp>
    </p:spTree>
    <p:extLst>
      <p:ext uri="{BB962C8B-B14F-4D97-AF65-F5344CB8AC3E}">
        <p14:creationId xmlns:p14="http://schemas.microsoft.com/office/powerpoint/2010/main" val="3103946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Introduction (2 mins)</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Introduce the learning objective and outcomes and explain that today’s lesson will look at the law about drugs, and the short and long-term impact of possessing or supplying drugs.</a:t>
            </a:r>
          </a:p>
          <a:p>
            <a:br>
              <a:rPr lang="en-US" dirty="0"/>
            </a:b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12</a:t>
            </a:fld>
            <a:endParaRPr lang="en-US"/>
          </a:p>
        </p:txBody>
      </p:sp>
    </p:spTree>
    <p:extLst>
      <p:ext uri="{BB962C8B-B14F-4D97-AF65-F5344CB8AC3E}">
        <p14:creationId xmlns:p14="http://schemas.microsoft.com/office/powerpoint/2010/main" val="3830850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Drug class (10 mins, slides 13-14)</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In pairs, ask students to sort the cards from </a:t>
            </a:r>
            <a:r>
              <a:rPr lang="en-GB" sz="1800" b="1" dirty="0">
                <a:solidFill>
                  <a:srgbClr val="3B3838"/>
                </a:solidFill>
                <a:effectLst/>
                <a:latin typeface="Outfit"/>
                <a:ea typeface="Calibri" panose="020F0502020204030204" pitchFamily="34" charset="0"/>
                <a:cs typeface="Times New Roman" panose="02020603050405020304" pitchFamily="18" charset="0"/>
              </a:rPr>
              <a:t>Resource 1: Drug class card sort</a:t>
            </a:r>
            <a:r>
              <a:rPr lang="en-GB" sz="1800" dirty="0">
                <a:solidFill>
                  <a:srgbClr val="3B3838"/>
                </a:solidFill>
                <a:effectLst/>
                <a:latin typeface="Outfit"/>
                <a:ea typeface="Calibri" panose="020F0502020204030204" pitchFamily="34" charset="0"/>
                <a:cs typeface="Times New Roman" panose="02020603050405020304" pitchFamily="18" charset="0"/>
              </a:rPr>
              <a:t> into the table. They should decide on the class of the drug and the type of offence shown (possession, possession with intent to supply, or supply). </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Clarify the meaning of these terms by sharing these definitions:</a:t>
            </a:r>
          </a:p>
          <a:p>
            <a:pPr marL="342900" lvl="0" indent="-342900">
              <a:lnSpc>
                <a:spcPts val="1550"/>
              </a:lnSpc>
              <a:buFont typeface="Symbol" panose="05050102010706020507" pitchFamily="18" charset="2"/>
              <a:buChar char=""/>
              <a:tabLst>
                <a:tab pos="228600" algn="l"/>
                <a:tab pos="457200" algn="l"/>
              </a:tabLst>
            </a:pPr>
            <a:r>
              <a:rPr lang="en-GB" sz="1800" dirty="0">
                <a:solidFill>
                  <a:srgbClr val="3B3838"/>
                </a:solidFill>
                <a:effectLst/>
                <a:latin typeface="Outfit"/>
                <a:ea typeface="Calibri" panose="020F0502020204030204" pitchFamily="34" charset="0"/>
                <a:cs typeface="Times New Roman" panose="02020603050405020304" pitchFamily="18" charset="0"/>
              </a:rPr>
              <a:t>Possession means that an individual is caught with a controlled drug for personal use. The person does not have to be using it, just to have it in their possession. </a:t>
            </a:r>
          </a:p>
          <a:p>
            <a:pPr marL="342900" lvl="0" indent="-342900">
              <a:lnSpc>
                <a:spcPts val="1550"/>
              </a:lnSpc>
              <a:buFont typeface="Symbol" panose="05050102010706020507" pitchFamily="18" charset="2"/>
              <a:buChar char=""/>
              <a:tabLst>
                <a:tab pos="228600" algn="l"/>
                <a:tab pos="457200" algn="l"/>
              </a:tabLst>
            </a:pPr>
            <a:r>
              <a:rPr lang="en-GB" sz="1800" dirty="0">
                <a:solidFill>
                  <a:srgbClr val="3B3838"/>
                </a:solidFill>
                <a:effectLst/>
                <a:latin typeface="Outfit"/>
                <a:ea typeface="Calibri" panose="020F0502020204030204" pitchFamily="34" charset="0"/>
                <a:cs typeface="Times New Roman" panose="02020603050405020304" pitchFamily="18" charset="0"/>
              </a:rPr>
              <a:t>Possession with intent to supply means that a person is planning to give controlled drugs to someone else. This includes selling, sharing or giving for free.</a:t>
            </a:r>
          </a:p>
          <a:p>
            <a:pPr marL="342900" lvl="0" indent="-342900">
              <a:lnSpc>
                <a:spcPts val="1550"/>
              </a:lnSpc>
              <a:spcAft>
                <a:spcPts val="700"/>
              </a:spcAft>
              <a:buFont typeface="Symbol" panose="05050102010706020507" pitchFamily="18" charset="2"/>
              <a:buChar char=""/>
              <a:tabLst>
                <a:tab pos="228600" algn="l"/>
                <a:tab pos="457200" algn="l"/>
              </a:tabLst>
            </a:pPr>
            <a:r>
              <a:rPr lang="en-GB" sz="1800" dirty="0">
                <a:solidFill>
                  <a:srgbClr val="3B3838"/>
                </a:solidFill>
                <a:effectLst/>
                <a:latin typeface="Outfit"/>
                <a:ea typeface="Calibri" panose="020F0502020204030204" pitchFamily="34" charset="0"/>
                <a:cs typeface="Times New Roman" panose="02020603050405020304" pitchFamily="18" charset="0"/>
              </a:rPr>
              <a:t>Supply means that a person distributes or gives someone else controlled drugs. This can be selling, giving for a reward of some form, sharing or giving for free.</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Circulate amongst groups, checking their responses using the answer sheet in </a:t>
            </a:r>
            <a:r>
              <a:rPr lang="en-GB" sz="1800" b="1" dirty="0">
                <a:solidFill>
                  <a:srgbClr val="3B3838"/>
                </a:solidFill>
                <a:effectLst/>
                <a:latin typeface="Outfit"/>
                <a:ea typeface="Calibri" panose="020F0502020204030204" pitchFamily="34" charset="0"/>
                <a:cs typeface="Times New Roman" panose="02020603050405020304" pitchFamily="18" charset="0"/>
              </a:rPr>
              <a:t>Resource 1a: Drug class card sort teacher answers</a:t>
            </a:r>
            <a:r>
              <a:rPr lang="en-GB" sz="1800" dirty="0">
                <a:solidFill>
                  <a:srgbClr val="3B3838"/>
                </a:solidFill>
                <a:effectLst/>
                <a:latin typeface="Outfit"/>
                <a:ea typeface="Calibri" panose="020F0502020204030204" pitchFamily="34" charset="0"/>
                <a:cs typeface="Times New Roman" panose="02020603050405020304" pitchFamily="18" charset="0"/>
              </a:rPr>
              <a:t>.</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13</a:t>
            </a:fld>
            <a:endParaRPr lang="en-US"/>
          </a:p>
        </p:txBody>
      </p:sp>
    </p:spTree>
    <p:extLst>
      <p:ext uri="{BB962C8B-B14F-4D97-AF65-F5344CB8AC3E}">
        <p14:creationId xmlns:p14="http://schemas.microsoft.com/office/powerpoint/2010/main" val="3106810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Drug class (10 mins, slides 13-14)</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Take feedback and share the correct answers the slide.</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Then, using the legal penalties decoder at the bottom of </a:t>
            </a:r>
            <a:r>
              <a:rPr lang="en-GB" sz="1800" b="1" dirty="0">
                <a:solidFill>
                  <a:srgbClr val="3B3838"/>
                </a:solidFill>
                <a:effectLst/>
                <a:latin typeface="Outfit"/>
                <a:ea typeface="Calibri" panose="020F0502020204030204" pitchFamily="34" charset="0"/>
                <a:cs typeface="Times New Roman" panose="02020603050405020304" pitchFamily="18" charset="0"/>
              </a:rPr>
              <a:t>Resource 1</a:t>
            </a:r>
            <a:r>
              <a:rPr lang="en-GB" sz="1800" dirty="0">
                <a:solidFill>
                  <a:srgbClr val="3B3838"/>
                </a:solidFill>
                <a:effectLst/>
                <a:latin typeface="Outfit"/>
                <a:ea typeface="Calibri" panose="020F0502020204030204" pitchFamily="34" charset="0"/>
                <a:cs typeface="Times New Roman" panose="02020603050405020304" pitchFamily="18" charset="0"/>
              </a:rPr>
              <a:t>, ask students to suggest what the maximum legal penalty would be for each scenario. Take feedback and share the solution and penalty from </a:t>
            </a:r>
            <a:r>
              <a:rPr lang="en-GB" sz="1800" b="1" dirty="0">
                <a:solidFill>
                  <a:srgbClr val="3B3838"/>
                </a:solidFill>
                <a:effectLst/>
                <a:latin typeface="Outfit"/>
                <a:ea typeface="Calibri" panose="020F0502020204030204" pitchFamily="34" charset="0"/>
                <a:cs typeface="Times New Roman" panose="02020603050405020304" pitchFamily="18" charset="0"/>
              </a:rPr>
              <a:t>Resource 1a: Drug class card sort answers</a:t>
            </a:r>
            <a:r>
              <a:rPr lang="en-GB" sz="1800" dirty="0">
                <a:solidFill>
                  <a:srgbClr val="3B3838"/>
                </a:solidFill>
                <a:effectLst/>
                <a:latin typeface="Outfit"/>
                <a:ea typeface="Calibri" panose="020F0502020204030204" pitchFamily="34" charset="0"/>
                <a:cs typeface="Times New Roman" panose="02020603050405020304" pitchFamily="18" charset="0"/>
              </a:rPr>
              <a:t>.</a:t>
            </a:r>
          </a:p>
          <a:p>
            <a:pPr marL="180340" indent="-180340">
              <a:lnSpc>
                <a:spcPts val="1550"/>
              </a:lnSpc>
              <a:tabLst>
                <a:tab pos="228600" algn="l"/>
                <a:tab pos="457200" algn="l"/>
              </a:tabLst>
            </a:pPr>
            <a:r>
              <a:rPr lang="en-GB" sz="1800" i="1" dirty="0">
                <a:solidFill>
                  <a:srgbClr val="3B3838"/>
                </a:solidFill>
                <a:effectLst/>
                <a:latin typeface="Outfit"/>
                <a:ea typeface="Calibri" panose="020F0502020204030204" pitchFamily="34" charset="0"/>
                <a:cs typeface="Times New Roman" panose="02020603050405020304" pitchFamily="18" charset="0"/>
              </a:rPr>
              <a:t>Key learning:</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tabLst>
                <a:tab pos="228600" algn="l"/>
                <a:tab pos="457200" algn="l"/>
              </a:tabLst>
            </a:pPr>
            <a:r>
              <a:rPr lang="en-GB" sz="1800" i="1" dirty="0">
                <a:solidFill>
                  <a:srgbClr val="3B3838"/>
                </a:solidFill>
                <a:effectLst/>
                <a:latin typeface="Outfit"/>
                <a:ea typeface="Calibri" panose="020F0502020204030204" pitchFamily="34" charset="0"/>
                <a:cs typeface="Times New Roman" panose="02020603050405020304" pitchFamily="18" charset="0"/>
              </a:rPr>
              <a:t>Substances fall into class categories: A, B, C and psychoactive substances. (This refers to substances covered by the Psychoactive Substances Act 2016.)</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tabLst>
                <a:tab pos="228600" algn="l"/>
                <a:tab pos="457200" algn="l"/>
              </a:tabLst>
            </a:pPr>
            <a:r>
              <a:rPr lang="en-GB" sz="1800" i="1" dirty="0">
                <a:solidFill>
                  <a:srgbClr val="3B3838"/>
                </a:solidFill>
                <a:effectLst/>
                <a:latin typeface="Outfit"/>
                <a:ea typeface="Calibri" panose="020F0502020204030204" pitchFamily="34" charset="0"/>
                <a:cs typeface="Times New Roman" panose="02020603050405020304" pitchFamily="18" charset="0"/>
              </a:rPr>
              <a:t>‘Possession’ can lead to an unlimited fine and/or a prison sentence for drug classes A, B and C. (See legal penalty decoder in Resource 1a for a further breakdown of prison sentences.)</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tabLst>
                <a:tab pos="228600" algn="l"/>
                <a:tab pos="457200" algn="l"/>
              </a:tabLst>
            </a:pPr>
            <a:r>
              <a:rPr lang="en-GB" sz="1800" i="1" dirty="0">
                <a:solidFill>
                  <a:srgbClr val="3B3838"/>
                </a:solidFill>
                <a:effectLst/>
                <a:latin typeface="Outfit"/>
                <a:ea typeface="Calibri" panose="020F0502020204030204" pitchFamily="34" charset="0"/>
                <a:cs typeface="Times New Roman" panose="02020603050405020304" pitchFamily="18" charset="0"/>
              </a:rPr>
              <a:t>In the UK being intoxicated/’high’ is not an offence, but any resultant disorderly behaviour may be illegal. There are also traffic offences related to this. It may also be grounds for a police search. Be aware that discussion around police stop and search powers may raise concerns about ethnicity-based prejudice. See the teacher guidance document for further support. </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tabLst>
                <a:tab pos="228600" algn="l"/>
                <a:tab pos="457200" algn="l"/>
              </a:tabLst>
            </a:pPr>
            <a:r>
              <a:rPr lang="en-GB" sz="1800" i="1" dirty="0">
                <a:solidFill>
                  <a:srgbClr val="3B3838"/>
                </a:solidFill>
                <a:effectLst/>
                <a:latin typeface="Outfit"/>
                <a:ea typeface="Calibri" panose="020F0502020204030204" pitchFamily="34" charset="0"/>
                <a:cs typeface="Times New Roman" panose="02020603050405020304" pitchFamily="18" charset="0"/>
              </a:rPr>
              <a:t>Both ‘Possession with intent to supply’ and ‘Supply’ can lead to an unlimited fine and/or a prison sentence for drug classes A, B, C and psychoactive substances. (See legal penalty decoder in Resource 1a for a further breakdown of prison sentences.)</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tabLst>
                <a:tab pos="228600" algn="l"/>
                <a:tab pos="457200" algn="l"/>
              </a:tabLst>
            </a:pPr>
            <a:r>
              <a:rPr lang="en-GB" sz="1800" i="1" dirty="0">
                <a:solidFill>
                  <a:srgbClr val="3B3838"/>
                </a:solidFill>
                <a:effectLst/>
                <a:latin typeface="Outfit"/>
                <a:ea typeface="Calibri" panose="020F0502020204030204" pitchFamily="34" charset="0"/>
                <a:cs typeface="Times New Roman" panose="02020603050405020304" pitchFamily="18" charset="0"/>
              </a:rPr>
              <a:t>There is no possession offence for Psychoactive Substances (unless in custodial settings or on education premises, such as schools), however this does not mean they are ‘safer’ and students should understand that there are still personal and health risks to their use, as well as the risk of confiscation of the substance by police officers.  </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spcAft>
                <a:spcPts val="700"/>
              </a:spcAft>
              <a:buFont typeface="Symbol" panose="05050102010706020507" pitchFamily="18" charset="2"/>
              <a:buChar char=""/>
              <a:tabLst>
                <a:tab pos="228600" algn="l"/>
                <a:tab pos="457200" algn="l"/>
              </a:tabLst>
            </a:pPr>
            <a:r>
              <a:rPr lang="en-GB" sz="1800" i="1" dirty="0">
                <a:solidFill>
                  <a:srgbClr val="3B3838"/>
                </a:solidFill>
                <a:effectLst/>
                <a:latin typeface="Outfit"/>
                <a:ea typeface="Calibri" panose="020F0502020204030204" pitchFamily="34" charset="0"/>
                <a:cs typeface="Times New Roman" panose="02020603050405020304" pitchFamily="18" charset="0"/>
              </a:rPr>
              <a:t>It is important to note that for small amounts of cannabis or khat, a warning for possession may be given initially if a person is over 18 and has no prior record of drug-related offences. Further offences can lead to on-the-spot fines or arrest.</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14</a:t>
            </a:fld>
            <a:endParaRPr lang="en-US"/>
          </a:p>
        </p:txBody>
      </p:sp>
    </p:spTree>
    <p:extLst>
      <p:ext uri="{BB962C8B-B14F-4D97-AF65-F5344CB8AC3E}">
        <p14:creationId xmlns:p14="http://schemas.microsoft.com/office/powerpoint/2010/main" val="3146439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Picture analysis (10 mins, slides 15-19)</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Working in small groups, give students one of the images from </a:t>
            </a:r>
            <a:r>
              <a:rPr lang="en-GB" sz="1800" b="1" dirty="0">
                <a:solidFill>
                  <a:srgbClr val="3B3838"/>
                </a:solidFill>
                <a:effectLst/>
                <a:latin typeface="Outfit"/>
                <a:ea typeface="Calibri" panose="020F0502020204030204" pitchFamily="34" charset="0"/>
                <a:cs typeface="Times New Roman" panose="02020603050405020304" pitchFamily="18" charset="0"/>
              </a:rPr>
              <a:t>Resource 2: Picture cards</a:t>
            </a:r>
            <a:r>
              <a:rPr lang="en-GB" sz="1800" dirty="0">
                <a:solidFill>
                  <a:srgbClr val="3B3838"/>
                </a:solidFill>
                <a:effectLst/>
                <a:latin typeface="Outfit"/>
                <a:ea typeface="Calibri" panose="020F0502020204030204" pitchFamily="34" charset="0"/>
                <a:cs typeface="Times New Roman" panose="02020603050405020304" pitchFamily="18" charset="0"/>
              </a:rPr>
              <a:t> and ask them to imagine a police officer is nearby. Ask them to discuss the following questions:</a:t>
            </a:r>
          </a:p>
          <a:p>
            <a:pPr marL="342900" lvl="0" indent="-342900">
              <a:lnSpc>
                <a:spcPts val="1550"/>
              </a:lnSpc>
              <a:buFont typeface="Symbol" panose="05050102010706020507" pitchFamily="18" charset="2"/>
              <a:buChar char=""/>
              <a:tabLst>
                <a:tab pos="228600" algn="l"/>
                <a:tab pos="457200" algn="l"/>
              </a:tabLst>
            </a:pPr>
            <a:r>
              <a:rPr lang="en-GB" sz="1800" dirty="0">
                <a:solidFill>
                  <a:srgbClr val="3B3838"/>
                </a:solidFill>
                <a:effectLst/>
                <a:latin typeface="Outfit"/>
                <a:ea typeface="Calibri" panose="020F0502020204030204" pitchFamily="34" charset="0"/>
                <a:cs typeface="Times New Roman" panose="02020603050405020304" pitchFamily="18" charset="0"/>
              </a:rPr>
              <a:t>What risks are present?</a:t>
            </a:r>
          </a:p>
          <a:p>
            <a:pPr marL="342900" lvl="0" indent="-342900">
              <a:lnSpc>
                <a:spcPts val="1550"/>
              </a:lnSpc>
              <a:buFont typeface="Symbol" panose="05050102010706020507" pitchFamily="18" charset="2"/>
              <a:buChar char=""/>
              <a:tabLst>
                <a:tab pos="228600" algn="l"/>
                <a:tab pos="457200" algn="l"/>
              </a:tabLst>
            </a:pPr>
            <a:r>
              <a:rPr lang="en-GB" sz="1800" dirty="0">
                <a:solidFill>
                  <a:srgbClr val="3B3838"/>
                </a:solidFill>
                <a:effectLst/>
                <a:latin typeface="Outfit"/>
                <a:ea typeface="Calibri" panose="020F0502020204030204" pitchFamily="34" charset="0"/>
                <a:cs typeface="Times New Roman" panose="02020603050405020304" pitchFamily="18" charset="0"/>
              </a:rPr>
              <a:t>Who is most at risk in the picture?</a:t>
            </a:r>
          </a:p>
          <a:p>
            <a:pPr marL="342900" lvl="0" indent="-342900">
              <a:lnSpc>
                <a:spcPts val="1550"/>
              </a:lnSpc>
              <a:spcAft>
                <a:spcPts val="700"/>
              </a:spcAft>
              <a:buFont typeface="Symbol" panose="05050102010706020507" pitchFamily="18" charset="2"/>
              <a:buChar char=""/>
              <a:tabLst>
                <a:tab pos="228600" algn="l"/>
                <a:tab pos="457200" algn="l"/>
              </a:tabLst>
            </a:pPr>
            <a:r>
              <a:rPr lang="en-GB" sz="1800" dirty="0">
                <a:solidFill>
                  <a:srgbClr val="3B3838"/>
                </a:solidFill>
                <a:effectLst/>
                <a:latin typeface="Outfit"/>
                <a:ea typeface="Calibri" panose="020F0502020204030204" pitchFamily="34" charset="0"/>
                <a:cs typeface="Times New Roman" panose="02020603050405020304" pitchFamily="18" charset="0"/>
              </a:rPr>
              <a:t>Without intervention from the police officer, what might happen next?</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Encourage students to use the legal terms ‘possession’, ‘intent to supply’ and ‘supply’ in their discussion when possible. If time allows, rotate picture cards so students have an opportunity to discuss different situations.</a:t>
            </a:r>
          </a:p>
          <a:p>
            <a:r>
              <a:rPr lang="en-GB" sz="1800" dirty="0">
                <a:solidFill>
                  <a:srgbClr val="3B3838"/>
                </a:solidFill>
                <a:effectLst/>
                <a:latin typeface="Outfit"/>
                <a:ea typeface="Calibri" panose="020F0502020204030204" pitchFamily="34" charset="0"/>
                <a:cs typeface="Times New Roman" panose="02020603050405020304" pitchFamily="18" charset="0"/>
              </a:rPr>
              <a:t>Images reproduced with kind permission of Sussex Police</a:t>
            </a:r>
          </a:p>
          <a:p>
            <a:pPr>
              <a:lnSpc>
                <a:spcPts val="1550"/>
              </a:lnSpc>
              <a:spcAft>
                <a:spcPts val="700"/>
              </a:spcAft>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Take feedback, drawing out the key learning from </a:t>
            </a:r>
            <a:r>
              <a:rPr lang="en-GB" sz="1800" b="1" dirty="0">
                <a:solidFill>
                  <a:srgbClr val="3B3838"/>
                </a:solidFill>
                <a:effectLst/>
                <a:latin typeface="Outfit"/>
                <a:ea typeface="Calibri" panose="020F0502020204030204" pitchFamily="34" charset="0"/>
                <a:cs typeface="Times New Roman" panose="02020603050405020304" pitchFamily="18" charset="0"/>
              </a:rPr>
              <a:t>Resource 2a: Teacher information sheet</a:t>
            </a:r>
            <a:r>
              <a:rPr lang="en-GB" sz="1800" dirty="0">
                <a:solidFill>
                  <a:srgbClr val="3B3838"/>
                </a:solidFill>
                <a:effectLst/>
                <a:latin typeface="Outfit"/>
                <a:ea typeface="Calibri" panose="020F0502020204030204" pitchFamily="34" charset="0"/>
                <a:cs typeface="Times New Roman" panose="02020603050405020304" pitchFamily="18" charset="0"/>
              </a:rPr>
              <a:t> and highlighting the following:</a:t>
            </a:r>
          </a:p>
          <a:p>
            <a:pPr marL="342900" lvl="0" indent="-342900">
              <a:lnSpc>
                <a:spcPts val="1550"/>
              </a:lnSpc>
              <a:buFont typeface="Symbol" panose="05050102010706020507" pitchFamily="18" charset="2"/>
              <a:buChar char=""/>
              <a:tabLst>
                <a:tab pos="228600" algn="l"/>
                <a:tab pos="457200" algn="l"/>
              </a:tabLst>
            </a:pPr>
            <a:r>
              <a:rPr lang="en-GB" sz="1800" i="1" dirty="0">
                <a:solidFill>
                  <a:srgbClr val="3B3838"/>
                </a:solidFill>
                <a:effectLst/>
                <a:latin typeface="Outfit"/>
                <a:ea typeface="Calibri" panose="020F0502020204030204" pitchFamily="34" charset="0"/>
                <a:cs typeface="Times New Roman" panose="02020603050405020304" pitchFamily="18" charset="0"/>
              </a:rPr>
              <a:t>Substance use can affect the individuals involved, as well as other members of the public. Young people might also be vulnerable to ongoing harms from the drug trade, such as being drawn into supply through exploitation including offers of ‘gifts.’</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tabLst>
                <a:tab pos="228600" algn="l"/>
                <a:tab pos="457200" algn="l"/>
              </a:tabLst>
            </a:pPr>
            <a:r>
              <a:rPr lang="en-GB" sz="1800" i="1" dirty="0">
                <a:solidFill>
                  <a:srgbClr val="3B3838"/>
                </a:solidFill>
                <a:effectLst/>
                <a:latin typeface="Outfit"/>
                <a:ea typeface="Calibri" panose="020F0502020204030204" pitchFamily="34" charset="0"/>
                <a:cs typeface="Times New Roman" panose="02020603050405020304" pitchFamily="18" charset="0"/>
              </a:rPr>
              <a:t>Levels of risk will vary in each scenario and could be dependent on factors we don’t know about, such as substances being mixed. We also do not know if the individuals in the pictures are there of their own volition, or if they are being coerced. </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tabLst>
                <a:tab pos="228600" algn="l"/>
                <a:tab pos="457200" algn="l"/>
              </a:tabLst>
            </a:pPr>
            <a:r>
              <a:rPr lang="en-GB" sz="1800" i="1" dirty="0">
                <a:solidFill>
                  <a:srgbClr val="3B3838"/>
                </a:solidFill>
                <a:effectLst/>
                <a:latin typeface="Outfit"/>
                <a:ea typeface="Calibri" panose="020F0502020204030204" pitchFamily="34" charset="0"/>
                <a:cs typeface="Times New Roman" panose="02020603050405020304" pitchFamily="18" charset="0"/>
              </a:rPr>
              <a:t>Answers students give will vary; however, students should recognise that the role of the police is to ensure the safety of the young people in each scenario as well as that of the general public.</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tabLst>
                <a:tab pos="228600" algn="l"/>
                <a:tab pos="457200" algn="l"/>
              </a:tabLst>
            </a:pPr>
            <a:r>
              <a:rPr lang="en-GB" sz="1800" i="1" dirty="0">
                <a:solidFill>
                  <a:srgbClr val="3B3838"/>
                </a:solidFill>
                <a:effectLst/>
                <a:latin typeface="Outfit"/>
                <a:ea typeface="Calibri" panose="020F0502020204030204" pitchFamily="34" charset="0"/>
                <a:cs typeface="Times New Roman" panose="02020603050405020304" pitchFamily="18" charset="0"/>
              </a:rPr>
              <a:t>It is important to point out that for most young people involved in drugs, supply will be through friends and siblings (and for alcohol, sometimes from the family home). Involvement with ‘dealers’ does happen, but it is relatively rare.</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180340">
              <a:lnSpc>
                <a:spcPts val="1550"/>
              </a:lnSpc>
              <a:spcAft>
                <a:spcPts val="700"/>
              </a:spcAft>
              <a:tabLst>
                <a:tab pos="228600" algn="l"/>
                <a:tab pos="457200" algn="l"/>
              </a:tabLst>
            </a:pPr>
            <a:r>
              <a:rPr lang="en-GB" sz="1800" i="1" dirty="0">
                <a:solidFill>
                  <a:srgbClr val="3B3838"/>
                </a:solidFill>
                <a:effectLst/>
                <a:latin typeface="Outfit"/>
                <a:ea typeface="Calibri" panose="020F0502020204030204" pitchFamily="34" charset="0"/>
                <a:cs typeface="Times New Roman" panose="02020603050405020304" pitchFamily="18" charset="0"/>
              </a:rPr>
              <a:t> </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800" b="1" dirty="0">
                <a:solidFill>
                  <a:srgbClr val="A73679"/>
                </a:solidFill>
                <a:effectLst/>
                <a:latin typeface="Outfit"/>
                <a:ea typeface="Calibri" panose="020F0502020204030204" pitchFamily="34" charset="0"/>
                <a:cs typeface="Times New Roman" panose="02020603050405020304" pitchFamily="18" charset="0"/>
              </a:rPr>
              <a:t>Support:</a:t>
            </a:r>
            <a:r>
              <a:rPr lang="en-GB" sz="1800" dirty="0">
                <a:solidFill>
                  <a:srgbClr val="A73679"/>
                </a:solidFill>
                <a:effectLst/>
                <a:latin typeface="Outfit"/>
                <a:ea typeface="Calibri" panose="020F0502020204030204" pitchFamily="34" charset="0"/>
                <a:cs typeface="Times New Roman" panose="02020603050405020304" pitchFamily="18" charset="0"/>
              </a:rPr>
              <a:t> </a:t>
            </a:r>
            <a:r>
              <a:rPr lang="en-GB" sz="1800" dirty="0">
                <a:solidFill>
                  <a:srgbClr val="3B3838"/>
                </a:solidFill>
                <a:effectLst/>
                <a:latin typeface="Outfit"/>
                <a:ea typeface="Calibri" panose="020F0502020204030204" pitchFamily="34" charset="0"/>
                <a:cs typeface="Times New Roman" panose="02020603050405020304" pitchFamily="18" charset="0"/>
              </a:rPr>
              <a:t>Select pictures A, B and C for students who need more support. Scaffold the activity using questioning e.g. What can you see? What might be happening? Are there any questions you might want to ask about the picture? Students can annotate or circle features of the picture in response to these questions.</a:t>
            </a:r>
          </a:p>
          <a:p>
            <a:pPr>
              <a:lnSpc>
                <a:spcPts val="1550"/>
              </a:lnSpc>
              <a:spcAft>
                <a:spcPts val="700"/>
              </a:spcAft>
            </a:pPr>
            <a:r>
              <a:rPr lang="en-GB" sz="1800" b="1" dirty="0">
                <a:solidFill>
                  <a:srgbClr val="A73679"/>
                </a:solidFill>
                <a:effectLst/>
                <a:latin typeface="Outfit"/>
                <a:ea typeface="Calibri" panose="020F0502020204030204" pitchFamily="34" charset="0"/>
                <a:cs typeface="Times New Roman" panose="02020603050405020304" pitchFamily="18" charset="0"/>
              </a:rPr>
              <a:t>Challenge:</a:t>
            </a:r>
            <a:r>
              <a:rPr lang="en-GB" sz="1800" dirty="0">
                <a:solidFill>
                  <a:srgbClr val="3B3838"/>
                </a:solidFill>
                <a:effectLst/>
                <a:latin typeface="Outfit"/>
                <a:ea typeface="Calibri" panose="020F0502020204030204" pitchFamily="34" charset="0"/>
                <a:cs typeface="Times New Roman" panose="02020603050405020304" pitchFamily="18" charset="0"/>
              </a:rPr>
              <a:t> Ask students to write a blog about why laws exist in relation to drugs and alcohol.</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15</a:t>
            </a:fld>
            <a:endParaRPr lang="en-US"/>
          </a:p>
        </p:txBody>
      </p:sp>
    </p:spTree>
    <p:extLst>
      <p:ext uri="{BB962C8B-B14F-4D97-AF65-F5344CB8AC3E}">
        <p14:creationId xmlns:p14="http://schemas.microsoft.com/office/powerpoint/2010/main" val="1603134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she-association.org.uk/"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pshe-association.org.uk/"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she-association.org.uk/"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F - Titl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0719" y="1059578"/>
            <a:ext cx="5151120" cy="1325563"/>
          </a:xfrm>
        </p:spPr>
        <p:txBody>
          <a:bodyPr>
            <a:normAutofit/>
          </a:bodyPr>
          <a:lstStyle>
            <a:lvl1pPr>
              <a:defRPr sz="5200"/>
            </a:lvl1pPr>
          </a:lstStyle>
          <a:p>
            <a:r>
              <a:rPr lang="en-GB" dirty="0"/>
              <a:t>Slide Title </a:t>
            </a:r>
            <a:endParaRPr lang="en-US" dirty="0"/>
          </a:p>
        </p:txBody>
      </p:sp>
      <p:sp>
        <p:nvSpPr>
          <p:cNvPr id="6" name="Subtitle 2">
            <a:extLst>
              <a:ext uri="{FF2B5EF4-FFF2-40B4-BE49-F238E27FC236}">
                <a16:creationId xmlns:a16="http://schemas.microsoft.com/office/drawing/2014/main" id="{66181232-5898-06A3-F90E-AB82BC063773}"/>
              </a:ext>
            </a:extLst>
          </p:cNvPr>
          <p:cNvSpPr>
            <a:spLocks noGrp="1"/>
          </p:cNvSpPr>
          <p:nvPr>
            <p:ph type="subTitle" idx="1" hasCustomPrompt="1"/>
          </p:nvPr>
        </p:nvSpPr>
        <p:spPr>
          <a:xfrm>
            <a:off x="228318" y="3497342"/>
            <a:ext cx="5071113" cy="582035"/>
          </a:xfrm>
        </p:spPr>
        <p:txBody>
          <a:bodyPr>
            <a:noAutofit/>
          </a:bodyPr>
          <a:lstStyle>
            <a:lvl1pPr marL="0" indent="0" algn="l">
              <a:lnSpc>
                <a:spcPts val="3200"/>
              </a:lnSpc>
              <a:spcBef>
                <a:spcPts val="0"/>
              </a:spcBef>
              <a:buNone/>
              <a:defRPr sz="2400">
                <a:solidFill>
                  <a:schemeClr val="accent2"/>
                </a:solidFill>
                <a:latin typeface="Century Gothic" panose="020B0502020202020204" pitchFamily="34" charset="0"/>
              </a:defRPr>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en-US" dirty="0"/>
              <a:t>Lower line subtitle – same line length as above</a:t>
            </a:r>
            <a:endParaRPr lang="en-GB" dirty="0"/>
          </a:p>
        </p:txBody>
      </p:sp>
      <p:cxnSp>
        <p:nvCxnSpPr>
          <p:cNvPr id="7" name="Straight Connector 6">
            <a:extLst>
              <a:ext uri="{FF2B5EF4-FFF2-40B4-BE49-F238E27FC236}">
                <a16:creationId xmlns:a16="http://schemas.microsoft.com/office/drawing/2014/main" id="{EB5E4C66-939E-CEF4-6653-710ED4836EDF}"/>
              </a:ext>
            </a:extLst>
          </p:cNvPr>
          <p:cNvCxnSpPr>
            <a:cxnSpLocks/>
          </p:cNvCxnSpPr>
          <p:nvPr userDrawn="1"/>
        </p:nvCxnSpPr>
        <p:spPr>
          <a:xfrm>
            <a:off x="337349" y="3429000"/>
            <a:ext cx="81478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C55472E-498F-C7CE-F296-3CBEC8267D06}"/>
              </a:ext>
            </a:extLst>
          </p:cNvPr>
          <p:cNvPicPr>
            <a:picLocks noChangeAspect="1"/>
          </p:cNvPicPr>
          <p:nvPr userDrawn="1"/>
        </p:nvPicPr>
        <p:blipFill>
          <a:blip r:embed="rId2">
            <a:biLevel thresh="25000"/>
            <a:alphaModFix amt="20000"/>
          </a:blip>
          <a:srcRect/>
          <a:stretch/>
        </p:blipFill>
        <p:spPr>
          <a:xfrm>
            <a:off x="6441065" y="358385"/>
            <a:ext cx="3116442" cy="5803030"/>
          </a:xfrm>
          <a:prstGeom prst="rect">
            <a:avLst/>
          </a:prstGeom>
        </p:spPr>
      </p:pic>
      <p:sp>
        <p:nvSpPr>
          <p:cNvPr id="12" name="Picture Placeholder 12">
            <a:extLst>
              <a:ext uri="{FF2B5EF4-FFF2-40B4-BE49-F238E27FC236}">
                <a16:creationId xmlns:a16="http://schemas.microsoft.com/office/drawing/2014/main" id="{705C4EAE-994C-521D-5273-D5152B07171D}"/>
              </a:ext>
            </a:extLst>
          </p:cNvPr>
          <p:cNvSpPr>
            <a:spLocks noGrp="1"/>
          </p:cNvSpPr>
          <p:nvPr>
            <p:ph type="pic" sz="quarter" idx="10" hasCustomPrompt="1"/>
          </p:nvPr>
        </p:nvSpPr>
        <p:spPr>
          <a:xfrm>
            <a:off x="6748780" y="1412875"/>
            <a:ext cx="2452375" cy="3382670"/>
          </a:xfrm>
        </p:spPr>
        <p:txBody>
          <a:bodyPr/>
          <a:lstStyle>
            <a:lvl1pPr marL="0" indent="0">
              <a:buNone/>
              <a:defRPr>
                <a:solidFill>
                  <a:schemeClr val="bg1"/>
                </a:solidFill>
              </a:defRPr>
            </a:lvl1pPr>
          </a:lstStyle>
          <a:p>
            <a:r>
              <a:rPr lang="en-US"/>
              <a:t>Teaching resource</a:t>
            </a:r>
          </a:p>
        </p:txBody>
      </p:sp>
      <p:sp>
        <p:nvSpPr>
          <p:cNvPr id="5" name="Slide Number Placeholder 5">
            <a:extLst>
              <a:ext uri="{FF2B5EF4-FFF2-40B4-BE49-F238E27FC236}">
                <a16:creationId xmlns:a16="http://schemas.microsoft.com/office/drawing/2014/main" id="{9C20B273-416A-06DD-4C65-3914F8FA6F1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9" name="Picture 8">
            <a:extLst>
              <a:ext uri="{FF2B5EF4-FFF2-40B4-BE49-F238E27FC236}">
                <a16:creationId xmlns:a16="http://schemas.microsoft.com/office/drawing/2014/main" id="{29043529-49E4-697C-49EF-83C1C5283615}"/>
              </a:ext>
            </a:extLst>
          </p:cNvPr>
          <p:cNvPicPr>
            <a:picLocks noChangeAspect="1"/>
          </p:cNvPicPr>
          <p:nvPr userDrawn="1"/>
        </p:nvPicPr>
        <p:blipFill>
          <a:blip r:embed="rId3"/>
          <a:stretch>
            <a:fillRect/>
          </a:stretch>
        </p:blipFill>
        <p:spPr>
          <a:xfrm>
            <a:off x="310726" y="333603"/>
            <a:ext cx="1948181" cy="397493"/>
          </a:xfrm>
          <a:prstGeom prst="rect">
            <a:avLst/>
          </a:prstGeom>
        </p:spPr>
      </p:pic>
      <p:sp>
        <p:nvSpPr>
          <p:cNvPr id="10" name="TextBox 9">
            <a:extLst>
              <a:ext uri="{FF2B5EF4-FFF2-40B4-BE49-F238E27FC236}">
                <a16:creationId xmlns:a16="http://schemas.microsoft.com/office/drawing/2014/main" id="{E537EE96-68DC-7DCB-BE97-F42076F8849B}"/>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 *Ensure you have read the teacher guidance before teaching the lesson </a:t>
            </a:r>
          </a:p>
        </p:txBody>
      </p:sp>
    </p:spTree>
    <p:extLst>
      <p:ext uri="{BB962C8B-B14F-4D97-AF65-F5344CB8AC3E}">
        <p14:creationId xmlns:p14="http://schemas.microsoft.com/office/powerpoint/2010/main" val="384249829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SF - Lesson title_2">
    <p:bg>
      <p:bgPr>
        <a:solidFill>
          <a:schemeClr val="accent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8" name="Title 1">
            <a:extLst>
              <a:ext uri="{FF2B5EF4-FFF2-40B4-BE49-F238E27FC236}">
                <a16:creationId xmlns:a16="http://schemas.microsoft.com/office/drawing/2014/main" id="{217A6F38-A5F3-27CD-4D23-50A3880CDB1B}"/>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bg1"/>
                </a:solidFill>
              </a:defRPr>
            </a:lvl1pPr>
          </a:lstStyle>
          <a:p>
            <a:r>
              <a:rPr lang="en-GB" dirty="0"/>
              <a:t>Slide Title </a:t>
            </a:r>
            <a:endParaRPr lang="en-US" dirty="0"/>
          </a:p>
        </p:txBody>
      </p:sp>
      <p:sp>
        <p:nvSpPr>
          <p:cNvPr id="2" name="Slide Number Placeholder 5">
            <a:extLst>
              <a:ext uri="{FF2B5EF4-FFF2-40B4-BE49-F238E27FC236}">
                <a16:creationId xmlns:a16="http://schemas.microsoft.com/office/drawing/2014/main" id="{BEF3B30C-E22F-4063-F7BF-073F75C3A3AC}"/>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3BB20A47-2D05-9E94-3F2C-C7C018E6CF1D}"/>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9B7BF923-9AAE-F089-67B0-51A0A0D10AC6}"/>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Tree>
    <p:extLst>
      <p:ext uri="{BB962C8B-B14F-4D97-AF65-F5344CB8AC3E}">
        <p14:creationId xmlns:p14="http://schemas.microsoft.com/office/powerpoint/2010/main" val="2589763340"/>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SF - Lesson title_3">
    <p:bg>
      <p:bgPr>
        <a:solidFill>
          <a:schemeClr val="accent4"/>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10" name="Title 1">
            <a:extLst>
              <a:ext uri="{FF2B5EF4-FFF2-40B4-BE49-F238E27FC236}">
                <a16:creationId xmlns:a16="http://schemas.microsoft.com/office/drawing/2014/main" id="{1B46D4F5-3B18-8123-47EA-6CA344E6A765}"/>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tx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10063F2E-1376-1F9C-49B7-D6C52C65DC3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B0BEE3D7-DA76-9A93-D552-8DE27E9CFD0D}"/>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ACFF54B5-12DF-D7EE-3C73-F4CCE641505E}"/>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Tree>
    <p:extLst>
      <p:ext uri="{BB962C8B-B14F-4D97-AF65-F5344CB8AC3E}">
        <p14:creationId xmlns:p14="http://schemas.microsoft.com/office/powerpoint/2010/main" val="2117504487"/>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SF - Lesson title_4">
    <p:bg>
      <p:bgPr>
        <a:solidFill>
          <a:schemeClr val="accent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7" name="Title 1">
            <a:extLst>
              <a:ext uri="{FF2B5EF4-FFF2-40B4-BE49-F238E27FC236}">
                <a16:creationId xmlns:a16="http://schemas.microsoft.com/office/drawing/2014/main" id="{BC5F16BD-A0A4-11D0-762C-96F997BA2698}"/>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tx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194053E0-8A8C-E37C-E690-BFB97F3A70FF}"/>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F0140D33-7B6E-F04C-D902-220737508632}"/>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EC79DEB7-EAC6-3A7A-F835-B91CA84147FE}"/>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Tree>
    <p:extLst>
      <p:ext uri="{BB962C8B-B14F-4D97-AF65-F5344CB8AC3E}">
        <p14:creationId xmlns:p14="http://schemas.microsoft.com/office/powerpoint/2010/main" val="365393509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SF - Ground rules ">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EF5027-69B8-3CE7-BF04-1328760B92BB}"/>
              </a:ext>
            </a:extLst>
          </p:cNvPr>
          <p:cNvSpPr txBox="1"/>
          <p:nvPr userDrawn="1"/>
        </p:nvSpPr>
        <p:spPr>
          <a:xfrm>
            <a:off x="323850" y="1031895"/>
            <a:ext cx="9256713" cy="4414263"/>
          </a:xfrm>
          <a:prstGeom prst="roundRect">
            <a:avLst>
              <a:gd name="adj" fmla="val 3270"/>
            </a:avLst>
          </a:prstGeom>
          <a:noFill/>
          <a:ln w="28575">
            <a:solidFill>
              <a:srgbClr val="0BC6F0"/>
            </a:solidFill>
          </a:ln>
        </p:spPr>
        <p:txBody>
          <a:bodyPr wrap="square" rtlCol="0">
            <a:spAutoFit/>
          </a:bodyPr>
          <a:lstStyle/>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GB" sz="1463"/>
          </a:p>
          <a:p>
            <a:r>
              <a:rPr lang="en-GB" sz="1463"/>
              <a:t> </a:t>
            </a:r>
          </a:p>
        </p:txBody>
      </p:sp>
      <p:sp>
        <p:nvSpPr>
          <p:cNvPr id="3" name="Title 2">
            <a:extLst>
              <a:ext uri="{FF2B5EF4-FFF2-40B4-BE49-F238E27FC236}">
                <a16:creationId xmlns:a16="http://schemas.microsoft.com/office/drawing/2014/main" id="{3CFC9EAF-664B-F433-22EF-6FC41729B9E5}"/>
              </a:ext>
            </a:extLst>
          </p:cNvPr>
          <p:cNvSpPr txBox="1">
            <a:spLocks/>
          </p:cNvSpPr>
          <p:nvPr userDrawn="1"/>
        </p:nvSpPr>
        <p:spPr>
          <a:xfrm>
            <a:off x="247684" y="579959"/>
            <a:ext cx="2581203" cy="564394"/>
          </a:xfrm>
          <a:prstGeom prst="rect">
            <a:avLst/>
          </a:prstGeom>
          <a:solidFill>
            <a:schemeClr val="bg1"/>
          </a:solidFill>
        </p:spPr>
        <p:txBody>
          <a:bodyPr vert="horz" lIns="74295" tIns="37148" rIns="74295" bIns="37148" rtlCol="0" anchor="b" anchorCtr="0">
            <a:noAutofit/>
          </a:bodyPr>
          <a:lstStyle>
            <a:lvl1pPr algn="l" defTabSz="914400" rtl="0" eaLnBrk="1" latinLnBrk="0" hangingPunct="1">
              <a:lnSpc>
                <a:spcPct val="90000"/>
              </a:lnSpc>
              <a:spcBef>
                <a:spcPct val="0"/>
              </a:spcBef>
              <a:buNone/>
              <a:defRPr sz="4400" kern="1200">
                <a:solidFill>
                  <a:schemeClr val="tx1"/>
                </a:solidFill>
                <a:latin typeface="Nunito" panose="00000500000000000000" pitchFamily="2" charset="0"/>
                <a:ea typeface="+mj-ea"/>
                <a:cs typeface="+mj-cs"/>
              </a:defRPr>
            </a:lvl1pPr>
          </a:lstStyle>
          <a:p>
            <a:r>
              <a:rPr lang="en-GB" sz="2400" b="1" dirty="0">
                <a:solidFill>
                  <a:srgbClr val="95519E"/>
                </a:solidFill>
                <a:latin typeface="Century Gothic" panose="020B0502020202020204" pitchFamily="34" charset="0"/>
              </a:rPr>
              <a:t>Ground rules    </a:t>
            </a:r>
          </a:p>
        </p:txBody>
      </p:sp>
      <p:pic>
        <p:nvPicPr>
          <p:cNvPr id="12" name="Picture 11">
            <a:extLst>
              <a:ext uri="{FF2B5EF4-FFF2-40B4-BE49-F238E27FC236}">
                <a16:creationId xmlns:a16="http://schemas.microsoft.com/office/drawing/2014/main" id="{BFCEE68F-D421-CB69-BAD6-D495071701EB}"/>
              </a:ext>
            </a:extLst>
          </p:cNvPr>
          <p:cNvPicPr>
            <a:picLocks noChangeAspect="1"/>
          </p:cNvPicPr>
          <p:nvPr userDrawn="1"/>
        </p:nvPicPr>
        <p:blipFill>
          <a:blip r:embed="rId2"/>
          <a:stretch>
            <a:fillRect/>
          </a:stretch>
        </p:blipFill>
        <p:spPr>
          <a:xfrm>
            <a:off x="2418120" y="519507"/>
            <a:ext cx="410767" cy="523038"/>
          </a:xfrm>
          <a:prstGeom prst="rect">
            <a:avLst/>
          </a:prstGeom>
        </p:spPr>
      </p:pic>
      <p:sp>
        <p:nvSpPr>
          <p:cNvPr id="13" name="Content Placeholder 2">
            <a:extLst>
              <a:ext uri="{FF2B5EF4-FFF2-40B4-BE49-F238E27FC236}">
                <a16:creationId xmlns:a16="http://schemas.microsoft.com/office/drawing/2014/main" id="{1282AA1E-25B3-703D-CB9A-A04C0F91FF60}"/>
              </a:ext>
            </a:extLst>
          </p:cNvPr>
          <p:cNvSpPr>
            <a:spLocks noGrp="1"/>
          </p:cNvSpPr>
          <p:nvPr>
            <p:ph idx="1" hasCustomPrompt="1"/>
          </p:nvPr>
        </p:nvSpPr>
        <p:spPr>
          <a:xfrm>
            <a:off x="575290" y="1286953"/>
            <a:ext cx="8706362" cy="3904480"/>
          </a:xfrm>
        </p:spPr>
        <p:txBody>
          <a:bodyPr>
            <a:noAutofit/>
          </a:bodyPr>
          <a:lstStyle>
            <a:lvl1pPr marL="0" indent="0">
              <a:lnSpc>
                <a:spcPts val="2600"/>
              </a:lnSpc>
              <a:spcBef>
                <a:spcPts val="900"/>
              </a:spcBef>
              <a:spcAft>
                <a:spcPts val="0"/>
              </a:spcAft>
              <a:buFont typeface="Arial" panose="020B0604020202020204" pitchFamily="34" charset="0"/>
              <a:buChar char="•"/>
              <a:defRPr sz="1800">
                <a:solidFill>
                  <a:srgbClr val="551C59"/>
                </a:solidFill>
                <a:latin typeface="Century Gothic" panose="020B0502020202020204" pitchFamily="34" charset="0"/>
              </a:defRPr>
            </a:lvl1pPr>
            <a:lvl2pPr marL="292500" indent="-184448">
              <a:lnSpc>
                <a:spcPts val="2113"/>
              </a:lnSpc>
              <a:spcBef>
                <a:spcPts val="325"/>
              </a:spcBef>
              <a:spcAft>
                <a:spcPts val="163"/>
              </a:spcAft>
              <a:tabLst/>
              <a:defRPr sz="1625">
                <a:solidFill>
                  <a:srgbClr val="551C59"/>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marL="285750" indent="-285750">
              <a:buFont typeface="Arial" panose="020B0604020202020204" pitchFamily="34" charset="0"/>
              <a:buChar char="•"/>
            </a:pPr>
            <a:r>
              <a:rPr lang="en-GB"/>
              <a:t>[Add your class rules here]</a:t>
            </a:r>
          </a:p>
        </p:txBody>
      </p:sp>
      <p:sp>
        <p:nvSpPr>
          <p:cNvPr id="5" name="Slide Number Placeholder 5">
            <a:extLst>
              <a:ext uri="{FF2B5EF4-FFF2-40B4-BE49-F238E27FC236}">
                <a16:creationId xmlns:a16="http://schemas.microsoft.com/office/drawing/2014/main" id="{B6BB1D26-D3AF-7491-8D13-B9AD64745A12}"/>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lumMod val="50000"/>
                    <a:lumOff val="50000"/>
                  </a:schemeClr>
                </a:solidFill>
                <a:latin typeface="Century Gothic" panose="020B0502020202020204" pitchFamily="34" charset="0"/>
              </a:defRPr>
            </a:lvl1pPr>
          </a:lstStyle>
          <a:p>
            <a:r>
              <a:rPr lang="en-GB" dirty="0"/>
              <a:t>© PSHE Association 2025</a:t>
            </a:r>
          </a:p>
        </p:txBody>
      </p:sp>
      <p:pic>
        <p:nvPicPr>
          <p:cNvPr id="6" name="Google Shape;109;p36">
            <a:extLst>
              <a:ext uri="{FF2B5EF4-FFF2-40B4-BE49-F238E27FC236}">
                <a16:creationId xmlns:a16="http://schemas.microsoft.com/office/drawing/2014/main" id="{D76B4B07-66EB-7308-1331-A8B06BC2B327}"/>
              </a:ext>
            </a:extLst>
          </p:cNvPr>
          <p:cNvPicPr preferRelativeResize="0"/>
          <p:nvPr userDrawn="1"/>
        </p:nvPicPr>
        <p:blipFill rotWithShape="1">
          <a:blip r:embed="rId3">
            <a:alphaModFix/>
          </a:blip>
          <a:srcRect/>
          <a:stretch/>
        </p:blipFill>
        <p:spPr>
          <a:xfrm>
            <a:off x="8091329" y="336172"/>
            <a:ext cx="1479391" cy="301845"/>
          </a:xfrm>
          <a:prstGeom prst="rect">
            <a:avLst/>
          </a:prstGeom>
          <a:noFill/>
          <a:ln>
            <a:noFill/>
          </a:ln>
        </p:spPr>
      </p:pic>
    </p:spTree>
    <p:extLst>
      <p:ext uri="{BB962C8B-B14F-4D97-AF65-F5344CB8AC3E}">
        <p14:creationId xmlns:p14="http://schemas.microsoft.com/office/powerpoint/2010/main" val="102708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SF - Objectives and outcomes ">
    <p:bg>
      <p:bgRef idx="1001">
        <a:schemeClr val="bg2"/>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41373D1-67E0-7E09-6110-518E660E22D5}"/>
              </a:ext>
            </a:extLst>
          </p:cNvPr>
          <p:cNvPicPr>
            <a:picLocks noChangeAspect="1"/>
          </p:cNvPicPr>
          <p:nvPr userDrawn="1"/>
        </p:nvPicPr>
        <p:blipFill rotWithShape="1">
          <a:blip r:embed="rId2"/>
          <a:srcRect l="17442" t="13602" r="6854"/>
          <a:stretch/>
        </p:blipFill>
        <p:spPr>
          <a:xfrm rot="10800000">
            <a:off x="3878580" y="0"/>
            <a:ext cx="6027420" cy="6858000"/>
          </a:xfrm>
          <a:prstGeom prst="rect">
            <a:avLst/>
          </a:prstGeom>
        </p:spPr>
      </p:pic>
      <p:sp>
        <p:nvSpPr>
          <p:cNvPr id="14" name="Slide Number Placeholder 5">
            <a:extLst>
              <a:ext uri="{FF2B5EF4-FFF2-40B4-BE49-F238E27FC236}">
                <a16:creationId xmlns:a16="http://schemas.microsoft.com/office/drawing/2014/main" id="{978A8162-CAE9-6B16-425D-89B6E47EF32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15" name="Picture 14" descr="A close-up of a logo&#10;&#10;Description automatically generated">
            <a:extLst>
              <a:ext uri="{FF2B5EF4-FFF2-40B4-BE49-F238E27FC236}">
                <a16:creationId xmlns:a16="http://schemas.microsoft.com/office/drawing/2014/main" id="{2CAEF1E6-2A7E-14DC-6CC9-F651A3B8AB0A}"/>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2" name="Title 1">
            <a:extLst>
              <a:ext uri="{FF2B5EF4-FFF2-40B4-BE49-F238E27FC236}">
                <a16:creationId xmlns:a16="http://schemas.microsoft.com/office/drawing/2014/main" id="{F472AB25-35D9-5A8A-2B0E-717E942F186E}"/>
              </a:ext>
            </a:extLst>
          </p:cNvPr>
          <p:cNvSpPr txBox="1">
            <a:spLocks/>
          </p:cNvSpPr>
          <p:nvPr userDrawn="1"/>
        </p:nvSpPr>
        <p:spPr>
          <a:xfrm>
            <a:off x="405955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tx1"/>
                </a:solidFill>
              </a:rPr>
              <a:t>Learning outcomes  </a:t>
            </a:r>
            <a:endParaRPr lang="en-US" sz="2400" dirty="0">
              <a:solidFill>
                <a:schemeClr val="tx1"/>
              </a:solidFill>
            </a:endParaRPr>
          </a:p>
        </p:txBody>
      </p:sp>
      <p:sp>
        <p:nvSpPr>
          <p:cNvPr id="5" name="Title 1">
            <a:extLst>
              <a:ext uri="{FF2B5EF4-FFF2-40B4-BE49-F238E27FC236}">
                <a16:creationId xmlns:a16="http://schemas.microsoft.com/office/drawing/2014/main" id="{B9BA6DD5-D4D4-914D-A34D-9484E49EE4E7}"/>
              </a:ext>
            </a:extLst>
          </p:cNvPr>
          <p:cNvSpPr txBox="1">
            <a:spLocks/>
          </p:cNvSpPr>
          <p:nvPr userDrawn="1"/>
        </p:nvSpPr>
        <p:spPr>
          <a:xfrm>
            <a:off x="22669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tx1"/>
                </a:solidFill>
              </a:rPr>
              <a:t>Learning objective  </a:t>
            </a:r>
            <a:endParaRPr lang="en-US" sz="2400" dirty="0">
              <a:solidFill>
                <a:schemeClr val="tx1"/>
              </a:solidFill>
            </a:endParaRPr>
          </a:p>
        </p:txBody>
      </p:sp>
      <p:sp>
        <p:nvSpPr>
          <p:cNvPr id="12" name="Content Placeholder 2">
            <a:extLst>
              <a:ext uri="{FF2B5EF4-FFF2-40B4-BE49-F238E27FC236}">
                <a16:creationId xmlns:a16="http://schemas.microsoft.com/office/drawing/2014/main" id="{E0ECD032-0172-1D9C-F7F4-5CAF061252B3}"/>
              </a:ext>
            </a:extLst>
          </p:cNvPr>
          <p:cNvSpPr>
            <a:spLocks noGrp="1"/>
          </p:cNvSpPr>
          <p:nvPr>
            <p:ph sz="half" idx="12"/>
          </p:nvPr>
        </p:nvSpPr>
        <p:spPr>
          <a:xfrm>
            <a:off x="234315" y="1333463"/>
            <a:ext cx="3495309"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13" name="Content Placeholder 2">
            <a:extLst>
              <a:ext uri="{FF2B5EF4-FFF2-40B4-BE49-F238E27FC236}">
                <a16:creationId xmlns:a16="http://schemas.microsoft.com/office/drawing/2014/main" id="{280098A2-7D2D-EBD2-5734-A3C3E72C09F8}"/>
              </a:ext>
            </a:extLst>
          </p:cNvPr>
          <p:cNvSpPr>
            <a:spLocks noGrp="1"/>
          </p:cNvSpPr>
          <p:nvPr>
            <p:ph sz="half" idx="13"/>
          </p:nvPr>
        </p:nvSpPr>
        <p:spPr>
          <a:xfrm>
            <a:off x="4067944" y="1333463"/>
            <a:ext cx="3603625"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Tree>
    <p:extLst>
      <p:ext uri="{BB962C8B-B14F-4D97-AF65-F5344CB8AC3E}">
        <p14:creationId xmlns:p14="http://schemas.microsoft.com/office/powerpoint/2010/main" val="144175147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SF - large imag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603E9132-87C2-F358-AE39-5813EA738D1C}"/>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dirty="0"/>
          </a:p>
        </p:txBody>
      </p:sp>
      <p:sp>
        <p:nvSpPr>
          <p:cNvPr id="11" name="Title 1">
            <a:extLst>
              <a:ext uri="{FF2B5EF4-FFF2-40B4-BE49-F238E27FC236}">
                <a16:creationId xmlns:a16="http://schemas.microsoft.com/office/drawing/2014/main" id="{C02627F3-4E2A-05E0-BA32-326D042612F7}"/>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dirty="0"/>
              <a:t>Slide Title </a:t>
            </a:r>
            <a:endParaRPr lang="en-US" dirty="0"/>
          </a:p>
        </p:txBody>
      </p:sp>
      <p:sp>
        <p:nvSpPr>
          <p:cNvPr id="2" name="Slide Number Placeholder 5">
            <a:extLst>
              <a:ext uri="{FF2B5EF4-FFF2-40B4-BE49-F238E27FC236}">
                <a16:creationId xmlns:a16="http://schemas.microsoft.com/office/drawing/2014/main" id="{DE9F3651-BC40-E162-5BD5-97E387A358B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7E469B3B-4E93-775F-08D9-E46DFE2186A2}"/>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028027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SF - large imag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19E38187-F988-B257-0790-60AD2F251879}"/>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D0354F72-16C4-DCB2-BB18-9AF5DDB9FEC5}"/>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12" name="Slide Number Placeholder 5">
            <a:extLst>
              <a:ext uri="{FF2B5EF4-FFF2-40B4-BE49-F238E27FC236}">
                <a16:creationId xmlns:a16="http://schemas.microsoft.com/office/drawing/2014/main" id="{FA9CC9BC-3705-2843-A066-3187D7FEBEB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13" name="Picture 12" descr="A close-up of a logo&#10;&#10;Description automatically generated">
            <a:extLst>
              <a:ext uri="{FF2B5EF4-FFF2-40B4-BE49-F238E27FC236}">
                <a16:creationId xmlns:a16="http://schemas.microsoft.com/office/drawing/2014/main" id="{632A2CD2-468F-B415-3A42-1BE0D5CE0B9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40673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SF - large image_3">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700BF2E-963B-F3EE-9204-3C8873186F64}"/>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11" name="Slide Number Placeholder 5">
            <a:extLst>
              <a:ext uri="{FF2B5EF4-FFF2-40B4-BE49-F238E27FC236}">
                <a16:creationId xmlns:a16="http://schemas.microsoft.com/office/drawing/2014/main" id="{D2492A16-FC63-E25F-885F-06D4DFA19B4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12" name="Picture 11" descr="A close-up of a logo&#10;&#10;Description automatically generated">
            <a:extLst>
              <a:ext uri="{FF2B5EF4-FFF2-40B4-BE49-F238E27FC236}">
                <a16:creationId xmlns:a16="http://schemas.microsoft.com/office/drawing/2014/main" id="{4E79E2A7-4A1D-851D-B035-7FEC0A3209CF}"/>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023289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SF - large image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27556696-F17A-D6D9-C557-41C5D10153D8}"/>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3" name="Title 1">
            <a:extLst>
              <a:ext uri="{FF2B5EF4-FFF2-40B4-BE49-F238E27FC236}">
                <a16:creationId xmlns:a16="http://schemas.microsoft.com/office/drawing/2014/main" id="{804383EF-9BD4-9548-677E-0957F43E774A}"/>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B0893429-94AF-8377-A7F1-64FB8B8C1B5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F2CD5144-78F2-0A4E-3197-5AAE9B75BF5E}"/>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751164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SF - Small imag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DE58AFF2-8EF3-2315-275C-9C8A5EE39BD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2" name="Title 1">
            <a:extLst>
              <a:ext uri="{FF2B5EF4-FFF2-40B4-BE49-F238E27FC236}">
                <a16:creationId xmlns:a16="http://schemas.microsoft.com/office/drawing/2014/main" id="{337E3D66-CECE-C8A9-A053-2BDF639253C5}"/>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9112B95F-5377-873D-6033-4DC8E5E05E3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4B6F21CC-B7BC-D951-7D70-9BD198057AF4}"/>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659948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 One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24155" y="587217"/>
            <a:ext cx="7498822" cy="694054"/>
          </a:xfrm>
        </p:spPr>
        <p:txBody>
          <a:bodyPr>
            <a:noAutofit/>
          </a:bodyPr>
          <a:lstStyle>
            <a:lvl1pPr>
              <a:defRPr sz="3600">
                <a:solidFill>
                  <a:schemeClr val="accent2"/>
                </a:solidFill>
              </a:defRPr>
            </a:lvl1pPr>
          </a:lstStyle>
          <a:p>
            <a:r>
              <a:rPr lang="en-GB" dirty="0"/>
              <a:t>Slide Title </a:t>
            </a:r>
            <a:endParaRPr lang="en-US" dirty="0"/>
          </a:p>
        </p:txBody>
      </p:sp>
      <p:sp>
        <p:nvSpPr>
          <p:cNvPr id="10" name="Content Placeholder 2">
            <a:extLst>
              <a:ext uri="{FF2B5EF4-FFF2-40B4-BE49-F238E27FC236}">
                <a16:creationId xmlns:a16="http://schemas.microsoft.com/office/drawing/2014/main" id="{7700BF2E-963B-F3EE-9204-3C8873186F64}"/>
              </a:ext>
            </a:extLst>
          </p:cNvPr>
          <p:cNvSpPr>
            <a:spLocks noGrp="1"/>
          </p:cNvSpPr>
          <p:nvPr>
            <p:ph sz="half" idx="10"/>
          </p:nvPr>
        </p:nvSpPr>
        <p:spPr>
          <a:xfrm>
            <a:off x="234315" y="1333463"/>
            <a:ext cx="7498822" cy="4566366"/>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4" name="Slide Number Placeholder 5">
            <a:extLst>
              <a:ext uri="{FF2B5EF4-FFF2-40B4-BE49-F238E27FC236}">
                <a16:creationId xmlns:a16="http://schemas.microsoft.com/office/drawing/2014/main" id="{99A55454-B8C9-7D9C-48B5-DA62B1D29280}"/>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2EB9AC0A-5AE9-EEAF-AD9D-A39200D460D7}"/>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7" name="TextBox 6">
            <a:extLst>
              <a:ext uri="{FF2B5EF4-FFF2-40B4-BE49-F238E27FC236}">
                <a16:creationId xmlns:a16="http://schemas.microsoft.com/office/drawing/2014/main" id="{608E3D86-F1AB-6460-29AD-2C5308F31193}"/>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145439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SF - Small imag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61C3CA8D-D1D6-830C-D217-1BA8153E797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484E4F93-0363-D3C1-9553-957BAC524411}"/>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6CDAF316-358C-E609-D4AF-1CF2DC76D8E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F81FFC03-C698-02B0-DB90-322D38C09218}"/>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88681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SF - Small image_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A5F36CA1-5DB8-5192-E833-842D777B2B41}"/>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391F98AD-3FB4-FDB7-1191-47D8D3CE3AFA}"/>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A312133B-76F0-F95D-37C6-DB08CFE2ED5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38FF35D3-2910-63F3-1C7F-2E0934561B99}"/>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92511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SF - Small image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B40DFD04-0846-6310-4677-2B47BA63E7D4}"/>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CB84146D-AE50-94EE-3961-9BE701B15893}"/>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44A80987-8B8F-26FA-4EF0-3AD4D47B953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ABCE6084-F1AD-8B7A-B19F-E721B818B24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64322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SF - full colour_1">
    <p:bg>
      <p:bgPr>
        <a:solidFill>
          <a:schemeClr val="accent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3228F97-7E30-304E-B8DE-DCC8945502FF}"/>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11" name="Content Placeholder 2">
            <a:extLst>
              <a:ext uri="{FF2B5EF4-FFF2-40B4-BE49-F238E27FC236}">
                <a16:creationId xmlns:a16="http://schemas.microsoft.com/office/drawing/2014/main" id="{9D93470B-D612-FC0F-ED66-E111F28D9AC9}"/>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tx1"/>
                </a:solidFill>
              </a:defRPr>
            </a:lvl1pPr>
          </a:lstStyle>
          <a:p>
            <a:pPr lvl="0"/>
            <a:endParaRPr lang="en-US" dirty="0"/>
          </a:p>
        </p:txBody>
      </p:sp>
      <p:sp>
        <p:nvSpPr>
          <p:cNvPr id="2" name="Slide Number Placeholder 5">
            <a:extLst>
              <a:ext uri="{FF2B5EF4-FFF2-40B4-BE49-F238E27FC236}">
                <a16:creationId xmlns:a16="http://schemas.microsoft.com/office/drawing/2014/main" id="{74E02EE9-ED3B-F43A-BDBA-734B1C223BC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80756DD1-9CFB-9D15-EF16-670CF001579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540093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SF - full colour_2">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1EB195-DBFD-2F97-04E9-860404B9BAEB}"/>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tx1"/>
                </a:solidFill>
              </a:defRPr>
            </a:lvl1pPr>
          </a:lstStyle>
          <a:p>
            <a:pPr lvl="0"/>
            <a:endParaRPr lang="en-US" dirty="0"/>
          </a:p>
        </p:txBody>
      </p:sp>
      <p:sp>
        <p:nvSpPr>
          <p:cNvPr id="10" name="Title 1">
            <a:extLst>
              <a:ext uri="{FF2B5EF4-FFF2-40B4-BE49-F238E27FC236}">
                <a16:creationId xmlns:a16="http://schemas.microsoft.com/office/drawing/2014/main" id="{D1384F7F-1A1B-613B-9E69-FBE28ADF19F4}"/>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2" name="Slide Number Placeholder 5">
            <a:extLst>
              <a:ext uri="{FF2B5EF4-FFF2-40B4-BE49-F238E27FC236}">
                <a16:creationId xmlns:a16="http://schemas.microsoft.com/office/drawing/2014/main" id="{A1528D44-40B4-9833-4D76-920741A078C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E591D9C2-75E5-3352-5241-FD528E6B3679}"/>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696032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SF - full colour_3">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51B39B-DE01-9F78-CC71-E41807E8D49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bg1"/>
                </a:solidFill>
              </a:defRPr>
            </a:lvl1pPr>
          </a:lstStyle>
          <a:p>
            <a:pPr lvl="0"/>
            <a:endParaRPr lang="en-US"/>
          </a:p>
        </p:txBody>
      </p:sp>
      <p:sp>
        <p:nvSpPr>
          <p:cNvPr id="10" name="Title 1">
            <a:extLst>
              <a:ext uri="{FF2B5EF4-FFF2-40B4-BE49-F238E27FC236}">
                <a16:creationId xmlns:a16="http://schemas.microsoft.com/office/drawing/2014/main" id="{E8717BBB-D13C-90F0-4C98-31953F3A980D}"/>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D195353F-CADC-CF40-73D4-BD796694069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BCD8EF13-9D5E-8139-122F-BBFF1C875922}"/>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777496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SF - full colour_4">
    <p:bg>
      <p:bgPr>
        <a:solidFill>
          <a:schemeClr val="accent3"/>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EA7040-942A-80AB-88E8-55F2BA5DAA95}"/>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bg1"/>
                </a:solidFill>
              </a:defRPr>
            </a:lvl1pPr>
          </a:lstStyle>
          <a:p>
            <a:pPr lvl="0"/>
            <a:endParaRPr lang="en-US"/>
          </a:p>
        </p:txBody>
      </p:sp>
      <p:sp>
        <p:nvSpPr>
          <p:cNvPr id="10" name="Title 1">
            <a:extLst>
              <a:ext uri="{FF2B5EF4-FFF2-40B4-BE49-F238E27FC236}">
                <a16:creationId xmlns:a16="http://schemas.microsoft.com/office/drawing/2014/main" id="{B5450C8C-1608-E58A-A1BC-4FC4D6E7EA2C}"/>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077F33D3-5CA6-818E-0A86-33AB9753A62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0E0E0E95-35E5-12F9-827A-2C4421996880}"/>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07030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SF - Split colour_1">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tx1"/>
                </a:solidFill>
              </a:defRPr>
            </a:lvl1pPr>
          </a:lstStyle>
          <a:p>
            <a:pPr lvl="0"/>
            <a:endParaRPr lang="en-US" dirty="0"/>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4" name="Slide Number Placeholder 5">
            <a:extLst>
              <a:ext uri="{FF2B5EF4-FFF2-40B4-BE49-F238E27FC236}">
                <a16:creationId xmlns:a16="http://schemas.microsoft.com/office/drawing/2014/main" id="{204D9B99-16A1-1439-229D-65551CC0B7E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7ACA3B22-4942-ACF7-0619-C7AEE199A7EB}"/>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5228674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SF - Split colour_2">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tx1"/>
                </a:solidFill>
              </a:defRPr>
            </a:lvl1pPr>
          </a:lstStyle>
          <a:p>
            <a:pPr lvl="0"/>
            <a:endParaRPr lang="en-US" dirty="0"/>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4" name="Slide Number Placeholder 5">
            <a:extLst>
              <a:ext uri="{FF2B5EF4-FFF2-40B4-BE49-F238E27FC236}">
                <a16:creationId xmlns:a16="http://schemas.microsoft.com/office/drawing/2014/main" id="{5812DDA2-600D-39EF-8908-5F862280EB9A}"/>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175C2B04-A6F0-20FB-6395-8F3F5F392CD7}"/>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162535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SF - Split colour_3">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dirty="0"/>
              <a:t>Slide Title </a:t>
            </a:r>
            <a:endParaRPr lang="en-US" dirty="0"/>
          </a:p>
        </p:txBody>
      </p:sp>
      <p:sp>
        <p:nvSpPr>
          <p:cNvPr id="4" name="Slide Number Placeholder 5">
            <a:extLst>
              <a:ext uri="{FF2B5EF4-FFF2-40B4-BE49-F238E27FC236}">
                <a16:creationId xmlns:a16="http://schemas.microsoft.com/office/drawing/2014/main" id="{5DB4AB5C-EF20-8850-EB82-8781670242C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B17B6D2A-E18E-5FBE-7417-6D406670400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222654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F - Two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4A921C7-92B9-0BC1-711C-79266BA87B97}"/>
              </a:ext>
            </a:extLst>
          </p:cNvPr>
          <p:cNvSpPr>
            <a:spLocks noGrp="1"/>
          </p:cNvSpPr>
          <p:nvPr>
            <p:ph type="title" hasCustomPrompt="1"/>
          </p:nvPr>
        </p:nvSpPr>
        <p:spPr>
          <a:xfrm>
            <a:off x="224154" y="587217"/>
            <a:ext cx="7764145" cy="694054"/>
          </a:xfrm>
        </p:spPr>
        <p:txBody>
          <a:bodyPr>
            <a:noAutofit/>
          </a:bodyPr>
          <a:lstStyle>
            <a:lvl1pPr>
              <a:defRPr sz="3600">
                <a:solidFill>
                  <a:schemeClr val="accent2"/>
                </a:solidFill>
              </a:defRPr>
            </a:lvl1pPr>
          </a:lstStyle>
          <a:p>
            <a:r>
              <a:rPr lang="en-GB" dirty="0"/>
              <a:t>Slide Title </a:t>
            </a:r>
            <a:endParaRPr lang="en-US" dirty="0"/>
          </a:p>
        </p:txBody>
      </p:sp>
      <p:sp>
        <p:nvSpPr>
          <p:cNvPr id="5" name="Slide Number Placeholder 5">
            <a:extLst>
              <a:ext uri="{FF2B5EF4-FFF2-40B4-BE49-F238E27FC236}">
                <a16:creationId xmlns:a16="http://schemas.microsoft.com/office/drawing/2014/main" id="{11E814DC-1E0D-B3C4-E921-FD6C48AD1CA4}"/>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B3417A30-B4D9-92DB-F5A3-C9925D8271AA}"/>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8" name="TextBox 7">
            <a:extLst>
              <a:ext uri="{FF2B5EF4-FFF2-40B4-BE49-F238E27FC236}">
                <a16:creationId xmlns:a16="http://schemas.microsoft.com/office/drawing/2014/main" id="{CA21E51A-7D15-AE01-90B6-B6735F141750}"/>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
        <p:nvSpPr>
          <p:cNvPr id="7" name="Content Placeholder 2">
            <a:extLst>
              <a:ext uri="{FF2B5EF4-FFF2-40B4-BE49-F238E27FC236}">
                <a16:creationId xmlns:a16="http://schemas.microsoft.com/office/drawing/2014/main" id="{7661C6D7-480C-736D-C569-E580895EDC0A}"/>
              </a:ext>
            </a:extLst>
          </p:cNvPr>
          <p:cNvSpPr>
            <a:spLocks noGrp="1"/>
          </p:cNvSpPr>
          <p:nvPr>
            <p:ph sz="half" idx="12"/>
          </p:nvPr>
        </p:nvSpPr>
        <p:spPr>
          <a:xfrm>
            <a:off x="234315" y="1333462"/>
            <a:ext cx="3748405" cy="4937321"/>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11" name="Content Placeholder 2">
            <a:extLst>
              <a:ext uri="{FF2B5EF4-FFF2-40B4-BE49-F238E27FC236}">
                <a16:creationId xmlns:a16="http://schemas.microsoft.com/office/drawing/2014/main" id="{E2B39478-AF5F-125E-D828-29CBB65F0DEB}"/>
              </a:ext>
            </a:extLst>
          </p:cNvPr>
          <p:cNvSpPr>
            <a:spLocks noGrp="1"/>
          </p:cNvSpPr>
          <p:nvPr>
            <p:ph sz="half" idx="13"/>
          </p:nvPr>
        </p:nvSpPr>
        <p:spPr>
          <a:xfrm>
            <a:off x="4239895" y="1333462"/>
            <a:ext cx="3748405" cy="4937321"/>
          </a:xfrm>
        </p:spPr>
        <p:txBody>
          <a:bodyPr>
            <a:noAutofit/>
          </a:bodyPr>
          <a:lstStyle>
            <a:lvl1pPr marL="0" indent="0">
              <a:lnSpc>
                <a:spcPts val="2500"/>
              </a:lnSpc>
              <a:spcBef>
                <a:spcPts val="1000"/>
              </a:spcBef>
              <a:spcAft>
                <a:spcPts val="1600"/>
              </a:spcAft>
              <a:buNone/>
              <a:defRPr sz="2000"/>
            </a:lvl1pPr>
          </a:lstStyle>
          <a:p>
            <a:pPr lvl="0"/>
            <a:endParaRPr lang="en-US" dirty="0"/>
          </a:p>
        </p:txBody>
      </p:sp>
    </p:spTree>
    <p:extLst>
      <p:ext uri="{BB962C8B-B14F-4D97-AF65-F5344CB8AC3E}">
        <p14:creationId xmlns:p14="http://schemas.microsoft.com/office/powerpoint/2010/main" val="1004867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SF - Split colour_4">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9AAF77CA-0003-CF44-BA5C-74BD95180D4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F5EB55A8-4926-E157-7375-23FDF913A4C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044062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SF - Signposting-support">
    <p:bg>
      <p:bgPr>
        <a:solidFill>
          <a:schemeClr val="accent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DBC81B4D-ABA1-715B-52EE-40D32F09B96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4A65BD89-9C36-683A-1339-04B2639CB30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513639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SF - plain whit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C8D52-B310-B426-CA75-DA7EB0182F1B}"/>
              </a:ext>
            </a:extLst>
          </p:cNvPr>
          <p:cNvSpPr>
            <a:spLocks noGrp="1"/>
          </p:cNvSpPr>
          <p:nvPr>
            <p:ph type="title" hasCustomPrompt="1"/>
          </p:nvPr>
        </p:nvSpPr>
        <p:spPr>
          <a:xfrm>
            <a:off x="233592" y="543878"/>
            <a:ext cx="7749945" cy="694054"/>
          </a:xfrm>
        </p:spPr>
        <p:txBody>
          <a:bodyPr anchor="b">
            <a:noAutofit/>
          </a:bodyPr>
          <a:lstStyle>
            <a:lvl1pPr>
              <a:lnSpc>
                <a:spcPts val="4300"/>
              </a:lnSpc>
              <a:spcBef>
                <a:spcPts val="2600"/>
              </a:spcBef>
              <a:defRPr sz="3600">
                <a:solidFill>
                  <a:schemeClr val="tx2"/>
                </a:solidFill>
              </a:defRPr>
            </a:lvl1pPr>
          </a:lstStyle>
          <a:p>
            <a:r>
              <a:rPr lang="en-GB" dirty="0"/>
              <a:t>Slide Title </a:t>
            </a:r>
            <a:endParaRPr lang="en-US" dirty="0"/>
          </a:p>
        </p:txBody>
      </p:sp>
      <p:sp>
        <p:nvSpPr>
          <p:cNvPr id="5" name="Slide Number Placeholder 5">
            <a:extLst>
              <a:ext uri="{FF2B5EF4-FFF2-40B4-BE49-F238E27FC236}">
                <a16:creationId xmlns:a16="http://schemas.microsoft.com/office/drawing/2014/main" id="{958A4896-A8F8-0D7A-AE31-BEA33E1F14B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lumMod val="50000"/>
                    <a:lumOff val="50000"/>
                  </a:schemeClr>
                </a:solidFill>
                <a:latin typeface="Century Gothic" panose="020B0502020202020204" pitchFamily="34" charset="0"/>
              </a:defRPr>
            </a:lvl1pPr>
          </a:lstStyle>
          <a:p>
            <a:r>
              <a:rPr lang="en-GB" dirty="0"/>
              <a:t>© PSHE Association 2025</a:t>
            </a:r>
          </a:p>
        </p:txBody>
      </p:sp>
      <p:pic>
        <p:nvPicPr>
          <p:cNvPr id="6" name="Google Shape;109;p36">
            <a:extLst>
              <a:ext uri="{FF2B5EF4-FFF2-40B4-BE49-F238E27FC236}">
                <a16:creationId xmlns:a16="http://schemas.microsoft.com/office/drawing/2014/main" id="{E401EC68-85B4-3C77-2F17-799936FA93CA}"/>
              </a:ext>
            </a:extLst>
          </p:cNvPr>
          <p:cNvPicPr preferRelativeResize="0"/>
          <p:nvPr userDrawn="1"/>
        </p:nvPicPr>
        <p:blipFill rotWithShape="1">
          <a:blip r:embed="rId2">
            <a:alphaModFix/>
          </a:blip>
          <a:srcRect/>
          <a:stretch/>
        </p:blipFill>
        <p:spPr>
          <a:xfrm>
            <a:off x="8091329" y="336172"/>
            <a:ext cx="1479391" cy="301845"/>
          </a:xfrm>
          <a:prstGeom prst="rect">
            <a:avLst/>
          </a:prstGeom>
          <a:noFill/>
          <a:ln>
            <a:noFill/>
          </a:ln>
        </p:spPr>
      </p:pic>
    </p:spTree>
    <p:extLst>
      <p:ext uri="{BB962C8B-B14F-4D97-AF65-F5344CB8AC3E}">
        <p14:creationId xmlns:p14="http://schemas.microsoft.com/office/powerpoint/2010/main" val="1185547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 Objectives and outcomes ">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820D2D3-8DD0-D76F-BFCE-2417C10F4D87}"/>
              </a:ext>
            </a:extLst>
          </p:cNvPr>
          <p:cNvSpPr txBox="1">
            <a:spLocks/>
          </p:cNvSpPr>
          <p:nvPr userDrawn="1"/>
        </p:nvSpPr>
        <p:spPr>
          <a:xfrm>
            <a:off x="405955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accent2"/>
                </a:solidFill>
              </a:rPr>
              <a:t>Learning outcomes  </a:t>
            </a:r>
            <a:endParaRPr lang="en-US" sz="2400" dirty="0">
              <a:solidFill>
                <a:schemeClr val="accent2"/>
              </a:solidFill>
            </a:endParaRPr>
          </a:p>
        </p:txBody>
      </p:sp>
      <p:sp>
        <p:nvSpPr>
          <p:cNvPr id="4" name="Title 1">
            <a:extLst>
              <a:ext uri="{FF2B5EF4-FFF2-40B4-BE49-F238E27FC236}">
                <a16:creationId xmlns:a16="http://schemas.microsoft.com/office/drawing/2014/main" id="{A51FCE47-53E5-07EF-4FA1-81F7FF144F70}"/>
              </a:ext>
            </a:extLst>
          </p:cNvPr>
          <p:cNvSpPr txBox="1">
            <a:spLocks/>
          </p:cNvSpPr>
          <p:nvPr userDrawn="1"/>
        </p:nvSpPr>
        <p:spPr>
          <a:xfrm>
            <a:off x="22669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accent2"/>
                </a:solidFill>
              </a:rPr>
              <a:t>Learning objective  </a:t>
            </a:r>
            <a:endParaRPr lang="en-US" sz="2400" dirty="0">
              <a:solidFill>
                <a:schemeClr val="accent2"/>
              </a:solidFill>
            </a:endParaRPr>
          </a:p>
        </p:txBody>
      </p:sp>
      <p:cxnSp>
        <p:nvCxnSpPr>
          <p:cNvPr id="12" name="Straight Connector 11">
            <a:extLst>
              <a:ext uri="{FF2B5EF4-FFF2-40B4-BE49-F238E27FC236}">
                <a16:creationId xmlns:a16="http://schemas.microsoft.com/office/drawing/2014/main" id="{56F37032-E1C3-E0DE-071E-9FCF250FC0E6}"/>
              </a:ext>
            </a:extLst>
          </p:cNvPr>
          <p:cNvCxnSpPr>
            <a:cxnSpLocks/>
          </p:cNvCxnSpPr>
          <p:nvPr userDrawn="1"/>
        </p:nvCxnSpPr>
        <p:spPr>
          <a:xfrm>
            <a:off x="3878580" y="833120"/>
            <a:ext cx="15240" cy="51505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4E170FC3-5D8D-2B8A-AF24-4AE2FCA38D8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E89A8514-0B3D-0DC7-CDC1-808BBA75285B}"/>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7" name="TextBox 6">
            <a:extLst>
              <a:ext uri="{FF2B5EF4-FFF2-40B4-BE49-F238E27FC236}">
                <a16:creationId xmlns:a16="http://schemas.microsoft.com/office/drawing/2014/main" id="{5B05C901-90D1-FED7-EA87-46C6A27A6E9A}"/>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
        <p:nvSpPr>
          <p:cNvPr id="11" name="Content Placeholder 2">
            <a:extLst>
              <a:ext uri="{FF2B5EF4-FFF2-40B4-BE49-F238E27FC236}">
                <a16:creationId xmlns:a16="http://schemas.microsoft.com/office/drawing/2014/main" id="{80F89E4D-8605-8B87-FBD0-B8AC80F2EE36}"/>
              </a:ext>
            </a:extLst>
          </p:cNvPr>
          <p:cNvSpPr>
            <a:spLocks noGrp="1"/>
          </p:cNvSpPr>
          <p:nvPr>
            <p:ph sz="half" idx="12"/>
          </p:nvPr>
        </p:nvSpPr>
        <p:spPr>
          <a:xfrm>
            <a:off x="234315" y="1333463"/>
            <a:ext cx="3495309"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13" name="Content Placeholder 2">
            <a:extLst>
              <a:ext uri="{FF2B5EF4-FFF2-40B4-BE49-F238E27FC236}">
                <a16:creationId xmlns:a16="http://schemas.microsoft.com/office/drawing/2014/main" id="{53C17DA9-0604-BD71-1867-C143F529086C}"/>
              </a:ext>
            </a:extLst>
          </p:cNvPr>
          <p:cNvSpPr>
            <a:spLocks noGrp="1"/>
          </p:cNvSpPr>
          <p:nvPr>
            <p:ph sz="half" idx="13"/>
          </p:nvPr>
        </p:nvSpPr>
        <p:spPr>
          <a:xfrm>
            <a:off x="4067944" y="1333463"/>
            <a:ext cx="3603625"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Tree>
    <p:extLst>
      <p:ext uri="{BB962C8B-B14F-4D97-AF65-F5344CB8AC3E}">
        <p14:creationId xmlns:p14="http://schemas.microsoft.com/office/powerpoint/2010/main" val="2286736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F - Climate for learning + see notes ">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2F432C-A1AE-937D-DD11-EE61E68DAD63}"/>
              </a:ext>
            </a:extLst>
          </p:cNvPr>
          <p:cNvSpPr txBox="1"/>
          <p:nvPr userDrawn="1"/>
        </p:nvSpPr>
        <p:spPr>
          <a:xfrm>
            <a:off x="222307" y="742917"/>
            <a:ext cx="4518025" cy="5639172"/>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kern="1200" dirty="0">
                <a:solidFill>
                  <a:schemeClr val="tx1"/>
                </a:solidFill>
                <a:latin typeface="Century Gothic" panose="020B0502020202020204" pitchFamily="34" charset="0"/>
                <a:ea typeface="+mn-ea"/>
                <a:cs typeface="+mn-cs"/>
              </a:rPr>
              <a:t>Make sure you have read the accompanying teacher guidance notes before teaching this lesson. These include relevant subject knowledge for this topic, guidance on creating a safe learning environment, and curriculum links</a:t>
            </a:r>
            <a:br>
              <a:rPr lang="en-US" sz="160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(See notes below)</a:t>
            </a: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2"/>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11" name="Content Placeholder 2">
            <a:extLst>
              <a:ext uri="{FF2B5EF4-FFF2-40B4-BE49-F238E27FC236}">
                <a16:creationId xmlns:a16="http://schemas.microsoft.com/office/drawing/2014/main" id="{AFBFE3F0-AF15-64D4-9972-B459CF0CF8B0}"/>
              </a:ext>
            </a:extLst>
          </p:cNvPr>
          <p:cNvSpPr>
            <a:spLocks noGrp="1"/>
          </p:cNvSpPr>
          <p:nvPr>
            <p:ph sz="half" idx="12"/>
          </p:nvPr>
        </p:nvSpPr>
        <p:spPr>
          <a:xfrm>
            <a:off x="5018405" y="1215083"/>
            <a:ext cx="4562158" cy="4573593"/>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4" name="TextBox 3">
            <a:extLst>
              <a:ext uri="{FF2B5EF4-FFF2-40B4-BE49-F238E27FC236}">
                <a16:creationId xmlns:a16="http://schemas.microsoft.com/office/drawing/2014/main" id="{3CD0CA89-1742-42B4-825B-1D7BCA80F06C}"/>
              </a:ext>
            </a:extLst>
          </p:cNvPr>
          <p:cNvSpPr txBox="1"/>
          <p:nvPr userDrawn="1"/>
        </p:nvSpPr>
        <p:spPr>
          <a:xfrm>
            <a:off x="5003800" y="742917"/>
            <a:ext cx="4953000" cy="461665"/>
          </a:xfrm>
          <a:prstGeom prst="rect">
            <a:avLst/>
          </a:prstGeom>
          <a:noFill/>
        </p:spPr>
        <p:txBody>
          <a:bodyPr wrap="square">
            <a:spAutoFit/>
          </a:bodyPr>
          <a:lstStyle/>
          <a:p>
            <a:pPr>
              <a:spcAft>
                <a:spcPts val="800"/>
              </a:spcAft>
            </a:pPr>
            <a:r>
              <a:rPr lang="en-US" sz="2400" b="1" dirty="0">
                <a:solidFill>
                  <a:schemeClr val="accent2"/>
                </a:solidFill>
                <a:latin typeface="Century Gothic" panose="020B0502020202020204" pitchFamily="34" charset="0"/>
              </a:rPr>
              <a:t>Resources required  </a:t>
            </a:r>
          </a:p>
        </p:txBody>
      </p:sp>
      <p:sp>
        <p:nvSpPr>
          <p:cNvPr id="2" name="Slide Number Placeholder 5">
            <a:extLst>
              <a:ext uri="{FF2B5EF4-FFF2-40B4-BE49-F238E27FC236}">
                <a16:creationId xmlns:a16="http://schemas.microsoft.com/office/drawing/2014/main" id="{ABD669F8-39F9-206C-9BFE-CC90DDBCD80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24C3B23D-8584-0BE9-6A03-02F9C5C12404}"/>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5" name="TextBox 4">
            <a:extLst>
              <a:ext uri="{FF2B5EF4-FFF2-40B4-BE49-F238E27FC236}">
                <a16:creationId xmlns:a16="http://schemas.microsoft.com/office/drawing/2014/main" id="{D0C19F99-03CC-F20A-7E2F-B98AAC20156B}"/>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2406793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F - Climate for learning NO see notes ">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C296A01-0566-BA45-97D1-F56C64466DC7}"/>
              </a:ext>
            </a:extLst>
          </p:cNvPr>
          <p:cNvSpPr>
            <a:spLocks noGrp="1"/>
          </p:cNvSpPr>
          <p:nvPr>
            <p:ph sz="half" idx="12"/>
          </p:nvPr>
        </p:nvSpPr>
        <p:spPr>
          <a:xfrm>
            <a:off x="5025821" y="2496123"/>
            <a:ext cx="4554742" cy="3904677"/>
          </a:xfrm>
        </p:spPr>
        <p:txBody>
          <a:bodyPr>
            <a:normAutofit/>
          </a:bodyPr>
          <a:lstStyle>
            <a:lvl1pPr marL="0" indent="0">
              <a:lnSpc>
                <a:spcPts val="2400"/>
              </a:lnSpc>
              <a:spcBef>
                <a:spcPts val="700"/>
              </a:spcBef>
              <a:spcAft>
                <a:spcPts val="0"/>
              </a:spcAft>
              <a:buNone/>
              <a:defRPr sz="1600"/>
            </a:lvl1pPr>
          </a:lstStyle>
          <a:p>
            <a:pPr lvl="0"/>
            <a:endParaRPr lang="en-US" dirty="0"/>
          </a:p>
        </p:txBody>
      </p:sp>
      <p:sp>
        <p:nvSpPr>
          <p:cNvPr id="8" name="TextBox 7">
            <a:extLst>
              <a:ext uri="{FF2B5EF4-FFF2-40B4-BE49-F238E27FC236}">
                <a16:creationId xmlns:a16="http://schemas.microsoft.com/office/drawing/2014/main" id="{CC531C46-C32B-8326-245D-74305762D335}"/>
              </a:ext>
            </a:extLst>
          </p:cNvPr>
          <p:cNvSpPr txBox="1"/>
          <p:nvPr userDrawn="1"/>
        </p:nvSpPr>
        <p:spPr>
          <a:xfrm>
            <a:off x="5008889" y="1993407"/>
            <a:ext cx="4959626" cy="461665"/>
          </a:xfrm>
          <a:prstGeom prst="rect">
            <a:avLst/>
          </a:prstGeom>
          <a:noFill/>
        </p:spPr>
        <p:txBody>
          <a:bodyPr wrap="square">
            <a:spAutoFit/>
          </a:bodyPr>
          <a:lstStyle/>
          <a:p>
            <a:pPr>
              <a:spcAft>
                <a:spcPts val="800"/>
              </a:spcAft>
            </a:pPr>
            <a:r>
              <a:rPr lang="en-US" sz="2400" b="1" dirty="0">
                <a:solidFill>
                  <a:srgbClr val="EC694A"/>
                </a:solidFill>
                <a:latin typeface="Century Gothic" panose="020B0502020202020204" pitchFamily="34" charset="0"/>
              </a:rPr>
              <a:t>Resources required </a:t>
            </a:r>
          </a:p>
        </p:txBody>
      </p:sp>
      <p:sp>
        <p:nvSpPr>
          <p:cNvPr id="10" name="TextBox 9">
            <a:extLst>
              <a:ext uri="{FF2B5EF4-FFF2-40B4-BE49-F238E27FC236}">
                <a16:creationId xmlns:a16="http://schemas.microsoft.com/office/drawing/2014/main" id="{B60255D6-F7D5-BE51-319F-3AF82F0820EF}"/>
              </a:ext>
            </a:extLst>
          </p:cNvPr>
          <p:cNvSpPr txBox="1"/>
          <p:nvPr userDrawn="1"/>
        </p:nvSpPr>
        <p:spPr>
          <a:xfrm>
            <a:off x="5008889" y="744975"/>
            <a:ext cx="4518025" cy="1176476"/>
          </a:xfrm>
          <a:prstGeom prst="rect">
            <a:avLst/>
          </a:prstGeom>
          <a:noFill/>
        </p:spPr>
        <p:txBody>
          <a:bodyPr wrap="square" rtlCol="0">
            <a:spAutoFit/>
          </a:bodyPr>
          <a:lstStyle/>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rgbClr val="EC694A"/>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2" name="Slide Number Placeholder 5">
            <a:extLst>
              <a:ext uri="{FF2B5EF4-FFF2-40B4-BE49-F238E27FC236}">
                <a16:creationId xmlns:a16="http://schemas.microsoft.com/office/drawing/2014/main" id="{4DB59F04-F5AA-0801-0B13-214D0E13054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976FB27C-E708-05AF-A072-0521FC5BEB55}"/>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6" name="TextBox 5">
            <a:extLst>
              <a:ext uri="{FF2B5EF4-FFF2-40B4-BE49-F238E27FC236}">
                <a16:creationId xmlns:a16="http://schemas.microsoft.com/office/drawing/2014/main" id="{CA738623-8B52-321A-67FF-8DF5CB2FE394}"/>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
        <p:nvSpPr>
          <p:cNvPr id="9" name="TextBox 8">
            <a:extLst>
              <a:ext uri="{FF2B5EF4-FFF2-40B4-BE49-F238E27FC236}">
                <a16:creationId xmlns:a16="http://schemas.microsoft.com/office/drawing/2014/main" id="{D7E42CF0-927F-365D-7773-76DA83AB4CFC}"/>
              </a:ext>
            </a:extLst>
          </p:cNvPr>
          <p:cNvSpPr txBox="1"/>
          <p:nvPr userDrawn="1"/>
        </p:nvSpPr>
        <p:spPr>
          <a:xfrm>
            <a:off x="222307" y="742917"/>
            <a:ext cx="4518025" cy="5241756"/>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dirty="0">
                <a:solidFill>
                  <a:schemeClr val="tx1"/>
                </a:solidFill>
                <a:latin typeface="Century Gothic" panose="020B0502020202020204" pitchFamily="34" charset="0"/>
              </a:rPr>
              <a:t>Make sure you have read the accompanying teacher guidance notes before teaching this lesson. These include relevant subject knowledge and guidance on establishing a safe classroom environment, including sharing ground rules, the limits of confidentiality, approaching the topic sensitively and handling questions effectively. </a:t>
            </a:r>
          </a:p>
          <a:p>
            <a:pPr marL="0" marR="0" lvl="0" indent="0" algn="l" defTabSz="457200" rtl="0" eaLnBrk="1" fontAlgn="auto" latinLnBrk="0" hangingPunct="1">
              <a:lnSpc>
                <a:spcPts val="2400"/>
              </a:lnSpc>
              <a:spcBef>
                <a:spcPts val="1500"/>
              </a:spcBef>
              <a:spcAft>
                <a:spcPts val="0"/>
              </a:spcAft>
              <a:buClrTx/>
              <a:buSzTx/>
              <a:buFontTx/>
              <a:buNone/>
              <a:tabLst/>
              <a:defRPr/>
            </a:pPr>
            <a:r>
              <a:rPr lang="en-US" sz="2400" b="1" dirty="0">
                <a:solidFill>
                  <a:srgbClr val="EC694A"/>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3"/>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2400"/>
              </a:lnSpc>
              <a:spcBef>
                <a:spcPts val="700"/>
              </a:spcBef>
              <a:spcAft>
                <a:spcPts val="0"/>
              </a:spcAft>
              <a:buClrTx/>
              <a:buSzTx/>
              <a:buFontTx/>
              <a:buNone/>
              <a:tabLst/>
              <a:defRPr/>
            </a:pPr>
            <a:endParaRPr lang="en-US" sz="16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160387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F - Climate for learning NO see notes-V2">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2F432C-A1AE-937D-DD11-EE61E68DAD63}"/>
              </a:ext>
            </a:extLst>
          </p:cNvPr>
          <p:cNvSpPr txBox="1"/>
          <p:nvPr userDrawn="1"/>
        </p:nvSpPr>
        <p:spPr>
          <a:xfrm>
            <a:off x="222307" y="742917"/>
            <a:ext cx="4518025" cy="5164747"/>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a:lnSpc>
                <a:spcPts val="2300"/>
              </a:lnSpc>
            </a:pPr>
            <a:r>
              <a:rPr lang="en-GB" sz="1600" b="0" kern="1200" dirty="0">
                <a:solidFill>
                  <a:schemeClr val="tx1"/>
                </a:solidFill>
                <a:latin typeface="Century Gothic" panose="020B0502020202020204" pitchFamily="34" charset="0"/>
                <a:ea typeface="+mn-ea"/>
                <a:cs typeface="+mn-cs"/>
              </a:rPr>
              <a:t>Make sure you have read the accompanying teacher guidance notes before teaching this lesson. These include relevant subject knowledge for this topic, guidance on creating a safe learning environment, and curriculum links.</a:t>
            </a: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2"/>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11" name="Content Placeholder 2">
            <a:extLst>
              <a:ext uri="{FF2B5EF4-FFF2-40B4-BE49-F238E27FC236}">
                <a16:creationId xmlns:a16="http://schemas.microsoft.com/office/drawing/2014/main" id="{AFBFE3F0-AF15-64D4-9972-B459CF0CF8B0}"/>
              </a:ext>
            </a:extLst>
          </p:cNvPr>
          <p:cNvSpPr>
            <a:spLocks noGrp="1"/>
          </p:cNvSpPr>
          <p:nvPr>
            <p:ph sz="half" idx="12"/>
          </p:nvPr>
        </p:nvSpPr>
        <p:spPr>
          <a:xfrm>
            <a:off x="5018405" y="1215083"/>
            <a:ext cx="4562158" cy="4573593"/>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4" name="TextBox 3">
            <a:extLst>
              <a:ext uri="{FF2B5EF4-FFF2-40B4-BE49-F238E27FC236}">
                <a16:creationId xmlns:a16="http://schemas.microsoft.com/office/drawing/2014/main" id="{3CD0CA89-1742-42B4-825B-1D7BCA80F06C}"/>
              </a:ext>
            </a:extLst>
          </p:cNvPr>
          <p:cNvSpPr txBox="1"/>
          <p:nvPr userDrawn="1"/>
        </p:nvSpPr>
        <p:spPr>
          <a:xfrm>
            <a:off x="5003800" y="742917"/>
            <a:ext cx="4953000" cy="461665"/>
          </a:xfrm>
          <a:prstGeom prst="rect">
            <a:avLst/>
          </a:prstGeom>
          <a:noFill/>
        </p:spPr>
        <p:txBody>
          <a:bodyPr wrap="square">
            <a:spAutoFit/>
          </a:bodyPr>
          <a:lstStyle/>
          <a:p>
            <a:pPr>
              <a:spcAft>
                <a:spcPts val="800"/>
              </a:spcAft>
            </a:pPr>
            <a:r>
              <a:rPr lang="en-US" sz="2400" b="1" dirty="0">
                <a:solidFill>
                  <a:schemeClr val="accent2"/>
                </a:solidFill>
                <a:latin typeface="Century Gothic" panose="020B0502020202020204" pitchFamily="34" charset="0"/>
              </a:rPr>
              <a:t>Resources required  </a:t>
            </a:r>
          </a:p>
        </p:txBody>
      </p:sp>
      <p:sp>
        <p:nvSpPr>
          <p:cNvPr id="2" name="Slide Number Placeholder 5">
            <a:extLst>
              <a:ext uri="{FF2B5EF4-FFF2-40B4-BE49-F238E27FC236}">
                <a16:creationId xmlns:a16="http://schemas.microsoft.com/office/drawing/2014/main" id="{5EA43B49-578E-7273-9BED-0859E681380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890094DA-0C3A-95C9-412D-7EF35C99FA16}"/>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5" name="TextBox 4">
            <a:extLst>
              <a:ext uri="{FF2B5EF4-FFF2-40B4-BE49-F238E27FC236}">
                <a16:creationId xmlns:a16="http://schemas.microsoft.com/office/drawing/2014/main" id="{54846773-2F9B-03A7-B8D3-0C81B4CCFDD5}"/>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224903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F - blank ">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24155" y="582276"/>
            <a:ext cx="7498822" cy="694054"/>
          </a:xfrm>
        </p:spPr>
        <p:txBody>
          <a:bodyPr>
            <a:noAutofit/>
          </a:bodyPr>
          <a:lstStyle>
            <a:lvl1pPr>
              <a:defRPr sz="3600">
                <a:solidFill>
                  <a:schemeClr val="accent2"/>
                </a:solidFill>
              </a:defRPr>
            </a:lvl1pPr>
          </a:lstStyle>
          <a:p>
            <a:r>
              <a:rPr lang="en-GB" dirty="0"/>
              <a:t>Slide Title </a:t>
            </a:r>
            <a:endParaRPr lang="en-US" dirty="0"/>
          </a:p>
        </p:txBody>
      </p:sp>
      <p:sp>
        <p:nvSpPr>
          <p:cNvPr id="6" name="Slide Number Placeholder 5">
            <a:extLst>
              <a:ext uri="{FF2B5EF4-FFF2-40B4-BE49-F238E27FC236}">
                <a16:creationId xmlns:a16="http://schemas.microsoft.com/office/drawing/2014/main" id="{094BB503-8807-82A5-14DF-4F12CC984B5E}"/>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7" name="Picture 6" descr="A close-up of a logo&#10;&#10;Description automatically generated">
            <a:extLst>
              <a:ext uri="{FF2B5EF4-FFF2-40B4-BE49-F238E27FC236}">
                <a16:creationId xmlns:a16="http://schemas.microsoft.com/office/drawing/2014/main" id="{8B3FB9FE-20B6-D2A7-0CA0-B53FFE1AD36F}"/>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8" name="TextBox 7">
            <a:extLst>
              <a:ext uri="{FF2B5EF4-FFF2-40B4-BE49-F238E27FC236}">
                <a16:creationId xmlns:a16="http://schemas.microsoft.com/office/drawing/2014/main" id="{F98F271E-351A-C0DA-5ED1-7A9B87676B6A}"/>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1027259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SF - Lesson title_1">
    <p:bg>
      <p:bgPr>
        <a:solidFill>
          <a:schemeClr val="accent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15" name="Text Placeholder 5">
            <a:extLst>
              <a:ext uri="{FF2B5EF4-FFF2-40B4-BE49-F238E27FC236}">
                <a16:creationId xmlns:a16="http://schemas.microsoft.com/office/drawing/2014/main" id="{84F77F2C-B8A7-2180-E207-341DA2C9E1FC}"/>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
        <p:nvSpPr>
          <p:cNvPr id="3" name="Title 1">
            <a:extLst>
              <a:ext uri="{FF2B5EF4-FFF2-40B4-BE49-F238E27FC236}">
                <a16:creationId xmlns:a16="http://schemas.microsoft.com/office/drawing/2014/main" id="{A9C42C64-A2AE-AE48-5B4D-DDEC501BADCC}"/>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bg1"/>
                </a:solidFill>
              </a:defRPr>
            </a:lvl1pPr>
          </a:lstStyle>
          <a:p>
            <a:r>
              <a:rPr lang="en-GB" dirty="0"/>
              <a:t>Slide Title </a:t>
            </a:r>
            <a:endParaRPr lang="en-US" dirty="0"/>
          </a:p>
        </p:txBody>
      </p:sp>
      <p:sp>
        <p:nvSpPr>
          <p:cNvPr id="6" name="Slide Number Placeholder 5">
            <a:extLst>
              <a:ext uri="{FF2B5EF4-FFF2-40B4-BE49-F238E27FC236}">
                <a16:creationId xmlns:a16="http://schemas.microsoft.com/office/drawing/2014/main" id="{1751FA22-7FFF-D15C-9949-B592D645673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9" name="Picture 8" descr="A close-up of a logo&#10;&#10;Description automatically generated">
            <a:extLst>
              <a:ext uri="{FF2B5EF4-FFF2-40B4-BE49-F238E27FC236}">
                <a16:creationId xmlns:a16="http://schemas.microsoft.com/office/drawing/2014/main" id="{1A57D409-EC48-0997-B0C8-838FC922D3B8}"/>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1020736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207" y="365127"/>
            <a:ext cx="9135533"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41207" y="1825625"/>
            <a:ext cx="9135533"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41207" y="6356352"/>
            <a:ext cx="2228850" cy="365125"/>
          </a:xfrm>
          <a:prstGeom prst="rect">
            <a:avLst/>
          </a:prstGeom>
        </p:spPr>
        <p:txBody>
          <a:bodyPr vert="horz" lIns="91440" tIns="45720" rIns="91440" bIns="45720" rtlCol="0" anchor="ctr"/>
          <a:lstStyle>
            <a:lvl1pPr algn="l">
              <a:defRPr sz="1083">
                <a:solidFill>
                  <a:schemeClr val="tx1"/>
                </a:solidFill>
                <a:latin typeface="Century Gothic" panose="020B0502020202020204" pitchFamily="34" charset="0"/>
              </a:defRPr>
            </a:lvl1pPr>
          </a:lstStyle>
          <a:p>
            <a:r>
              <a:rPr lang="en-GB" b="1"/>
              <a:t>‹#›</a:t>
            </a:r>
            <a:endParaRPr lang="en-US"/>
          </a:p>
        </p:txBody>
      </p:sp>
      <p:sp>
        <p:nvSpPr>
          <p:cNvPr id="5" name="Slide Number Placeholder 5">
            <a:extLst>
              <a:ext uri="{FF2B5EF4-FFF2-40B4-BE49-F238E27FC236}">
                <a16:creationId xmlns:a16="http://schemas.microsoft.com/office/drawing/2014/main" id="{D734BCF7-9077-EC02-0FF2-D789ECF9339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100273752"/>
      </p:ext>
    </p:extLst>
  </p:cSld>
  <p:clrMap bg1="dk1" tx1="lt1" bg2="dk2" tx2="lt2" accent1="accent1" accent2="accent2" accent3="accent3" accent4="accent4" accent5="accent5" accent6="accent6" hlink="hlink" folHlink="folHlink"/>
  <p:sldLayoutIdLst>
    <p:sldLayoutId id="2147483666" r:id="rId1"/>
    <p:sldLayoutId id="2147483664" r:id="rId2"/>
    <p:sldLayoutId id="2147483667" r:id="rId3"/>
    <p:sldLayoutId id="2147483668" r:id="rId4"/>
    <p:sldLayoutId id="2147483669" r:id="rId5"/>
    <p:sldLayoutId id="2147483703" r:id="rId6"/>
    <p:sldLayoutId id="2147483702" r:id="rId7"/>
    <p:sldLayoutId id="2147483670" r:id="rId8"/>
  </p:sldLayoutIdLst>
  <p:hf hdr="0" ftr="0" dt="0"/>
  <p:txStyles>
    <p:titleStyle>
      <a:lvl1pPr algn="l" defTabSz="990570" rtl="0" eaLnBrk="1" latinLnBrk="0" hangingPunct="1">
        <a:lnSpc>
          <a:spcPct val="90000"/>
        </a:lnSpc>
        <a:spcBef>
          <a:spcPct val="0"/>
        </a:spcBef>
        <a:buNone/>
        <a:defRPr sz="3900" b="1" kern="1200">
          <a:solidFill>
            <a:schemeClr val="tx1"/>
          </a:solidFill>
          <a:latin typeface="Century Gothic" panose="020B0502020202020204" pitchFamily="34" charset="0"/>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6240" userDrawn="1">
          <p15:clr>
            <a:srgbClr val="F26B43"/>
          </p15:clr>
        </p15:guide>
        <p15:guide id="3" pos="208" userDrawn="1">
          <p15:clr>
            <a:srgbClr val="F26B43"/>
          </p15:clr>
        </p15:guide>
        <p15:guide id="4" pos="1008" userDrawn="1">
          <p15:clr>
            <a:srgbClr val="F26B43"/>
          </p15:clr>
        </p15:guide>
        <p15:guide id="5" pos="1208" userDrawn="1">
          <p15:clr>
            <a:srgbClr val="F26B43"/>
          </p15:clr>
        </p15:guide>
        <p15:guide id="6" pos="2008" userDrawn="1">
          <p15:clr>
            <a:srgbClr val="F26B43"/>
          </p15:clr>
        </p15:guide>
        <p15:guide id="7" pos="2216" userDrawn="1">
          <p15:clr>
            <a:srgbClr val="F26B43"/>
          </p15:clr>
        </p15:guide>
        <p15:guide id="8" pos="3016" userDrawn="1">
          <p15:clr>
            <a:srgbClr val="F26B43"/>
          </p15:clr>
        </p15:guide>
        <p15:guide id="9" pos="3224" userDrawn="1">
          <p15:clr>
            <a:srgbClr val="F26B43"/>
          </p15:clr>
        </p15:guide>
        <p15:guide id="10" pos="4024" userDrawn="1">
          <p15:clr>
            <a:srgbClr val="F26B43"/>
          </p15:clr>
        </p15:guide>
        <p15:guide id="11" pos="4232" userDrawn="1">
          <p15:clr>
            <a:srgbClr val="F26B43"/>
          </p15:clr>
        </p15:guide>
        <p15:guide id="12" pos="5032" userDrawn="1">
          <p15:clr>
            <a:srgbClr val="F26B43"/>
          </p15:clr>
        </p15:guide>
        <p15:guide id="13" pos="5232" userDrawn="1">
          <p15:clr>
            <a:srgbClr val="F26B43"/>
          </p15:clr>
        </p15:guide>
        <p15:guide id="14" pos="6032" userDrawn="1">
          <p15:clr>
            <a:srgbClr val="F26B43"/>
          </p15:clr>
        </p15:guide>
        <p15:guide id="15" orient="horz" userDrawn="1">
          <p15:clr>
            <a:srgbClr val="F26B43"/>
          </p15:clr>
        </p15:guide>
        <p15:guide id="16" orient="horz" pos="4320" userDrawn="1">
          <p15:clr>
            <a:srgbClr val="F26B43"/>
          </p15:clr>
        </p15:guide>
        <p15:guide id="17" orient="horz" pos="208" userDrawn="1">
          <p15:clr>
            <a:srgbClr val="F26B43"/>
          </p15:clr>
        </p15:guide>
        <p15:guide id="18" orient="horz" pos="688" userDrawn="1">
          <p15:clr>
            <a:srgbClr val="F26B43"/>
          </p15:clr>
        </p15:guide>
        <p15:guide id="19" orient="horz" pos="888" userDrawn="1">
          <p15:clr>
            <a:srgbClr val="F26B43"/>
          </p15:clr>
        </p15:guide>
        <p15:guide id="20" orient="horz" pos="1368" userDrawn="1">
          <p15:clr>
            <a:srgbClr val="F26B43"/>
          </p15:clr>
        </p15:guide>
        <p15:guide id="21" orient="horz" pos="1576" userDrawn="1">
          <p15:clr>
            <a:srgbClr val="F26B43"/>
          </p15:clr>
        </p15:guide>
        <p15:guide id="22" orient="horz" pos="2056" userDrawn="1">
          <p15:clr>
            <a:srgbClr val="F26B43"/>
          </p15:clr>
        </p15:guide>
        <p15:guide id="23" orient="horz" pos="2264" userDrawn="1">
          <p15:clr>
            <a:srgbClr val="F26B43"/>
          </p15:clr>
        </p15:guide>
        <p15:guide id="24" orient="horz" pos="2744" userDrawn="1">
          <p15:clr>
            <a:srgbClr val="F26B43"/>
          </p15:clr>
        </p15:guide>
        <p15:guide id="25" orient="horz" pos="2952" userDrawn="1">
          <p15:clr>
            <a:srgbClr val="F26B43"/>
          </p15:clr>
        </p15:guide>
        <p15:guide id="26" orient="horz" pos="3432" userDrawn="1">
          <p15:clr>
            <a:srgbClr val="F26B43"/>
          </p15:clr>
        </p15:guide>
        <p15:guide id="27" orient="horz" pos="3632" userDrawn="1">
          <p15:clr>
            <a:srgbClr val="F26B43"/>
          </p15:clr>
        </p15:guide>
        <p15:guide id="28" orient="horz" pos="411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207" y="365127"/>
            <a:ext cx="9135533"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41207" y="1825625"/>
            <a:ext cx="9135533"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41207" y="6356352"/>
            <a:ext cx="2228850" cy="365125"/>
          </a:xfrm>
          <a:prstGeom prst="rect">
            <a:avLst/>
          </a:prstGeom>
        </p:spPr>
        <p:txBody>
          <a:bodyPr vert="horz" lIns="91440" tIns="45720" rIns="91440" bIns="45720" rtlCol="0" anchor="ctr"/>
          <a:lstStyle>
            <a:lvl1pPr algn="l">
              <a:defRPr sz="1083">
                <a:solidFill>
                  <a:schemeClr val="tx1"/>
                </a:solidFill>
                <a:latin typeface="Century Gothic" panose="020B0502020202020204" pitchFamily="34" charset="0"/>
              </a:defRPr>
            </a:lvl1pPr>
          </a:lstStyle>
          <a:p>
            <a:r>
              <a:rPr lang="en-GB" b="1"/>
              <a:t>‹#›</a:t>
            </a:r>
            <a:endParaRPr lang="en-US"/>
          </a:p>
        </p:txBody>
      </p:sp>
      <p:sp>
        <p:nvSpPr>
          <p:cNvPr id="6" name="Slide Number Placeholder 5"/>
          <p:cNvSpPr>
            <a:spLocks noGrp="1"/>
          </p:cNvSpPr>
          <p:nvPr>
            <p:ph type="sldNum" sz="quarter" idx="4"/>
          </p:nvPr>
        </p:nvSpPr>
        <p:spPr>
          <a:xfrm>
            <a:off x="7247890" y="6356352"/>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3162068689"/>
      </p:ext>
    </p:extLst>
  </p:cSld>
  <p:clrMap bg1="lt1" tx1="dk1" bg2="lt2" tx2="dk2" accent1="accent1" accent2="accent2" accent3="accent3" accent4="accent4" accent5="accent5" accent6="accent6" hlink="hlink" folHlink="folHlink"/>
  <p:sldLayoutIdLst>
    <p:sldLayoutId id="2147483672" r:id="rId1"/>
    <p:sldLayoutId id="2147483700" r:id="rId2"/>
    <p:sldLayoutId id="2147483699" r:id="rId3"/>
    <p:sldLayoutId id="2147483698" r:id="rId4"/>
    <p:sldLayoutId id="2147483678" r:id="rId5"/>
    <p:sldLayoutId id="2147483685" r:id="rId6"/>
    <p:sldLayoutId id="2147483687" r:id="rId7"/>
    <p:sldLayoutId id="2147483688" r:id="rId8"/>
    <p:sldLayoutId id="2147483680" r:id="rId9"/>
    <p:sldLayoutId id="2147483686" r:id="rId10"/>
    <p:sldLayoutId id="2147483694" r:id="rId11"/>
    <p:sldLayoutId id="2147483696" r:id="rId12"/>
    <p:sldLayoutId id="2147483693" r:id="rId13"/>
    <p:sldLayoutId id="2147483695" r:id="rId14"/>
    <p:sldLayoutId id="2147483691" r:id="rId15"/>
    <p:sldLayoutId id="2147483682" r:id="rId16"/>
    <p:sldLayoutId id="2147483689" r:id="rId17"/>
    <p:sldLayoutId id="2147483690" r:id="rId18"/>
    <p:sldLayoutId id="2147483704" r:id="rId19"/>
    <p:sldLayoutId id="2147483706" r:id="rId20"/>
    <p:sldLayoutId id="2147483705" r:id="rId21"/>
    <p:sldLayoutId id="2147483708" r:id="rId22"/>
    <p:sldLayoutId id="2147483701" r:id="rId23"/>
    <p:sldLayoutId id="2147483677" r:id="rId24"/>
  </p:sldLayoutIdLst>
  <p:hf hdr="0" ftr="0" dt="0"/>
  <p:txStyles>
    <p:titleStyle>
      <a:lvl1pPr algn="l" defTabSz="990570" rtl="0" eaLnBrk="1" latinLnBrk="0" hangingPunct="1">
        <a:lnSpc>
          <a:spcPct val="90000"/>
        </a:lnSpc>
        <a:spcBef>
          <a:spcPct val="0"/>
        </a:spcBef>
        <a:buNone/>
        <a:defRPr sz="3900" b="1" kern="1200">
          <a:solidFill>
            <a:schemeClr val="tx1"/>
          </a:solidFill>
          <a:latin typeface="Century Gothic" panose="020B0502020202020204" pitchFamily="34" charset="0"/>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2FFF7E"/>
          </p15:clr>
        </p15:guide>
        <p15:guide id="2" pos="6240" userDrawn="1">
          <p15:clr>
            <a:srgbClr val="2FFF7E"/>
          </p15:clr>
        </p15:guide>
        <p15:guide id="3" pos="204" userDrawn="1">
          <p15:clr>
            <a:srgbClr val="2FFF7E"/>
          </p15:clr>
        </p15:guide>
        <p15:guide id="4" pos="1005" userDrawn="1">
          <p15:clr>
            <a:srgbClr val="2FFF7E"/>
          </p15:clr>
        </p15:guide>
        <p15:guide id="5" pos="1210" userDrawn="1">
          <p15:clr>
            <a:srgbClr val="2FFF7E"/>
          </p15:clr>
        </p15:guide>
        <p15:guide id="6" pos="2011" userDrawn="1">
          <p15:clr>
            <a:srgbClr val="2FFF7E"/>
          </p15:clr>
        </p15:guide>
        <p15:guide id="7" pos="2216" userDrawn="1">
          <p15:clr>
            <a:srgbClr val="2FFF7E"/>
          </p15:clr>
        </p15:guide>
        <p15:guide id="8" pos="3017" userDrawn="1">
          <p15:clr>
            <a:srgbClr val="2FFF7E"/>
          </p15:clr>
        </p15:guide>
        <p15:guide id="9" pos="3222" userDrawn="1">
          <p15:clr>
            <a:srgbClr val="2FFF7E"/>
          </p15:clr>
        </p15:guide>
        <p15:guide id="10" pos="4023" userDrawn="1">
          <p15:clr>
            <a:srgbClr val="2FFF7E"/>
          </p15:clr>
        </p15:guide>
        <p15:guide id="11" pos="4228" userDrawn="1">
          <p15:clr>
            <a:srgbClr val="2FFF7E"/>
          </p15:clr>
        </p15:guide>
        <p15:guide id="12" pos="5029" userDrawn="1">
          <p15:clr>
            <a:srgbClr val="2FFF7E"/>
          </p15:clr>
        </p15:guide>
        <p15:guide id="13" pos="5234" userDrawn="1">
          <p15:clr>
            <a:srgbClr val="2FFF7E"/>
          </p15:clr>
        </p15:guide>
        <p15:guide id="14" pos="6035" userDrawn="1">
          <p15:clr>
            <a:srgbClr val="2FFF7E"/>
          </p15:clr>
        </p15:guide>
        <p15:guide id="15" orient="horz" userDrawn="1">
          <p15:clr>
            <a:srgbClr val="2FFF7E"/>
          </p15:clr>
        </p15:guide>
        <p15:guide id="16" orient="horz" pos="4320" userDrawn="1">
          <p15:clr>
            <a:srgbClr val="2FFF7E"/>
          </p15:clr>
        </p15:guide>
        <p15:guide id="17" orient="horz" pos="204" userDrawn="1">
          <p15:clr>
            <a:srgbClr val="2FFF7E"/>
          </p15:clr>
        </p15:guide>
        <p15:guide id="18" orient="horz" pos="685" userDrawn="1">
          <p15:clr>
            <a:srgbClr val="2FFF7E"/>
          </p15:clr>
        </p15:guide>
        <p15:guide id="19" orient="horz" pos="890" userDrawn="1">
          <p15:clr>
            <a:srgbClr val="2FFF7E"/>
          </p15:clr>
        </p15:guide>
        <p15:guide id="20" orient="horz" pos="1371" userDrawn="1">
          <p15:clr>
            <a:srgbClr val="2FFF7E"/>
          </p15:clr>
        </p15:guide>
        <p15:guide id="21" orient="horz" pos="1576" userDrawn="1">
          <p15:clr>
            <a:srgbClr val="2FFF7E"/>
          </p15:clr>
        </p15:guide>
        <p15:guide id="22" orient="horz" pos="2057" userDrawn="1">
          <p15:clr>
            <a:srgbClr val="2FFF7E"/>
          </p15:clr>
        </p15:guide>
        <p15:guide id="23" orient="horz" pos="2262" userDrawn="1">
          <p15:clr>
            <a:srgbClr val="2FFF7E"/>
          </p15:clr>
        </p15:guide>
        <p15:guide id="24" orient="horz" pos="2743" userDrawn="1">
          <p15:clr>
            <a:srgbClr val="2FFF7E"/>
          </p15:clr>
        </p15:guide>
        <p15:guide id="25" orient="horz" pos="2948" userDrawn="1">
          <p15:clr>
            <a:srgbClr val="2FFF7E"/>
          </p15:clr>
        </p15:guide>
        <p15:guide id="26" orient="horz" pos="3429" userDrawn="1">
          <p15:clr>
            <a:srgbClr val="2FFF7E"/>
          </p15:clr>
        </p15:guide>
        <p15:guide id="27" orient="horz" pos="3634" userDrawn="1">
          <p15:clr>
            <a:srgbClr val="2FFF7E"/>
          </p15:clr>
        </p15:guide>
        <p15:guide id="28" orient="horz" pos="4115" userDrawn="1">
          <p15:clr>
            <a:srgbClr val="2FFF7E"/>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microsoft.com/office/2007/relationships/hdphoto" Target="../media/hdphoto3.wdp"/><Relationship Id="rId5" Type="http://schemas.openxmlformats.org/officeDocument/2006/relationships/image" Target="../media/image13.png"/><Relationship Id="rId4" Type="http://schemas.microsoft.com/office/2007/relationships/hdphoto" Target="../media/hdphoto2.wdp"/><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3.xml"/><Relationship Id="rId5" Type="http://schemas.microsoft.com/office/2007/relationships/hdphoto" Target="../media/hdphoto4.wdp"/><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3.xml"/><Relationship Id="rId5" Type="http://schemas.openxmlformats.org/officeDocument/2006/relationships/image" Target="../media/image19.png"/><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3.xml"/><Relationship Id="rId5" Type="http://schemas.microsoft.com/office/2007/relationships/hdphoto" Target="../media/hdphoto6.wdp"/><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3.xml"/><Relationship Id="rId5" Type="http://schemas.microsoft.com/office/2007/relationships/hdphoto" Target="../media/hdphoto7.wdp"/><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2.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2.xml"/><Relationship Id="rId6" Type="http://schemas.microsoft.com/office/2007/relationships/hdphoto" Target="../media/hdphoto3.wdp"/><Relationship Id="rId5" Type="http://schemas.openxmlformats.org/officeDocument/2006/relationships/image" Target="../media/image13.png"/><Relationship Id="rId10" Type="http://schemas.openxmlformats.org/officeDocument/2006/relationships/image" Target="../media/image26.png"/><Relationship Id="rId4" Type="http://schemas.microsoft.com/office/2007/relationships/hdphoto" Target="../media/hdphoto8.wdp"/><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31.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hyperlink" Target="http://www.childline.org.uk/" TargetMode="External"/><Relationship Id="rId7"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31.xml"/><Relationship Id="rId6" Type="http://schemas.openxmlformats.org/officeDocument/2006/relationships/image" Target="../media/image27.png"/><Relationship Id="rId5" Type="http://schemas.openxmlformats.org/officeDocument/2006/relationships/hyperlink" Target="http://www.fearless.org/" TargetMode="External"/><Relationship Id="rId4" Type="http://schemas.openxmlformats.org/officeDocument/2006/relationships/hyperlink" Target="http://www.talktofrank.com/get-help"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8800C-B306-18E7-D605-B2295BCDC299}"/>
              </a:ext>
            </a:extLst>
          </p:cNvPr>
          <p:cNvSpPr>
            <a:spLocks noGrp="1"/>
          </p:cNvSpPr>
          <p:nvPr>
            <p:ph type="title"/>
          </p:nvPr>
        </p:nvSpPr>
        <p:spPr/>
        <p:txBody>
          <a:bodyPr>
            <a:normAutofit fontScale="90000"/>
          </a:bodyPr>
          <a:lstStyle/>
          <a:p>
            <a:r>
              <a:rPr lang="en-US" dirty="0"/>
              <a:t>Drug education</a:t>
            </a:r>
          </a:p>
        </p:txBody>
      </p:sp>
      <p:sp>
        <p:nvSpPr>
          <p:cNvPr id="3" name="Subtitle 2">
            <a:extLst>
              <a:ext uri="{FF2B5EF4-FFF2-40B4-BE49-F238E27FC236}">
                <a16:creationId xmlns:a16="http://schemas.microsoft.com/office/drawing/2014/main" id="{F1231D9D-8A18-B483-FE64-1B1B1B96683A}"/>
              </a:ext>
            </a:extLst>
          </p:cNvPr>
          <p:cNvSpPr>
            <a:spLocks noGrp="1"/>
          </p:cNvSpPr>
          <p:nvPr>
            <p:ph type="subTitle" idx="1"/>
          </p:nvPr>
        </p:nvSpPr>
        <p:spPr>
          <a:xfrm>
            <a:off x="239606" y="3483582"/>
            <a:ext cx="5071113" cy="582035"/>
          </a:xfrm>
        </p:spPr>
        <p:txBody>
          <a:bodyPr/>
          <a:lstStyle/>
          <a:p>
            <a:pPr>
              <a:lnSpc>
                <a:spcPts val="3200"/>
              </a:lnSpc>
              <a:spcBef>
                <a:spcPts val="0"/>
              </a:spcBef>
            </a:pPr>
            <a:r>
              <a:rPr lang="en-US" sz="2400" dirty="0"/>
              <a:t>The law and managing risk</a:t>
            </a:r>
          </a:p>
          <a:p>
            <a:pPr>
              <a:lnSpc>
                <a:spcPts val="3200"/>
              </a:lnSpc>
              <a:spcBef>
                <a:spcPts val="0"/>
              </a:spcBef>
            </a:pPr>
            <a:r>
              <a:rPr lang="en-US" dirty="0"/>
              <a:t>Year 9: Lesson 3</a:t>
            </a:r>
            <a:endParaRPr lang="en-US" sz="2400" dirty="0"/>
          </a:p>
        </p:txBody>
      </p:sp>
      <p:sp>
        <p:nvSpPr>
          <p:cNvPr id="5" name="Slide Number Placeholder 5">
            <a:extLst>
              <a:ext uri="{FF2B5EF4-FFF2-40B4-BE49-F238E27FC236}">
                <a16:creationId xmlns:a16="http://schemas.microsoft.com/office/drawing/2014/main" id="{B3DDE530-D9CF-7586-D2F5-BC12A61F377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6" name="Picture Placeholder 11">
            <a:extLst>
              <a:ext uri="{FF2B5EF4-FFF2-40B4-BE49-F238E27FC236}">
                <a16:creationId xmlns:a16="http://schemas.microsoft.com/office/drawing/2014/main" id="{493F1950-D4C5-E774-27B2-99D509126698}"/>
              </a:ext>
            </a:extLst>
          </p:cNvPr>
          <p:cNvPicPr>
            <a:picLocks noChangeAspect="1"/>
          </p:cNvPicPr>
          <p:nvPr/>
        </p:nvPicPr>
        <p:blipFill>
          <a:blip r:embed="rId2"/>
          <a:srcRect t="1207" b="1207"/>
          <a:stretch/>
        </p:blipFill>
        <p:spPr>
          <a:xfrm>
            <a:off x="6750838" y="1412875"/>
            <a:ext cx="2449299" cy="3382670"/>
          </a:xfrm>
          <a:prstGeom prst="rect">
            <a:avLst/>
          </a:prstGeom>
          <a:ln>
            <a:noFill/>
          </a:ln>
          <a:effectLst>
            <a:outerShdw blurRad="292100" dist="232131" dir="5400000" algn="tl" rotWithShape="0">
              <a:srgbClr val="333333">
                <a:alpha val="71669"/>
              </a:srgbClr>
            </a:outerShdw>
          </a:effectLst>
        </p:spPr>
      </p:pic>
    </p:spTree>
    <p:extLst>
      <p:ext uri="{BB962C8B-B14F-4D97-AF65-F5344CB8AC3E}">
        <p14:creationId xmlns:p14="http://schemas.microsoft.com/office/powerpoint/2010/main" val="226012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B866AD-FBEF-AB0F-1F13-3998817CD676}"/>
              </a:ext>
            </a:extLst>
          </p:cNvPr>
          <p:cNvSpPr>
            <a:spLocks noGrp="1"/>
          </p:cNvSpPr>
          <p:nvPr>
            <p:ph idx="1"/>
          </p:nvPr>
        </p:nvSpPr>
        <p:spPr/>
        <p:txBody>
          <a:bodyPr/>
          <a:lstStyle/>
          <a:p>
            <a:endParaRPr lang="en-US"/>
          </a:p>
        </p:txBody>
      </p:sp>
      <p:sp>
        <p:nvSpPr>
          <p:cNvPr id="3" name="Slide Number Placeholder 5">
            <a:extLst>
              <a:ext uri="{FF2B5EF4-FFF2-40B4-BE49-F238E27FC236}">
                <a16:creationId xmlns:a16="http://schemas.microsoft.com/office/drawing/2014/main" id="{3D634B50-2908-D19A-31D1-14B55BBA010A}"/>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solidFill>
                  <a:schemeClr val="tx1">
                    <a:lumMod val="50000"/>
                    <a:lumOff val="50000"/>
                  </a:schemeClr>
                </a:solidFill>
              </a:rPr>
              <a:t>© PSHE Association 2025</a:t>
            </a:r>
          </a:p>
        </p:txBody>
      </p:sp>
    </p:spTree>
    <p:extLst>
      <p:ext uri="{BB962C8B-B14F-4D97-AF65-F5344CB8AC3E}">
        <p14:creationId xmlns:p14="http://schemas.microsoft.com/office/powerpoint/2010/main" val="2552904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973199-0DB8-D01F-4E6C-BD155A4B7A00}"/>
              </a:ext>
            </a:extLst>
          </p:cNvPr>
          <p:cNvSpPr>
            <a:spLocks noGrp="1"/>
          </p:cNvSpPr>
          <p:nvPr>
            <p:ph sz="half" idx="10"/>
          </p:nvPr>
        </p:nvSpPr>
        <p:spPr>
          <a:xfrm>
            <a:off x="232914" y="1303304"/>
            <a:ext cx="3186077" cy="4368246"/>
          </a:xfrm>
        </p:spPr>
        <p:txBody>
          <a:bodyPr/>
          <a:lstStyle/>
          <a:p>
            <a:pPr marL="198000" lvl="0" indent="-198000">
              <a:buFont typeface="Arial" panose="020B0604020202020204" pitchFamily="34" charset="0"/>
              <a:buChar char="•"/>
            </a:pPr>
            <a:r>
              <a:rPr lang="en-GB" sz="2000" dirty="0"/>
              <a:t>What do you think Person A and Person B are talking about?</a:t>
            </a:r>
          </a:p>
          <a:p>
            <a:pPr marL="198000" lvl="0" indent="-198000">
              <a:buFont typeface="Arial" panose="020B0604020202020204" pitchFamily="34" charset="0"/>
              <a:buChar char="•"/>
            </a:pPr>
            <a:r>
              <a:rPr lang="en-GB" sz="2000" dirty="0"/>
              <a:t>Which person do you think is right? Why?</a:t>
            </a:r>
          </a:p>
          <a:p>
            <a:pPr marL="198000" lvl="0" indent="-198000">
              <a:buFont typeface="Arial" panose="020B0604020202020204" pitchFamily="34" charset="0"/>
              <a:buChar char="•"/>
            </a:pPr>
            <a:r>
              <a:rPr lang="en-GB" sz="2000" dirty="0"/>
              <a:t>What might the consequences be for Person B?</a:t>
            </a:r>
          </a:p>
          <a:p>
            <a:pPr marL="126000" indent="-126000"/>
            <a:endParaRPr lang="en-GB" dirty="0"/>
          </a:p>
        </p:txBody>
      </p:sp>
      <p:sp>
        <p:nvSpPr>
          <p:cNvPr id="3" name="Title 2">
            <a:extLst>
              <a:ext uri="{FF2B5EF4-FFF2-40B4-BE49-F238E27FC236}">
                <a16:creationId xmlns:a16="http://schemas.microsoft.com/office/drawing/2014/main" id="{37C813F4-D1A2-C391-415C-4B929DF6A681}"/>
              </a:ext>
            </a:extLst>
          </p:cNvPr>
          <p:cNvSpPr>
            <a:spLocks noGrp="1"/>
          </p:cNvSpPr>
          <p:nvPr>
            <p:ph type="title"/>
          </p:nvPr>
        </p:nvSpPr>
        <p:spPr>
          <a:xfrm>
            <a:off x="233592" y="543878"/>
            <a:ext cx="6252267" cy="694054"/>
          </a:xfrm>
        </p:spPr>
        <p:txBody>
          <a:bodyPr/>
          <a:lstStyle/>
          <a:p>
            <a:r>
              <a:rPr lang="en-US" dirty="0"/>
              <a:t>What’s our starting point?</a:t>
            </a:r>
            <a:endParaRPr lang="en-GB" dirty="0"/>
          </a:p>
        </p:txBody>
      </p:sp>
      <p:sp>
        <p:nvSpPr>
          <p:cNvPr id="4" name="Slide Number Placeholder 5">
            <a:extLst>
              <a:ext uri="{FF2B5EF4-FFF2-40B4-BE49-F238E27FC236}">
                <a16:creationId xmlns:a16="http://schemas.microsoft.com/office/drawing/2014/main" id="{BFC49A77-BB91-49D9-60F3-B11AB99A4D16}"/>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solidFill>
                  <a:schemeClr val="bg1"/>
                </a:solidFill>
              </a:rPr>
              <a:t>© PSHE Association 2025</a:t>
            </a:r>
          </a:p>
        </p:txBody>
      </p:sp>
      <p:pic>
        <p:nvPicPr>
          <p:cNvPr id="9" name="Picture 8" descr="A blue and black rectangle&#10;&#10;Description automatically generated">
            <a:extLst>
              <a:ext uri="{FF2B5EF4-FFF2-40B4-BE49-F238E27FC236}">
                <a16:creationId xmlns:a16="http://schemas.microsoft.com/office/drawing/2014/main" id="{12D55F58-69D6-EA54-3085-8113AF767761}"/>
              </a:ext>
            </a:extLst>
          </p:cNvPr>
          <p:cNvPicPr>
            <a:picLocks noChangeAspect="1"/>
          </p:cNvPicPr>
          <p:nvPr/>
        </p:nvPicPr>
        <p:blipFill>
          <a:blip r:embed="rId3"/>
          <a:stretch>
            <a:fillRect/>
          </a:stretch>
        </p:blipFill>
        <p:spPr>
          <a:xfrm>
            <a:off x="4003192" y="1412875"/>
            <a:ext cx="5308654" cy="1157200"/>
          </a:xfrm>
          <a:prstGeom prst="rect">
            <a:avLst/>
          </a:prstGeom>
        </p:spPr>
      </p:pic>
      <p:pic>
        <p:nvPicPr>
          <p:cNvPr id="14" name="Picture 13" descr="A pink and black rectangle&#10;&#10;Description automatically generated">
            <a:extLst>
              <a:ext uri="{FF2B5EF4-FFF2-40B4-BE49-F238E27FC236}">
                <a16:creationId xmlns:a16="http://schemas.microsoft.com/office/drawing/2014/main" id="{CFB46E2E-09B1-815F-4053-8C0663640646}"/>
              </a:ext>
            </a:extLst>
          </p:cNvPr>
          <p:cNvPicPr>
            <a:picLocks noChangeAspect="1"/>
          </p:cNvPicPr>
          <p:nvPr/>
        </p:nvPicPr>
        <p:blipFill>
          <a:blip r:embed="rId4"/>
          <a:stretch>
            <a:fillRect/>
          </a:stretch>
        </p:blipFill>
        <p:spPr>
          <a:xfrm>
            <a:off x="4003192" y="2740132"/>
            <a:ext cx="5308654" cy="1157200"/>
          </a:xfrm>
          <a:prstGeom prst="rect">
            <a:avLst/>
          </a:prstGeom>
        </p:spPr>
      </p:pic>
      <p:sp>
        <p:nvSpPr>
          <p:cNvPr id="17" name="Oval 16">
            <a:extLst>
              <a:ext uri="{FF2B5EF4-FFF2-40B4-BE49-F238E27FC236}">
                <a16:creationId xmlns:a16="http://schemas.microsoft.com/office/drawing/2014/main" id="{88E3630F-4D4D-87B2-7804-7EABD21D713F}"/>
              </a:ext>
            </a:extLst>
          </p:cNvPr>
          <p:cNvSpPr/>
          <p:nvPr/>
        </p:nvSpPr>
        <p:spPr>
          <a:xfrm>
            <a:off x="9019746" y="1204620"/>
            <a:ext cx="584200" cy="584200"/>
          </a:xfrm>
          <a:prstGeom prst="ellipse">
            <a:avLst/>
          </a:prstGeom>
          <a:solidFill>
            <a:srgbClr val="1EA099"/>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Century Gothic" panose="020B0502020202020204" pitchFamily="34" charset="0"/>
              </a:rPr>
              <a:t>A</a:t>
            </a:r>
          </a:p>
        </p:txBody>
      </p:sp>
      <p:sp>
        <p:nvSpPr>
          <p:cNvPr id="18" name="Oval 17">
            <a:extLst>
              <a:ext uri="{FF2B5EF4-FFF2-40B4-BE49-F238E27FC236}">
                <a16:creationId xmlns:a16="http://schemas.microsoft.com/office/drawing/2014/main" id="{A4DF5E42-EBF4-F772-2F7C-D47EF6F9ADEC}"/>
              </a:ext>
            </a:extLst>
          </p:cNvPr>
          <p:cNvSpPr/>
          <p:nvPr/>
        </p:nvSpPr>
        <p:spPr>
          <a:xfrm>
            <a:off x="3711092" y="2559886"/>
            <a:ext cx="584200" cy="584200"/>
          </a:xfrm>
          <a:prstGeom prst="ellips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Century Gothic" panose="020B0502020202020204" pitchFamily="34" charset="0"/>
              </a:rPr>
              <a:t>B</a:t>
            </a:r>
          </a:p>
        </p:txBody>
      </p:sp>
      <p:sp>
        <p:nvSpPr>
          <p:cNvPr id="19" name="TextBox 18">
            <a:extLst>
              <a:ext uri="{FF2B5EF4-FFF2-40B4-BE49-F238E27FC236}">
                <a16:creationId xmlns:a16="http://schemas.microsoft.com/office/drawing/2014/main" id="{CB005558-BCAD-A33A-6A25-C4D395713E36}"/>
              </a:ext>
            </a:extLst>
          </p:cNvPr>
          <p:cNvSpPr txBox="1"/>
          <p:nvPr/>
        </p:nvSpPr>
        <p:spPr>
          <a:xfrm>
            <a:off x="4295292" y="1510116"/>
            <a:ext cx="4493108" cy="777585"/>
          </a:xfrm>
          <a:prstGeom prst="rect">
            <a:avLst/>
          </a:prstGeom>
          <a:noFill/>
        </p:spPr>
        <p:txBody>
          <a:bodyPr wrap="square" rtlCol="0">
            <a:spAutoFit/>
          </a:bodyPr>
          <a:lstStyle/>
          <a:p>
            <a:pPr>
              <a:lnSpc>
                <a:spcPts val="2800"/>
              </a:lnSpc>
            </a:pPr>
            <a:r>
              <a:rPr lang="en-US" sz="2000" dirty="0">
                <a:latin typeface="Century Gothic" panose="020B0502020202020204" pitchFamily="34" charset="0"/>
              </a:rPr>
              <a:t>You can get into real trouble for having that in your bag!</a:t>
            </a:r>
          </a:p>
        </p:txBody>
      </p:sp>
      <p:sp>
        <p:nvSpPr>
          <p:cNvPr id="20" name="TextBox 19">
            <a:extLst>
              <a:ext uri="{FF2B5EF4-FFF2-40B4-BE49-F238E27FC236}">
                <a16:creationId xmlns:a16="http://schemas.microsoft.com/office/drawing/2014/main" id="{84156140-FFF4-6D11-02D4-9D38A621BABD}"/>
              </a:ext>
            </a:extLst>
          </p:cNvPr>
          <p:cNvSpPr txBox="1"/>
          <p:nvPr/>
        </p:nvSpPr>
        <p:spPr>
          <a:xfrm>
            <a:off x="4410965" y="2805516"/>
            <a:ext cx="4493108" cy="777585"/>
          </a:xfrm>
          <a:prstGeom prst="rect">
            <a:avLst/>
          </a:prstGeom>
          <a:noFill/>
        </p:spPr>
        <p:txBody>
          <a:bodyPr wrap="square" rtlCol="0">
            <a:spAutoFit/>
          </a:bodyPr>
          <a:lstStyle/>
          <a:p>
            <a:pPr>
              <a:lnSpc>
                <a:spcPts val="2800"/>
              </a:lnSpc>
            </a:pPr>
            <a:r>
              <a:rPr lang="en-US" sz="2000" dirty="0">
                <a:latin typeface="Century Gothic" panose="020B0502020202020204" pitchFamily="34" charset="0"/>
              </a:rPr>
              <a:t>It’s fine, I’m not going to use it.</a:t>
            </a:r>
            <a:br>
              <a:rPr lang="en-US" sz="2000" dirty="0">
                <a:latin typeface="Century Gothic" panose="020B0502020202020204" pitchFamily="34" charset="0"/>
              </a:rPr>
            </a:br>
            <a:r>
              <a:rPr lang="en-US" sz="2000" dirty="0">
                <a:latin typeface="Century Gothic" panose="020B0502020202020204" pitchFamily="34" charset="0"/>
              </a:rPr>
              <a:t>I’m giving it to a mate.</a:t>
            </a:r>
          </a:p>
        </p:txBody>
      </p:sp>
      <p:pic>
        <p:nvPicPr>
          <p:cNvPr id="21" name="Picture 20" descr="A blue and black rectangle&#10;&#10;Description automatically generated">
            <a:extLst>
              <a:ext uri="{FF2B5EF4-FFF2-40B4-BE49-F238E27FC236}">
                <a16:creationId xmlns:a16="http://schemas.microsoft.com/office/drawing/2014/main" id="{28857391-EDF6-1BE9-D8C7-7A7B5C37A353}"/>
              </a:ext>
            </a:extLst>
          </p:cNvPr>
          <p:cNvPicPr>
            <a:picLocks noChangeAspect="1"/>
          </p:cNvPicPr>
          <p:nvPr/>
        </p:nvPicPr>
        <p:blipFill>
          <a:blip r:embed="rId3"/>
          <a:stretch>
            <a:fillRect/>
          </a:stretch>
        </p:blipFill>
        <p:spPr>
          <a:xfrm>
            <a:off x="4003192" y="4046008"/>
            <a:ext cx="5308654" cy="1157200"/>
          </a:xfrm>
          <a:prstGeom prst="rect">
            <a:avLst/>
          </a:prstGeom>
        </p:spPr>
      </p:pic>
      <p:pic>
        <p:nvPicPr>
          <p:cNvPr id="22" name="Picture 21" descr="A pink and black rectangle&#10;&#10;Description automatically generated">
            <a:extLst>
              <a:ext uri="{FF2B5EF4-FFF2-40B4-BE49-F238E27FC236}">
                <a16:creationId xmlns:a16="http://schemas.microsoft.com/office/drawing/2014/main" id="{9BF50EEB-6616-F58B-1E8C-7F3562E5353E}"/>
              </a:ext>
            </a:extLst>
          </p:cNvPr>
          <p:cNvPicPr>
            <a:picLocks noChangeAspect="1"/>
          </p:cNvPicPr>
          <p:nvPr/>
        </p:nvPicPr>
        <p:blipFill>
          <a:blip r:embed="rId4"/>
          <a:stretch>
            <a:fillRect/>
          </a:stretch>
        </p:blipFill>
        <p:spPr>
          <a:xfrm>
            <a:off x="4003192" y="5373265"/>
            <a:ext cx="5308654" cy="1157200"/>
          </a:xfrm>
          <a:prstGeom prst="rect">
            <a:avLst/>
          </a:prstGeom>
        </p:spPr>
      </p:pic>
      <p:sp>
        <p:nvSpPr>
          <p:cNvPr id="23" name="Oval 22">
            <a:extLst>
              <a:ext uri="{FF2B5EF4-FFF2-40B4-BE49-F238E27FC236}">
                <a16:creationId xmlns:a16="http://schemas.microsoft.com/office/drawing/2014/main" id="{90D102F0-2E6A-E592-1FA6-1591845E0B5C}"/>
              </a:ext>
            </a:extLst>
          </p:cNvPr>
          <p:cNvSpPr/>
          <p:nvPr/>
        </p:nvSpPr>
        <p:spPr>
          <a:xfrm>
            <a:off x="9019746" y="3837753"/>
            <a:ext cx="584200" cy="584200"/>
          </a:xfrm>
          <a:prstGeom prst="ellipse">
            <a:avLst/>
          </a:prstGeom>
          <a:solidFill>
            <a:srgbClr val="1EA09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Century Gothic" panose="020B0502020202020204" pitchFamily="34" charset="0"/>
              </a:rPr>
              <a:t>A</a:t>
            </a:r>
          </a:p>
        </p:txBody>
      </p:sp>
      <p:sp>
        <p:nvSpPr>
          <p:cNvPr id="24" name="Oval 23">
            <a:extLst>
              <a:ext uri="{FF2B5EF4-FFF2-40B4-BE49-F238E27FC236}">
                <a16:creationId xmlns:a16="http://schemas.microsoft.com/office/drawing/2014/main" id="{7C0549C6-E1D8-0DCC-E6A1-AFA509814DBE}"/>
              </a:ext>
            </a:extLst>
          </p:cNvPr>
          <p:cNvSpPr/>
          <p:nvPr/>
        </p:nvSpPr>
        <p:spPr>
          <a:xfrm>
            <a:off x="3711092" y="5193019"/>
            <a:ext cx="584200" cy="584200"/>
          </a:xfrm>
          <a:prstGeom prst="ellipse">
            <a:avLst/>
          </a:prstGeom>
          <a:solidFill>
            <a:schemeClr val="accent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Century Gothic" panose="020B0502020202020204" pitchFamily="34" charset="0"/>
              </a:rPr>
              <a:t>B</a:t>
            </a:r>
          </a:p>
        </p:txBody>
      </p:sp>
      <p:sp>
        <p:nvSpPr>
          <p:cNvPr id="25" name="TextBox 24">
            <a:extLst>
              <a:ext uri="{FF2B5EF4-FFF2-40B4-BE49-F238E27FC236}">
                <a16:creationId xmlns:a16="http://schemas.microsoft.com/office/drawing/2014/main" id="{20D0D139-7120-8D7D-9E1F-5E1F7BD1A404}"/>
              </a:ext>
            </a:extLst>
          </p:cNvPr>
          <p:cNvSpPr txBox="1"/>
          <p:nvPr/>
        </p:nvSpPr>
        <p:spPr>
          <a:xfrm>
            <a:off x="4295292" y="4143249"/>
            <a:ext cx="4205241" cy="777585"/>
          </a:xfrm>
          <a:prstGeom prst="rect">
            <a:avLst/>
          </a:prstGeom>
          <a:noFill/>
        </p:spPr>
        <p:txBody>
          <a:bodyPr wrap="square" rtlCol="0">
            <a:spAutoFit/>
          </a:bodyPr>
          <a:lstStyle/>
          <a:p>
            <a:pPr>
              <a:lnSpc>
                <a:spcPts val="2800"/>
              </a:lnSpc>
            </a:pPr>
            <a:r>
              <a:rPr lang="en-US" sz="2000" dirty="0">
                <a:latin typeface="Century Gothic" panose="020B0502020202020204" pitchFamily="34" charset="0"/>
              </a:rPr>
              <a:t>That’s going to be even worse! It’s dealing!</a:t>
            </a:r>
          </a:p>
        </p:txBody>
      </p:sp>
      <p:sp>
        <p:nvSpPr>
          <p:cNvPr id="26" name="TextBox 25">
            <a:extLst>
              <a:ext uri="{FF2B5EF4-FFF2-40B4-BE49-F238E27FC236}">
                <a16:creationId xmlns:a16="http://schemas.microsoft.com/office/drawing/2014/main" id="{7117AE1C-C197-38DE-C7D7-633AEFB58CA8}"/>
              </a:ext>
            </a:extLst>
          </p:cNvPr>
          <p:cNvSpPr txBox="1"/>
          <p:nvPr/>
        </p:nvSpPr>
        <p:spPr>
          <a:xfrm>
            <a:off x="4410965" y="5438649"/>
            <a:ext cx="3971035" cy="777585"/>
          </a:xfrm>
          <a:prstGeom prst="rect">
            <a:avLst/>
          </a:prstGeom>
          <a:noFill/>
        </p:spPr>
        <p:txBody>
          <a:bodyPr wrap="square" rtlCol="0">
            <a:spAutoFit/>
          </a:bodyPr>
          <a:lstStyle/>
          <a:p>
            <a:pPr>
              <a:lnSpc>
                <a:spcPts val="2800"/>
              </a:lnSpc>
            </a:pPr>
            <a:r>
              <a:rPr lang="en-US" sz="2000" dirty="0">
                <a:latin typeface="Century Gothic" panose="020B0502020202020204" pitchFamily="34" charset="0"/>
              </a:rPr>
              <a:t>It’s not dealing if they don’t pay for it.</a:t>
            </a:r>
          </a:p>
        </p:txBody>
      </p:sp>
    </p:spTree>
    <p:extLst>
      <p:ext uri="{BB962C8B-B14F-4D97-AF65-F5344CB8AC3E}">
        <p14:creationId xmlns:p14="http://schemas.microsoft.com/office/powerpoint/2010/main" val="1713290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0745C9D-E4FC-ED65-A944-0DB4FAEFB885}"/>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5" name="Content Placeholder 4">
            <a:extLst>
              <a:ext uri="{FF2B5EF4-FFF2-40B4-BE49-F238E27FC236}">
                <a16:creationId xmlns:a16="http://schemas.microsoft.com/office/drawing/2014/main" id="{D1B41380-CE5F-737D-911C-2826BEA3C027}"/>
              </a:ext>
            </a:extLst>
          </p:cNvPr>
          <p:cNvSpPr>
            <a:spLocks noGrp="1"/>
          </p:cNvSpPr>
          <p:nvPr>
            <p:ph sz="half" idx="12"/>
          </p:nvPr>
        </p:nvSpPr>
        <p:spPr/>
        <p:txBody>
          <a:bodyPr/>
          <a:lstStyle/>
          <a:p>
            <a:pPr>
              <a:lnSpc>
                <a:spcPts val="2800"/>
              </a:lnSpc>
              <a:spcBef>
                <a:spcPts val="1100"/>
              </a:spcBef>
              <a:spcAft>
                <a:spcPts val="0"/>
              </a:spcAft>
            </a:pPr>
            <a:r>
              <a:rPr lang="en-GB" dirty="0">
                <a:ea typeface="Calibri" panose="020F0502020204030204" pitchFamily="34" charset="0"/>
                <a:cs typeface="Times New Roman" panose="02020603050405020304" pitchFamily="18" charset="0"/>
              </a:rPr>
              <a:t>We will</a:t>
            </a:r>
            <a:r>
              <a:rPr lang="en-GB" dirty="0">
                <a:effectLst/>
                <a:ea typeface="Calibri" panose="020F0502020204030204" pitchFamily="34" charset="0"/>
                <a:cs typeface="Times New Roman" panose="02020603050405020304" pitchFamily="18" charset="0"/>
              </a:rPr>
              <a:t> learn about the potential legal consequences of using illegal drugs.</a:t>
            </a:r>
          </a:p>
          <a:p>
            <a:pPr>
              <a:lnSpc>
                <a:spcPts val="2800"/>
              </a:lnSpc>
              <a:spcBef>
                <a:spcPts val="1100"/>
              </a:spcBef>
              <a:spcAft>
                <a:spcPts val="0"/>
              </a:spcAft>
            </a:pPr>
            <a:endParaRPr lang="en-US" dirty="0"/>
          </a:p>
        </p:txBody>
      </p:sp>
      <p:sp>
        <p:nvSpPr>
          <p:cNvPr id="6" name="Content Placeholder 5">
            <a:extLst>
              <a:ext uri="{FF2B5EF4-FFF2-40B4-BE49-F238E27FC236}">
                <a16:creationId xmlns:a16="http://schemas.microsoft.com/office/drawing/2014/main" id="{E476D276-A037-8F3F-2293-303A10A6A3C8}"/>
              </a:ext>
            </a:extLst>
          </p:cNvPr>
          <p:cNvSpPr>
            <a:spLocks noGrp="1"/>
          </p:cNvSpPr>
          <p:nvPr>
            <p:ph sz="half" idx="13"/>
          </p:nvPr>
        </p:nvSpPr>
        <p:spPr>
          <a:xfrm>
            <a:off x="4067944" y="1333463"/>
            <a:ext cx="5065423" cy="4650224"/>
          </a:xfrm>
        </p:spPr>
        <p:txBody>
          <a:bodyPr/>
          <a:lstStyle/>
          <a:p>
            <a:pPr marL="198000" indent="-198000">
              <a:lnSpc>
                <a:spcPts val="2800"/>
              </a:lnSpc>
              <a:spcBef>
                <a:spcPts val="1100"/>
              </a:spcBef>
              <a:spcAft>
                <a:spcPts val="0"/>
              </a:spcAft>
            </a:pPr>
            <a:r>
              <a:rPr lang="en-GB" dirty="0">
                <a:effectLst/>
                <a:ea typeface="Calibri" panose="020F0502020204030204" pitchFamily="34" charset="0"/>
                <a:cs typeface="Times New Roman" panose="02020603050405020304" pitchFamily="18" charset="0"/>
              </a:rPr>
              <a:t>We will be able to: </a:t>
            </a:r>
          </a:p>
          <a:p>
            <a:pPr marL="198000" lvl="0" indent="-198000">
              <a:lnSpc>
                <a:spcPts val="2800"/>
              </a:lnSpc>
              <a:spcBef>
                <a:spcPts val="1100"/>
              </a:spcBef>
              <a:spcAft>
                <a:spcPts val="0"/>
              </a:spcAft>
              <a:buFont typeface="Arial" panose="020B0604020202020204" pitchFamily="34" charset="0"/>
              <a:buChar char="•"/>
              <a:tabLst>
                <a:tab pos="228600" algn="l"/>
                <a:tab pos="457200" algn="l"/>
              </a:tabLst>
            </a:pPr>
            <a:r>
              <a:rPr lang="en-GB" dirty="0">
                <a:effectLst/>
                <a:ea typeface="Calibri" panose="020F0502020204030204" pitchFamily="34" charset="0"/>
                <a:cs typeface="Times New Roman" panose="02020603050405020304" pitchFamily="18" charset="0"/>
              </a:rPr>
              <a:t>explain the legal terms ‘possession’, ‘supply’ and ‘intent to supply’ in relation to drugs</a:t>
            </a:r>
          </a:p>
          <a:p>
            <a:pPr marL="198000" lvl="0" indent="-198000">
              <a:lnSpc>
                <a:spcPts val="2800"/>
              </a:lnSpc>
              <a:spcBef>
                <a:spcPts val="1100"/>
              </a:spcBef>
              <a:spcAft>
                <a:spcPts val="0"/>
              </a:spcAft>
              <a:buFont typeface="Arial" panose="020B0604020202020204" pitchFamily="34" charset="0"/>
              <a:buChar char="•"/>
              <a:tabLst>
                <a:tab pos="228600" algn="l"/>
                <a:tab pos="457200" algn="l"/>
              </a:tabLst>
            </a:pPr>
            <a:r>
              <a:rPr lang="en-GB" dirty="0">
                <a:effectLst/>
                <a:ea typeface="Calibri" panose="020F0502020204030204" pitchFamily="34" charset="0"/>
                <a:cs typeface="Times New Roman" panose="02020603050405020304" pitchFamily="18" charset="0"/>
              </a:rPr>
              <a:t>explain the short and long-term legal consequences of being found in possession of, using, selling or supplying different classes of drugs</a:t>
            </a:r>
          </a:p>
          <a:p>
            <a:pPr marL="198000" indent="-198000">
              <a:lnSpc>
                <a:spcPts val="2800"/>
              </a:lnSpc>
              <a:spcBef>
                <a:spcPts val="1100"/>
              </a:spcBef>
              <a:spcAft>
                <a:spcPts val="0"/>
              </a:spcAft>
            </a:pPr>
            <a:endParaRPr lang="en-US" dirty="0"/>
          </a:p>
        </p:txBody>
      </p:sp>
    </p:spTree>
    <p:extLst>
      <p:ext uri="{BB962C8B-B14F-4D97-AF65-F5344CB8AC3E}">
        <p14:creationId xmlns:p14="http://schemas.microsoft.com/office/powerpoint/2010/main" val="3757565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8D550A-DD2A-7FF0-C631-4B7A7508167F}"/>
              </a:ext>
            </a:extLst>
          </p:cNvPr>
          <p:cNvSpPr>
            <a:spLocks noGrp="1"/>
          </p:cNvSpPr>
          <p:nvPr>
            <p:ph type="title"/>
          </p:nvPr>
        </p:nvSpPr>
        <p:spPr>
          <a:xfrm>
            <a:off x="205885" y="543878"/>
            <a:ext cx="4881332" cy="694054"/>
          </a:xfrm>
        </p:spPr>
        <p:txBody>
          <a:bodyPr/>
          <a:lstStyle/>
          <a:p>
            <a:r>
              <a:rPr lang="en-US" dirty="0"/>
              <a:t>Drug class</a:t>
            </a:r>
            <a:endParaRPr lang="en-GB" dirty="0"/>
          </a:p>
        </p:txBody>
      </p:sp>
      <p:sp>
        <p:nvSpPr>
          <p:cNvPr id="4" name="Slide Number Placeholder 3">
            <a:extLst>
              <a:ext uri="{FF2B5EF4-FFF2-40B4-BE49-F238E27FC236}">
                <a16:creationId xmlns:a16="http://schemas.microsoft.com/office/drawing/2014/main" id="{875F09C8-69B5-E4E6-15F8-C3634A207375}"/>
              </a:ext>
            </a:extLst>
          </p:cNvPr>
          <p:cNvSpPr>
            <a:spLocks noGrp="1"/>
          </p:cNvSpPr>
          <p:nvPr>
            <p:ph type="sldNum" sz="quarter" idx="4"/>
          </p:nvPr>
        </p:nvSpPr>
        <p:spPr/>
        <p:txBody>
          <a:bodyPr/>
          <a:lstStyle/>
          <a:p>
            <a:r>
              <a:rPr lang="en-GB"/>
              <a:t>© PSHE Association 2025</a:t>
            </a:r>
            <a:endParaRPr lang="en-GB" dirty="0"/>
          </a:p>
        </p:txBody>
      </p:sp>
      <p:sp>
        <p:nvSpPr>
          <p:cNvPr id="5" name="Rectangle 4">
            <a:extLst>
              <a:ext uri="{FF2B5EF4-FFF2-40B4-BE49-F238E27FC236}">
                <a16:creationId xmlns:a16="http://schemas.microsoft.com/office/drawing/2014/main" id="{064B4B76-9CB7-21F8-1E4B-3F31AE100638}"/>
              </a:ext>
            </a:extLst>
          </p:cNvPr>
          <p:cNvSpPr/>
          <p:nvPr/>
        </p:nvSpPr>
        <p:spPr>
          <a:xfrm>
            <a:off x="233594" y="1313864"/>
            <a:ext cx="9303812" cy="430887"/>
          </a:xfrm>
          <a:prstGeom prst="rect">
            <a:avLst/>
          </a:prstGeom>
        </p:spPr>
        <p:txBody>
          <a:bodyPr wrap="square">
            <a:spAutoFit/>
          </a:bodyPr>
          <a:lstStyle/>
          <a:p>
            <a:r>
              <a:rPr lang="en-GB" sz="2200" b="1" dirty="0">
                <a:solidFill>
                  <a:schemeClr val="bg1"/>
                </a:solidFill>
                <a:latin typeface="Century Gothic" panose="020B0502020202020204" pitchFamily="34" charset="0"/>
                <a:ea typeface="Lato" panose="020B0604020202020204" charset="0"/>
                <a:cs typeface="Lato" panose="020B0604020202020204" charset="0"/>
              </a:rPr>
              <a:t>Sort the situation cards into the table using the definitions below:</a:t>
            </a:r>
          </a:p>
        </p:txBody>
      </p:sp>
      <p:sp>
        <p:nvSpPr>
          <p:cNvPr id="6" name="Rectangle: Rounded Corners 5">
            <a:extLst>
              <a:ext uri="{FF2B5EF4-FFF2-40B4-BE49-F238E27FC236}">
                <a16:creationId xmlns:a16="http://schemas.microsoft.com/office/drawing/2014/main" id="{4F6AF348-55DF-E82D-796F-837CBBE90435}"/>
              </a:ext>
            </a:extLst>
          </p:cNvPr>
          <p:cNvSpPr/>
          <p:nvPr/>
        </p:nvSpPr>
        <p:spPr>
          <a:xfrm>
            <a:off x="323850" y="1898459"/>
            <a:ext cx="2868613" cy="3534153"/>
          </a:xfrm>
          <a:prstGeom prst="roundRect">
            <a:avLst>
              <a:gd name="adj" fmla="val 2454"/>
            </a:avLst>
          </a:prstGeom>
          <a:solidFill>
            <a:srgbClr val="88C2BF"/>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180000" tIns="144000" rIns="108000" rtlCol="0" anchor="t" anchorCtr="0"/>
          <a:lstStyle/>
          <a:p>
            <a:pPr>
              <a:lnSpc>
                <a:spcPts val="2800"/>
              </a:lnSpc>
              <a:spcBef>
                <a:spcPts val="1100"/>
              </a:spcBef>
            </a:pPr>
            <a:r>
              <a:rPr lang="en-GB" sz="2000" b="1" dirty="0">
                <a:solidFill>
                  <a:schemeClr val="tx1"/>
                </a:solidFill>
                <a:latin typeface="Century Gothic" panose="020B0502020202020204" pitchFamily="34" charset="0"/>
                <a:ea typeface="Lato" panose="020B0604020202020204" charset="0"/>
                <a:cs typeface="Lato" panose="020B0604020202020204" charset="0"/>
              </a:rPr>
              <a:t>Possession </a:t>
            </a:r>
            <a:r>
              <a:rPr lang="en-GB" sz="2000" dirty="0">
                <a:solidFill>
                  <a:schemeClr val="tx1"/>
                </a:solidFill>
                <a:latin typeface="Century Gothic" panose="020B0502020202020204" pitchFamily="34" charset="0"/>
                <a:ea typeface="Lato" panose="020B0604020202020204" charset="0"/>
                <a:cs typeface="Lato" panose="020B0604020202020204" charset="0"/>
              </a:rPr>
              <a:t>means that an individual is caught with a controlled drug for personal use. The person does not have to be using it, just to have it in their possession.</a:t>
            </a:r>
            <a:endParaRPr lang="en-GB" sz="2000" b="1" dirty="0">
              <a:solidFill>
                <a:schemeClr val="tx1"/>
              </a:solidFill>
              <a:latin typeface="Century Gothic" panose="020B0502020202020204" pitchFamily="34" charset="0"/>
              <a:ea typeface="Lato" panose="020B0604020202020204" charset="0"/>
              <a:cs typeface="Lato" panose="020B0604020202020204" charset="0"/>
            </a:endParaRPr>
          </a:p>
        </p:txBody>
      </p:sp>
      <p:sp>
        <p:nvSpPr>
          <p:cNvPr id="9" name="Rectangle 8">
            <a:extLst>
              <a:ext uri="{FF2B5EF4-FFF2-40B4-BE49-F238E27FC236}">
                <a16:creationId xmlns:a16="http://schemas.microsoft.com/office/drawing/2014/main" id="{DF1DCB6A-D734-43A8-9D1E-222B78F13F67}"/>
              </a:ext>
            </a:extLst>
          </p:cNvPr>
          <p:cNvSpPr/>
          <p:nvPr/>
        </p:nvSpPr>
        <p:spPr>
          <a:xfrm>
            <a:off x="233595" y="5665895"/>
            <a:ext cx="6152342" cy="783228"/>
          </a:xfrm>
          <a:prstGeom prst="rect">
            <a:avLst/>
          </a:prstGeom>
        </p:spPr>
        <p:txBody>
          <a:bodyPr wrap="square">
            <a:spAutoFit/>
          </a:bodyPr>
          <a:lstStyle/>
          <a:p>
            <a:pPr>
              <a:lnSpc>
                <a:spcPts val="2800"/>
              </a:lnSpc>
              <a:spcBef>
                <a:spcPts val="1100"/>
              </a:spcBef>
            </a:pPr>
            <a:r>
              <a:rPr lang="en-GB" sz="2000" dirty="0">
                <a:solidFill>
                  <a:schemeClr val="bg1"/>
                </a:solidFill>
                <a:latin typeface="Century Gothic" panose="020B0502020202020204" pitchFamily="34" charset="0"/>
                <a:ea typeface="Lato" panose="020B0604020202020204" charset="0"/>
                <a:cs typeface="Lato" panose="020B0604020202020204" charset="0"/>
              </a:rPr>
              <a:t>Using the decoder, suggest what the maximum legal penalty for each scenario might be.</a:t>
            </a:r>
          </a:p>
        </p:txBody>
      </p:sp>
      <p:sp>
        <p:nvSpPr>
          <p:cNvPr id="2" name="Rectangle: Rounded Corners 5">
            <a:extLst>
              <a:ext uri="{FF2B5EF4-FFF2-40B4-BE49-F238E27FC236}">
                <a16:creationId xmlns:a16="http://schemas.microsoft.com/office/drawing/2014/main" id="{411FB772-6FDB-E8DA-F571-66428EB4DDA9}"/>
              </a:ext>
            </a:extLst>
          </p:cNvPr>
          <p:cNvSpPr/>
          <p:nvPr/>
        </p:nvSpPr>
        <p:spPr>
          <a:xfrm>
            <a:off x="3517323" y="1898459"/>
            <a:ext cx="2868613" cy="3534153"/>
          </a:xfrm>
          <a:prstGeom prst="roundRect">
            <a:avLst>
              <a:gd name="adj" fmla="val 2454"/>
            </a:avLst>
          </a:prstGeom>
          <a:solidFill>
            <a:srgbClr val="88C2BF"/>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180000" tIns="144000" rIns="108000" rtlCol="0" anchor="t" anchorCtr="0"/>
          <a:lstStyle/>
          <a:p>
            <a:pPr>
              <a:lnSpc>
                <a:spcPts val="2800"/>
              </a:lnSpc>
            </a:pPr>
            <a:r>
              <a:rPr lang="en-GB" sz="2000" b="1" dirty="0">
                <a:solidFill>
                  <a:schemeClr val="tx1"/>
                </a:solidFill>
                <a:latin typeface="Century Gothic" panose="020B0502020202020204" pitchFamily="34" charset="0"/>
                <a:ea typeface="Lato" panose="020B0604020202020204" charset="0"/>
                <a:cs typeface="Lato" panose="020B0604020202020204" charset="0"/>
              </a:rPr>
              <a:t>Possession with intent to supply </a:t>
            </a:r>
            <a:r>
              <a:rPr lang="en-GB" sz="2000" dirty="0">
                <a:solidFill>
                  <a:schemeClr val="tx1"/>
                </a:solidFill>
                <a:latin typeface="Century Gothic" panose="020B0502020202020204" pitchFamily="34" charset="0"/>
                <a:ea typeface="Lato" panose="020B0604020202020204" charset="0"/>
                <a:cs typeface="Lato" panose="020B0604020202020204" charset="0"/>
              </a:rPr>
              <a:t>means that a person is planning to give controlled drugs to someone else. This includes selling, sharing or giving for free.</a:t>
            </a:r>
          </a:p>
        </p:txBody>
      </p:sp>
      <p:sp>
        <p:nvSpPr>
          <p:cNvPr id="10" name="Rectangle: Rounded Corners 5">
            <a:extLst>
              <a:ext uri="{FF2B5EF4-FFF2-40B4-BE49-F238E27FC236}">
                <a16:creationId xmlns:a16="http://schemas.microsoft.com/office/drawing/2014/main" id="{52F8BB3E-5265-777C-24B1-1991985CE27D}"/>
              </a:ext>
            </a:extLst>
          </p:cNvPr>
          <p:cNvSpPr/>
          <p:nvPr/>
        </p:nvSpPr>
        <p:spPr>
          <a:xfrm>
            <a:off x="6710795" y="1898459"/>
            <a:ext cx="2868613" cy="3534153"/>
          </a:xfrm>
          <a:prstGeom prst="roundRect">
            <a:avLst>
              <a:gd name="adj" fmla="val 2454"/>
            </a:avLst>
          </a:prstGeom>
          <a:solidFill>
            <a:srgbClr val="88C2BF"/>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180000" tIns="144000" rIns="108000" rtlCol="0" anchor="t" anchorCtr="0"/>
          <a:lstStyle/>
          <a:p>
            <a:pPr>
              <a:lnSpc>
                <a:spcPts val="2800"/>
              </a:lnSpc>
            </a:pPr>
            <a:r>
              <a:rPr lang="en-GB" sz="2000" b="1" dirty="0">
                <a:solidFill>
                  <a:schemeClr val="tx1"/>
                </a:solidFill>
                <a:latin typeface="Century Gothic" panose="020B0502020202020204" pitchFamily="34" charset="0"/>
                <a:ea typeface="Lato" panose="020B0604020202020204" charset="0"/>
                <a:cs typeface="Lato" panose="020B0604020202020204" charset="0"/>
              </a:rPr>
              <a:t>Supply </a:t>
            </a:r>
            <a:r>
              <a:rPr lang="en-GB" sz="2000" dirty="0">
                <a:solidFill>
                  <a:schemeClr val="tx1"/>
                </a:solidFill>
                <a:latin typeface="Century Gothic" panose="020B0502020202020204" pitchFamily="34" charset="0"/>
                <a:ea typeface="Lato" panose="020B0604020202020204" charset="0"/>
                <a:cs typeface="Lato" panose="020B0604020202020204" charset="0"/>
              </a:rPr>
              <a:t>means that a person distributes or gives someone else controlled drugs. This can be selling, giving for a reward of some form, sharing or giving for free.</a:t>
            </a:r>
          </a:p>
        </p:txBody>
      </p:sp>
    </p:spTree>
    <p:extLst>
      <p:ext uri="{BB962C8B-B14F-4D97-AF65-F5344CB8AC3E}">
        <p14:creationId xmlns:p14="http://schemas.microsoft.com/office/powerpoint/2010/main" val="250827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4">
            <a:extLst>
              <a:ext uri="{FF2B5EF4-FFF2-40B4-BE49-F238E27FC236}">
                <a16:creationId xmlns:a16="http://schemas.microsoft.com/office/drawing/2014/main" id="{297F3AF4-3EE5-57AD-876C-FFD13402B361}"/>
              </a:ext>
            </a:extLst>
          </p:cNvPr>
          <p:cNvSpPr/>
          <p:nvPr/>
        </p:nvSpPr>
        <p:spPr>
          <a:xfrm>
            <a:off x="338138" y="338480"/>
            <a:ext cx="4528800" cy="1396800"/>
          </a:xfrm>
          <a:prstGeom prst="roundRect">
            <a:avLst>
              <a:gd name="adj" fmla="val 4053"/>
            </a:avLst>
          </a:prstGeom>
          <a:solidFill>
            <a:srgbClr val="9DECEC"/>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2000" dirty="0">
                <a:solidFill>
                  <a:schemeClr val="tx1"/>
                </a:solidFill>
                <a:latin typeface="Century Gothic" panose="020B0502020202020204" pitchFamily="34" charset="0"/>
              </a:rPr>
              <a:t>Possession of a Class B drug</a:t>
            </a:r>
          </a:p>
        </p:txBody>
      </p:sp>
      <p:sp>
        <p:nvSpPr>
          <p:cNvPr id="21" name="Rectangle: Rounded Corners 4">
            <a:extLst>
              <a:ext uri="{FF2B5EF4-FFF2-40B4-BE49-F238E27FC236}">
                <a16:creationId xmlns:a16="http://schemas.microsoft.com/office/drawing/2014/main" id="{3FFA5B89-AFDB-83F2-287F-42D0B5FB76A8}"/>
              </a:ext>
            </a:extLst>
          </p:cNvPr>
          <p:cNvSpPr/>
          <p:nvPr/>
        </p:nvSpPr>
        <p:spPr>
          <a:xfrm>
            <a:off x="338138" y="1896653"/>
            <a:ext cx="4528800" cy="1396800"/>
          </a:xfrm>
          <a:prstGeom prst="roundRect">
            <a:avLst>
              <a:gd name="adj" fmla="val 4053"/>
            </a:avLst>
          </a:prstGeom>
          <a:solidFill>
            <a:srgbClr val="9DECEC"/>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2000" dirty="0">
                <a:solidFill>
                  <a:schemeClr val="tx1"/>
                </a:solidFill>
                <a:latin typeface="Century Gothic" panose="020B0502020202020204" pitchFamily="34" charset="0"/>
              </a:rPr>
              <a:t>Possession of a Class A drug</a:t>
            </a:r>
          </a:p>
        </p:txBody>
      </p:sp>
      <p:sp>
        <p:nvSpPr>
          <p:cNvPr id="22" name="Rectangle: Rounded Corners 4">
            <a:extLst>
              <a:ext uri="{FF2B5EF4-FFF2-40B4-BE49-F238E27FC236}">
                <a16:creationId xmlns:a16="http://schemas.microsoft.com/office/drawing/2014/main" id="{4E7BBF2C-B53E-BADD-6DA3-63CB515BCFFF}"/>
              </a:ext>
            </a:extLst>
          </p:cNvPr>
          <p:cNvSpPr/>
          <p:nvPr/>
        </p:nvSpPr>
        <p:spPr>
          <a:xfrm>
            <a:off x="338138" y="3454826"/>
            <a:ext cx="4528800" cy="1396800"/>
          </a:xfrm>
          <a:prstGeom prst="roundRect">
            <a:avLst>
              <a:gd name="adj" fmla="val 4053"/>
            </a:avLst>
          </a:prstGeom>
          <a:solidFill>
            <a:srgbClr val="9DECEC"/>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2000" dirty="0">
                <a:solidFill>
                  <a:schemeClr val="tx1"/>
                </a:solidFill>
                <a:latin typeface="Century Gothic" panose="020B0502020202020204" pitchFamily="34" charset="0"/>
              </a:rPr>
              <a:t>Possession of a Class A drug</a:t>
            </a:r>
          </a:p>
        </p:txBody>
      </p:sp>
      <p:sp>
        <p:nvSpPr>
          <p:cNvPr id="23" name="Rectangle: Rounded Corners 4">
            <a:extLst>
              <a:ext uri="{FF2B5EF4-FFF2-40B4-BE49-F238E27FC236}">
                <a16:creationId xmlns:a16="http://schemas.microsoft.com/office/drawing/2014/main" id="{99699111-A662-1176-0A93-4BDE8AEB4A6A}"/>
              </a:ext>
            </a:extLst>
          </p:cNvPr>
          <p:cNvSpPr/>
          <p:nvPr/>
        </p:nvSpPr>
        <p:spPr>
          <a:xfrm>
            <a:off x="338138" y="5012999"/>
            <a:ext cx="4528800" cy="1396800"/>
          </a:xfrm>
          <a:prstGeom prst="roundRect">
            <a:avLst>
              <a:gd name="adj" fmla="val 4053"/>
            </a:avLst>
          </a:prstGeom>
          <a:solidFill>
            <a:srgbClr val="9DECEC"/>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2000" dirty="0">
                <a:solidFill>
                  <a:schemeClr val="tx1"/>
                </a:solidFill>
                <a:latin typeface="Century Gothic" panose="020B0502020202020204" pitchFamily="34" charset="0"/>
              </a:rPr>
              <a:t>Possession of a Class C drug</a:t>
            </a:r>
            <a:endParaRPr lang="en-GB" sz="2000" b="1" dirty="0">
              <a:solidFill>
                <a:schemeClr val="tx1"/>
              </a:solidFill>
              <a:latin typeface="Century Gothic" panose="020B0502020202020204" pitchFamily="34" charset="0"/>
              <a:ea typeface="Lato" panose="020B0604020202020204" charset="0"/>
              <a:cs typeface="Lato" panose="020B0604020202020204" charset="0"/>
            </a:endParaRPr>
          </a:p>
        </p:txBody>
      </p:sp>
      <p:sp>
        <p:nvSpPr>
          <p:cNvPr id="25" name="Rectangle: Rounded Corners 4">
            <a:extLst>
              <a:ext uri="{FF2B5EF4-FFF2-40B4-BE49-F238E27FC236}">
                <a16:creationId xmlns:a16="http://schemas.microsoft.com/office/drawing/2014/main" id="{D593D277-805B-38EB-FAEC-554267CAE541}"/>
              </a:ext>
            </a:extLst>
          </p:cNvPr>
          <p:cNvSpPr/>
          <p:nvPr/>
        </p:nvSpPr>
        <p:spPr>
          <a:xfrm>
            <a:off x="5081588" y="338480"/>
            <a:ext cx="4528800" cy="1396800"/>
          </a:xfrm>
          <a:prstGeom prst="roundRect">
            <a:avLst>
              <a:gd name="adj" fmla="val 4053"/>
            </a:avLst>
          </a:prstGeom>
          <a:solidFill>
            <a:srgbClr val="9DECEC"/>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2000" dirty="0">
                <a:solidFill>
                  <a:schemeClr val="tx1"/>
                </a:solidFill>
                <a:latin typeface="Century Gothic" panose="020B0502020202020204" pitchFamily="34" charset="0"/>
              </a:rPr>
              <a:t>Supply of a Class C drug</a:t>
            </a:r>
          </a:p>
        </p:txBody>
      </p:sp>
      <p:sp>
        <p:nvSpPr>
          <p:cNvPr id="26" name="Rectangle: Rounded Corners 4">
            <a:extLst>
              <a:ext uri="{FF2B5EF4-FFF2-40B4-BE49-F238E27FC236}">
                <a16:creationId xmlns:a16="http://schemas.microsoft.com/office/drawing/2014/main" id="{4DB46586-9661-C316-97A2-EDA3725BAE53}"/>
              </a:ext>
            </a:extLst>
          </p:cNvPr>
          <p:cNvSpPr/>
          <p:nvPr/>
        </p:nvSpPr>
        <p:spPr>
          <a:xfrm>
            <a:off x="5081588" y="1896653"/>
            <a:ext cx="4528800" cy="1396800"/>
          </a:xfrm>
          <a:prstGeom prst="roundRect">
            <a:avLst>
              <a:gd name="adj" fmla="val 4053"/>
            </a:avLst>
          </a:prstGeom>
          <a:solidFill>
            <a:srgbClr val="9DECEC"/>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2000" dirty="0">
                <a:solidFill>
                  <a:schemeClr val="tx1"/>
                </a:solidFill>
                <a:latin typeface="Century Gothic" panose="020B0502020202020204" pitchFamily="34" charset="0"/>
              </a:rPr>
              <a:t>Intent to supply a Class A drug</a:t>
            </a:r>
          </a:p>
        </p:txBody>
      </p:sp>
      <p:sp>
        <p:nvSpPr>
          <p:cNvPr id="27" name="Rectangle: Rounded Corners 4">
            <a:extLst>
              <a:ext uri="{FF2B5EF4-FFF2-40B4-BE49-F238E27FC236}">
                <a16:creationId xmlns:a16="http://schemas.microsoft.com/office/drawing/2014/main" id="{7B58D287-8410-2B14-9C43-7EAE58077E3E}"/>
              </a:ext>
            </a:extLst>
          </p:cNvPr>
          <p:cNvSpPr/>
          <p:nvPr/>
        </p:nvSpPr>
        <p:spPr>
          <a:xfrm>
            <a:off x="5081588" y="3454826"/>
            <a:ext cx="4528800" cy="1396800"/>
          </a:xfrm>
          <a:prstGeom prst="roundRect">
            <a:avLst>
              <a:gd name="adj" fmla="val 4053"/>
            </a:avLst>
          </a:prstGeom>
          <a:solidFill>
            <a:srgbClr val="9DECEC"/>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2000" dirty="0">
                <a:solidFill>
                  <a:schemeClr val="tx1"/>
                </a:solidFill>
                <a:latin typeface="Century Gothic" panose="020B0502020202020204" pitchFamily="34" charset="0"/>
              </a:rPr>
              <a:t>Depending on the contents, possession of a Class B drug or illegal under the Psychoactive Substances Act</a:t>
            </a:r>
          </a:p>
        </p:txBody>
      </p:sp>
      <p:sp>
        <p:nvSpPr>
          <p:cNvPr id="28" name="Rectangle: Rounded Corners 4">
            <a:extLst>
              <a:ext uri="{FF2B5EF4-FFF2-40B4-BE49-F238E27FC236}">
                <a16:creationId xmlns:a16="http://schemas.microsoft.com/office/drawing/2014/main" id="{1D1A9120-7979-2BD2-8701-C479687C3C7F}"/>
              </a:ext>
            </a:extLst>
          </p:cNvPr>
          <p:cNvSpPr/>
          <p:nvPr/>
        </p:nvSpPr>
        <p:spPr>
          <a:xfrm>
            <a:off x="5081588" y="5012999"/>
            <a:ext cx="4528800" cy="1396800"/>
          </a:xfrm>
          <a:prstGeom prst="roundRect">
            <a:avLst>
              <a:gd name="adj" fmla="val 4053"/>
            </a:avLst>
          </a:prstGeom>
          <a:solidFill>
            <a:srgbClr val="9DECEC"/>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2000" dirty="0">
                <a:solidFill>
                  <a:schemeClr val="tx1"/>
                </a:solidFill>
                <a:latin typeface="Century Gothic" panose="020B0502020202020204" pitchFamily="34" charset="0"/>
              </a:rPr>
              <a:t>Supply of a Class B drug</a:t>
            </a:r>
            <a:endParaRPr lang="en-GB" sz="2000" b="1" dirty="0">
              <a:solidFill>
                <a:schemeClr val="tx1"/>
              </a:solidFill>
              <a:latin typeface="Century Gothic" panose="020B0502020202020204" pitchFamily="34" charset="0"/>
              <a:ea typeface="Lato" panose="020B0604020202020204" charset="0"/>
              <a:cs typeface="Lato" panose="020B0604020202020204" charset="0"/>
            </a:endParaRPr>
          </a:p>
        </p:txBody>
      </p:sp>
      <p:sp>
        <p:nvSpPr>
          <p:cNvPr id="41" name="Rectangle: Rounded Corners 4">
            <a:extLst>
              <a:ext uri="{FF2B5EF4-FFF2-40B4-BE49-F238E27FC236}">
                <a16:creationId xmlns:a16="http://schemas.microsoft.com/office/drawing/2014/main" id="{6443B17B-D312-B0C8-3389-E654A84D0AD4}"/>
              </a:ext>
            </a:extLst>
          </p:cNvPr>
          <p:cNvSpPr/>
          <p:nvPr/>
        </p:nvSpPr>
        <p:spPr>
          <a:xfrm>
            <a:off x="5081588" y="337522"/>
            <a:ext cx="4528800" cy="1396800"/>
          </a:xfrm>
          <a:prstGeom prst="roundRect">
            <a:avLst>
              <a:gd name="adj" fmla="val 4053"/>
            </a:avLst>
          </a:prstGeom>
          <a:solidFill>
            <a:srgbClr val="88C2BF"/>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nchorCtr="0"/>
          <a:lstStyle/>
          <a:p>
            <a:pPr algn="ctr"/>
            <a:r>
              <a:rPr lang="en-GB" sz="2000" dirty="0">
                <a:solidFill>
                  <a:schemeClr val="tx1"/>
                </a:solidFill>
                <a:latin typeface="Century Gothic" panose="020B0502020202020204" pitchFamily="34" charset="0"/>
              </a:rPr>
              <a:t>Selling </a:t>
            </a:r>
            <a:r>
              <a:rPr lang="en-GB" sz="2000" b="1" dirty="0">
                <a:solidFill>
                  <a:schemeClr val="tx1"/>
                </a:solidFill>
                <a:latin typeface="Century Gothic" panose="020B0502020202020204" pitchFamily="34" charset="0"/>
              </a:rPr>
              <a:t>anabolic steroids </a:t>
            </a:r>
            <a:r>
              <a:rPr lang="en-GB" sz="2000" dirty="0">
                <a:solidFill>
                  <a:schemeClr val="tx1"/>
                </a:solidFill>
                <a:latin typeface="Century Gothic" panose="020B0502020202020204" pitchFamily="34" charset="0"/>
              </a:rPr>
              <a:t>to </a:t>
            </a:r>
            <a:br>
              <a:rPr lang="en-GB" sz="2000" dirty="0">
                <a:solidFill>
                  <a:schemeClr val="tx1"/>
                </a:solidFill>
                <a:latin typeface="Century Gothic" panose="020B0502020202020204" pitchFamily="34" charset="0"/>
              </a:rPr>
            </a:br>
            <a:r>
              <a:rPr lang="en-GB" sz="2000" dirty="0">
                <a:solidFill>
                  <a:schemeClr val="tx1"/>
                </a:solidFill>
                <a:latin typeface="Century Gothic" panose="020B0502020202020204" pitchFamily="34" charset="0"/>
              </a:rPr>
              <a:t>a stranger.</a:t>
            </a:r>
          </a:p>
        </p:txBody>
      </p:sp>
      <p:sp>
        <p:nvSpPr>
          <p:cNvPr id="42" name="Rectangle: Rounded Corners 4">
            <a:extLst>
              <a:ext uri="{FF2B5EF4-FFF2-40B4-BE49-F238E27FC236}">
                <a16:creationId xmlns:a16="http://schemas.microsoft.com/office/drawing/2014/main" id="{AA8FF021-25E9-13DA-8941-A6C63DCD433C}"/>
              </a:ext>
            </a:extLst>
          </p:cNvPr>
          <p:cNvSpPr/>
          <p:nvPr/>
        </p:nvSpPr>
        <p:spPr>
          <a:xfrm>
            <a:off x="5081588" y="1895695"/>
            <a:ext cx="4528800" cy="1396800"/>
          </a:xfrm>
          <a:prstGeom prst="roundRect">
            <a:avLst>
              <a:gd name="adj" fmla="val 4053"/>
            </a:avLst>
          </a:prstGeom>
          <a:solidFill>
            <a:srgbClr val="88C2BF"/>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nchorCtr="0"/>
          <a:lstStyle/>
          <a:p>
            <a:pPr algn="ctr"/>
            <a:r>
              <a:rPr lang="en-GB" sz="2000" dirty="0">
                <a:solidFill>
                  <a:schemeClr val="tx1"/>
                </a:solidFill>
                <a:latin typeface="Century Gothic" panose="020B0502020202020204" pitchFamily="34" charset="0"/>
              </a:rPr>
              <a:t>Picking up some </a:t>
            </a:r>
            <a:r>
              <a:rPr lang="en-GB" sz="2000" b="1" dirty="0">
                <a:solidFill>
                  <a:schemeClr val="tx1"/>
                </a:solidFill>
                <a:latin typeface="Century Gothic" panose="020B0502020202020204" pitchFamily="34" charset="0"/>
              </a:rPr>
              <a:t>magic mushrooms </a:t>
            </a:r>
            <a:r>
              <a:rPr lang="en-GB" sz="2000" dirty="0">
                <a:solidFill>
                  <a:schemeClr val="tx1"/>
                </a:solidFill>
                <a:latin typeface="Century Gothic" panose="020B0502020202020204" pitchFamily="34" charset="0"/>
              </a:rPr>
              <a:t>to drop off later at a friend's house</a:t>
            </a:r>
          </a:p>
        </p:txBody>
      </p:sp>
      <p:sp>
        <p:nvSpPr>
          <p:cNvPr id="43" name="Rectangle: Rounded Corners 4">
            <a:extLst>
              <a:ext uri="{FF2B5EF4-FFF2-40B4-BE49-F238E27FC236}">
                <a16:creationId xmlns:a16="http://schemas.microsoft.com/office/drawing/2014/main" id="{45BB8966-AE38-B2F9-5B86-B405636CEFAC}"/>
              </a:ext>
            </a:extLst>
          </p:cNvPr>
          <p:cNvSpPr/>
          <p:nvPr/>
        </p:nvSpPr>
        <p:spPr>
          <a:xfrm>
            <a:off x="5081588" y="3453868"/>
            <a:ext cx="4528800" cy="1396800"/>
          </a:xfrm>
          <a:prstGeom prst="roundRect">
            <a:avLst>
              <a:gd name="adj" fmla="val 4053"/>
            </a:avLst>
          </a:prstGeom>
          <a:solidFill>
            <a:srgbClr val="88C2BF"/>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nchorCtr="0"/>
          <a:lstStyle/>
          <a:p>
            <a:pPr algn="ctr"/>
            <a:r>
              <a:rPr lang="en-GB" sz="2000" dirty="0">
                <a:solidFill>
                  <a:schemeClr val="tx1"/>
                </a:solidFill>
                <a:latin typeface="Century Gothic" panose="020B0502020202020204" pitchFamily="34" charset="0"/>
              </a:rPr>
              <a:t>Sharing a synthetically made substance, that feels a bit like cannabis, with friends.</a:t>
            </a:r>
          </a:p>
        </p:txBody>
      </p:sp>
      <p:sp>
        <p:nvSpPr>
          <p:cNvPr id="44" name="Rectangle: Rounded Corners 4">
            <a:extLst>
              <a:ext uri="{FF2B5EF4-FFF2-40B4-BE49-F238E27FC236}">
                <a16:creationId xmlns:a16="http://schemas.microsoft.com/office/drawing/2014/main" id="{A61F1B92-FBE4-0E1E-DB46-F497D77F8B95}"/>
              </a:ext>
            </a:extLst>
          </p:cNvPr>
          <p:cNvSpPr/>
          <p:nvPr/>
        </p:nvSpPr>
        <p:spPr>
          <a:xfrm>
            <a:off x="5081588" y="5012041"/>
            <a:ext cx="4528800" cy="1396800"/>
          </a:xfrm>
          <a:prstGeom prst="roundRect">
            <a:avLst>
              <a:gd name="adj" fmla="val 4053"/>
            </a:avLst>
          </a:prstGeom>
          <a:solidFill>
            <a:srgbClr val="88C2BF"/>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nchorCtr="0"/>
          <a:lstStyle/>
          <a:p>
            <a:pPr algn="ctr"/>
            <a:r>
              <a:rPr lang="en-GB" sz="2000" dirty="0">
                <a:solidFill>
                  <a:schemeClr val="tx1"/>
                </a:solidFill>
                <a:latin typeface="Century Gothic" panose="020B0502020202020204" pitchFamily="34" charset="0"/>
              </a:rPr>
              <a:t>Giving some </a:t>
            </a:r>
            <a:r>
              <a:rPr lang="en-GB" sz="2000" b="1" dirty="0">
                <a:solidFill>
                  <a:schemeClr val="tx1"/>
                </a:solidFill>
                <a:latin typeface="Century Gothic" panose="020B0502020202020204" pitchFamily="34" charset="0"/>
              </a:rPr>
              <a:t>ketamine </a:t>
            </a:r>
            <a:r>
              <a:rPr lang="en-GB" sz="2000" dirty="0">
                <a:solidFill>
                  <a:schemeClr val="tx1"/>
                </a:solidFill>
                <a:latin typeface="Century Gothic" panose="020B0502020202020204" pitchFamily="34" charset="0"/>
              </a:rPr>
              <a:t>to a friend at a party.</a:t>
            </a:r>
            <a:endParaRPr lang="en-GB" sz="2000" b="1" dirty="0">
              <a:solidFill>
                <a:schemeClr val="tx1"/>
              </a:solidFill>
              <a:latin typeface="Century Gothic" panose="020B0502020202020204" pitchFamily="34" charset="0"/>
              <a:ea typeface="Lato" panose="020B0604020202020204" charset="0"/>
              <a:cs typeface="Lato" panose="020B0604020202020204" charset="0"/>
            </a:endParaRPr>
          </a:p>
        </p:txBody>
      </p:sp>
      <p:sp>
        <p:nvSpPr>
          <p:cNvPr id="37" name="Rectangle: Rounded Corners 4">
            <a:extLst>
              <a:ext uri="{FF2B5EF4-FFF2-40B4-BE49-F238E27FC236}">
                <a16:creationId xmlns:a16="http://schemas.microsoft.com/office/drawing/2014/main" id="{2C0C1EA0-5DED-0185-311E-4B590B92A0CB}"/>
              </a:ext>
            </a:extLst>
          </p:cNvPr>
          <p:cNvSpPr/>
          <p:nvPr/>
        </p:nvSpPr>
        <p:spPr>
          <a:xfrm>
            <a:off x="338138" y="337522"/>
            <a:ext cx="4528800" cy="1396800"/>
          </a:xfrm>
          <a:prstGeom prst="roundRect">
            <a:avLst>
              <a:gd name="adj" fmla="val 4053"/>
            </a:avLst>
          </a:prstGeom>
          <a:solidFill>
            <a:srgbClr val="88C2BF"/>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nchorCtr="0"/>
          <a:lstStyle/>
          <a:p>
            <a:pPr algn="ctr"/>
            <a:r>
              <a:rPr lang="en-GB" sz="2000" dirty="0">
                <a:solidFill>
                  <a:schemeClr val="tx1"/>
                </a:solidFill>
                <a:latin typeface="Century Gothic" panose="020B0502020202020204" pitchFamily="34" charset="0"/>
              </a:rPr>
              <a:t>Smoking some </a:t>
            </a:r>
            <a:r>
              <a:rPr lang="en-GB" sz="2000" b="1" dirty="0">
                <a:solidFill>
                  <a:schemeClr val="tx1"/>
                </a:solidFill>
                <a:latin typeface="Century Gothic" panose="020B0502020202020204" pitchFamily="34" charset="0"/>
              </a:rPr>
              <a:t>cannabis </a:t>
            </a:r>
            <a:r>
              <a:rPr lang="en-GB" sz="2000" dirty="0">
                <a:solidFill>
                  <a:schemeClr val="tx1"/>
                </a:solidFill>
                <a:latin typeface="Century Gothic" panose="020B0502020202020204" pitchFamily="34" charset="0"/>
              </a:rPr>
              <a:t>in </a:t>
            </a:r>
            <a:br>
              <a:rPr lang="en-GB" sz="2000" dirty="0">
                <a:solidFill>
                  <a:schemeClr val="tx1"/>
                </a:solidFill>
                <a:latin typeface="Century Gothic" panose="020B0502020202020204" pitchFamily="34" charset="0"/>
              </a:rPr>
            </a:br>
            <a:r>
              <a:rPr lang="en-GB" sz="2000" dirty="0">
                <a:solidFill>
                  <a:schemeClr val="tx1"/>
                </a:solidFill>
                <a:latin typeface="Century Gothic" panose="020B0502020202020204" pitchFamily="34" charset="0"/>
              </a:rPr>
              <a:t>the park.</a:t>
            </a:r>
          </a:p>
        </p:txBody>
      </p:sp>
      <p:sp>
        <p:nvSpPr>
          <p:cNvPr id="38" name="Rectangle: Rounded Corners 4">
            <a:extLst>
              <a:ext uri="{FF2B5EF4-FFF2-40B4-BE49-F238E27FC236}">
                <a16:creationId xmlns:a16="http://schemas.microsoft.com/office/drawing/2014/main" id="{1DCC3D4C-1230-2377-D5F8-6C19942CEC02}"/>
              </a:ext>
            </a:extLst>
          </p:cNvPr>
          <p:cNvSpPr/>
          <p:nvPr/>
        </p:nvSpPr>
        <p:spPr>
          <a:xfrm>
            <a:off x="338138" y="1895695"/>
            <a:ext cx="4528800" cy="1396800"/>
          </a:xfrm>
          <a:prstGeom prst="roundRect">
            <a:avLst>
              <a:gd name="adj" fmla="val 4053"/>
            </a:avLst>
          </a:prstGeom>
          <a:solidFill>
            <a:srgbClr val="88C2BF"/>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nchorCtr="0"/>
          <a:lstStyle/>
          <a:p>
            <a:pPr algn="ctr"/>
            <a:r>
              <a:rPr lang="en-GB" sz="2000" dirty="0">
                <a:solidFill>
                  <a:schemeClr val="tx1"/>
                </a:solidFill>
                <a:latin typeface="Century Gothic" panose="020B0502020202020204" pitchFamily="34" charset="0"/>
              </a:rPr>
              <a:t>Having a small amount of </a:t>
            </a:r>
            <a:r>
              <a:rPr lang="en-GB" sz="2000" b="1" dirty="0">
                <a:solidFill>
                  <a:schemeClr val="tx1"/>
                </a:solidFill>
                <a:latin typeface="Century Gothic" panose="020B0502020202020204" pitchFamily="34" charset="0"/>
              </a:rPr>
              <a:t>cocaine </a:t>
            </a:r>
            <a:r>
              <a:rPr lang="en-GB" sz="2000" dirty="0">
                <a:solidFill>
                  <a:schemeClr val="tx1"/>
                </a:solidFill>
                <a:latin typeface="Century Gothic" panose="020B0502020202020204" pitchFamily="34" charset="0"/>
              </a:rPr>
              <a:t>in a plastic bag.</a:t>
            </a:r>
          </a:p>
        </p:txBody>
      </p:sp>
      <p:sp>
        <p:nvSpPr>
          <p:cNvPr id="39" name="Rectangle: Rounded Corners 4">
            <a:extLst>
              <a:ext uri="{FF2B5EF4-FFF2-40B4-BE49-F238E27FC236}">
                <a16:creationId xmlns:a16="http://schemas.microsoft.com/office/drawing/2014/main" id="{8168683A-34A7-CEBC-E7B0-95FE0456C738}"/>
              </a:ext>
            </a:extLst>
          </p:cNvPr>
          <p:cNvSpPr/>
          <p:nvPr/>
        </p:nvSpPr>
        <p:spPr>
          <a:xfrm>
            <a:off x="338138" y="3453868"/>
            <a:ext cx="4528800" cy="1396800"/>
          </a:xfrm>
          <a:prstGeom prst="roundRect">
            <a:avLst>
              <a:gd name="adj" fmla="val 4053"/>
            </a:avLst>
          </a:prstGeom>
          <a:solidFill>
            <a:srgbClr val="88C2BF"/>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nchorCtr="0"/>
          <a:lstStyle/>
          <a:p>
            <a:pPr algn="ctr"/>
            <a:r>
              <a:rPr lang="en-GB" sz="2000" dirty="0">
                <a:solidFill>
                  <a:schemeClr val="tx1"/>
                </a:solidFill>
                <a:latin typeface="Century Gothic" panose="020B0502020202020204" pitchFamily="34" charset="0"/>
              </a:rPr>
              <a:t>Keeping a few </a:t>
            </a:r>
            <a:r>
              <a:rPr lang="en-GB" sz="2000" b="1" dirty="0">
                <a:solidFill>
                  <a:schemeClr val="tx1"/>
                </a:solidFill>
                <a:latin typeface="Century Gothic" panose="020B0502020202020204" pitchFamily="34" charset="0"/>
              </a:rPr>
              <a:t>ecstasy </a:t>
            </a:r>
            <a:r>
              <a:rPr lang="en-GB" sz="2000" dirty="0">
                <a:solidFill>
                  <a:schemeClr val="tx1"/>
                </a:solidFill>
                <a:latin typeface="Century Gothic" panose="020B0502020202020204" pitchFamily="34" charset="0"/>
              </a:rPr>
              <a:t>pills</a:t>
            </a:r>
            <a:r>
              <a:rPr lang="en-GB" sz="2000" b="1" dirty="0">
                <a:solidFill>
                  <a:schemeClr val="tx1"/>
                </a:solidFill>
                <a:latin typeface="Century Gothic" panose="020B0502020202020204" pitchFamily="34" charset="0"/>
              </a:rPr>
              <a:t> </a:t>
            </a:r>
            <a:r>
              <a:rPr lang="en-GB" sz="2000" dirty="0">
                <a:solidFill>
                  <a:schemeClr val="tx1"/>
                </a:solidFill>
                <a:latin typeface="Century Gothic" panose="020B0502020202020204" pitchFamily="34" charset="0"/>
              </a:rPr>
              <a:t>in a school locker.</a:t>
            </a:r>
          </a:p>
        </p:txBody>
      </p:sp>
      <p:sp>
        <p:nvSpPr>
          <p:cNvPr id="40" name="Rectangle: Rounded Corners 4">
            <a:extLst>
              <a:ext uri="{FF2B5EF4-FFF2-40B4-BE49-F238E27FC236}">
                <a16:creationId xmlns:a16="http://schemas.microsoft.com/office/drawing/2014/main" id="{B72FBDB2-56DD-51DF-D32D-45918FDB52EC}"/>
              </a:ext>
            </a:extLst>
          </p:cNvPr>
          <p:cNvSpPr/>
          <p:nvPr/>
        </p:nvSpPr>
        <p:spPr>
          <a:xfrm>
            <a:off x="338138" y="5012041"/>
            <a:ext cx="4528800" cy="1396800"/>
          </a:xfrm>
          <a:prstGeom prst="roundRect">
            <a:avLst>
              <a:gd name="adj" fmla="val 4053"/>
            </a:avLst>
          </a:prstGeom>
          <a:solidFill>
            <a:srgbClr val="88C2BF"/>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nchorCtr="0"/>
          <a:lstStyle/>
          <a:p>
            <a:pPr algn="ctr"/>
            <a:r>
              <a:rPr lang="en-GB" sz="2000" dirty="0">
                <a:solidFill>
                  <a:schemeClr val="tx1"/>
                </a:solidFill>
                <a:latin typeface="Century Gothic" panose="020B0502020202020204" pitchFamily="34" charset="0"/>
              </a:rPr>
              <a:t>Using a </a:t>
            </a:r>
            <a:r>
              <a:rPr lang="en-GB" sz="2000" b="1" dirty="0">
                <a:solidFill>
                  <a:schemeClr val="tx1"/>
                </a:solidFill>
                <a:latin typeface="Century Gothic" panose="020B0502020202020204" pitchFamily="34" charset="0"/>
              </a:rPr>
              <a:t>nitrous oxide </a:t>
            </a:r>
            <a:r>
              <a:rPr lang="en-GB" sz="2000" dirty="0">
                <a:solidFill>
                  <a:schemeClr val="tx1"/>
                </a:solidFill>
                <a:latin typeface="Century Gothic" panose="020B0502020202020204" pitchFamily="34" charset="0"/>
              </a:rPr>
              <a:t>balloon </a:t>
            </a:r>
            <a:br>
              <a:rPr lang="en-GB" sz="2000" dirty="0">
                <a:solidFill>
                  <a:schemeClr val="tx1"/>
                </a:solidFill>
                <a:latin typeface="Century Gothic" panose="020B0502020202020204" pitchFamily="34" charset="0"/>
              </a:rPr>
            </a:br>
            <a:r>
              <a:rPr lang="en-GB" sz="2000" dirty="0">
                <a:solidFill>
                  <a:schemeClr val="tx1"/>
                </a:solidFill>
                <a:latin typeface="Century Gothic" panose="020B0502020202020204" pitchFamily="34" charset="0"/>
              </a:rPr>
              <a:t>at home.</a:t>
            </a:r>
          </a:p>
        </p:txBody>
      </p:sp>
      <p:sp>
        <p:nvSpPr>
          <p:cNvPr id="4" name="Slide Number Placeholder 3">
            <a:extLst>
              <a:ext uri="{FF2B5EF4-FFF2-40B4-BE49-F238E27FC236}">
                <a16:creationId xmlns:a16="http://schemas.microsoft.com/office/drawing/2014/main" id="{E59A05FD-34B2-A464-0E55-C5E9306F024F}"/>
              </a:ext>
            </a:extLst>
          </p:cNvPr>
          <p:cNvSpPr>
            <a:spLocks noGrp="1"/>
          </p:cNvSpPr>
          <p:nvPr>
            <p:ph type="sldNum" sz="quarter" idx="4"/>
          </p:nvPr>
        </p:nvSpPr>
        <p:spPr/>
        <p:txBody>
          <a:bodyPr/>
          <a:lstStyle/>
          <a:p>
            <a:r>
              <a:rPr lang="en-GB"/>
              <a:t>© PSHE Association 2025</a:t>
            </a:r>
            <a:endParaRPr lang="en-GB" dirty="0"/>
          </a:p>
        </p:txBody>
      </p:sp>
    </p:spTree>
    <p:extLst>
      <p:ext uri="{BB962C8B-B14F-4D97-AF65-F5344CB8AC3E}">
        <p14:creationId xmlns:p14="http://schemas.microsoft.com/office/powerpoint/2010/main" val="402448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8"/>
                                        </p:tgtEl>
                                      </p:cBhvr>
                                    </p:animEffect>
                                    <p:set>
                                      <p:cBhvr>
                                        <p:cTn id="17" dur="1" fill="hold">
                                          <p:stCondLst>
                                            <p:cond delay="499"/>
                                          </p:stCondLst>
                                        </p:cTn>
                                        <p:tgtEl>
                                          <p:spTgt spid="3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42"/>
                                        </p:tgtEl>
                                      </p:cBhvr>
                                    </p:animEffect>
                                    <p:set>
                                      <p:cBhvr>
                                        <p:cTn id="22" dur="1" fill="hold">
                                          <p:stCondLst>
                                            <p:cond delay="499"/>
                                          </p:stCondLst>
                                        </p:cTn>
                                        <p:tgtEl>
                                          <p:spTgt spid="4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39"/>
                                        </p:tgtEl>
                                      </p:cBhvr>
                                    </p:animEffect>
                                    <p:set>
                                      <p:cBhvr>
                                        <p:cTn id="27" dur="1" fill="hold">
                                          <p:stCondLst>
                                            <p:cond delay="499"/>
                                          </p:stCondLst>
                                        </p:cTn>
                                        <p:tgtEl>
                                          <p:spTgt spid="3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43"/>
                                        </p:tgtEl>
                                      </p:cBhvr>
                                    </p:animEffect>
                                    <p:set>
                                      <p:cBhvr>
                                        <p:cTn id="32" dur="1" fill="hold">
                                          <p:stCondLst>
                                            <p:cond delay="499"/>
                                          </p:stCondLst>
                                        </p:cTn>
                                        <p:tgtEl>
                                          <p:spTgt spid="4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40"/>
                                        </p:tgtEl>
                                      </p:cBhvr>
                                    </p:animEffect>
                                    <p:set>
                                      <p:cBhvr>
                                        <p:cTn id="37" dur="1" fill="hold">
                                          <p:stCondLst>
                                            <p:cond delay="499"/>
                                          </p:stCondLst>
                                        </p:cTn>
                                        <p:tgtEl>
                                          <p:spTgt spid="4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44"/>
                                        </p:tgtEl>
                                      </p:cBhvr>
                                    </p:animEffect>
                                    <p:set>
                                      <p:cBhvr>
                                        <p:cTn id="42" dur="1" fill="hold">
                                          <p:stCondLst>
                                            <p:cond delay="4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37" grpId="0" animBg="1"/>
      <p:bldP spid="38" grpId="0" animBg="1"/>
      <p:bldP spid="39" grpId="0" animBg="1"/>
      <p:bldP spid="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A119C8-F66D-BBF9-02AE-118DB61EE976}"/>
              </a:ext>
            </a:extLst>
          </p:cNvPr>
          <p:cNvSpPr>
            <a:spLocks noGrp="1"/>
          </p:cNvSpPr>
          <p:nvPr>
            <p:ph type="title"/>
          </p:nvPr>
        </p:nvSpPr>
        <p:spPr>
          <a:xfrm>
            <a:off x="212812" y="543878"/>
            <a:ext cx="4881332" cy="694054"/>
          </a:xfrm>
        </p:spPr>
        <p:txBody>
          <a:bodyPr/>
          <a:lstStyle/>
          <a:p>
            <a:r>
              <a:rPr lang="en-US" dirty="0"/>
              <a:t>Picture analysis</a:t>
            </a:r>
            <a:endParaRPr lang="en-GB" dirty="0"/>
          </a:p>
        </p:txBody>
      </p:sp>
      <p:sp>
        <p:nvSpPr>
          <p:cNvPr id="2" name="Content Placeholder 1">
            <a:extLst>
              <a:ext uri="{FF2B5EF4-FFF2-40B4-BE49-F238E27FC236}">
                <a16:creationId xmlns:a16="http://schemas.microsoft.com/office/drawing/2014/main" id="{FA8A614C-B931-841C-FA58-732FACAF8A2B}"/>
              </a:ext>
            </a:extLst>
          </p:cNvPr>
          <p:cNvSpPr>
            <a:spLocks noGrp="1"/>
          </p:cNvSpPr>
          <p:nvPr>
            <p:ph sz="half" idx="10"/>
          </p:nvPr>
        </p:nvSpPr>
        <p:spPr>
          <a:xfrm>
            <a:off x="232916" y="1303304"/>
            <a:ext cx="3785286" cy="1668496"/>
          </a:xfrm>
        </p:spPr>
        <p:txBody>
          <a:bodyPr>
            <a:noAutofit/>
          </a:bodyPr>
          <a:lstStyle/>
          <a:p>
            <a:pPr>
              <a:lnSpc>
                <a:spcPts val="3200"/>
              </a:lnSpc>
            </a:pPr>
            <a:r>
              <a:rPr lang="en-GB" sz="2400" b="1" dirty="0"/>
              <a:t>Imagine a police officer is nearby the situation on the picture card. </a:t>
            </a:r>
            <a:br>
              <a:rPr lang="en-GB" sz="2400" b="1" dirty="0"/>
            </a:br>
            <a:r>
              <a:rPr lang="en-GB" sz="2400" b="1" dirty="0"/>
              <a:t>As a group discuss the following questions:</a:t>
            </a:r>
          </a:p>
          <a:p>
            <a:pPr>
              <a:lnSpc>
                <a:spcPts val="3200"/>
              </a:lnSpc>
            </a:pPr>
            <a:endParaRPr lang="en-GB" sz="2400" b="1" dirty="0"/>
          </a:p>
        </p:txBody>
      </p:sp>
      <p:sp>
        <p:nvSpPr>
          <p:cNvPr id="4" name="Slide Number Placeholder 3">
            <a:extLst>
              <a:ext uri="{FF2B5EF4-FFF2-40B4-BE49-F238E27FC236}">
                <a16:creationId xmlns:a16="http://schemas.microsoft.com/office/drawing/2014/main" id="{2257A952-5E9B-117A-7FF9-71911052FF22}"/>
              </a:ext>
            </a:extLst>
          </p:cNvPr>
          <p:cNvSpPr>
            <a:spLocks noGrp="1"/>
          </p:cNvSpPr>
          <p:nvPr>
            <p:ph type="sldNum" sz="quarter" idx="4"/>
          </p:nvPr>
        </p:nvSpPr>
        <p:spPr/>
        <p:txBody>
          <a:bodyPr/>
          <a:lstStyle/>
          <a:p>
            <a:r>
              <a:rPr lang="en-GB"/>
              <a:t>© PSHE Association 2025</a:t>
            </a:r>
            <a:endParaRPr lang="en-GB" dirty="0"/>
          </a:p>
        </p:txBody>
      </p:sp>
      <p:pic>
        <p:nvPicPr>
          <p:cNvPr id="7" name="Google Shape;398;p16">
            <a:extLst>
              <a:ext uri="{FF2B5EF4-FFF2-40B4-BE49-F238E27FC236}">
                <a16:creationId xmlns:a16="http://schemas.microsoft.com/office/drawing/2014/main" id="{2EE12ACB-BFD6-34D0-C4BD-822DDB81CA7E}"/>
              </a:ext>
            </a:extLst>
          </p:cNvPr>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100000"/>
                    </a14:imgEffect>
                  </a14:imgLayer>
                </a14:imgProps>
              </a:ext>
            </a:extLst>
          </a:blip>
          <a:srcRect/>
          <a:stretch/>
        </p:blipFill>
        <p:spPr>
          <a:xfrm>
            <a:off x="301624" y="5898239"/>
            <a:ext cx="408764" cy="664804"/>
          </a:xfrm>
          <a:prstGeom prst="rect">
            <a:avLst/>
          </a:prstGeom>
          <a:noFill/>
          <a:ln>
            <a:noFill/>
          </a:ln>
        </p:spPr>
      </p:pic>
      <p:pic>
        <p:nvPicPr>
          <p:cNvPr id="12" name="Google Shape;399;p16">
            <a:extLst>
              <a:ext uri="{FF2B5EF4-FFF2-40B4-BE49-F238E27FC236}">
                <a16:creationId xmlns:a16="http://schemas.microsoft.com/office/drawing/2014/main" id="{80C3597C-57B8-2F3C-185B-40366A3BDE12}"/>
              </a:ext>
            </a:extLst>
          </p:cNvPr>
          <p:cNvPicPr preferRelativeResize="0"/>
          <p:nvPr/>
        </p:nvPicPr>
        <p:blipFill rotWithShape="1">
          <a:blip r:embed="rId5">
            <a:alphaModFix/>
            <a:extLst>
              <a:ext uri="{BEBA8EAE-BF5A-486C-A8C5-ECC9F3942E4B}">
                <a14:imgProps xmlns:a14="http://schemas.microsoft.com/office/drawing/2010/main">
                  <a14:imgLayer r:embed="rId6">
                    <a14:imgEffect>
                      <a14:brightnessContrast bright="-100000"/>
                    </a14:imgEffect>
                  </a14:imgLayer>
                </a14:imgProps>
              </a:ext>
            </a:extLst>
          </a:blip>
          <a:srcRect/>
          <a:stretch/>
        </p:blipFill>
        <p:spPr>
          <a:xfrm>
            <a:off x="710389" y="6051927"/>
            <a:ext cx="440209" cy="480636"/>
          </a:xfrm>
          <a:prstGeom prst="rect">
            <a:avLst/>
          </a:prstGeom>
          <a:noFill/>
          <a:ln>
            <a:noFill/>
          </a:ln>
        </p:spPr>
      </p:pic>
      <p:sp>
        <p:nvSpPr>
          <p:cNvPr id="13" name="Rectangle: Rounded Corners 8">
            <a:extLst>
              <a:ext uri="{FF2B5EF4-FFF2-40B4-BE49-F238E27FC236}">
                <a16:creationId xmlns:a16="http://schemas.microsoft.com/office/drawing/2014/main" id="{DFEE147D-DCCD-9EE7-F448-0C03BE69DE5D}"/>
              </a:ext>
            </a:extLst>
          </p:cNvPr>
          <p:cNvSpPr/>
          <p:nvPr/>
        </p:nvSpPr>
        <p:spPr>
          <a:xfrm>
            <a:off x="4789488" y="3162300"/>
            <a:ext cx="4791075" cy="1268544"/>
          </a:xfrm>
          <a:prstGeom prst="roundRect">
            <a:avLst>
              <a:gd name="adj" fmla="val 11943"/>
            </a:avLst>
          </a:prstGeom>
          <a:solidFill>
            <a:srgbClr val="F6B4A5"/>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1440000" rIns="144000" rtlCol="0" anchor="ctr" anchorCtr="0"/>
          <a:lstStyle/>
          <a:p>
            <a:pPr>
              <a:lnSpc>
                <a:spcPts val="2800"/>
              </a:lnSpc>
            </a:pPr>
            <a:r>
              <a:rPr lang="en-GB" sz="2000" dirty="0">
                <a:solidFill>
                  <a:schemeClr val="tx1"/>
                </a:solidFill>
                <a:latin typeface="Century Gothic" panose="020B0502020202020204" pitchFamily="34" charset="0"/>
                <a:ea typeface="Lato" panose="020B0604020202020204" charset="0"/>
                <a:cs typeface="Lato" panose="020B0604020202020204" charset="0"/>
              </a:rPr>
              <a:t>Who is most at risk in the picture?</a:t>
            </a:r>
          </a:p>
        </p:txBody>
      </p:sp>
      <p:sp>
        <p:nvSpPr>
          <p:cNvPr id="14" name="Rectangle: Rounded Corners 8">
            <a:extLst>
              <a:ext uri="{FF2B5EF4-FFF2-40B4-BE49-F238E27FC236}">
                <a16:creationId xmlns:a16="http://schemas.microsoft.com/office/drawing/2014/main" id="{7BF5EB1E-E5B9-CA4B-3335-91AA2998AB0C}"/>
              </a:ext>
            </a:extLst>
          </p:cNvPr>
          <p:cNvSpPr/>
          <p:nvPr/>
        </p:nvSpPr>
        <p:spPr>
          <a:xfrm>
            <a:off x="4789488" y="4932218"/>
            <a:ext cx="4791075" cy="1268544"/>
          </a:xfrm>
          <a:prstGeom prst="roundRect">
            <a:avLst>
              <a:gd name="adj" fmla="val 11943"/>
            </a:avLst>
          </a:prstGeom>
          <a:solidFill>
            <a:srgbClr val="F6B4A5"/>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1440000" rIns="144000" rtlCol="0" anchor="ctr" anchorCtr="0"/>
          <a:lstStyle/>
          <a:p>
            <a:pPr>
              <a:lnSpc>
                <a:spcPts val="2800"/>
              </a:lnSpc>
            </a:pPr>
            <a:r>
              <a:rPr lang="en-GB" sz="2000" dirty="0">
                <a:solidFill>
                  <a:schemeClr val="tx1"/>
                </a:solidFill>
                <a:latin typeface="Century Gothic" panose="020B0502020202020204" pitchFamily="34" charset="0"/>
                <a:ea typeface="Lato" panose="020B0604020202020204" charset="0"/>
                <a:cs typeface="Lato" panose="020B0604020202020204" charset="0"/>
              </a:rPr>
              <a:t>Without intervention from the police officer, what might happen next?</a:t>
            </a:r>
          </a:p>
        </p:txBody>
      </p:sp>
      <p:sp>
        <p:nvSpPr>
          <p:cNvPr id="15" name="Rectangle: Rounded Corners 8">
            <a:extLst>
              <a:ext uri="{FF2B5EF4-FFF2-40B4-BE49-F238E27FC236}">
                <a16:creationId xmlns:a16="http://schemas.microsoft.com/office/drawing/2014/main" id="{59E5BE7A-7C83-0521-CB35-316E54CBB2FB}"/>
              </a:ext>
            </a:extLst>
          </p:cNvPr>
          <p:cNvSpPr/>
          <p:nvPr/>
        </p:nvSpPr>
        <p:spPr>
          <a:xfrm>
            <a:off x="4789488" y="1420089"/>
            <a:ext cx="4791075" cy="1268544"/>
          </a:xfrm>
          <a:prstGeom prst="roundRect">
            <a:avLst>
              <a:gd name="adj" fmla="val 11943"/>
            </a:avLst>
          </a:prstGeom>
          <a:solidFill>
            <a:srgbClr val="F6B4A5"/>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1440000" rIns="144000" rtlCol="0" anchor="ctr" anchorCtr="0"/>
          <a:lstStyle/>
          <a:p>
            <a:pPr>
              <a:lnSpc>
                <a:spcPts val="2800"/>
              </a:lnSpc>
            </a:pPr>
            <a:r>
              <a:rPr lang="en-GB" sz="2000" dirty="0">
                <a:solidFill>
                  <a:schemeClr val="tx1"/>
                </a:solidFill>
                <a:latin typeface="Century Gothic" panose="020B0502020202020204" pitchFamily="34" charset="0"/>
                <a:ea typeface="Lato" panose="020B0604020202020204" charset="0"/>
                <a:cs typeface="Lato" panose="020B0604020202020204" charset="0"/>
              </a:rPr>
              <a:t>What risks are present?</a:t>
            </a:r>
          </a:p>
        </p:txBody>
      </p:sp>
      <p:pic>
        <p:nvPicPr>
          <p:cNvPr id="17" name="Picture 16" descr="A black background with a black square&#10;&#10;Description automatically generated with medium confidence">
            <a:extLst>
              <a:ext uri="{FF2B5EF4-FFF2-40B4-BE49-F238E27FC236}">
                <a16:creationId xmlns:a16="http://schemas.microsoft.com/office/drawing/2014/main" id="{A431A27C-B968-5FAA-DD47-070FA1800AC3}"/>
              </a:ext>
            </a:extLst>
          </p:cNvPr>
          <p:cNvPicPr>
            <a:picLocks noChangeAspect="1"/>
          </p:cNvPicPr>
          <p:nvPr/>
        </p:nvPicPr>
        <p:blipFill>
          <a:blip r:embed="rId7"/>
          <a:stretch>
            <a:fillRect/>
          </a:stretch>
        </p:blipFill>
        <p:spPr>
          <a:xfrm>
            <a:off x="5089457" y="3465513"/>
            <a:ext cx="593151" cy="695419"/>
          </a:xfrm>
          <a:prstGeom prst="rect">
            <a:avLst/>
          </a:prstGeom>
        </p:spPr>
      </p:pic>
      <p:pic>
        <p:nvPicPr>
          <p:cNvPr id="21" name="Picture 20" descr="A black background with a black square&#10;&#10;Description automatically generated with medium confidence">
            <a:extLst>
              <a:ext uri="{FF2B5EF4-FFF2-40B4-BE49-F238E27FC236}">
                <a16:creationId xmlns:a16="http://schemas.microsoft.com/office/drawing/2014/main" id="{F29B90D3-78D2-1A54-474A-81A516E95E8C}"/>
              </a:ext>
            </a:extLst>
          </p:cNvPr>
          <p:cNvPicPr>
            <a:picLocks noChangeAspect="1"/>
          </p:cNvPicPr>
          <p:nvPr/>
        </p:nvPicPr>
        <p:blipFill>
          <a:blip r:embed="rId8"/>
          <a:stretch>
            <a:fillRect/>
          </a:stretch>
        </p:blipFill>
        <p:spPr>
          <a:xfrm>
            <a:off x="4992335" y="5254392"/>
            <a:ext cx="1048029" cy="676148"/>
          </a:xfrm>
          <a:prstGeom prst="rect">
            <a:avLst/>
          </a:prstGeom>
        </p:spPr>
      </p:pic>
      <p:pic>
        <p:nvPicPr>
          <p:cNvPr id="26" name="Picture 25" descr="A black background with a black square&#10;&#10;Description automatically generated with medium confidence">
            <a:extLst>
              <a:ext uri="{FF2B5EF4-FFF2-40B4-BE49-F238E27FC236}">
                <a16:creationId xmlns:a16="http://schemas.microsoft.com/office/drawing/2014/main" id="{32635010-0745-1B4D-525C-B91C45DC234E}"/>
              </a:ext>
            </a:extLst>
          </p:cNvPr>
          <p:cNvPicPr>
            <a:picLocks noChangeAspect="1"/>
          </p:cNvPicPr>
          <p:nvPr/>
        </p:nvPicPr>
        <p:blipFill>
          <a:blip r:embed="rId9"/>
          <a:stretch>
            <a:fillRect/>
          </a:stretch>
        </p:blipFill>
        <p:spPr>
          <a:xfrm>
            <a:off x="5035657" y="1694343"/>
            <a:ext cx="770631" cy="681712"/>
          </a:xfrm>
          <a:prstGeom prst="rect">
            <a:avLst/>
          </a:prstGeom>
        </p:spPr>
      </p:pic>
      <p:grpSp>
        <p:nvGrpSpPr>
          <p:cNvPr id="28" name="Group 27">
            <a:extLst>
              <a:ext uri="{FF2B5EF4-FFF2-40B4-BE49-F238E27FC236}">
                <a16:creationId xmlns:a16="http://schemas.microsoft.com/office/drawing/2014/main" id="{0820563D-2B64-FCB0-3892-CADEEFD26A62}"/>
              </a:ext>
            </a:extLst>
          </p:cNvPr>
          <p:cNvGrpSpPr/>
          <p:nvPr/>
        </p:nvGrpSpPr>
        <p:grpSpPr>
          <a:xfrm>
            <a:off x="0" y="0"/>
            <a:ext cx="9906000" cy="6858000"/>
            <a:chOff x="0" y="0"/>
            <a:chExt cx="9906000" cy="6858000"/>
          </a:xfrm>
        </p:grpSpPr>
        <p:sp>
          <p:nvSpPr>
            <p:cNvPr id="27" name="Rectangle 26">
              <a:extLst>
                <a:ext uri="{FF2B5EF4-FFF2-40B4-BE49-F238E27FC236}">
                  <a16:creationId xmlns:a16="http://schemas.microsoft.com/office/drawing/2014/main" id="{178DA1CE-62CC-F9A8-ACCD-6CECBA337B1E}"/>
                </a:ext>
              </a:extLst>
            </p:cNvPr>
            <p:cNvSpPr/>
            <p:nvPr/>
          </p:nvSpPr>
          <p:spPr>
            <a:xfrm>
              <a:off x="0" y="0"/>
              <a:ext cx="9906000" cy="6858000"/>
            </a:xfrm>
            <a:prstGeom prst="rect">
              <a:avLst/>
            </a:prstGeom>
            <a:solidFill>
              <a:schemeClr val="tx1">
                <a:alpha val="6386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3C1AB23E-D897-6946-6940-92B8545D2665}"/>
                </a:ext>
              </a:extLst>
            </p:cNvPr>
            <p:cNvSpPr/>
            <p:nvPr/>
          </p:nvSpPr>
          <p:spPr>
            <a:xfrm>
              <a:off x="2394323" y="2698229"/>
              <a:ext cx="5117354" cy="1835029"/>
            </a:xfrm>
            <a:prstGeom prst="roundRect">
              <a:avLst>
                <a:gd name="adj" fmla="val 6261"/>
              </a:avLst>
            </a:prstGeom>
            <a:solidFill>
              <a:schemeClr val="tx2"/>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180000" rIns="144000" rtlCol="0" anchor="ctr"/>
            <a:lstStyle/>
            <a:p>
              <a:pPr lvl="0">
                <a:lnSpc>
                  <a:spcPts val="3200"/>
                </a:lnSpc>
              </a:pPr>
              <a:r>
                <a:rPr lang="en-GB" sz="2400" dirty="0">
                  <a:latin typeface="Century Gothic" panose="020B0502020202020204" pitchFamily="34" charset="0"/>
                </a:rPr>
                <a:t>Swap your picture with another group and discuss the situation on the new card.</a:t>
              </a:r>
            </a:p>
          </p:txBody>
        </p:sp>
      </p:grpSp>
    </p:spTree>
    <p:extLst>
      <p:ext uri="{BB962C8B-B14F-4D97-AF65-F5344CB8AC3E}">
        <p14:creationId xmlns:p14="http://schemas.microsoft.com/office/powerpoint/2010/main" val="414560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8"/>
                                        </p:tgtEl>
                                      </p:cBhvr>
                                    </p:animEffect>
                                    <p:set>
                                      <p:cBhvr>
                                        <p:cTn id="12"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DC29CA-7BAF-146F-BE09-84655DA7B521}"/>
              </a:ext>
            </a:extLst>
          </p:cNvPr>
          <p:cNvPicPr>
            <a:picLocks noChangeAspect="1"/>
          </p:cNvPicPr>
          <p:nvPr/>
        </p:nvPicPr>
        <p:blipFill>
          <a:blip r:embed="rId3"/>
          <a:srcRect l="735" t="834" r="735" b="834"/>
          <a:stretch/>
        </p:blipFill>
        <p:spPr>
          <a:xfrm>
            <a:off x="0" y="0"/>
            <a:ext cx="9906000" cy="6858000"/>
          </a:xfrm>
          <a:prstGeom prst="rect">
            <a:avLst/>
          </a:prstGeom>
        </p:spPr>
      </p:pic>
      <p:sp>
        <p:nvSpPr>
          <p:cNvPr id="4" name="Slide Number Placeholder 3">
            <a:extLst>
              <a:ext uri="{FF2B5EF4-FFF2-40B4-BE49-F238E27FC236}">
                <a16:creationId xmlns:a16="http://schemas.microsoft.com/office/drawing/2014/main" id="{EEE6EAE2-11A0-E6BF-1DCA-E423000E2991}"/>
              </a:ext>
            </a:extLst>
          </p:cNvPr>
          <p:cNvSpPr>
            <a:spLocks noGrp="1"/>
          </p:cNvSpPr>
          <p:nvPr>
            <p:ph type="sldNum" sz="quarter" idx="4"/>
          </p:nvPr>
        </p:nvSpPr>
        <p:spPr/>
        <p:txBody>
          <a:bodyPr/>
          <a:lstStyle/>
          <a:p>
            <a:r>
              <a:rPr lang="en-GB"/>
              <a:t>© PSHE Association 2025</a:t>
            </a:r>
            <a:endParaRPr lang="en-GB" dirty="0"/>
          </a:p>
        </p:txBody>
      </p:sp>
      <p:pic>
        <p:nvPicPr>
          <p:cNvPr id="8" name="Picture 7" descr="A close-up of a logo&#10;&#10;Description automatically generated">
            <a:extLst>
              <a:ext uri="{FF2B5EF4-FFF2-40B4-BE49-F238E27FC236}">
                <a16:creationId xmlns:a16="http://schemas.microsoft.com/office/drawing/2014/main" id="{2C7841F9-D192-30A5-4C82-F52EFA9F1D76}"/>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423659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F55BD607-FFF2-0915-E823-9155D45BED93}"/>
              </a:ext>
            </a:extLst>
          </p:cNvPr>
          <p:cNvSpPr>
            <a:spLocks noGrp="1"/>
          </p:cNvSpPr>
          <p:nvPr>
            <p:ph type="sldNum" sz="quarter" idx="4"/>
          </p:nvPr>
        </p:nvSpPr>
        <p:spPr>
          <a:xfrm>
            <a:off x="7438086" y="6411310"/>
            <a:ext cx="2228850" cy="365125"/>
          </a:xfrm>
        </p:spPr>
        <p:txBody>
          <a:bodyPr/>
          <a:lstStyle/>
          <a:p>
            <a:r>
              <a:rPr lang="en-GB"/>
              <a:t>© PSHE Association 2025</a:t>
            </a:r>
            <a:endParaRPr lang="en-GB" dirty="0"/>
          </a:p>
        </p:txBody>
      </p:sp>
      <p:pic>
        <p:nvPicPr>
          <p:cNvPr id="7" name="Picture 6" descr="A close-up of a logo&#10;&#10;Description automatically generated">
            <a:extLst>
              <a:ext uri="{FF2B5EF4-FFF2-40B4-BE49-F238E27FC236}">
                <a16:creationId xmlns:a16="http://schemas.microsoft.com/office/drawing/2014/main" id="{D32CB019-6F78-7ED9-C5A1-83C09D30B4E9}"/>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8091328" y="349230"/>
            <a:ext cx="1479392" cy="301845"/>
          </a:xfrm>
          <a:prstGeom prst="rect">
            <a:avLst/>
          </a:prstGeom>
        </p:spPr>
      </p:pic>
      <p:pic>
        <p:nvPicPr>
          <p:cNvPr id="4" name="Picture 3">
            <a:extLst>
              <a:ext uri="{FF2B5EF4-FFF2-40B4-BE49-F238E27FC236}">
                <a16:creationId xmlns:a16="http://schemas.microsoft.com/office/drawing/2014/main" id="{FAF637AF-FAE5-F486-750D-21447DF14914}"/>
              </a:ext>
            </a:extLst>
          </p:cNvPr>
          <p:cNvPicPr>
            <a:picLocks noChangeAspect="1"/>
          </p:cNvPicPr>
          <p:nvPr/>
        </p:nvPicPr>
        <p:blipFill>
          <a:blip r:embed="rId5"/>
          <a:srcRect t="101" b="101"/>
          <a:stretch/>
        </p:blipFill>
        <p:spPr>
          <a:xfrm>
            <a:off x="-1" y="0"/>
            <a:ext cx="9906001" cy="6858001"/>
          </a:xfrm>
          <a:prstGeom prst="rect">
            <a:avLst/>
          </a:prstGeom>
        </p:spPr>
      </p:pic>
    </p:spTree>
    <p:extLst>
      <p:ext uri="{BB962C8B-B14F-4D97-AF65-F5344CB8AC3E}">
        <p14:creationId xmlns:p14="http://schemas.microsoft.com/office/powerpoint/2010/main" val="4153404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E9BCCD-8F41-31B0-F469-C49E0F623538}"/>
              </a:ext>
            </a:extLst>
          </p:cNvPr>
          <p:cNvPicPr>
            <a:picLocks noChangeAspect="1"/>
          </p:cNvPicPr>
          <p:nvPr/>
        </p:nvPicPr>
        <p:blipFill>
          <a:blip r:embed="rId3"/>
          <a:srcRect t="97" b="97"/>
          <a:stretch/>
        </p:blipFill>
        <p:spPr>
          <a:xfrm>
            <a:off x="0" y="-1"/>
            <a:ext cx="9905212" cy="6858001"/>
          </a:xfrm>
          <a:prstGeom prst="rect">
            <a:avLst/>
          </a:prstGeom>
        </p:spPr>
      </p:pic>
      <p:sp>
        <p:nvSpPr>
          <p:cNvPr id="8" name="Slide Number Placeholder 3">
            <a:extLst>
              <a:ext uri="{FF2B5EF4-FFF2-40B4-BE49-F238E27FC236}">
                <a16:creationId xmlns:a16="http://schemas.microsoft.com/office/drawing/2014/main" id="{14F68BD8-471A-F0D4-072C-EBD1E080DE00}"/>
              </a:ext>
            </a:extLst>
          </p:cNvPr>
          <p:cNvSpPr txBox="1">
            <a:spLocks/>
          </p:cNvSpPr>
          <p:nvPr/>
        </p:nvSpPr>
        <p:spPr>
          <a:xfrm>
            <a:off x="7438086" y="6411310"/>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083"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 PSHE Association 2025</a:t>
            </a:r>
            <a:endParaRPr lang="en-GB" dirty="0"/>
          </a:p>
        </p:txBody>
      </p:sp>
      <p:pic>
        <p:nvPicPr>
          <p:cNvPr id="9" name="Picture 8" descr="A close-up of a logo&#10;&#10;Description automatically generated">
            <a:extLst>
              <a:ext uri="{FF2B5EF4-FFF2-40B4-BE49-F238E27FC236}">
                <a16:creationId xmlns:a16="http://schemas.microsoft.com/office/drawing/2014/main" id="{B536ABF7-C039-8E07-92AF-37F53556111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044517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3E1FF3-3DD8-3F77-AAE2-A32EECFD6A95}"/>
              </a:ext>
            </a:extLst>
          </p:cNvPr>
          <p:cNvPicPr>
            <a:picLocks noChangeAspect="1"/>
          </p:cNvPicPr>
          <p:nvPr/>
        </p:nvPicPr>
        <p:blipFill>
          <a:blip r:embed="rId3"/>
          <a:srcRect l="382" t="871" r="397" b="93"/>
          <a:stretch/>
        </p:blipFill>
        <p:spPr>
          <a:xfrm>
            <a:off x="0" y="-1"/>
            <a:ext cx="9904424" cy="6858001"/>
          </a:xfrm>
          <a:prstGeom prst="rect">
            <a:avLst/>
          </a:prstGeom>
        </p:spPr>
      </p:pic>
      <p:sp>
        <p:nvSpPr>
          <p:cNvPr id="5" name="Slide Number Placeholder 3">
            <a:extLst>
              <a:ext uri="{FF2B5EF4-FFF2-40B4-BE49-F238E27FC236}">
                <a16:creationId xmlns:a16="http://schemas.microsoft.com/office/drawing/2014/main" id="{754B916D-4DDA-A03A-6B82-C3A460461782}"/>
              </a:ext>
            </a:extLst>
          </p:cNvPr>
          <p:cNvSpPr txBox="1">
            <a:spLocks/>
          </p:cNvSpPr>
          <p:nvPr/>
        </p:nvSpPr>
        <p:spPr>
          <a:xfrm>
            <a:off x="7438086" y="6411310"/>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083"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 PSHE Association 2025</a:t>
            </a:r>
            <a:endParaRPr lang="en-GB" dirty="0"/>
          </a:p>
        </p:txBody>
      </p:sp>
      <p:pic>
        <p:nvPicPr>
          <p:cNvPr id="6" name="Picture 5" descr="A close-up of a logo&#10;&#10;Description automatically generated">
            <a:extLst>
              <a:ext uri="{FF2B5EF4-FFF2-40B4-BE49-F238E27FC236}">
                <a16:creationId xmlns:a16="http://schemas.microsoft.com/office/drawing/2014/main" id="{802F7945-6865-ABB2-AC6F-DF8338C4365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142537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EB3A5DCE-84C3-2258-1D58-DAC034C41654}"/>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6" name="Title 5">
            <a:extLst>
              <a:ext uri="{FF2B5EF4-FFF2-40B4-BE49-F238E27FC236}">
                <a16:creationId xmlns:a16="http://schemas.microsoft.com/office/drawing/2014/main" id="{7B9C906D-6583-8109-A627-228C516B4A8A}"/>
              </a:ext>
            </a:extLst>
          </p:cNvPr>
          <p:cNvSpPr>
            <a:spLocks noGrp="1"/>
          </p:cNvSpPr>
          <p:nvPr>
            <p:ph type="title"/>
          </p:nvPr>
        </p:nvSpPr>
        <p:spPr>
          <a:xfrm>
            <a:off x="205987" y="587217"/>
            <a:ext cx="7498822" cy="694054"/>
          </a:xfrm>
        </p:spPr>
        <p:txBody>
          <a:bodyPr/>
          <a:lstStyle/>
          <a:p>
            <a:r>
              <a:rPr lang="en-US" dirty="0"/>
              <a:t>Using this PowerPoint</a:t>
            </a:r>
          </a:p>
        </p:txBody>
      </p:sp>
      <p:sp>
        <p:nvSpPr>
          <p:cNvPr id="5" name="Content Placeholder 14">
            <a:extLst>
              <a:ext uri="{FF2B5EF4-FFF2-40B4-BE49-F238E27FC236}">
                <a16:creationId xmlns:a16="http://schemas.microsoft.com/office/drawing/2014/main" id="{C92B4050-1817-38B7-EDA6-5D6ABEB2F480}"/>
              </a:ext>
            </a:extLst>
          </p:cNvPr>
          <p:cNvSpPr txBox="1">
            <a:spLocks/>
          </p:cNvSpPr>
          <p:nvPr/>
        </p:nvSpPr>
        <p:spPr>
          <a:xfrm>
            <a:off x="234315" y="1333462"/>
            <a:ext cx="7930891" cy="4937321"/>
          </a:xfrm>
          <a:prstGeom prst="rect">
            <a:avLst/>
          </a:prstGeom>
        </p:spPr>
        <p:txBody>
          <a:bodyPr/>
          <a:lst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2900"/>
              </a:lnSpc>
              <a:spcBef>
                <a:spcPts val="1100"/>
              </a:spcBef>
            </a:pPr>
            <a:endParaRPr lang="en-US" dirty="0"/>
          </a:p>
          <a:p>
            <a:pPr>
              <a:lnSpc>
                <a:spcPts val="2900"/>
              </a:lnSpc>
              <a:spcBef>
                <a:spcPts val="1100"/>
              </a:spcBef>
            </a:pPr>
            <a:endParaRPr lang="en-US" dirty="0"/>
          </a:p>
          <a:p>
            <a:pPr>
              <a:lnSpc>
                <a:spcPts val="2900"/>
              </a:lnSpc>
              <a:spcBef>
                <a:spcPts val="1100"/>
              </a:spcBef>
            </a:pPr>
            <a:endParaRPr lang="en-US" dirty="0"/>
          </a:p>
          <a:p>
            <a:pPr>
              <a:lnSpc>
                <a:spcPts val="2900"/>
              </a:lnSpc>
              <a:spcBef>
                <a:spcPts val="1100"/>
              </a:spcBef>
            </a:pPr>
            <a:endParaRPr lang="en-US" dirty="0"/>
          </a:p>
        </p:txBody>
      </p:sp>
      <p:sp>
        <p:nvSpPr>
          <p:cNvPr id="2" name="Content Placeholder 9">
            <a:extLst>
              <a:ext uri="{FF2B5EF4-FFF2-40B4-BE49-F238E27FC236}">
                <a16:creationId xmlns:a16="http://schemas.microsoft.com/office/drawing/2014/main" id="{3C0E994D-63AD-1660-334A-89FCB231E912}"/>
              </a:ext>
            </a:extLst>
          </p:cNvPr>
          <p:cNvSpPr txBox="1">
            <a:spLocks/>
          </p:cNvSpPr>
          <p:nvPr/>
        </p:nvSpPr>
        <p:spPr>
          <a:xfrm>
            <a:off x="249429" y="1295678"/>
            <a:ext cx="7498822" cy="4566366"/>
          </a:xfrm>
          <a:prstGeom prst="rect">
            <a:avLst/>
          </a:prstGeom>
        </p:spPr>
        <p:txBody>
          <a:bodyPr vert="horz" lIns="91440" tIns="45720" rIns="91440" bIns="45720" rtlCol="0">
            <a:noAutofit/>
          </a:bodyPr>
          <a:lstStyle>
            <a:lvl1pPr marL="0" indent="0" algn="l" defTabSz="990570" rtl="0" eaLnBrk="1" latinLnBrk="0" hangingPunct="1">
              <a:lnSpc>
                <a:spcPts val="2500"/>
              </a:lnSpc>
              <a:spcBef>
                <a:spcPts val="1000"/>
              </a:spcBef>
              <a:spcAft>
                <a:spcPts val="16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2800"/>
              </a:lnSpc>
              <a:spcBef>
                <a:spcPts val="1100"/>
              </a:spcBef>
              <a:spcAft>
                <a:spcPts val="0"/>
              </a:spcAft>
            </a:pPr>
            <a:r>
              <a:rPr lang="en-US" dirty="0"/>
              <a:t>The slides in this presentation are divided into two sections:</a:t>
            </a:r>
          </a:p>
          <a:p>
            <a:pPr marL="234000" indent="-234000">
              <a:lnSpc>
                <a:spcPts val="2800"/>
              </a:lnSpc>
              <a:spcBef>
                <a:spcPts val="1100"/>
              </a:spcBef>
              <a:spcAft>
                <a:spcPts val="0"/>
              </a:spcAft>
              <a:buFont typeface="+mj-lt"/>
              <a:buAutoNum type="romanLcPeriod"/>
            </a:pPr>
            <a:r>
              <a:rPr lang="en-US" b="1" i="1" dirty="0"/>
              <a:t>Teacher slides (purple) </a:t>
            </a:r>
            <a:r>
              <a:rPr lang="en-US" dirty="0"/>
              <a:t>– provide key information regarding lesson preparation.</a:t>
            </a:r>
          </a:p>
          <a:p>
            <a:pPr marL="234000" indent="-234000">
              <a:lnSpc>
                <a:spcPts val="2800"/>
              </a:lnSpc>
              <a:spcBef>
                <a:spcPts val="1100"/>
              </a:spcBef>
              <a:spcAft>
                <a:spcPts val="0"/>
              </a:spcAft>
              <a:buFont typeface="+mj-lt"/>
              <a:buAutoNum type="romanLcPeriod"/>
            </a:pPr>
            <a:r>
              <a:rPr lang="en-US" b="1" i="1" dirty="0"/>
              <a:t>Student slides </a:t>
            </a:r>
            <a:r>
              <a:rPr lang="en-US" dirty="0"/>
              <a:t>– provide a visual focus point for students during the lesson and delivery notes for teachers about the activities. Click ‘notes’ to view these. </a:t>
            </a:r>
          </a:p>
          <a:p>
            <a:pPr>
              <a:lnSpc>
                <a:spcPts val="2800"/>
              </a:lnSpc>
              <a:spcBef>
                <a:spcPts val="1100"/>
              </a:spcBef>
              <a:spcAft>
                <a:spcPts val="0"/>
              </a:spcAft>
            </a:pPr>
            <a:r>
              <a:rPr lang="en-US" dirty="0"/>
              <a:t>Ensure that you select ‘Use Presenter View’ under the ‘Slide Show’ tab – this will allow you to preview the teaching notes on your monitor while the main presentation is displayed on a screen/smartboard.</a:t>
            </a:r>
          </a:p>
          <a:p>
            <a:pPr>
              <a:lnSpc>
                <a:spcPts val="2800"/>
              </a:lnSpc>
              <a:spcBef>
                <a:spcPts val="1100"/>
              </a:spcBef>
            </a:pPr>
            <a:endParaRPr lang="en-US" dirty="0"/>
          </a:p>
          <a:p>
            <a:pPr>
              <a:lnSpc>
                <a:spcPts val="2800"/>
              </a:lnSpc>
              <a:spcBef>
                <a:spcPts val="1100"/>
              </a:spcBef>
            </a:pPr>
            <a:endParaRPr lang="en-US" dirty="0"/>
          </a:p>
        </p:txBody>
      </p:sp>
    </p:spTree>
    <p:extLst>
      <p:ext uri="{BB962C8B-B14F-4D97-AF65-F5344CB8AC3E}">
        <p14:creationId xmlns:p14="http://schemas.microsoft.com/office/powerpoint/2010/main" val="2868642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4D1021FC-0916-5BA4-81AE-5EC5D80DE3F4}"/>
              </a:ext>
            </a:extLst>
          </p:cNvPr>
          <p:cNvSpPr/>
          <p:nvPr/>
        </p:nvSpPr>
        <p:spPr>
          <a:xfrm>
            <a:off x="323850" y="3620595"/>
            <a:ext cx="4629150" cy="1881428"/>
          </a:xfrm>
          <a:prstGeom prst="roundRect">
            <a:avLst>
              <a:gd name="adj" fmla="val 3692"/>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lvl="0" indent="0">
              <a:lnSpc>
                <a:spcPts val="2800"/>
              </a:lnSpc>
              <a:buNone/>
            </a:pPr>
            <a:r>
              <a:rPr lang="en-GB" sz="2000" b="1" dirty="0">
                <a:solidFill>
                  <a:schemeClr val="tx1"/>
                </a:solidFill>
                <a:latin typeface="Century Gothic" panose="020B0502020202020204" pitchFamily="34" charset="0"/>
              </a:rPr>
              <a:t>Key:</a:t>
            </a:r>
          </a:p>
          <a:p>
            <a:pPr marL="0" lvl="0" indent="0">
              <a:lnSpc>
                <a:spcPts val="2800"/>
              </a:lnSpc>
              <a:buNone/>
            </a:pPr>
            <a:r>
              <a:rPr lang="en-GB" sz="2000" b="1" dirty="0">
                <a:solidFill>
                  <a:schemeClr val="accent1"/>
                </a:solidFill>
                <a:latin typeface="Century Gothic" panose="020B0502020202020204" pitchFamily="34" charset="0"/>
              </a:rPr>
              <a:t>Green</a:t>
            </a:r>
            <a:r>
              <a:rPr lang="en-GB" sz="2000" b="1" dirty="0">
                <a:solidFill>
                  <a:schemeClr val="tx1"/>
                </a:solidFill>
                <a:latin typeface="Century Gothic" panose="020B0502020202020204" pitchFamily="34" charset="0"/>
              </a:rPr>
              <a:t> </a:t>
            </a:r>
            <a:r>
              <a:rPr lang="en-GB" sz="2000" dirty="0">
                <a:solidFill>
                  <a:schemeClr val="tx1"/>
                </a:solidFill>
                <a:latin typeface="Century Gothic" panose="020B0502020202020204" pitchFamily="34" charset="0"/>
              </a:rPr>
              <a:t>will </a:t>
            </a:r>
            <a:r>
              <a:rPr lang="en-GB" sz="2000" u="sng" dirty="0">
                <a:solidFill>
                  <a:schemeClr val="tx1"/>
                </a:solidFill>
                <a:latin typeface="Century Gothic" panose="020B0502020202020204" pitchFamily="34" charset="0"/>
              </a:rPr>
              <a:t>definitely</a:t>
            </a:r>
            <a:r>
              <a:rPr lang="en-GB" sz="2000" dirty="0">
                <a:solidFill>
                  <a:schemeClr val="tx1"/>
                </a:solidFill>
                <a:latin typeface="Century Gothic" panose="020B0502020202020204" pitchFamily="34" charset="0"/>
              </a:rPr>
              <a:t> happen</a:t>
            </a:r>
          </a:p>
          <a:p>
            <a:pPr marL="0" lvl="0" indent="0">
              <a:lnSpc>
                <a:spcPts val="2800"/>
              </a:lnSpc>
              <a:buNone/>
            </a:pPr>
            <a:r>
              <a:rPr lang="en-GB" sz="2000" b="1" dirty="0">
                <a:solidFill>
                  <a:srgbClr val="FFA500"/>
                </a:solidFill>
                <a:latin typeface="Century Gothic" panose="020B0502020202020204" pitchFamily="34" charset="0"/>
              </a:rPr>
              <a:t>Orange</a:t>
            </a:r>
            <a:r>
              <a:rPr lang="en-GB" sz="2000" b="1" dirty="0">
                <a:solidFill>
                  <a:srgbClr val="FFC000"/>
                </a:solidFill>
                <a:latin typeface="Century Gothic" panose="020B0502020202020204" pitchFamily="34" charset="0"/>
              </a:rPr>
              <a:t> </a:t>
            </a:r>
            <a:r>
              <a:rPr lang="en-GB" sz="2000" dirty="0">
                <a:solidFill>
                  <a:schemeClr val="tx1"/>
                </a:solidFill>
                <a:latin typeface="Century Gothic" panose="020B0502020202020204" pitchFamily="34" charset="0"/>
              </a:rPr>
              <a:t>will </a:t>
            </a:r>
            <a:r>
              <a:rPr lang="en-GB" sz="2000" u="sng" dirty="0">
                <a:solidFill>
                  <a:schemeClr val="tx1"/>
                </a:solidFill>
                <a:latin typeface="Century Gothic" panose="020B0502020202020204" pitchFamily="34" charset="0"/>
              </a:rPr>
              <a:t>sometimes</a:t>
            </a:r>
            <a:r>
              <a:rPr lang="en-GB" sz="2000" dirty="0">
                <a:solidFill>
                  <a:schemeClr val="tx1"/>
                </a:solidFill>
                <a:latin typeface="Century Gothic" panose="020B0502020202020204" pitchFamily="34" charset="0"/>
              </a:rPr>
              <a:t> happen</a:t>
            </a:r>
          </a:p>
          <a:p>
            <a:pPr marL="0" lvl="0" indent="0">
              <a:lnSpc>
                <a:spcPts val="2800"/>
              </a:lnSpc>
              <a:buNone/>
            </a:pPr>
            <a:r>
              <a:rPr lang="en-GB" sz="2000" b="1" dirty="0">
                <a:solidFill>
                  <a:srgbClr val="FF0000"/>
                </a:solidFill>
                <a:latin typeface="Century Gothic" panose="020B0502020202020204" pitchFamily="34" charset="0"/>
              </a:rPr>
              <a:t>Red</a:t>
            </a:r>
            <a:r>
              <a:rPr lang="en-GB" sz="2000" dirty="0">
                <a:solidFill>
                  <a:srgbClr val="FFC000"/>
                </a:solidFill>
                <a:latin typeface="Century Gothic" panose="020B0502020202020204" pitchFamily="34" charset="0"/>
              </a:rPr>
              <a:t> </a:t>
            </a:r>
            <a:r>
              <a:rPr lang="en-GB" sz="2000" dirty="0">
                <a:solidFill>
                  <a:schemeClr val="tx1"/>
                </a:solidFill>
                <a:latin typeface="Century Gothic" panose="020B0502020202020204" pitchFamily="34" charset="0"/>
              </a:rPr>
              <a:t>will </a:t>
            </a:r>
            <a:r>
              <a:rPr lang="en-GB" sz="2000" u="sng" dirty="0">
                <a:solidFill>
                  <a:schemeClr val="tx1"/>
                </a:solidFill>
                <a:latin typeface="Century Gothic" panose="020B0502020202020204" pitchFamily="34" charset="0"/>
              </a:rPr>
              <a:t>rarely or never</a:t>
            </a:r>
            <a:r>
              <a:rPr lang="en-GB" sz="2000" dirty="0">
                <a:solidFill>
                  <a:schemeClr val="tx1"/>
                </a:solidFill>
                <a:latin typeface="Century Gothic" panose="020B0502020202020204" pitchFamily="34" charset="0"/>
              </a:rPr>
              <a:t> happen</a:t>
            </a:r>
          </a:p>
        </p:txBody>
      </p:sp>
      <p:sp>
        <p:nvSpPr>
          <p:cNvPr id="3" name="Title 2">
            <a:extLst>
              <a:ext uri="{FF2B5EF4-FFF2-40B4-BE49-F238E27FC236}">
                <a16:creationId xmlns:a16="http://schemas.microsoft.com/office/drawing/2014/main" id="{783F24B0-692E-218A-B18B-40CA96417BE8}"/>
              </a:ext>
            </a:extLst>
          </p:cNvPr>
          <p:cNvSpPr>
            <a:spLocks noGrp="1"/>
          </p:cNvSpPr>
          <p:nvPr>
            <p:ph type="title"/>
          </p:nvPr>
        </p:nvSpPr>
        <p:spPr>
          <a:xfrm>
            <a:off x="212811" y="543878"/>
            <a:ext cx="7749945" cy="694054"/>
          </a:xfrm>
        </p:spPr>
        <p:txBody>
          <a:bodyPr/>
          <a:lstStyle/>
          <a:p>
            <a:r>
              <a:rPr lang="en-US" dirty="0"/>
              <a:t>Predicting outcomes</a:t>
            </a:r>
            <a:endParaRPr lang="en-GB" dirty="0"/>
          </a:p>
        </p:txBody>
      </p:sp>
      <p:sp>
        <p:nvSpPr>
          <p:cNvPr id="4" name="Slide Number Placeholder 3">
            <a:extLst>
              <a:ext uri="{FF2B5EF4-FFF2-40B4-BE49-F238E27FC236}">
                <a16:creationId xmlns:a16="http://schemas.microsoft.com/office/drawing/2014/main" id="{87710451-C036-C071-53D7-B058086268D2}"/>
              </a:ext>
            </a:extLst>
          </p:cNvPr>
          <p:cNvSpPr>
            <a:spLocks noGrp="1"/>
          </p:cNvSpPr>
          <p:nvPr>
            <p:ph type="sldNum" sz="quarter" idx="4"/>
          </p:nvPr>
        </p:nvSpPr>
        <p:spPr/>
        <p:txBody>
          <a:bodyPr/>
          <a:lstStyle/>
          <a:p>
            <a:r>
              <a:rPr lang="en-GB"/>
              <a:t>© PSHE Association 2025</a:t>
            </a:r>
            <a:endParaRPr lang="en-GB" dirty="0"/>
          </a:p>
        </p:txBody>
      </p:sp>
      <p:sp>
        <p:nvSpPr>
          <p:cNvPr id="2" name="Content Placeholder 1">
            <a:extLst>
              <a:ext uri="{FF2B5EF4-FFF2-40B4-BE49-F238E27FC236}">
                <a16:creationId xmlns:a16="http://schemas.microsoft.com/office/drawing/2014/main" id="{40222AEA-D5A9-A506-CBE1-BB88531F1BA9}"/>
              </a:ext>
            </a:extLst>
          </p:cNvPr>
          <p:cNvSpPr>
            <a:spLocks noGrp="1"/>
          </p:cNvSpPr>
          <p:nvPr>
            <p:ph sz="half" idx="4294967295"/>
          </p:nvPr>
        </p:nvSpPr>
        <p:spPr>
          <a:xfrm>
            <a:off x="240289" y="1355977"/>
            <a:ext cx="4712711" cy="2042543"/>
          </a:xfrm>
        </p:spPr>
        <p:txBody>
          <a:bodyPr>
            <a:noAutofit/>
          </a:bodyPr>
          <a:lstStyle/>
          <a:p>
            <a:pPr marL="126000" lvl="0" indent="-126000">
              <a:lnSpc>
                <a:spcPts val="2800"/>
              </a:lnSpc>
              <a:spcBef>
                <a:spcPts val="1100"/>
              </a:spcBef>
            </a:pPr>
            <a:r>
              <a:rPr lang="en-GB" sz="2000" dirty="0"/>
              <a:t>Focussing on the scenario your group currently has, read each of the outcomes on your sheet. </a:t>
            </a:r>
          </a:p>
          <a:p>
            <a:pPr marL="126000" lvl="0" indent="-126000">
              <a:lnSpc>
                <a:spcPts val="2800"/>
              </a:lnSpc>
              <a:spcBef>
                <a:spcPts val="1100"/>
              </a:spcBef>
            </a:pPr>
            <a:r>
              <a:rPr lang="en-GB" sz="2000" dirty="0"/>
              <a:t>Shade each box based on how likely you think it is.</a:t>
            </a:r>
          </a:p>
          <a:p>
            <a:endParaRPr lang="en-GB" dirty="0"/>
          </a:p>
        </p:txBody>
      </p:sp>
      <p:pic>
        <p:nvPicPr>
          <p:cNvPr id="7" name="Google Shape;398;p16">
            <a:extLst>
              <a:ext uri="{FF2B5EF4-FFF2-40B4-BE49-F238E27FC236}">
                <a16:creationId xmlns:a16="http://schemas.microsoft.com/office/drawing/2014/main" id="{EA223D7F-45A3-3A08-2500-778ED9C7AFB4}"/>
              </a:ext>
            </a:extLst>
          </p:cNvPr>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100000"/>
                    </a14:imgEffect>
                  </a14:imgLayer>
                </a14:imgProps>
              </a:ext>
            </a:extLst>
          </a:blip>
          <a:srcRect/>
          <a:stretch/>
        </p:blipFill>
        <p:spPr>
          <a:xfrm>
            <a:off x="301624" y="5898239"/>
            <a:ext cx="408764" cy="664804"/>
          </a:xfrm>
          <a:prstGeom prst="rect">
            <a:avLst/>
          </a:prstGeom>
          <a:noFill/>
          <a:ln>
            <a:noFill/>
          </a:ln>
        </p:spPr>
      </p:pic>
      <p:pic>
        <p:nvPicPr>
          <p:cNvPr id="9" name="Google Shape;399;p16">
            <a:extLst>
              <a:ext uri="{FF2B5EF4-FFF2-40B4-BE49-F238E27FC236}">
                <a16:creationId xmlns:a16="http://schemas.microsoft.com/office/drawing/2014/main" id="{FA76950F-BB49-B9FF-C375-F06F444CB171}"/>
              </a:ext>
            </a:extLst>
          </p:cNvPr>
          <p:cNvPicPr preferRelativeResize="0"/>
          <p:nvPr/>
        </p:nvPicPr>
        <p:blipFill rotWithShape="1">
          <a:blip r:embed="rId5">
            <a:alphaModFix/>
            <a:extLst>
              <a:ext uri="{BEBA8EAE-BF5A-486C-A8C5-ECC9F3942E4B}">
                <a14:imgProps xmlns:a14="http://schemas.microsoft.com/office/drawing/2010/main">
                  <a14:imgLayer r:embed="rId6">
                    <a14:imgEffect>
                      <a14:brightnessContrast bright="-100000"/>
                    </a14:imgEffect>
                  </a14:imgLayer>
                </a14:imgProps>
              </a:ext>
            </a:extLst>
          </a:blip>
          <a:srcRect/>
          <a:stretch/>
        </p:blipFill>
        <p:spPr>
          <a:xfrm>
            <a:off x="710389" y="6051927"/>
            <a:ext cx="440209" cy="480636"/>
          </a:xfrm>
          <a:prstGeom prst="rect">
            <a:avLst/>
          </a:prstGeom>
          <a:noFill/>
          <a:ln>
            <a:noFill/>
          </a:ln>
        </p:spPr>
      </p:pic>
      <p:sp>
        <p:nvSpPr>
          <p:cNvPr id="10" name="Content Placeholder 1">
            <a:extLst>
              <a:ext uri="{FF2B5EF4-FFF2-40B4-BE49-F238E27FC236}">
                <a16:creationId xmlns:a16="http://schemas.microsoft.com/office/drawing/2014/main" id="{70A52D6C-DE6B-99BA-2E2A-D65252B08F7E}"/>
              </a:ext>
            </a:extLst>
          </p:cNvPr>
          <p:cNvSpPr txBox="1">
            <a:spLocks/>
          </p:cNvSpPr>
          <p:nvPr/>
        </p:nvSpPr>
        <p:spPr>
          <a:xfrm>
            <a:off x="7067694" y="3863917"/>
            <a:ext cx="4309630" cy="1955259"/>
          </a:xfrm>
          <a:prstGeom prst="rect">
            <a:avLst/>
          </a:prstGeom>
        </p:spPr>
        <p:txBody>
          <a:bodyPr vert="horz" lIns="91440" tIns="45720" rIns="91440" bIns="45720" rtlCol="0">
            <a:normAutofit/>
          </a:bodyPr>
          <a:lst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marL="0" lvl="0" indent="0">
              <a:buNone/>
            </a:pPr>
            <a:endParaRPr lang="en-GB" sz="2000" dirty="0"/>
          </a:p>
        </p:txBody>
      </p:sp>
      <p:pic>
        <p:nvPicPr>
          <p:cNvPr id="16" name="Picture 15" descr="A card with text on it&#10;&#10;Description automatically generated">
            <a:extLst>
              <a:ext uri="{FF2B5EF4-FFF2-40B4-BE49-F238E27FC236}">
                <a16:creationId xmlns:a16="http://schemas.microsoft.com/office/drawing/2014/main" id="{0EE2EF49-CC18-C60A-9D91-A17E80A3BDAA}"/>
              </a:ext>
            </a:extLst>
          </p:cNvPr>
          <p:cNvPicPr>
            <a:picLocks noChangeAspect="1"/>
          </p:cNvPicPr>
          <p:nvPr/>
        </p:nvPicPr>
        <p:blipFill>
          <a:blip r:embed="rId7"/>
          <a:srcRect r="13786"/>
          <a:stretch/>
        </p:blipFill>
        <p:spPr>
          <a:xfrm>
            <a:off x="5329211" y="1355977"/>
            <a:ext cx="4576789" cy="4034852"/>
          </a:xfrm>
          <a:prstGeom prst="rect">
            <a:avLst/>
          </a:prstGeom>
          <a:effectLst>
            <a:outerShdw blurRad="50800" dist="38100" dir="8040000" algn="tr" rotWithShape="0">
              <a:prstClr val="black">
                <a:alpha val="40000"/>
              </a:prstClr>
            </a:outerShdw>
          </a:effectLst>
        </p:spPr>
      </p:pic>
      <p:pic>
        <p:nvPicPr>
          <p:cNvPr id="6" name="Picture 5" descr="A red and black striped background&#10;&#10;Description automatically generated">
            <a:extLst>
              <a:ext uri="{FF2B5EF4-FFF2-40B4-BE49-F238E27FC236}">
                <a16:creationId xmlns:a16="http://schemas.microsoft.com/office/drawing/2014/main" id="{3B4F005C-18F9-4B50-D4FD-F69BE725ED96}"/>
              </a:ext>
            </a:extLst>
          </p:cNvPr>
          <p:cNvPicPr>
            <a:picLocks noChangeAspect="1"/>
          </p:cNvPicPr>
          <p:nvPr/>
        </p:nvPicPr>
        <p:blipFill>
          <a:blip r:embed="rId8"/>
          <a:stretch>
            <a:fillRect/>
          </a:stretch>
        </p:blipFill>
        <p:spPr>
          <a:xfrm rot="19003294">
            <a:off x="6116895" y="4371567"/>
            <a:ext cx="199508" cy="1526672"/>
          </a:xfrm>
          <a:prstGeom prst="rect">
            <a:avLst/>
          </a:prstGeom>
        </p:spPr>
      </p:pic>
      <p:pic>
        <p:nvPicPr>
          <p:cNvPr id="12" name="Picture 11" descr="A green and black striped object&#10;&#10;Description automatically generated">
            <a:extLst>
              <a:ext uri="{FF2B5EF4-FFF2-40B4-BE49-F238E27FC236}">
                <a16:creationId xmlns:a16="http://schemas.microsoft.com/office/drawing/2014/main" id="{F519C102-FDBA-9EF5-7404-4C7572DB42BE}"/>
              </a:ext>
            </a:extLst>
          </p:cNvPr>
          <p:cNvPicPr>
            <a:picLocks noChangeAspect="1"/>
          </p:cNvPicPr>
          <p:nvPr/>
        </p:nvPicPr>
        <p:blipFill>
          <a:blip r:embed="rId9"/>
          <a:stretch>
            <a:fillRect/>
          </a:stretch>
        </p:blipFill>
        <p:spPr>
          <a:xfrm rot="1388669">
            <a:off x="6807331" y="592640"/>
            <a:ext cx="199508" cy="1526672"/>
          </a:xfrm>
          <a:prstGeom prst="rect">
            <a:avLst/>
          </a:prstGeom>
        </p:spPr>
      </p:pic>
      <p:pic>
        <p:nvPicPr>
          <p:cNvPr id="14" name="Picture 13" descr="A red and black striped object&#10;&#10;Description automatically generated">
            <a:extLst>
              <a:ext uri="{FF2B5EF4-FFF2-40B4-BE49-F238E27FC236}">
                <a16:creationId xmlns:a16="http://schemas.microsoft.com/office/drawing/2014/main" id="{4A1C0118-6333-6EE1-61FF-E599025B775D}"/>
              </a:ext>
            </a:extLst>
          </p:cNvPr>
          <p:cNvPicPr>
            <a:picLocks noChangeAspect="1"/>
          </p:cNvPicPr>
          <p:nvPr/>
        </p:nvPicPr>
        <p:blipFill>
          <a:blip r:embed="rId10"/>
          <a:stretch>
            <a:fillRect/>
          </a:stretch>
        </p:blipFill>
        <p:spPr>
          <a:xfrm rot="7633940">
            <a:off x="8665392" y="4678349"/>
            <a:ext cx="199508" cy="1526672"/>
          </a:xfrm>
          <a:prstGeom prst="rect">
            <a:avLst/>
          </a:prstGeom>
        </p:spPr>
      </p:pic>
    </p:spTree>
    <p:extLst>
      <p:ext uri="{BB962C8B-B14F-4D97-AF65-F5344CB8AC3E}">
        <p14:creationId xmlns:p14="http://schemas.microsoft.com/office/powerpoint/2010/main" val="789895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CB2FCA96-DBE0-AA6A-E25D-E22898BF25A1}"/>
              </a:ext>
            </a:extLst>
          </p:cNvPr>
          <p:cNvSpPr/>
          <p:nvPr/>
        </p:nvSpPr>
        <p:spPr>
          <a:xfrm>
            <a:off x="5978236" y="1398606"/>
            <a:ext cx="3602327" cy="5012704"/>
          </a:xfrm>
          <a:prstGeom prst="roundRect">
            <a:avLst>
              <a:gd name="adj" fmla="val 2499"/>
            </a:avLst>
          </a:prstGeom>
          <a:solidFill>
            <a:srgbClr val="BCCE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913F5293-A1FE-7A03-AC3E-1EC2531C9AED}"/>
              </a:ext>
            </a:extLst>
          </p:cNvPr>
          <p:cNvSpPr>
            <a:spLocks noGrp="1"/>
          </p:cNvSpPr>
          <p:nvPr>
            <p:ph sz="half" idx="10"/>
          </p:nvPr>
        </p:nvSpPr>
        <p:spPr>
          <a:xfrm>
            <a:off x="232915" y="1303304"/>
            <a:ext cx="5163430" cy="4368246"/>
          </a:xfrm>
        </p:spPr>
        <p:txBody>
          <a:bodyPr>
            <a:noAutofit/>
          </a:bodyPr>
          <a:lstStyle/>
          <a:p>
            <a:pPr lvl="0"/>
            <a:r>
              <a:rPr lang="en-GB" b="1" dirty="0"/>
              <a:t>Divide your page into four sections and write each of the following headings:</a:t>
            </a:r>
          </a:p>
          <a:p>
            <a:pPr marL="126000" lvl="0" indent="-126000">
              <a:buFont typeface="Arial" panose="020B0604020202020204" pitchFamily="34" charset="0"/>
              <a:buChar char="•"/>
            </a:pPr>
            <a:r>
              <a:rPr lang="en-GB" dirty="0"/>
              <a:t>Personal</a:t>
            </a:r>
          </a:p>
          <a:p>
            <a:pPr marL="126000" lvl="0" indent="-126000">
              <a:buFont typeface="Arial" panose="020B0604020202020204" pitchFamily="34" charset="0"/>
              <a:buChar char="•"/>
            </a:pPr>
            <a:r>
              <a:rPr lang="en-GB" dirty="0"/>
              <a:t>Friends and family</a:t>
            </a:r>
          </a:p>
          <a:p>
            <a:pPr marL="126000" lvl="0" indent="-126000">
              <a:buFont typeface="Arial" panose="020B0604020202020204" pitchFamily="34" charset="0"/>
              <a:buChar char="•"/>
            </a:pPr>
            <a:r>
              <a:rPr lang="en-GB" dirty="0"/>
              <a:t>Career</a:t>
            </a:r>
          </a:p>
          <a:p>
            <a:pPr marL="126000" lvl="0" indent="-126000">
              <a:buFont typeface="Arial" panose="020B0604020202020204" pitchFamily="34" charset="0"/>
              <a:buChar char="•"/>
            </a:pPr>
            <a:r>
              <a:rPr lang="en-GB" dirty="0"/>
              <a:t>Travel</a:t>
            </a:r>
          </a:p>
          <a:p>
            <a:r>
              <a:rPr lang="en-GB" dirty="0">
                <a:solidFill>
                  <a:schemeClr val="tx1"/>
                </a:solidFill>
              </a:rPr>
              <a:t>As a group, write down any consequences having a drug-related criminal record might have on each of these aspects of a person’s life.</a:t>
            </a:r>
          </a:p>
          <a:p>
            <a:pPr lvl="0"/>
            <a:endParaRPr lang="en-GB" dirty="0"/>
          </a:p>
          <a:p>
            <a:endParaRPr lang="en-GB" dirty="0"/>
          </a:p>
        </p:txBody>
      </p:sp>
      <p:sp>
        <p:nvSpPr>
          <p:cNvPr id="3" name="Title 2">
            <a:extLst>
              <a:ext uri="{FF2B5EF4-FFF2-40B4-BE49-F238E27FC236}">
                <a16:creationId xmlns:a16="http://schemas.microsoft.com/office/drawing/2014/main" id="{22982B33-C06C-5533-0885-5142BFE45E60}"/>
              </a:ext>
            </a:extLst>
          </p:cNvPr>
          <p:cNvSpPr>
            <a:spLocks noGrp="1"/>
          </p:cNvSpPr>
          <p:nvPr>
            <p:ph type="title"/>
          </p:nvPr>
        </p:nvSpPr>
        <p:spPr>
          <a:xfrm>
            <a:off x="233593" y="543878"/>
            <a:ext cx="6672898" cy="694054"/>
          </a:xfrm>
        </p:spPr>
        <p:txBody>
          <a:bodyPr/>
          <a:lstStyle/>
          <a:p>
            <a:r>
              <a:rPr lang="en-US" dirty="0"/>
              <a:t>Ongoing consequences</a:t>
            </a:r>
            <a:endParaRPr lang="en-GB" dirty="0"/>
          </a:p>
        </p:txBody>
      </p:sp>
      <p:sp>
        <p:nvSpPr>
          <p:cNvPr id="4" name="Slide Number Placeholder 3">
            <a:extLst>
              <a:ext uri="{FF2B5EF4-FFF2-40B4-BE49-F238E27FC236}">
                <a16:creationId xmlns:a16="http://schemas.microsoft.com/office/drawing/2014/main" id="{7B39FCBB-4583-EA42-BCBA-03B3DF50DE47}"/>
              </a:ext>
            </a:extLst>
          </p:cNvPr>
          <p:cNvSpPr>
            <a:spLocks noGrp="1"/>
          </p:cNvSpPr>
          <p:nvPr>
            <p:ph type="sldNum" sz="quarter" idx="4"/>
          </p:nvPr>
        </p:nvSpPr>
        <p:spPr/>
        <p:txBody>
          <a:bodyPr/>
          <a:lstStyle/>
          <a:p>
            <a:r>
              <a:rPr lang="en-GB"/>
              <a:t>© PSHE Association 2025</a:t>
            </a:r>
            <a:endParaRPr lang="en-GB" dirty="0"/>
          </a:p>
        </p:txBody>
      </p:sp>
      <p:graphicFrame>
        <p:nvGraphicFramePr>
          <p:cNvPr id="7" name="Table 6">
            <a:extLst>
              <a:ext uri="{FF2B5EF4-FFF2-40B4-BE49-F238E27FC236}">
                <a16:creationId xmlns:a16="http://schemas.microsoft.com/office/drawing/2014/main" id="{61901418-EAA2-ED38-679C-368767A27AE9}"/>
              </a:ext>
            </a:extLst>
          </p:cNvPr>
          <p:cNvGraphicFramePr>
            <a:graphicFrameLocks noGrp="1"/>
          </p:cNvGraphicFramePr>
          <p:nvPr>
            <p:extLst>
              <p:ext uri="{D42A27DB-BD31-4B8C-83A1-F6EECF244321}">
                <p14:modId xmlns:p14="http://schemas.microsoft.com/office/powerpoint/2010/main" val="3589460759"/>
              </p:ext>
            </p:extLst>
          </p:nvPr>
        </p:nvGraphicFramePr>
        <p:xfrm>
          <a:off x="6096000" y="1544400"/>
          <a:ext cx="3383104" cy="4769722"/>
        </p:xfrm>
        <a:graphic>
          <a:graphicData uri="http://schemas.openxmlformats.org/drawingml/2006/table">
            <a:tbl>
              <a:tblPr firstRow="1" bandRow="1">
                <a:tableStyleId>{5C22544A-7EE6-4342-B048-85BDC9FD1C3A}</a:tableStyleId>
              </a:tblPr>
              <a:tblGrid>
                <a:gridCol w="1691552">
                  <a:extLst>
                    <a:ext uri="{9D8B030D-6E8A-4147-A177-3AD203B41FA5}">
                      <a16:colId xmlns:a16="http://schemas.microsoft.com/office/drawing/2014/main" val="3422463705"/>
                    </a:ext>
                  </a:extLst>
                </a:gridCol>
                <a:gridCol w="1691552">
                  <a:extLst>
                    <a:ext uri="{9D8B030D-6E8A-4147-A177-3AD203B41FA5}">
                      <a16:colId xmlns:a16="http://schemas.microsoft.com/office/drawing/2014/main" val="1493563051"/>
                    </a:ext>
                  </a:extLst>
                </a:gridCol>
              </a:tblGrid>
              <a:tr h="2384861">
                <a:tc>
                  <a:txBody>
                    <a:bodyPr/>
                    <a:lstStyle/>
                    <a:p>
                      <a:r>
                        <a:rPr lang="en-GB" sz="1400" b="1" dirty="0">
                          <a:solidFill>
                            <a:schemeClr val="tx1"/>
                          </a:solidFill>
                          <a:latin typeface="Century Gothic" panose="020B0502020202020204" pitchFamily="34" charset="0"/>
                        </a:rPr>
                        <a:t>Personal</a:t>
                      </a:r>
                    </a:p>
                  </a:txBody>
                  <a:tcPr marL="108000" marT="108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b="1" dirty="0">
                          <a:solidFill>
                            <a:schemeClr val="tx1"/>
                          </a:solidFill>
                          <a:latin typeface="Century Gothic" panose="020B0502020202020204" pitchFamily="34" charset="0"/>
                        </a:rPr>
                        <a:t>Friends &amp; family</a:t>
                      </a:r>
                    </a:p>
                  </a:txBody>
                  <a:tcPr marL="108000" marT="1080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1932049"/>
                  </a:ext>
                </a:extLst>
              </a:tr>
              <a:tr h="2384861">
                <a:tc>
                  <a:txBody>
                    <a:bodyPr/>
                    <a:lstStyle/>
                    <a:p>
                      <a:r>
                        <a:rPr lang="en-GB" sz="1400" b="1" dirty="0">
                          <a:solidFill>
                            <a:schemeClr val="tx1"/>
                          </a:solidFill>
                          <a:latin typeface="Century Gothic" panose="020B0502020202020204" pitchFamily="34" charset="0"/>
                        </a:rPr>
                        <a:t>Career</a:t>
                      </a:r>
                    </a:p>
                  </a:txBody>
                  <a:tcPr marL="108000" marT="108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1400" b="1" dirty="0">
                          <a:solidFill>
                            <a:schemeClr val="tx1"/>
                          </a:solidFill>
                          <a:latin typeface="Century Gothic" panose="020B0502020202020204" pitchFamily="34" charset="0"/>
                        </a:rPr>
                        <a:t>Travel</a:t>
                      </a:r>
                    </a:p>
                  </a:txBody>
                  <a:tcPr marL="108000" marT="1080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02959431"/>
                  </a:ext>
                </a:extLst>
              </a:tr>
            </a:tbl>
          </a:graphicData>
        </a:graphic>
      </p:graphicFrame>
      <p:pic>
        <p:nvPicPr>
          <p:cNvPr id="6" name="Picture 5" descr="A green and black striped object&#10;&#10;Description automatically generated">
            <a:extLst>
              <a:ext uri="{FF2B5EF4-FFF2-40B4-BE49-F238E27FC236}">
                <a16:creationId xmlns:a16="http://schemas.microsoft.com/office/drawing/2014/main" id="{EF1721B5-2C7B-9774-B444-EAB0BC0750A6}"/>
              </a:ext>
            </a:extLst>
          </p:cNvPr>
          <p:cNvPicPr>
            <a:picLocks noChangeAspect="1"/>
          </p:cNvPicPr>
          <p:nvPr/>
        </p:nvPicPr>
        <p:blipFill>
          <a:blip r:embed="rId3"/>
          <a:stretch>
            <a:fillRect/>
          </a:stretch>
        </p:blipFill>
        <p:spPr>
          <a:xfrm rot="12944608">
            <a:off x="5937365" y="2024352"/>
            <a:ext cx="199508" cy="1526672"/>
          </a:xfrm>
          <a:prstGeom prst="rect">
            <a:avLst/>
          </a:prstGeom>
        </p:spPr>
      </p:pic>
    </p:spTree>
    <p:extLst>
      <p:ext uri="{BB962C8B-B14F-4D97-AF65-F5344CB8AC3E}">
        <p14:creationId xmlns:p14="http://schemas.microsoft.com/office/powerpoint/2010/main" val="3702454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D367C059-0E73-89E7-37B8-A3D76C5E1CB9}"/>
              </a:ext>
            </a:extLst>
          </p:cNvPr>
          <p:cNvSpPr/>
          <p:nvPr/>
        </p:nvSpPr>
        <p:spPr>
          <a:xfrm>
            <a:off x="323849" y="329646"/>
            <a:ext cx="4528800" cy="2934428"/>
          </a:xfrm>
          <a:prstGeom prst="roundRect">
            <a:avLst>
              <a:gd name="adj" fmla="val 4053"/>
            </a:avLst>
          </a:prstGeom>
          <a:solidFill>
            <a:schemeClr val="accent1">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08000" rtlCol="0" anchor="t" anchorCtr="0"/>
          <a:lstStyle/>
          <a:p>
            <a:pPr lvl="0">
              <a:lnSpc>
                <a:spcPts val="2400"/>
              </a:lnSpc>
              <a:spcBef>
                <a:spcPts val="700"/>
              </a:spcBef>
            </a:pPr>
            <a:r>
              <a:rPr lang="en-GB" b="1" dirty="0">
                <a:solidFill>
                  <a:schemeClr val="tx1"/>
                </a:solidFill>
                <a:latin typeface="Century Gothic" panose="020B0502020202020204" pitchFamily="34" charset="0"/>
              </a:rPr>
              <a:t>Personal:</a:t>
            </a:r>
          </a:p>
          <a:p>
            <a:pPr marL="126000" lvl="0" indent="-126000">
              <a:lnSpc>
                <a:spcPts val="2400"/>
              </a:lnSpc>
              <a:spcBef>
                <a:spcPts val="700"/>
              </a:spcBef>
              <a:buFont typeface="Arial" panose="020B0604020202020204" pitchFamily="34" charset="0"/>
              <a:buChar char="•"/>
            </a:pPr>
            <a:r>
              <a:rPr lang="en-GB" dirty="0">
                <a:solidFill>
                  <a:schemeClr val="tx1"/>
                </a:solidFill>
                <a:latin typeface="Century Gothic" panose="020B0502020202020204" pitchFamily="34" charset="0"/>
              </a:rPr>
              <a:t>might feel regret or guilt, </a:t>
            </a:r>
          </a:p>
          <a:p>
            <a:pPr marL="126000" lvl="0" indent="-126000">
              <a:lnSpc>
                <a:spcPts val="2400"/>
              </a:lnSpc>
              <a:spcBef>
                <a:spcPts val="700"/>
              </a:spcBef>
              <a:buFont typeface="Arial" panose="020B0604020202020204" pitchFamily="34" charset="0"/>
              <a:buChar char="•"/>
            </a:pPr>
            <a:r>
              <a:rPr lang="en-GB" dirty="0">
                <a:solidFill>
                  <a:schemeClr val="tx1"/>
                </a:solidFill>
                <a:latin typeface="Century Gothic" panose="020B0502020202020204" pitchFamily="34" charset="0"/>
              </a:rPr>
              <a:t>less confident about new challenges</a:t>
            </a:r>
          </a:p>
          <a:p>
            <a:pPr marL="126000" lvl="0" indent="-126000">
              <a:lnSpc>
                <a:spcPts val="2400"/>
              </a:lnSpc>
              <a:spcBef>
                <a:spcPts val="700"/>
              </a:spcBef>
              <a:buFont typeface="Arial" panose="020B0604020202020204" pitchFamily="34" charset="0"/>
              <a:buChar char="•"/>
            </a:pPr>
            <a:r>
              <a:rPr lang="en-GB" dirty="0">
                <a:solidFill>
                  <a:schemeClr val="tx1"/>
                </a:solidFill>
                <a:latin typeface="Century Gothic" panose="020B0502020202020204" pitchFamily="34" charset="0"/>
              </a:rPr>
              <a:t>worried what others will think</a:t>
            </a:r>
          </a:p>
          <a:p>
            <a:pPr marL="126000" lvl="0" indent="-126000">
              <a:lnSpc>
                <a:spcPts val="2400"/>
              </a:lnSpc>
              <a:spcBef>
                <a:spcPts val="700"/>
              </a:spcBef>
              <a:buFont typeface="Arial" panose="020B0604020202020204" pitchFamily="34" charset="0"/>
              <a:buChar char="•"/>
            </a:pPr>
            <a:r>
              <a:rPr lang="en-GB" dirty="0">
                <a:solidFill>
                  <a:schemeClr val="tx1"/>
                </a:solidFill>
                <a:latin typeface="Century Gothic" panose="020B0502020202020204" pitchFamily="34" charset="0"/>
              </a:rPr>
              <a:t>damage to personal reputation</a:t>
            </a:r>
          </a:p>
          <a:p>
            <a:pPr marL="126000" lvl="0" indent="-126000">
              <a:lnSpc>
                <a:spcPts val="2400"/>
              </a:lnSpc>
              <a:spcBef>
                <a:spcPts val="700"/>
              </a:spcBef>
              <a:buFont typeface="Arial" panose="020B0604020202020204" pitchFamily="34" charset="0"/>
              <a:buChar char="•"/>
            </a:pPr>
            <a:r>
              <a:rPr lang="en-GB" dirty="0">
                <a:solidFill>
                  <a:schemeClr val="tx1"/>
                </a:solidFill>
                <a:latin typeface="Century Gothic" panose="020B0502020202020204" pitchFamily="34" charset="0"/>
              </a:rPr>
              <a:t>might have to spend time </a:t>
            </a:r>
            <a:br>
              <a:rPr lang="en-GB" dirty="0">
                <a:solidFill>
                  <a:schemeClr val="tx1"/>
                </a:solidFill>
                <a:latin typeface="Century Gothic" panose="020B0502020202020204" pitchFamily="34" charset="0"/>
              </a:rPr>
            </a:br>
            <a:r>
              <a:rPr lang="en-GB" dirty="0">
                <a:solidFill>
                  <a:schemeClr val="tx1"/>
                </a:solidFill>
                <a:latin typeface="Century Gothic" panose="020B0502020202020204" pitchFamily="34" charset="0"/>
              </a:rPr>
              <a:t>in prison</a:t>
            </a:r>
            <a:endParaRPr lang="en-GB" b="1" dirty="0">
              <a:solidFill>
                <a:schemeClr val="tx1"/>
              </a:solidFill>
              <a:latin typeface="Century Gothic" panose="020B0502020202020204" pitchFamily="34" charset="0"/>
            </a:endParaRPr>
          </a:p>
        </p:txBody>
      </p:sp>
      <p:sp>
        <p:nvSpPr>
          <p:cNvPr id="18" name="Rectangle: Rounded Corners 4">
            <a:extLst>
              <a:ext uri="{FF2B5EF4-FFF2-40B4-BE49-F238E27FC236}">
                <a16:creationId xmlns:a16="http://schemas.microsoft.com/office/drawing/2014/main" id="{F2868D1A-E01A-C7CA-DE74-A372B2B93F50}"/>
              </a:ext>
            </a:extLst>
          </p:cNvPr>
          <p:cNvSpPr/>
          <p:nvPr/>
        </p:nvSpPr>
        <p:spPr>
          <a:xfrm>
            <a:off x="5072393" y="329646"/>
            <a:ext cx="4528800" cy="2934428"/>
          </a:xfrm>
          <a:prstGeom prst="roundRect">
            <a:avLst>
              <a:gd name="adj" fmla="val 4053"/>
            </a:avLst>
          </a:prstGeom>
          <a:solidFill>
            <a:schemeClr val="accent1">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tlCol="0" anchor="t" anchorCtr="0"/>
          <a:lstStyle/>
          <a:p>
            <a:pPr lvl="0"/>
            <a:r>
              <a:rPr lang="en-GB" b="1" dirty="0">
                <a:solidFill>
                  <a:schemeClr val="tx1"/>
                </a:solidFill>
                <a:latin typeface="Century Gothic" panose="020B0502020202020204" pitchFamily="34" charset="0"/>
              </a:rPr>
              <a:t>Friends and family:</a:t>
            </a:r>
          </a:p>
          <a:p>
            <a:pPr marL="126000" indent="-126000">
              <a:lnSpc>
                <a:spcPts val="2400"/>
              </a:lnSpc>
              <a:spcBef>
                <a:spcPts val="700"/>
              </a:spcBef>
              <a:buFont typeface="Arial" panose="020B0604020202020204" pitchFamily="34" charset="0"/>
              <a:buChar char="•"/>
            </a:pPr>
            <a:r>
              <a:rPr lang="en-GB" dirty="0">
                <a:solidFill>
                  <a:schemeClr val="tx1"/>
                </a:solidFill>
                <a:latin typeface="Century Gothic" panose="020B0502020202020204" pitchFamily="34" charset="0"/>
              </a:rPr>
              <a:t>may be disappointed or worried about their own reputation and spend less time together</a:t>
            </a:r>
          </a:p>
          <a:p>
            <a:pPr marL="126000" indent="-126000">
              <a:lnSpc>
                <a:spcPts val="2400"/>
              </a:lnSpc>
              <a:spcBef>
                <a:spcPts val="700"/>
              </a:spcBef>
              <a:buFont typeface="Arial" panose="020B0604020202020204" pitchFamily="34" charset="0"/>
              <a:buChar char="•"/>
            </a:pPr>
            <a:r>
              <a:rPr lang="en-GB" dirty="0">
                <a:solidFill>
                  <a:schemeClr val="tx1"/>
                </a:solidFill>
                <a:latin typeface="Century Gothic" panose="020B0502020202020204" pitchFamily="34" charset="0"/>
              </a:rPr>
              <a:t>might be more worried about their friend/family member’s decisions and safety in future</a:t>
            </a:r>
          </a:p>
        </p:txBody>
      </p:sp>
      <p:sp>
        <p:nvSpPr>
          <p:cNvPr id="23" name="Rectangle: Rounded Corners 4">
            <a:extLst>
              <a:ext uri="{FF2B5EF4-FFF2-40B4-BE49-F238E27FC236}">
                <a16:creationId xmlns:a16="http://schemas.microsoft.com/office/drawing/2014/main" id="{8841EFF8-345F-2D0F-A4ED-8B85238AD876}"/>
              </a:ext>
            </a:extLst>
          </p:cNvPr>
          <p:cNvSpPr/>
          <p:nvPr/>
        </p:nvSpPr>
        <p:spPr>
          <a:xfrm>
            <a:off x="323850" y="3466250"/>
            <a:ext cx="4528800" cy="2934428"/>
          </a:xfrm>
          <a:prstGeom prst="roundRect">
            <a:avLst>
              <a:gd name="adj" fmla="val 4053"/>
            </a:avLst>
          </a:prstGeom>
          <a:solidFill>
            <a:schemeClr val="accent1">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72000" rtlCol="0" anchor="t" anchorCtr="0"/>
          <a:lstStyle/>
          <a:p>
            <a:pPr lvl="0">
              <a:lnSpc>
                <a:spcPts val="2800"/>
              </a:lnSpc>
              <a:spcBef>
                <a:spcPts val="700"/>
              </a:spcBef>
            </a:pPr>
            <a:r>
              <a:rPr lang="en-GB" b="1" dirty="0">
                <a:solidFill>
                  <a:schemeClr val="tx1"/>
                </a:solidFill>
                <a:latin typeface="Century Gothic" panose="020B0502020202020204" pitchFamily="34" charset="0"/>
              </a:rPr>
              <a:t>Career:</a:t>
            </a:r>
          </a:p>
          <a:p>
            <a:pPr marL="126000" lvl="0" indent="-126000">
              <a:lnSpc>
                <a:spcPts val="2400"/>
              </a:lnSpc>
              <a:spcBef>
                <a:spcPts val="700"/>
              </a:spcBef>
              <a:buFont typeface="Arial" panose="020B0604020202020204" pitchFamily="34" charset="0"/>
              <a:buChar char="•"/>
            </a:pPr>
            <a:r>
              <a:rPr lang="en-GB" dirty="0">
                <a:solidFill>
                  <a:schemeClr val="tx1"/>
                </a:solidFill>
                <a:latin typeface="Century Gothic" panose="020B0502020202020204" pitchFamily="34" charset="0"/>
              </a:rPr>
              <a:t>might be less likely to get a job</a:t>
            </a:r>
          </a:p>
          <a:p>
            <a:pPr marL="126000" lvl="0" indent="-126000">
              <a:lnSpc>
                <a:spcPts val="2400"/>
              </a:lnSpc>
              <a:spcBef>
                <a:spcPts val="700"/>
              </a:spcBef>
              <a:buFont typeface="Arial" panose="020B0604020202020204" pitchFamily="34" charset="0"/>
              <a:buChar char="•"/>
            </a:pPr>
            <a:r>
              <a:rPr lang="en-GB" dirty="0">
                <a:solidFill>
                  <a:schemeClr val="tx1"/>
                </a:solidFill>
                <a:latin typeface="Century Gothic" panose="020B0502020202020204" pitchFamily="34" charset="0"/>
              </a:rPr>
              <a:t>might not be able to work in certain professions anymore</a:t>
            </a:r>
          </a:p>
          <a:p>
            <a:pPr marL="126000" lvl="0" indent="-126000">
              <a:lnSpc>
                <a:spcPts val="2400"/>
              </a:lnSpc>
              <a:spcBef>
                <a:spcPts val="700"/>
              </a:spcBef>
              <a:buFont typeface="Arial" panose="020B0604020202020204" pitchFamily="34" charset="0"/>
              <a:buChar char="•"/>
            </a:pPr>
            <a:r>
              <a:rPr lang="en-GB" dirty="0">
                <a:solidFill>
                  <a:schemeClr val="tx1"/>
                </a:solidFill>
                <a:latin typeface="Century Gothic" panose="020B0502020202020204" pitchFamily="34" charset="0"/>
              </a:rPr>
              <a:t>time in prison can disrupt studies and career path</a:t>
            </a:r>
          </a:p>
        </p:txBody>
      </p:sp>
      <p:sp>
        <p:nvSpPr>
          <p:cNvPr id="24" name="Rectangle: Rounded Corners 4">
            <a:extLst>
              <a:ext uri="{FF2B5EF4-FFF2-40B4-BE49-F238E27FC236}">
                <a16:creationId xmlns:a16="http://schemas.microsoft.com/office/drawing/2014/main" id="{45DE778A-E06E-5E48-5B29-E69BD8A55EB8}"/>
              </a:ext>
            </a:extLst>
          </p:cNvPr>
          <p:cNvSpPr/>
          <p:nvPr/>
        </p:nvSpPr>
        <p:spPr>
          <a:xfrm>
            <a:off x="5072393" y="3466250"/>
            <a:ext cx="4528800" cy="2934428"/>
          </a:xfrm>
          <a:prstGeom prst="roundRect">
            <a:avLst>
              <a:gd name="adj" fmla="val 4053"/>
            </a:avLst>
          </a:prstGeom>
          <a:solidFill>
            <a:schemeClr val="accent1">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251999" rtlCol="0" anchor="t" anchorCtr="0"/>
          <a:lstStyle/>
          <a:p>
            <a:pPr lvl="0"/>
            <a:r>
              <a:rPr lang="en-GB" b="1" dirty="0">
                <a:solidFill>
                  <a:schemeClr val="tx1"/>
                </a:solidFill>
                <a:latin typeface="Century Gothic" panose="020B0502020202020204" pitchFamily="34" charset="0"/>
              </a:rPr>
              <a:t>Travel:</a:t>
            </a:r>
          </a:p>
          <a:p>
            <a:pPr marL="126000" lvl="0" indent="-126000">
              <a:lnSpc>
                <a:spcPts val="2400"/>
              </a:lnSpc>
              <a:spcBef>
                <a:spcPts val="700"/>
              </a:spcBef>
              <a:buFont typeface="Arial" panose="020B0604020202020204" pitchFamily="34" charset="0"/>
              <a:buChar char="•"/>
            </a:pPr>
            <a:r>
              <a:rPr lang="en-GB" dirty="0">
                <a:solidFill>
                  <a:schemeClr val="tx1"/>
                </a:solidFill>
                <a:latin typeface="Century Gothic" panose="020B0502020202020204" pitchFamily="34" charset="0"/>
              </a:rPr>
              <a:t>entry to some countries refused if someone has a drugs-related conviction (e.g. USA)</a:t>
            </a:r>
          </a:p>
          <a:p>
            <a:pPr marL="126000" lvl="0" indent="-126000">
              <a:lnSpc>
                <a:spcPts val="2400"/>
              </a:lnSpc>
              <a:spcBef>
                <a:spcPts val="700"/>
              </a:spcBef>
              <a:buFont typeface="Arial" panose="020B0604020202020204" pitchFamily="34" charset="0"/>
              <a:buChar char="•"/>
            </a:pPr>
            <a:r>
              <a:rPr lang="en-GB" dirty="0">
                <a:solidFill>
                  <a:schemeClr val="tx1"/>
                </a:solidFill>
                <a:latin typeface="Century Gothic" panose="020B0502020202020204" pitchFamily="34" charset="0"/>
              </a:rPr>
              <a:t>might limit options and opportunities in the future (e.g. to live or work abroad)</a:t>
            </a:r>
          </a:p>
        </p:txBody>
      </p:sp>
      <p:sp>
        <p:nvSpPr>
          <p:cNvPr id="30" name="Rectangle: Rounded Corners 4">
            <a:extLst>
              <a:ext uri="{FF2B5EF4-FFF2-40B4-BE49-F238E27FC236}">
                <a16:creationId xmlns:a16="http://schemas.microsoft.com/office/drawing/2014/main" id="{5BA5E5B2-82CD-5F25-AC50-CA0A8CAC2D96}"/>
              </a:ext>
            </a:extLst>
          </p:cNvPr>
          <p:cNvSpPr/>
          <p:nvPr/>
        </p:nvSpPr>
        <p:spPr>
          <a:xfrm>
            <a:off x="332101" y="323850"/>
            <a:ext cx="4528800" cy="2934428"/>
          </a:xfrm>
          <a:prstGeom prst="roundRect">
            <a:avLst>
              <a:gd name="adj" fmla="val 4053"/>
            </a:avLst>
          </a:prstGeom>
          <a:solidFill>
            <a:schemeClr val="accent1">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44000" rtlCol="0" anchor="ctr" anchorCtr="0"/>
          <a:lstStyle/>
          <a:p>
            <a:pPr lvl="0" algn="ctr"/>
            <a:r>
              <a:rPr lang="en-GB" sz="2800" b="1" dirty="0">
                <a:solidFill>
                  <a:schemeClr val="tx1"/>
                </a:solidFill>
                <a:latin typeface="Century Gothic" panose="020B0502020202020204" pitchFamily="34" charset="0"/>
              </a:rPr>
              <a:t>Personal</a:t>
            </a:r>
          </a:p>
        </p:txBody>
      </p:sp>
      <p:sp>
        <p:nvSpPr>
          <p:cNvPr id="31" name="Rectangle: Rounded Corners 4">
            <a:extLst>
              <a:ext uri="{FF2B5EF4-FFF2-40B4-BE49-F238E27FC236}">
                <a16:creationId xmlns:a16="http://schemas.microsoft.com/office/drawing/2014/main" id="{4761AFD3-359B-7CD7-323A-6B84955F0043}"/>
              </a:ext>
            </a:extLst>
          </p:cNvPr>
          <p:cNvSpPr/>
          <p:nvPr/>
        </p:nvSpPr>
        <p:spPr>
          <a:xfrm>
            <a:off x="5091798" y="335442"/>
            <a:ext cx="4528800" cy="2934428"/>
          </a:xfrm>
          <a:prstGeom prst="roundRect">
            <a:avLst>
              <a:gd name="adj" fmla="val 4053"/>
            </a:avLst>
          </a:prstGeom>
          <a:solidFill>
            <a:schemeClr val="accent1">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algn="ctr"/>
            <a:r>
              <a:rPr lang="en-GB" sz="2800" b="1" dirty="0">
                <a:solidFill>
                  <a:schemeClr val="tx1"/>
                </a:solidFill>
                <a:latin typeface="Century Gothic" panose="020B0502020202020204" pitchFamily="34" charset="0"/>
              </a:rPr>
              <a:t>Friends and family</a:t>
            </a:r>
          </a:p>
        </p:txBody>
      </p:sp>
      <p:sp>
        <p:nvSpPr>
          <p:cNvPr id="32" name="Rectangle: Rounded Corners 4">
            <a:extLst>
              <a:ext uri="{FF2B5EF4-FFF2-40B4-BE49-F238E27FC236}">
                <a16:creationId xmlns:a16="http://schemas.microsoft.com/office/drawing/2014/main" id="{CCD4AE73-D4DC-B8AF-B696-EA1B37D92B8D}"/>
              </a:ext>
            </a:extLst>
          </p:cNvPr>
          <p:cNvSpPr/>
          <p:nvPr/>
        </p:nvSpPr>
        <p:spPr>
          <a:xfrm>
            <a:off x="323851" y="3460454"/>
            <a:ext cx="4528800" cy="2934428"/>
          </a:xfrm>
          <a:prstGeom prst="roundRect">
            <a:avLst>
              <a:gd name="adj" fmla="val 4053"/>
            </a:avLst>
          </a:prstGeom>
          <a:solidFill>
            <a:schemeClr val="accent1">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algn="ctr"/>
            <a:r>
              <a:rPr lang="en-GB" sz="2800" b="1" dirty="0">
                <a:solidFill>
                  <a:schemeClr val="tx1"/>
                </a:solidFill>
                <a:latin typeface="Century Gothic" panose="020B0502020202020204" pitchFamily="34" charset="0"/>
              </a:rPr>
              <a:t>Career</a:t>
            </a:r>
          </a:p>
        </p:txBody>
      </p:sp>
      <p:sp>
        <p:nvSpPr>
          <p:cNvPr id="33" name="Rectangle: Rounded Corners 4">
            <a:extLst>
              <a:ext uri="{FF2B5EF4-FFF2-40B4-BE49-F238E27FC236}">
                <a16:creationId xmlns:a16="http://schemas.microsoft.com/office/drawing/2014/main" id="{65A023EB-977B-0FE3-B0B6-19D78F52C30D}"/>
              </a:ext>
            </a:extLst>
          </p:cNvPr>
          <p:cNvSpPr/>
          <p:nvPr/>
        </p:nvSpPr>
        <p:spPr>
          <a:xfrm>
            <a:off x="5053349" y="3460454"/>
            <a:ext cx="4528800" cy="2934428"/>
          </a:xfrm>
          <a:prstGeom prst="roundRect">
            <a:avLst>
              <a:gd name="adj" fmla="val 4053"/>
            </a:avLst>
          </a:prstGeom>
          <a:solidFill>
            <a:schemeClr val="accent1">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251999" rtlCol="0" anchor="ctr" anchorCtr="0"/>
          <a:lstStyle/>
          <a:p>
            <a:pPr lvl="0" algn="ctr"/>
            <a:r>
              <a:rPr lang="en-GB" sz="2800" b="1" dirty="0">
                <a:solidFill>
                  <a:schemeClr val="tx1"/>
                </a:solidFill>
                <a:latin typeface="Century Gothic" panose="020B0502020202020204" pitchFamily="34" charset="0"/>
              </a:rPr>
              <a:t>Travel</a:t>
            </a:r>
          </a:p>
        </p:txBody>
      </p:sp>
      <p:sp>
        <p:nvSpPr>
          <p:cNvPr id="4" name="Slide Number Placeholder 3">
            <a:extLst>
              <a:ext uri="{FF2B5EF4-FFF2-40B4-BE49-F238E27FC236}">
                <a16:creationId xmlns:a16="http://schemas.microsoft.com/office/drawing/2014/main" id="{A430FD9A-EEAD-8009-DEE2-E390AA782BFE}"/>
              </a:ext>
            </a:extLst>
          </p:cNvPr>
          <p:cNvSpPr>
            <a:spLocks noGrp="1"/>
          </p:cNvSpPr>
          <p:nvPr>
            <p:ph type="sldNum" sz="quarter" idx="4"/>
          </p:nvPr>
        </p:nvSpPr>
        <p:spPr/>
        <p:txBody>
          <a:bodyPr/>
          <a:lstStyle/>
          <a:p>
            <a:r>
              <a:rPr lang="en-GB"/>
              <a:t>© PSHE Association 2025</a:t>
            </a:r>
            <a:endParaRPr lang="en-GB" dirty="0"/>
          </a:p>
        </p:txBody>
      </p:sp>
    </p:spTree>
    <p:extLst>
      <p:ext uri="{BB962C8B-B14F-4D97-AF65-F5344CB8AC3E}">
        <p14:creationId xmlns:p14="http://schemas.microsoft.com/office/powerpoint/2010/main" val="248291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1"/>
                                        </p:tgtEl>
                                      </p:cBhvr>
                                    </p:animEffect>
                                    <p:set>
                                      <p:cBhvr>
                                        <p:cTn id="12" dur="1" fill="hold">
                                          <p:stCondLst>
                                            <p:cond delay="499"/>
                                          </p:stCondLst>
                                        </p:cTn>
                                        <p:tgtEl>
                                          <p:spTgt spid="3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2"/>
                                        </p:tgtEl>
                                      </p:cBhvr>
                                    </p:animEffect>
                                    <p:set>
                                      <p:cBhvr>
                                        <p:cTn id="17" dur="1" fill="hold">
                                          <p:stCondLst>
                                            <p:cond delay="499"/>
                                          </p:stCondLst>
                                        </p:cTn>
                                        <p:tgtEl>
                                          <p:spTgt spid="3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3"/>
                                        </p:tgtEl>
                                      </p:cBhvr>
                                    </p:animEffect>
                                    <p:set>
                                      <p:cBhvr>
                                        <p:cTn id="22"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973199-0DB8-D01F-4E6C-BD155A4B7A00}"/>
              </a:ext>
            </a:extLst>
          </p:cNvPr>
          <p:cNvSpPr>
            <a:spLocks noGrp="1"/>
          </p:cNvSpPr>
          <p:nvPr>
            <p:ph sz="half" idx="10"/>
          </p:nvPr>
        </p:nvSpPr>
        <p:spPr>
          <a:xfrm>
            <a:off x="232916" y="1303304"/>
            <a:ext cx="3070404" cy="4368246"/>
          </a:xfrm>
        </p:spPr>
        <p:txBody>
          <a:bodyPr>
            <a:normAutofit/>
          </a:bodyPr>
          <a:lstStyle/>
          <a:p>
            <a:pPr lvl="0"/>
            <a:r>
              <a:rPr lang="en-GB" sz="2000" dirty="0"/>
              <a:t>On your own, think about the overheard conversation from the start of the lesson.</a:t>
            </a:r>
          </a:p>
          <a:p>
            <a:pPr lvl="0"/>
            <a:r>
              <a:rPr lang="en-GB" sz="2000" dirty="0"/>
              <a:t>Write a short script of how you might respond to Person B.</a:t>
            </a:r>
          </a:p>
          <a:p>
            <a:pPr lvl="0"/>
            <a:r>
              <a:rPr lang="en-GB" sz="2000" dirty="0"/>
              <a:t>How can you explain the law to them and the consequences of their actions?</a:t>
            </a:r>
          </a:p>
          <a:p>
            <a:endParaRPr lang="en-GB" dirty="0"/>
          </a:p>
        </p:txBody>
      </p:sp>
      <p:sp>
        <p:nvSpPr>
          <p:cNvPr id="3" name="Title 2">
            <a:extLst>
              <a:ext uri="{FF2B5EF4-FFF2-40B4-BE49-F238E27FC236}">
                <a16:creationId xmlns:a16="http://schemas.microsoft.com/office/drawing/2014/main" id="{37C813F4-D1A2-C391-415C-4B929DF6A681}"/>
              </a:ext>
            </a:extLst>
          </p:cNvPr>
          <p:cNvSpPr>
            <a:spLocks noGrp="1"/>
          </p:cNvSpPr>
          <p:nvPr>
            <p:ph type="title"/>
          </p:nvPr>
        </p:nvSpPr>
        <p:spPr>
          <a:xfrm>
            <a:off x="233593" y="543878"/>
            <a:ext cx="6353474" cy="694054"/>
          </a:xfrm>
        </p:spPr>
        <p:txBody>
          <a:bodyPr/>
          <a:lstStyle/>
          <a:p>
            <a:r>
              <a:rPr lang="en-US" dirty="0"/>
              <a:t>What have we learnt?</a:t>
            </a:r>
            <a:endParaRPr lang="en-GB" dirty="0"/>
          </a:p>
        </p:txBody>
      </p:sp>
      <p:sp>
        <p:nvSpPr>
          <p:cNvPr id="4" name="Slide Number Placeholder 5">
            <a:extLst>
              <a:ext uri="{FF2B5EF4-FFF2-40B4-BE49-F238E27FC236}">
                <a16:creationId xmlns:a16="http://schemas.microsoft.com/office/drawing/2014/main" id="{BFC49A77-BB91-49D9-60F3-B11AB99A4D16}"/>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solidFill>
                  <a:schemeClr val="bg1"/>
                </a:solidFill>
              </a:rPr>
              <a:t>© PSHE Association 2025</a:t>
            </a:r>
          </a:p>
        </p:txBody>
      </p:sp>
      <p:pic>
        <p:nvPicPr>
          <p:cNvPr id="6" name="Picture 5" descr="A blue and black rectangle&#10;&#10;Description automatically generated">
            <a:extLst>
              <a:ext uri="{FF2B5EF4-FFF2-40B4-BE49-F238E27FC236}">
                <a16:creationId xmlns:a16="http://schemas.microsoft.com/office/drawing/2014/main" id="{B7336D68-7222-0F76-0D50-3A9744A1C707}"/>
              </a:ext>
            </a:extLst>
          </p:cNvPr>
          <p:cNvPicPr>
            <a:picLocks noChangeAspect="1"/>
          </p:cNvPicPr>
          <p:nvPr/>
        </p:nvPicPr>
        <p:blipFill>
          <a:blip r:embed="rId3"/>
          <a:stretch>
            <a:fillRect/>
          </a:stretch>
        </p:blipFill>
        <p:spPr>
          <a:xfrm>
            <a:off x="4003192" y="1412875"/>
            <a:ext cx="5308654" cy="1157200"/>
          </a:xfrm>
          <a:prstGeom prst="rect">
            <a:avLst/>
          </a:prstGeom>
        </p:spPr>
      </p:pic>
      <p:pic>
        <p:nvPicPr>
          <p:cNvPr id="9" name="Picture 8" descr="A pink and black rectangle&#10;&#10;Description automatically generated">
            <a:extLst>
              <a:ext uri="{FF2B5EF4-FFF2-40B4-BE49-F238E27FC236}">
                <a16:creationId xmlns:a16="http://schemas.microsoft.com/office/drawing/2014/main" id="{4E4A3186-C099-CB6D-9999-752952339CDC}"/>
              </a:ext>
            </a:extLst>
          </p:cNvPr>
          <p:cNvPicPr>
            <a:picLocks noChangeAspect="1"/>
          </p:cNvPicPr>
          <p:nvPr/>
        </p:nvPicPr>
        <p:blipFill>
          <a:blip r:embed="rId4"/>
          <a:stretch>
            <a:fillRect/>
          </a:stretch>
        </p:blipFill>
        <p:spPr>
          <a:xfrm>
            <a:off x="4003192" y="2740132"/>
            <a:ext cx="5308654" cy="1157200"/>
          </a:xfrm>
          <a:prstGeom prst="rect">
            <a:avLst/>
          </a:prstGeom>
        </p:spPr>
      </p:pic>
      <p:sp>
        <p:nvSpPr>
          <p:cNvPr id="13" name="Oval 12">
            <a:extLst>
              <a:ext uri="{FF2B5EF4-FFF2-40B4-BE49-F238E27FC236}">
                <a16:creationId xmlns:a16="http://schemas.microsoft.com/office/drawing/2014/main" id="{A5B9DE02-DC63-529C-FF75-1ECA7A0B18A5}"/>
              </a:ext>
            </a:extLst>
          </p:cNvPr>
          <p:cNvSpPr/>
          <p:nvPr/>
        </p:nvSpPr>
        <p:spPr>
          <a:xfrm>
            <a:off x="9019746" y="1204620"/>
            <a:ext cx="584200" cy="584200"/>
          </a:xfrm>
          <a:prstGeom prst="ellipse">
            <a:avLst/>
          </a:prstGeom>
          <a:solidFill>
            <a:srgbClr val="1EA099"/>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Century Gothic" panose="020B0502020202020204" pitchFamily="34" charset="0"/>
              </a:rPr>
              <a:t>A</a:t>
            </a:r>
          </a:p>
        </p:txBody>
      </p:sp>
      <p:sp>
        <p:nvSpPr>
          <p:cNvPr id="14" name="Oval 13">
            <a:extLst>
              <a:ext uri="{FF2B5EF4-FFF2-40B4-BE49-F238E27FC236}">
                <a16:creationId xmlns:a16="http://schemas.microsoft.com/office/drawing/2014/main" id="{6D740E06-AA1D-43CE-2944-000355507143}"/>
              </a:ext>
            </a:extLst>
          </p:cNvPr>
          <p:cNvSpPr/>
          <p:nvPr/>
        </p:nvSpPr>
        <p:spPr>
          <a:xfrm>
            <a:off x="3711092" y="2559886"/>
            <a:ext cx="584200" cy="584200"/>
          </a:xfrm>
          <a:prstGeom prst="ellipse">
            <a:avLst/>
          </a:prstGeom>
          <a:solidFill>
            <a:schemeClr val="accent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Century Gothic" panose="020B0502020202020204" pitchFamily="34" charset="0"/>
              </a:rPr>
              <a:t>B</a:t>
            </a:r>
          </a:p>
        </p:txBody>
      </p:sp>
      <p:sp>
        <p:nvSpPr>
          <p:cNvPr id="15" name="TextBox 14">
            <a:extLst>
              <a:ext uri="{FF2B5EF4-FFF2-40B4-BE49-F238E27FC236}">
                <a16:creationId xmlns:a16="http://schemas.microsoft.com/office/drawing/2014/main" id="{1C3E6939-9826-C7D0-DFC2-92996932CBAC}"/>
              </a:ext>
            </a:extLst>
          </p:cNvPr>
          <p:cNvSpPr txBox="1"/>
          <p:nvPr/>
        </p:nvSpPr>
        <p:spPr>
          <a:xfrm>
            <a:off x="4295292" y="1510116"/>
            <a:ext cx="4493108" cy="777585"/>
          </a:xfrm>
          <a:prstGeom prst="rect">
            <a:avLst/>
          </a:prstGeom>
          <a:noFill/>
        </p:spPr>
        <p:txBody>
          <a:bodyPr wrap="square" rtlCol="0">
            <a:spAutoFit/>
          </a:bodyPr>
          <a:lstStyle/>
          <a:p>
            <a:pPr>
              <a:lnSpc>
                <a:spcPts val="2800"/>
              </a:lnSpc>
            </a:pPr>
            <a:r>
              <a:rPr lang="en-US" sz="2000" dirty="0">
                <a:latin typeface="Century Gothic" panose="020B0502020202020204" pitchFamily="34" charset="0"/>
              </a:rPr>
              <a:t>You can get into real trouble for having that in your bag!</a:t>
            </a:r>
          </a:p>
        </p:txBody>
      </p:sp>
      <p:pic>
        <p:nvPicPr>
          <p:cNvPr id="16" name="Picture 15" descr="A blue and black rectangle&#10;&#10;Description automatically generated">
            <a:extLst>
              <a:ext uri="{FF2B5EF4-FFF2-40B4-BE49-F238E27FC236}">
                <a16:creationId xmlns:a16="http://schemas.microsoft.com/office/drawing/2014/main" id="{A607857F-17AC-0514-160E-C8412391D84A}"/>
              </a:ext>
            </a:extLst>
          </p:cNvPr>
          <p:cNvPicPr>
            <a:picLocks noChangeAspect="1"/>
          </p:cNvPicPr>
          <p:nvPr/>
        </p:nvPicPr>
        <p:blipFill>
          <a:blip r:embed="rId3"/>
          <a:stretch>
            <a:fillRect/>
          </a:stretch>
        </p:blipFill>
        <p:spPr>
          <a:xfrm>
            <a:off x="4003192" y="4046008"/>
            <a:ext cx="5308654" cy="1157200"/>
          </a:xfrm>
          <a:prstGeom prst="rect">
            <a:avLst/>
          </a:prstGeom>
        </p:spPr>
      </p:pic>
      <p:pic>
        <p:nvPicPr>
          <p:cNvPr id="17" name="Picture 16" descr="A pink and black rectangle&#10;&#10;Description automatically generated">
            <a:extLst>
              <a:ext uri="{FF2B5EF4-FFF2-40B4-BE49-F238E27FC236}">
                <a16:creationId xmlns:a16="http://schemas.microsoft.com/office/drawing/2014/main" id="{5EDD79F9-0BD5-7B82-768E-C1AD53B7A2C0}"/>
              </a:ext>
            </a:extLst>
          </p:cNvPr>
          <p:cNvPicPr>
            <a:picLocks noChangeAspect="1"/>
          </p:cNvPicPr>
          <p:nvPr/>
        </p:nvPicPr>
        <p:blipFill>
          <a:blip r:embed="rId4"/>
          <a:stretch>
            <a:fillRect/>
          </a:stretch>
        </p:blipFill>
        <p:spPr>
          <a:xfrm>
            <a:off x="4003192" y="5373265"/>
            <a:ext cx="5308654" cy="1157200"/>
          </a:xfrm>
          <a:prstGeom prst="rect">
            <a:avLst/>
          </a:prstGeom>
        </p:spPr>
      </p:pic>
      <p:sp>
        <p:nvSpPr>
          <p:cNvPr id="18" name="Oval 17">
            <a:extLst>
              <a:ext uri="{FF2B5EF4-FFF2-40B4-BE49-F238E27FC236}">
                <a16:creationId xmlns:a16="http://schemas.microsoft.com/office/drawing/2014/main" id="{A02402BC-A52C-7BA8-6154-86B858C62CFA}"/>
              </a:ext>
            </a:extLst>
          </p:cNvPr>
          <p:cNvSpPr/>
          <p:nvPr/>
        </p:nvSpPr>
        <p:spPr>
          <a:xfrm>
            <a:off x="9019746" y="3837753"/>
            <a:ext cx="584200" cy="584200"/>
          </a:xfrm>
          <a:prstGeom prst="ellipse">
            <a:avLst/>
          </a:prstGeom>
          <a:solidFill>
            <a:srgbClr val="1EA099"/>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Century Gothic" panose="020B0502020202020204" pitchFamily="34" charset="0"/>
              </a:rPr>
              <a:t>A</a:t>
            </a:r>
          </a:p>
        </p:txBody>
      </p:sp>
      <p:sp>
        <p:nvSpPr>
          <p:cNvPr id="19" name="Oval 18">
            <a:extLst>
              <a:ext uri="{FF2B5EF4-FFF2-40B4-BE49-F238E27FC236}">
                <a16:creationId xmlns:a16="http://schemas.microsoft.com/office/drawing/2014/main" id="{F11934C2-F8D4-1C7C-FF5B-69A49E7DE993}"/>
              </a:ext>
            </a:extLst>
          </p:cNvPr>
          <p:cNvSpPr/>
          <p:nvPr/>
        </p:nvSpPr>
        <p:spPr>
          <a:xfrm>
            <a:off x="3711092" y="5193019"/>
            <a:ext cx="584200" cy="584200"/>
          </a:xfrm>
          <a:prstGeom prst="ellipse">
            <a:avLst/>
          </a:prstGeom>
          <a:solidFill>
            <a:schemeClr val="accent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Century Gothic" panose="020B0502020202020204" pitchFamily="34" charset="0"/>
              </a:rPr>
              <a:t>B</a:t>
            </a:r>
          </a:p>
        </p:txBody>
      </p:sp>
      <p:sp>
        <p:nvSpPr>
          <p:cNvPr id="20" name="TextBox 19">
            <a:extLst>
              <a:ext uri="{FF2B5EF4-FFF2-40B4-BE49-F238E27FC236}">
                <a16:creationId xmlns:a16="http://schemas.microsoft.com/office/drawing/2014/main" id="{2645042B-1C52-6976-8567-E35C2761C3C1}"/>
              </a:ext>
            </a:extLst>
          </p:cNvPr>
          <p:cNvSpPr txBox="1"/>
          <p:nvPr/>
        </p:nvSpPr>
        <p:spPr>
          <a:xfrm>
            <a:off x="4295292" y="4143249"/>
            <a:ext cx="4205241" cy="777585"/>
          </a:xfrm>
          <a:prstGeom prst="rect">
            <a:avLst/>
          </a:prstGeom>
          <a:noFill/>
        </p:spPr>
        <p:txBody>
          <a:bodyPr wrap="square" rtlCol="0">
            <a:spAutoFit/>
          </a:bodyPr>
          <a:lstStyle/>
          <a:p>
            <a:pPr>
              <a:lnSpc>
                <a:spcPts val="2800"/>
              </a:lnSpc>
            </a:pPr>
            <a:r>
              <a:rPr lang="en-US" sz="2000" dirty="0">
                <a:latin typeface="Century Gothic" panose="020B0502020202020204" pitchFamily="34" charset="0"/>
              </a:rPr>
              <a:t>That’s going to be even worse! It’s dealing!</a:t>
            </a:r>
          </a:p>
        </p:txBody>
      </p:sp>
      <p:sp>
        <p:nvSpPr>
          <p:cNvPr id="21" name="TextBox 20">
            <a:extLst>
              <a:ext uri="{FF2B5EF4-FFF2-40B4-BE49-F238E27FC236}">
                <a16:creationId xmlns:a16="http://schemas.microsoft.com/office/drawing/2014/main" id="{7547E3C0-EA05-56A9-0F99-2BC093458F6E}"/>
              </a:ext>
            </a:extLst>
          </p:cNvPr>
          <p:cNvSpPr txBox="1"/>
          <p:nvPr/>
        </p:nvSpPr>
        <p:spPr>
          <a:xfrm>
            <a:off x="4410965" y="5438649"/>
            <a:ext cx="3971035" cy="777585"/>
          </a:xfrm>
          <a:prstGeom prst="rect">
            <a:avLst/>
          </a:prstGeom>
          <a:noFill/>
        </p:spPr>
        <p:txBody>
          <a:bodyPr wrap="square" rtlCol="0">
            <a:spAutoFit/>
          </a:bodyPr>
          <a:lstStyle/>
          <a:p>
            <a:pPr>
              <a:lnSpc>
                <a:spcPts val="2800"/>
              </a:lnSpc>
            </a:pPr>
            <a:r>
              <a:rPr lang="en-US" sz="2000" dirty="0">
                <a:latin typeface="Century Gothic" panose="020B0502020202020204" pitchFamily="34" charset="0"/>
              </a:rPr>
              <a:t>It’s not dealing if they don’t pay for it.</a:t>
            </a:r>
          </a:p>
        </p:txBody>
      </p:sp>
      <p:sp>
        <p:nvSpPr>
          <p:cNvPr id="22" name="TextBox 21">
            <a:extLst>
              <a:ext uri="{FF2B5EF4-FFF2-40B4-BE49-F238E27FC236}">
                <a16:creationId xmlns:a16="http://schemas.microsoft.com/office/drawing/2014/main" id="{0A7F55EB-2E95-B562-F0DF-46D71902265C}"/>
              </a:ext>
            </a:extLst>
          </p:cNvPr>
          <p:cNvSpPr txBox="1"/>
          <p:nvPr/>
        </p:nvSpPr>
        <p:spPr>
          <a:xfrm>
            <a:off x="4410965" y="2805516"/>
            <a:ext cx="4493108" cy="777585"/>
          </a:xfrm>
          <a:prstGeom prst="rect">
            <a:avLst/>
          </a:prstGeom>
          <a:noFill/>
        </p:spPr>
        <p:txBody>
          <a:bodyPr wrap="square" rtlCol="0">
            <a:spAutoFit/>
          </a:bodyPr>
          <a:lstStyle/>
          <a:p>
            <a:pPr>
              <a:lnSpc>
                <a:spcPts val="2800"/>
              </a:lnSpc>
            </a:pPr>
            <a:r>
              <a:rPr lang="en-US" sz="2000" dirty="0">
                <a:latin typeface="Century Gothic" panose="020B0502020202020204" pitchFamily="34" charset="0"/>
              </a:rPr>
              <a:t>It’s fine, I’m not going to use it.</a:t>
            </a:r>
            <a:br>
              <a:rPr lang="en-US" sz="2000" dirty="0">
                <a:latin typeface="Century Gothic" panose="020B0502020202020204" pitchFamily="34" charset="0"/>
              </a:rPr>
            </a:br>
            <a:r>
              <a:rPr lang="en-US" sz="2000" dirty="0">
                <a:latin typeface="Century Gothic" panose="020B0502020202020204" pitchFamily="34" charset="0"/>
              </a:rPr>
              <a:t>I’m giving it to a mate.</a:t>
            </a:r>
          </a:p>
        </p:txBody>
      </p:sp>
    </p:spTree>
    <p:extLst>
      <p:ext uri="{BB962C8B-B14F-4D97-AF65-F5344CB8AC3E}">
        <p14:creationId xmlns:p14="http://schemas.microsoft.com/office/powerpoint/2010/main" val="4024911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73A3C7-0CBD-C858-B903-7B19CCDDD8BB}"/>
              </a:ext>
            </a:extLst>
          </p:cNvPr>
          <p:cNvSpPr>
            <a:spLocks noGrp="1"/>
          </p:cNvSpPr>
          <p:nvPr>
            <p:ph type="title"/>
          </p:nvPr>
        </p:nvSpPr>
        <p:spPr/>
        <p:txBody>
          <a:bodyPr/>
          <a:lstStyle/>
          <a:p>
            <a:r>
              <a:rPr lang="en-US" dirty="0"/>
              <a:t>Sources of support</a:t>
            </a:r>
          </a:p>
        </p:txBody>
      </p:sp>
      <p:sp>
        <p:nvSpPr>
          <p:cNvPr id="10" name="Slide Number Placeholder 5">
            <a:extLst>
              <a:ext uri="{FF2B5EF4-FFF2-40B4-BE49-F238E27FC236}">
                <a16:creationId xmlns:a16="http://schemas.microsoft.com/office/drawing/2014/main" id="{10FF5ADA-4862-CB19-7B8C-52E4DC78B54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solidFill>
                  <a:schemeClr val="bg1"/>
                </a:solidFill>
              </a:rPr>
              <a:t>© PSHE Association 2025</a:t>
            </a:r>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0887F6EA-5EDB-6084-C8F4-4BE559FEC38E}"/>
              </a:ext>
            </a:extLst>
          </p:cNvPr>
          <p:cNvPicPr>
            <a:picLocks noChangeAspect="1"/>
          </p:cNvPicPr>
          <p:nvPr/>
        </p:nvPicPr>
        <p:blipFill>
          <a:blip r:embed="rId3"/>
          <a:stretch>
            <a:fillRect/>
          </a:stretch>
        </p:blipFill>
        <p:spPr>
          <a:xfrm>
            <a:off x="5348520" y="3007096"/>
            <a:ext cx="3943279" cy="1497708"/>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7787CADB-D92B-F331-B3FE-8CF6142453E1}"/>
              </a:ext>
            </a:extLst>
          </p:cNvPr>
          <p:cNvPicPr>
            <a:picLocks noChangeAspect="1"/>
          </p:cNvPicPr>
          <p:nvPr/>
        </p:nvPicPr>
        <p:blipFill>
          <a:blip r:embed="rId4"/>
          <a:stretch>
            <a:fillRect/>
          </a:stretch>
        </p:blipFill>
        <p:spPr>
          <a:xfrm>
            <a:off x="5624584" y="4583699"/>
            <a:ext cx="3943279" cy="1691102"/>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AC6EE3D9-BC38-E9F7-087C-4080B76C24D4}"/>
              </a:ext>
            </a:extLst>
          </p:cNvPr>
          <p:cNvPicPr>
            <a:picLocks noChangeAspect="1"/>
          </p:cNvPicPr>
          <p:nvPr/>
        </p:nvPicPr>
        <p:blipFill>
          <a:blip r:embed="rId4"/>
          <a:stretch>
            <a:fillRect/>
          </a:stretch>
        </p:blipFill>
        <p:spPr>
          <a:xfrm>
            <a:off x="6071474" y="1428750"/>
            <a:ext cx="3496389" cy="1499450"/>
          </a:xfrm>
          <a:prstGeom prst="rect">
            <a:avLst/>
          </a:prstGeom>
        </p:spPr>
      </p:pic>
      <p:sp>
        <p:nvSpPr>
          <p:cNvPr id="14" name="Google Shape;436;p25">
            <a:extLst>
              <a:ext uri="{FF2B5EF4-FFF2-40B4-BE49-F238E27FC236}">
                <a16:creationId xmlns:a16="http://schemas.microsoft.com/office/drawing/2014/main" id="{70DDFCB0-0CBB-60C0-C032-D08117C3B726}"/>
              </a:ext>
            </a:extLst>
          </p:cNvPr>
          <p:cNvSpPr txBox="1"/>
          <p:nvPr/>
        </p:nvSpPr>
        <p:spPr>
          <a:xfrm>
            <a:off x="5645234" y="3222163"/>
            <a:ext cx="3349853"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Something's worrying me,</a:t>
            </a:r>
            <a:br>
              <a:rPr lang="en-US" sz="2000" dirty="0">
                <a:solidFill>
                  <a:schemeClr val="tx1"/>
                </a:solidFill>
                <a:latin typeface="Century Gothic"/>
                <a:ea typeface="Century Gothic"/>
                <a:cs typeface="Century Gothic"/>
                <a:sym typeface="Century Gothic"/>
              </a:rPr>
            </a:br>
            <a:r>
              <a:rPr lang="en-US" sz="2000" dirty="0">
                <a:solidFill>
                  <a:schemeClr val="tx1"/>
                </a:solidFill>
                <a:latin typeface="Century Gothic"/>
                <a:ea typeface="Century Gothic"/>
                <a:cs typeface="Century Gothic"/>
                <a:sym typeface="Century Gothic"/>
              </a:rPr>
              <a:t>can I talk to you?</a:t>
            </a:r>
            <a:endParaRPr sz="2000" dirty="0">
              <a:solidFill>
                <a:schemeClr val="tx1"/>
              </a:solidFill>
            </a:endParaRPr>
          </a:p>
        </p:txBody>
      </p:sp>
      <p:sp>
        <p:nvSpPr>
          <p:cNvPr id="15" name="Google Shape;437;p25">
            <a:extLst>
              <a:ext uri="{FF2B5EF4-FFF2-40B4-BE49-F238E27FC236}">
                <a16:creationId xmlns:a16="http://schemas.microsoft.com/office/drawing/2014/main" id="{3D072A1F-6997-8982-9865-1D296ECF839A}"/>
              </a:ext>
            </a:extLst>
          </p:cNvPr>
          <p:cNvSpPr txBox="1"/>
          <p:nvPr/>
        </p:nvSpPr>
        <p:spPr>
          <a:xfrm>
            <a:off x="6378575" y="1581174"/>
            <a:ext cx="2999342"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I need your help with something . . . </a:t>
            </a:r>
            <a:endParaRPr sz="2000" dirty="0">
              <a:solidFill>
                <a:schemeClr val="tx1"/>
              </a:solidFill>
            </a:endParaRPr>
          </a:p>
        </p:txBody>
      </p:sp>
      <p:sp>
        <p:nvSpPr>
          <p:cNvPr id="16" name="Google Shape;438;p25">
            <a:extLst>
              <a:ext uri="{FF2B5EF4-FFF2-40B4-BE49-F238E27FC236}">
                <a16:creationId xmlns:a16="http://schemas.microsoft.com/office/drawing/2014/main" id="{84272AEE-F184-417B-8010-960FDFB7C03B}"/>
              </a:ext>
            </a:extLst>
          </p:cNvPr>
          <p:cNvSpPr txBox="1"/>
          <p:nvPr/>
        </p:nvSpPr>
        <p:spPr>
          <a:xfrm>
            <a:off x="6028064" y="4834430"/>
            <a:ext cx="3349853"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I have something that’s been bothering me . . .</a:t>
            </a:r>
            <a:endParaRPr sz="2000" dirty="0">
              <a:solidFill>
                <a:schemeClr val="tx1"/>
              </a:solidFill>
            </a:endParaRPr>
          </a:p>
        </p:txBody>
      </p:sp>
      <p:sp>
        <p:nvSpPr>
          <p:cNvPr id="4" name="Content Placeholder 1">
            <a:extLst>
              <a:ext uri="{FF2B5EF4-FFF2-40B4-BE49-F238E27FC236}">
                <a16:creationId xmlns:a16="http://schemas.microsoft.com/office/drawing/2014/main" id="{A9286B16-6634-B274-694C-24333F540B5D}"/>
              </a:ext>
            </a:extLst>
          </p:cNvPr>
          <p:cNvSpPr txBox="1">
            <a:spLocks/>
          </p:cNvSpPr>
          <p:nvPr/>
        </p:nvSpPr>
        <p:spPr>
          <a:xfrm>
            <a:off x="232916" y="1345836"/>
            <a:ext cx="4324565" cy="4368246"/>
          </a:xfrm>
          <a:prstGeom prst="rect">
            <a:avLst/>
          </a:prstGeom>
        </p:spPr>
        <p:txBody>
          <a:bodyPr vert="horz" lIns="91440" tIns="45720" rIns="91440" bIns="45720" rtlCol="0">
            <a:noAutofit/>
          </a:bodyPr>
          <a:lstStyle>
            <a:lvl1pPr marL="0" indent="0" algn="l" defTabSz="990570" rtl="0" eaLnBrk="1" latinLnBrk="0" hangingPunct="1">
              <a:lnSpc>
                <a:spcPts val="2600"/>
              </a:lnSpc>
              <a:spcBef>
                <a:spcPts val="1000"/>
              </a:spcBef>
              <a:spcAft>
                <a:spcPts val="1600"/>
              </a:spcAft>
              <a:buFont typeface="Arial" panose="020B0604020202020204" pitchFamily="34" charset="0"/>
              <a:buNone/>
              <a:defRPr sz="2000" kern="1200">
                <a:solidFill>
                  <a:schemeClr val="bg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2400"/>
              </a:lnSpc>
              <a:spcBef>
                <a:spcPts val="900"/>
              </a:spcBef>
              <a:spcAft>
                <a:spcPts val="0"/>
              </a:spcAft>
            </a:pPr>
            <a:r>
              <a:rPr lang="en-US" sz="1800" dirty="0"/>
              <a:t>To access further advice, guidance and support related to substance use, you can:</a:t>
            </a:r>
          </a:p>
          <a:p>
            <a:pPr>
              <a:lnSpc>
                <a:spcPts val="2400"/>
              </a:lnSpc>
              <a:spcBef>
                <a:spcPts val="900"/>
              </a:spcBef>
              <a:spcAft>
                <a:spcPts val="1200"/>
              </a:spcAft>
            </a:pPr>
            <a:r>
              <a:rPr lang="en-US" sz="1800" dirty="0"/>
              <a:t>Speak to a parent/carer or a member of staff in school such as your form tutor, head of year, school nurse, </a:t>
            </a:r>
            <a:r>
              <a:rPr lang="en-GB" sz="1800" dirty="0">
                <a:ea typeface="Lato" panose="020B0604020202020204" charset="0"/>
                <a:cs typeface="Lato" panose="020B0604020202020204" charset="0"/>
              </a:rPr>
              <a:t>a school police officer or community support officer.</a:t>
            </a:r>
          </a:p>
          <a:p>
            <a:pPr>
              <a:lnSpc>
                <a:spcPts val="2800"/>
              </a:lnSpc>
            </a:pPr>
            <a:endParaRPr lang="en-US" sz="1800" dirty="0"/>
          </a:p>
        </p:txBody>
      </p:sp>
    </p:spTree>
    <p:extLst>
      <p:ext uri="{BB962C8B-B14F-4D97-AF65-F5344CB8AC3E}">
        <p14:creationId xmlns:p14="http://schemas.microsoft.com/office/powerpoint/2010/main" val="1145813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C8CC62-2EAF-02A1-84FC-A7EB9AF05F32}"/>
              </a:ext>
            </a:extLst>
          </p:cNvPr>
          <p:cNvSpPr>
            <a:spLocks noGrp="1"/>
          </p:cNvSpPr>
          <p:nvPr>
            <p:ph sz="half" idx="10"/>
          </p:nvPr>
        </p:nvSpPr>
        <p:spPr>
          <a:xfrm>
            <a:off x="232916" y="1345836"/>
            <a:ext cx="4818892" cy="4368246"/>
          </a:xfrm>
        </p:spPr>
        <p:txBody>
          <a:bodyPr>
            <a:noAutofit/>
          </a:bodyPr>
          <a:lstStyle/>
          <a:p>
            <a:pPr>
              <a:lnSpc>
                <a:spcPts val="2400"/>
              </a:lnSpc>
              <a:spcBef>
                <a:spcPts val="900"/>
              </a:spcBef>
              <a:spcAft>
                <a:spcPts val="0"/>
              </a:spcAft>
            </a:pPr>
            <a:r>
              <a:rPr lang="en-US" sz="1800" dirty="0"/>
              <a:t>To access further advice, guidance and support related to substance use, you can also contact:</a:t>
            </a:r>
          </a:p>
          <a:p>
            <a:pPr marL="162000" lvl="0" indent="-162000">
              <a:lnSpc>
                <a:spcPts val="2400"/>
              </a:lnSpc>
              <a:spcBef>
                <a:spcPts val="900"/>
              </a:spcBef>
              <a:spcAft>
                <a:spcPts val="0"/>
              </a:spcAft>
              <a:buFont typeface="Arial" panose="020B0604020202020204" pitchFamily="34" charset="0"/>
              <a:buChar char="•"/>
            </a:pPr>
            <a:r>
              <a:rPr lang="en-GB" sz="1800" dirty="0">
                <a:ea typeface="Lato" panose="020B0604020202020204" charset="0"/>
                <a:cs typeface="Lato" panose="020B0604020202020204" charset="0"/>
              </a:rPr>
              <a:t>Childline: </a:t>
            </a:r>
            <a:r>
              <a:rPr lang="en-GB" sz="1800" u="sng" dirty="0">
                <a:ea typeface="Lato" panose="020B0604020202020204" charset="0"/>
                <a:cs typeface="Lato" panose="020B0604020202020204" charset="0"/>
                <a:hlinkClick r:id="rId3"/>
              </a:rPr>
              <a:t>www.childline.org.uk</a:t>
            </a:r>
            <a:r>
              <a:rPr lang="en-GB" sz="1800" dirty="0">
                <a:ea typeface="Lato" panose="020B0604020202020204" charset="0"/>
                <a:cs typeface="Lato" panose="020B0604020202020204" charset="0"/>
              </a:rPr>
              <a:t> or 0800 11 11</a:t>
            </a:r>
          </a:p>
          <a:p>
            <a:pPr marL="162000" lvl="0" indent="-162000">
              <a:lnSpc>
                <a:spcPts val="2400"/>
              </a:lnSpc>
              <a:spcBef>
                <a:spcPts val="900"/>
              </a:spcBef>
              <a:spcAft>
                <a:spcPts val="0"/>
              </a:spcAft>
              <a:buFont typeface="Arial" panose="020B0604020202020204" pitchFamily="34" charset="0"/>
              <a:buChar char="•"/>
            </a:pPr>
            <a:r>
              <a:rPr lang="en-GB" sz="1800" dirty="0">
                <a:ea typeface="Lato" panose="020B0604020202020204" charset="0"/>
                <a:cs typeface="Lato" panose="020B0604020202020204" charset="0"/>
              </a:rPr>
              <a:t>FRANK: </a:t>
            </a:r>
            <a:r>
              <a:rPr lang="en-GB" sz="1800" dirty="0">
                <a:ea typeface="Lato" panose="020B0604020202020204" charset="0"/>
                <a:cs typeface="Lato" panose="020B0604020202020204" charset="0"/>
                <a:hlinkClick r:id="rId4"/>
              </a:rPr>
              <a:t>www.talktofrank.com/get-help</a:t>
            </a:r>
            <a:r>
              <a:rPr lang="en-GB" sz="1800" dirty="0">
                <a:ea typeface="Lato" panose="020B0604020202020204" charset="0"/>
                <a:cs typeface="Lato" panose="020B0604020202020204" charset="0"/>
              </a:rPr>
              <a:t> </a:t>
            </a:r>
          </a:p>
          <a:p>
            <a:pPr lvl="0">
              <a:lnSpc>
                <a:spcPts val="2400"/>
              </a:lnSpc>
              <a:spcBef>
                <a:spcPts val="2100"/>
              </a:spcBef>
              <a:spcAft>
                <a:spcPts val="0"/>
              </a:spcAft>
            </a:pPr>
            <a:r>
              <a:rPr lang="en-GB" sz="1800" dirty="0">
                <a:ea typeface="Lato" panose="020B0604020202020204" charset="0"/>
                <a:cs typeface="Lato" panose="020B0604020202020204" charset="0"/>
              </a:rPr>
              <a:t>To contact the police:</a:t>
            </a:r>
          </a:p>
          <a:p>
            <a:pPr marL="162000" lvl="0" indent="-162000">
              <a:lnSpc>
                <a:spcPts val="2400"/>
              </a:lnSpc>
              <a:spcBef>
                <a:spcPts val="900"/>
              </a:spcBef>
              <a:spcAft>
                <a:spcPts val="0"/>
              </a:spcAft>
              <a:buFont typeface="Arial" panose="020B0604020202020204" pitchFamily="34" charset="0"/>
              <a:buChar char="•"/>
            </a:pPr>
            <a:r>
              <a:rPr lang="en-GB" sz="1800" dirty="0">
                <a:ea typeface="Lato" panose="020B0604020202020204" charset="0"/>
                <a:cs typeface="Lato" panose="020B0604020202020204" charset="0"/>
              </a:rPr>
              <a:t>in an emergency call 999</a:t>
            </a:r>
          </a:p>
          <a:p>
            <a:pPr marL="162000" lvl="0" indent="-162000">
              <a:lnSpc>
                <a:spcPts val="2400"/>
              </a:lnSpc>
              <a:spcBef>
                <a:spcPts val="900"/>
              </a:spcBef>
              <a:spcAft>
                <a:spcPts val="0"/>
              </a:spcAft>
              <a:buFont typeface="Arial" panose="020B0604020202020204" pitchFamily="34" charset="0"/>
              <a:buChar char="•"/>
            </a:pPr>
            <a:r>
              <a:rPr lang="en-GB" sz="1800" dirty="0">
                <a:ea typeface="Lato" panose="020B0604020202020204" charset="0"/>
                <a:cs typeface="Lato" panose="020B0604020202020204" charset="0"/>
              </a:rPr>
              <a:t>to report a non-urgent crime call 101</a:t>
            </a:r>
          </a:p>
          <a:p>
            <a:pPr marL="162000" lvl="0" indent="-162000">
              <a:lnSpc>
                <a:spcPts val="2400"/>
              </a:lnSpc>
              <a:spcBef>
                <a:spcPts val="900"/>
              </a:spcBef>
              <a:spcAft>
                <a:spcPts val="0"/>
              </a:spcAft>
              <a:buFont typeface="Arial" panose="020B0604020202020204" pitchFamily="34" charset="0"/>
              <a:buChar char="•"/>
            </a:pPr>
            <a:r>
              <a:rPr lang="en-GB" sz="1800" dirty="0">
                <a:ea typeface="Lato" panose="020B0604020202020204" charset="0"/>
                <a:cs typeface="Lato" panose="020B0604020202020204" charset="0"/>
              </a:rPr>
              <a:t>to anonymously report a crime, visit </a:t>
            </a:r>
            <a:r>
              <a:rPr lang="en-GB" sz="1800" dirty="0">
                <a:ea typeface="Lato" panose="020B0604020202020204" charset="0"/>
                <a:cs typeface="Lato" panose="020B0604020202020204" charset="0"/>
                <a:hlinkClick r:id="rId5"/>
              </a:rPr>
              <a:t>www.fearless.org</a:t>
            </a:r>
            <a:r>
              <a:rPr lang="en-GB" sz="1800" dirty="0">
                <a:ea typeface="Lato" panose="020B0604020202020204" charset="0"/>
                <a:cs typeface="Lato" panose="020B0604020202020204" charset="0"/>
              </a:rPr>
              <a:t> </a:t>
            </a:r>
          </a:p>
          <a:p>
            <a:pPr>
              <a:lnSpc>
                <a:spcPct val="100000"/>
              </a:lnSpc>
              <a:spcBef>
                <a:spcPts val="600"/>
              </a:spcBef>
              <a:spcAft>
                <a:spcPts val="1200"/>
              </a:spcAft>
            </a:pPr>
            <a:endParaRPr lang="en-US" sz="1800" dirty="0"/>
          </a:p>
        </p:txBody>
      </p:sp>
      <p:sp>
        <p:nvSpPr>
          <p:cNvPr id="3" name="Title 2">
            <a:extLst>
              <a:ext uri="{FF2B5EF4-FFF2-40B4-BE49-F238E27FC236}">
                <a16:creationId xmlns:a16="http://schemas.microsoft.com/office/drawing/2014/main" id="{7A73A3C7-0CBD-C858-B903-7B19CCDDD8BB}"/>
              </a:ext>
            </a:extLst>
          </p:cNvPr>
          <p:cNvSpPr>
            <a:spLocks noGrp="1"/>
          </p:cNvSpPr>
          <p:nvPr>
            <p:ph type="title"/>
          </p:nvPr>
        </p:nvSpPr>
        <p:spPr/>
        <p:txBody>
          <a:bodyPr/>
          <a:lstStyle/>
          <a:p>
            <a:r>
              <a:rPr lang="en-US" dirty="0"/>
              <a:t>Sources of support</a:t>
            </a:r>
          </a:p>
        </p:txBody>
      </p:sp>
      <p:sp>
        <p:nvSpPr>
          <p:cNvPr id="10" name="Slide Number Placeholder 5">
            <a:extLst>
              <a:ext uri="{FF2B5EF4-FFF2-40B4-BE49-F238E27FC236}">
                <a16:creationId xmlns:a16="http://schemas.microsoft.com/office/drawing/2014/main" id="{10FF5ADA-4862-CB19-7B8C-52E4DC78B54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solidFill>
                  <a:schemeClr val="bg1"/>
                </a:solidFill>
              </a:rPr>
              <a:t>© PSHE Association 2025</a:t>
            </a:r>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0887F6EA-5EDB-6084-C8F4-4BE559FEC38E}"/>
              </a:ext>
            </a:extLst>
          </p:cNvPr>
          <p:cNvPicPr>
            <a:picLocks noChangeAspect="1"/>
          </p:cNvPicPr>
          <p:nvPr/>
        </p:nvPicPr>
        <p:blipFill>
          <a:blip r:embed="rId6"/>
          <a:stretch>
            <a:fillRect/>
          </a:stretch>
        </p:blipFill>
        <p:spPr>
          <a:xfrm>
            <a:off x="5348520" y="3007096"/>
            <a:ext cx="3943279" cy="1497708"/>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7787CADB-D92B-F331-B3FE-8CF6142453E1}"/>
              </a:ext>
            </a:extLst>
          </p:cNvPr>
          <p:cNvPicPr>
            <a:picLocks noChangeAspect="1"/>
          </p:cNvPicPr>
          <p:nvPr/>
        </p:nvPicPr>
        <p:blipFill>
          <a:blip r:embed="rId7"/>
          <a:stretch>
            <a:fillRect/>
          </a:stretch>
        </p:blipFill>
        <p:spPr>
          <a:xfrm>
            <a:off x="5624584" y="4583699"/>
            <a:ext cx="3943279" cy="1691102"/>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AC6EE3D9-BC38-E9F7-087C-4080B76C24D4}"/>
              </a:ext>
            </a:extLst>
          </p:cNvPr>
          <p:cNvPicPr>
            <a:picLocks noChangeAspect="1"/>
          </p:cNvPicPr>
          <p:nvPr/>
        </p:nvPicPr>
        <p:blipFill>
          <a:blip r:embed="rId7"/>
          <a:stretch>
            <a:fillRect/>
          </a:stretch>
        </p:blipFill>
        <p:spPr>
          <a:xfrm>
            <a:off x="6071474" y="1428750"/>
            <a:ext cx="3496389" cy="1499450"/>
          </a:xfrm>
          <a:prstGeom prst="rect">
            <a:avLst/>
          </a:prstGeom>
        </p:spPr>
      </p:pic>
      <p:sp>
        <p:nvSpPr>
          <p:cNvPr id="14" name="Google Shape;436;p25">
            <a:extLst>
              <a:ext uri="{FF2B5EF4-FFF2-40B4-BE49-F238E27FC236}">
                <a16:creationId xmlns:a16="http://schemas.microsoft.com/office/drawing/2014/main" id="{70DDFCB0-0CBB-60C0-C032-D08117C3B726}"/>
              </a:ext>
            </a:extLst>
          </p:cNvPr>
          <p:cNvSpPr txBox="1"/>
          <p:nvPr/>
        </p:nvSpPr>
        <p:spPr>
          <a:xfrm>
            <a:off x="5645234" y="3222163"/>
            <a:ext cx="3349853"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Something's worrying me,</a:t>
            </a:r>
            <a:br>
              <a:rPr lang="en-US" sz="2000" dirty="0">
                <a:solidFill>
                  <a:schemeClr val="tx1"/>
                </a:solidFill>
                <a:latin typeface="Century Gothic"/>
                <a:ea typeface="Century Gothic"/>
                <a:cs typeface="Century Gothic"/>
                <a:sym typeface="Century Gothic"/>
              </a:rPr>
            </a:br>
            <a:r>
              <a:rPr lang="en-US" sz="2000" dirty="0">
                <a:solidFill>
                  <a:schemeClr val="tx1"/>
                </a:solidFill>
                <a:latin typeface="Century Gothic"/>
                <a:ea typeface="Century Gothic"/>
                <a:cs typeface="Century Gothic"/>
                <a:sym typeface="Century Gothic"/>
              </a:rPr>
              <a:t>can I talk to you?</a:t>
            </a:r>
            <a:endParaRPr sz="2000" dirty="0">
              <a:solidFill>
                <a:schemeClr val="tx1"/>
              </a:solidFill>
            </a:endParaRPr>
          </a:p>
        </p:txBody>
      </p:sp>
      <p:sp>
        <p:nvSpPr>
          <p:cNvPr id="15" name="Google Shape;437;p25">
            <a:extLst>
              <a:ext uri="{FF2B5EF4-FFF2-40B4-BE49-F238E27FC236}">
                <a16:creationId xmlns:a16="http://schemas.microsoft.com/office/drawing/2014/main" id="{3D072A1F-6997-8982-9865-1D296ECF839A}"/>
              </a:ext>
            </a:extLst>
          </p:cNvPr>
          <p:cNvSpPr txBox="1"/>
          <p:nvPr/>
        </p:nvSpPr>
        <p:spPr>
          <a:xfrm>
            <a:off x="6378575" y="1581174"/>
            <a:ext cx="2999342"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I need your help with something . . . </a:t>
            </a:r>
            <a:endParaRPr sz="2000" dirty="0">
              <a:solidFill>
                <a:schemeClr val="tx1"/>
              </a:solidFill>
            </a:endParaRPr>
          </a:p>
        </p:txBody>
      </p:sp>
      <p:sp>
        <p:nvSpPr>
          <p:cNvPr id="16" name="Google Shape;438;p25">
            <a:extLst>
              <a:ext uri="{FF2B5EF4-FFF2-40B4-BE49-F238E27FC236}">
                <a16:creationId xmlns:a16="http://schemas.microsoft.com/office/drawing/2014/main" id="{84272AEE-F184-417B-8010-960FDFB7C03B}"/>
              </a:ext>
            </a:extLst>
          </p:cNvPr>
          <p:cNvSpPr txBox="1"/>
          <p:nvPr/>
        </p:nvSpPr>
        <p:spPr>
          <a:xfrm>
            <a:off x="6028064" y="4834430"/>
            <a:ext cx="3349853"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I have something that’s been bothering me . . .</a:t>
            </a:r>
            <a:endParaRPr sz="2000" dirty="0">
              <a:solidFill>
                <a:schemeClr val="tx1"/>
              </a:solidFill>
            </a:endParaRPr>
          </a:p>
        </p:txBody>
      </p:sp>
    </p:spTree>
    <p:extLst>
      <p:ext uri="{BB962C8B-B14F-4D97-AF65-F5344CB8AC3E}">
        <p14:creationId xmlns:p14="http://schemas.microsoft.com/office/powerpoint/2010/main" val="4111528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A05D9D-AA56-44C7-D4F9-A26285D0CBC4}"/>
              </a:ext>
            </a:extLst>
          </p:cNvPr>
          <p:cNvSpPr>
            <a:spLocks noGrp="1"/>
          </p:cNvSpPr>
          <p:nvPr>
            <p:ph type="title"/>
          </p:nvPr>
        </p:nvSpPr>
        <p:spPr/>
        <p:txBody>
          <a:bodyPr/>
          <a:lstStyle/>
          <a:p>
            <a:r>
              <a:rPr lang="en-US" dirty="0"/>
              <a:t>More activities</a:t>
            </a:r>
            <a:endParaRPr lang="en-GB" dirty="0"/>
          </a:p>
        </p:txBody>
      </p:sp>
      <p:sp>
        <p:nvSpPr>
          <p:cNvPr id="2" name="Content Placeholder 1">
            <a:extLst>
              <a:ext uri="{FF2B5EF4-FFF2-40B4-BE49-F238E27FC236}">
                <a16:creationId xmlns:a16="http://schemas.microsoft.com/office/drawing/2014/main" id="{34940047-A8EF-759D-CD5D-D72D755E8157}"/>
              </a:ext>
            </a:extLst>
          </p:cNvPr>
          <p:cNvSpPr>
            <a:spLocks noGrp="1"/>
          </p:cNvSpPr>
          <p:nvPr>
            <p:ph sz="half" idx="10"/>
          </p:nvPr>
        </p:nvSpPr>
        <p:spPr>
          <a:xfrm>
            <a:off x="232915" y="1303304"/>
            <a:ext cx="4882010" cy="1198596"/>
          </a:xfrm>
        </p:spPr>
        <p:txBody>
          <a:bodyPr>
            <a:noAutofit/>
          </a:bodyPr>
          <a:lstStyle/>
          <a:p>
            <a:pPr>
              <a:lnSpc>
                <a:spcPts val="3200"/>
              </a:lnSpc>
            </a:pPr>
            <a:r>
              <a:rPr lang="en-GB" sz="2400" b="1" dirty="0">
                <a:ea typeface="Lato" panose="020B0604020202020204" charset="0"/>
                <a:cs typeface="Lato" panose="020B0604020202020204" charset="0"/>
              </a:rPr>
              <a:t>Create a leaflet for young people highlighting the key legal risks relating to drug use. </a:t>
            </a:r>
          </a:p>
        </p:txBody>
      </p:sp>
      <p:sp>
        <p:nvSpPr>
          <p:cNvPr id="4" name="Slide Number Placeholder 3">
            <a:extLst>
              <a:ext uri="{FF2B5EF4-FFF2-40B4-BE49-F238E27FC236}">
                <a16:creationId xmlns:a16="http://schemas.microsoft.com/office/drawing/2014/main" id="{1D9B63D1-A700-BC92-EE06-64B9C45853F8}"/>
              </a:ext>
            </a:extLst>
          </p:cNvPr>
          <p:cNvSpPr>
            <a:spLocks noGrp="1"/>
          </p:cNvSpPr>
          <p:nvPr>
            <p:ph type="sldNum" sz="quarter" idx="4"/>
          </p:nvPr>
        </p:nvSpPr>
        <p:spPr/>
        <p:txBody>
          <a:bodyPr/>
          <a:lstStyle/>
          <a:p>
            <a:r>
              <a:rPr lang="en-GB"/>
              <a:t>© PSHE Association 2025</a:t>
            </a:r>
            <a:endParaRPr lang="en-GB" dirty="0"/>
          </a:p>
        </p:txBody>
      </p:sp>
      <p:sp>
        <p:nvSpPr>
          <p:cNvPr id="5" name="Rounded Rectangle 4">
            <a:extLst>
              <a:ext uri="{FF2B5EF4-FFF2-40B4-BE49-F238E27FC236}">
                <a16:creationId xmlns:a16="http://schemas.microsoft.com/office/drawing/2014/main" id="{1AE37CD7-D0A3-5E33-B189-78DA6B7A9C06}"/>
              </a:ext>
            </a:extLst>
          </p:cNvPr>
          <p:cNvSpPr/>
          <p:nvPr/>
        </p:nvSpPr>
        <p:spPr>
          <a:xfrm>
            <a:off x="323849" y="3023650"/>
            <a:ext cx="4517091" cy="1844185"/>
          </a:xfrm>
          <a:prstGeom prst="roundRect">
            <a:avLst>
              <a:gd name="adj" fmla="val 4197"/>
            </a:avLst>
          </a:prstGeom>
          <a:solidFill>
            <a:srgbClr val="F6B4A5"/>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08000" rIns="108000" rtlCol="0" anchor="t" anchorCtr="0"/>
          <a:lstStyle/>
          <a:p>
            <a:pPr>
              <a:lnSpc>
                <a:spcPts val="2800"/>
              </a:lnSpc>
              <a:spcAft>
                <a:spcPts val="400"/>
              </a:spcAft>
            </a:pPr>
            <a:r>
              <a:rPr lang="en-GB" sz="2000" dirty="0">
                <a:solidFill>
                  <a:schemeClr val="tx1"/>
                </a:solidFill>
                <a:latin typeface="Century Gothic" panose="020B0502020202020204" pitchFamily="34" charset="0"/>
                <a:ea typeface="Lato" panose="020B0604020202020204" charset="0"/>
                <a:cs typeface="Lato" panose="020B0604020202020204" charset="0"/>
              </a:rPr>
              <a:t>This should include:</a:t>
            </a:r>
          </a:p>
          <a:p>
            <a:pPr marL="126000" indent="-126000">
              <a:lnSpc>
                <a:spcPts val="2800"/>
              </a:lnSpc>
              <a:buFont typeface="Arial" panose="020B0604020202020204" pitchFamily="34" charset="0"/>
              <a:buChar char="•"/>
            </a:pPr>
            <a:r>
              <a:rPr lang="en-GB" sz="2000" dirty="0">
                <a:solidFill>
                  <a:schemeClr val="tx1"/>
                </a:solidFill>
                <a:latin typeface="Century Gothic" panose="020B0502020202020204" pitchFamily="34" charset="0"/>
                <a:ea typeface="Lato" panose="020B0604020202020204" charset="0"/>
                <a:cs typeface="Lato" panose="020B0604020202020204" charset="0"/>
              </a:rPr>
              <a:t>definition of key terms</a:t>
            </a:r>
          </a:p>
          <a:p>
            <a:pPr marL="126000" indent="-126000">
              <a:lnSpc>
                <a:spcPts val="2800"/>
              </a:lnSpc>
              <a:buFont typeface="Arial" panose="020B0604020202020204" pitchFamily="34" charset="0"/>
              <a:buChar char="•"/>
            </a:pPr>
            <a:r>
              <a:rPr lang="en-GB" sz="2000" dirty="0">
                <a:solidFill>
                  <a:schemeClr val="tx1"/>
                </a:solidFill>
                <a:latin typeface="Century Gothic" panose="020B0502020202020204" pitchFamily="34" charset="0"/>
                <a:ea typeface="Lato" panose="020B0604020202020204" charset="0"/>
                <a:cs typeface="Lato" panose="020B0604020202020204" charset="0"/>
              </a:rPr>
              <a:t>provide examples of legal terms</a:t>
            </a:r>
          </a:p>
          <a:p>
            <a:pPr marL="126000" indent="-126000">
              <a:lnSpc>
                <a:spcPts val="2800"/>
              </a:lnSpc>
              <a:buFont typeface="Arial" panose="020B0604020202020204" pitchFamily="34" charset="0"/>
              <a:buChar char="•"/>
            </a:pPr>
            <a:r>
              <a:rPr lang="en-GB" sz="2000" dirty="0">
                <a:solidFill>
                  <a:schemeClr val="tx1"/>
                </a:solidFill>
                <a:latin typeface="Century Gothic" panose="020B0502020202020204" pitchFamily="34" charset="0"/>
                <a:ea typeface="Lato" panose="020B0604020202020204" charset="0"/>
                <a:cs typeface="Lato" panose="020B0604020202020204" charset="0"/>
              </a:rPr>
              <a:t>suggest possible consequences</a:t>
            </a:r>
            <a:endParaRPr lang="en-US" sz="2000" dirty="0">
              <a:solidFill>
                <a:schemeClr val="tx1"/>
              </a:solidFill>
              <a:latin typeface="Century Gothic" panose="020B0502020202020204" pitchFamily="34" charset="0"/>
              <a:ea typeface="Lato" panose="020B0604020202020204" charset="0"/>
              <a:cs typeface="Lato" panose="020B0604020202020204" charset="0"/>
            </a:endParaRPr>
          </a:p>
        </p:txBody>
      </p:sp>
      <p:pic>
        <p:nvPicPr>
          <p:cNvPr id="8" name="Picture 7" descr="A group of scissors and pencils on a board&#10;&#10;Description automatically generated">
            <a:extLst>
              <a:ext uri="{FF2B5EF4-FFF2-40B4-BE49-F238E27FC236}">
                <a16:creationId xmlns:a16="http://schemas.microsoft.com/office/drawing/2014/main" id="{EE0346E7-9011-1A9B-7920-56D1392B6D9B}"/>
              </a:ext>
            </a:extLst>
          </p:cNvPr>
          <p:cNvPicPr>
            <a:picLocks noChangeAspect="1"/>
          </p:cNvPicPr>
          <p:nvPr/>
        </p:nvPicPr>
        <p:blipFill>
          <a:blip r:embed="rId3"/>
          <a:srcRect r="11295"/>
          <a:stretch/>
        </p:blipFill>
        <p:spPr>
          <a:xfrm>
            <a:off x="5856011" y="1237932"/>
            <a:ext cx="4049989" cy="5152516"/>
          </a:xfrm>
          <a:prstGeom prst="rect">
            <a:avLst/>
          </a:prstGeom>
        </p:spPr>
      </p:pic>
    </p:spTree>
    <p:extLst>
      <p:ext uri="{BB962C8B-B14F-4D97-AF65-F5344CB8AC3E}">
        <p14:creationId xmlns:p14="http://schemas.microsoft.com/office/powerpoint/2010/main" val="1623438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DFB8DD-8EFF-7D86-477D-ABA544EDFF18}"/>
              </a:ext>
            </a:extLst>
          </p:cNvPr>
          <p:cNvSpPr>
            <a:spLocks noGrp="1"/>
          </p:cNvSpPr>
          <p:nvPr>
            <p:ph type="title"/>
          </p:nvPr>
        </p:nvSpPr>
        <p:spPr/>
        <p:txBody>
          <a:bodyPr/>
          <a:lstStyle/>
          <a:p>
            <a:r>
              <a:rPr lang="en-US" dirty="0"/>
              <a:t>Support and challenge</a:t>
            </a:r>
          </a:p>
        </p:txBody>
      </p:sp>
      <p:sp>
        <p:nvSpPr>
          <p:cNvPr id="5" name="Slide Number Placeholder 5">
            <a:extLst>
              <a:ext uri="{FF2B5EF4-FFF2-40B4-BE49-F238E27FC236}">
                <a16:creationId xmlns:a16="http://schemas.microsoft.com/office/drawing/2014/main" id="{D8FAFFB4-9251-B657-395C-DDE1AE6284F6}"/>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9" name="Picture 8">
            <a:extLst>
              <a:ext uri="{FF2B5EF4-FFF2-40B4-BE49-F238E27FC236}">
                <a16:creationId xmlns:a16="http://schemas.microsoft.com/office/drawing/2014/main" id="{FCBBBBF2-140F-5DAA-5A93-3A4AA8B1B72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20005" y="4750212"/>
            <a:ext cx="817747" cy="932045"/>
          </a:xfrm>
          <a:prstGeom prst="rect">
            <a:avLst/>
          </a:prstGeom>
        </p:spPr>
      </p:pic>
      <p:pic>
        <p:nvPicPr>
          <p:cNvPr id="10" name="Picture 9">
            <a:extLst>
              <a:ext uri="{FF2B5EF4-FFF2-40B4-BE49-F238E27FC236}">
                <a16:creationId xmlns:a16="http://schemas.microsoft.com/office/drawing/2014/main" id="{74D7163A-920B-F3D5-0FB3-F8E4FEBC10C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682231">
            <a:off x="6821370" y="4979817"/>
            <a:ext cx="702439" cy="1404878"/>
          </a:xfrm>
          <a:prstGeom prst="rect">
            <a:avLst/>
          </a:prstGeom>
        </p:spPr>
      </p:pic>
      <p:sp>
        <p:nvSpPr>
          <p:cNvPr id="11" name="TextBox 10">
            <a:extLst>
              <a:ext uri="{FF2B5EF4-FFF2-40B4-BE49-F238E27FC236}">
                <a16:creationId xmlns:a16="http://schemas.microsoft.com/office/drawing/2014/main" id="{22C058CF-B1C6-AA5D-C792-ED99EBCAD116}"/>
              </a:ext>
            </a:extLst>
          </p:cNvPr>
          <p:cNvSpPr txBox="1"/>
          <p:nvPr/>
        </p:nvSpPr>
        <p:spPr>
          <a:xfrm>
            <a:off x="7773777" y="4207594"/>
            <a:ext cx="1386585" cy="375666"/>
          </a:xfrm>
          <a:prstGeom prst="rect">
            <a:avLst/>
          </a:prstGeom>
          <a:noFill/>
        </p:spPr>
        <p:txBody>
          <a:bodyPr wrap="square" rtlCol="0">
            <a:spAutoFit/>
          </a:bodyPr>
          <a:lstStyle/>
          <a:p>
            <a:pPr algn="ctr"/>
            <a:r>
              <a:rPr lang="en-GB" b="1" dirty="0">
                <a:latin typeface="Century Gothic" panose="020B0502020202020204" pitchFamily="34" charset="0"/>
              </a:rPr>
              <a:t>Challenge</a:t>
            </a:r>
          </a:p>
        </p:txBody>
      </p:sp>
      <p:sp>
        <p:nvSpPr>
          <p:cNvPr id="12" name="TextBox 11">
            <a:extLst>
              <a:ext uri="{FF2B5EF4-FFF2-40B4-BE49-F238E27FC236}">
                <a16:creationId xmlns:a16="http://schemas.microsoft.com/office/drawing/2014/main" id="{842AEAFA-2DC6-AF51-FD55-C1B8F0CCDC91}"/>
              </a:ext>
            </a:extLst>
          </p:cNvPr>
          <p:cNvSpPr txBox="1"/>
          <p:nvPr/>
        </p:nvSpPr>
        <p:spPr>
          <a:xfrm rot="20700000">
            <a:off x="6199828" y="4517940"/>
            <a:ext cx="1386585" cy="375666"/>
          </a:xfrm>
          <a:prstGeom prst="rect">
            <a:avLst/>
          </a:prstGeom>
          <a:noFill/>
        </p:spPr>
        <p:txBody>
          <a:bodyPr wrap="square" rtlCol="0">
            <a:spAutoFit/>
          </a:bodyPr>
          <a:lstStyle/>
          <a:p>
            <a:pPr algn="ctr"/>
            <a:r>
              <a:rPr lang="en-GB" b="1">
                <a:latin typeface="Century Gothic" panose="020B0502020202020204" pitchFamily="34" charset="0"/>
              </a:rPr>
              <a:t>Support</a:t>
            </a:r>
          </a:p>
        </p:txBody>
      </p:sp>
      <p:sp>
        <p:nvSpPr>
          <p:cNvPr id="16" name="Content Placeholder 9">
            <a:extLst>
              <a:ext uri="{FF2B5EF4-FFF2-40B4-BE49-F238E27FC236}">
                <a16:creationId xmlns:a16="http://schemas.microsoft.com/office/drawing/2014/main" id="{AD909E2E-A0ED-8E1C-9AD1-A1B447E676B8}"/>
              </a:ext>
            </a:extLst>
          </p:cNvPr>
          <p:cNvSpPr txBox="1">
            <a:spLocks/>
          </p:cNvSpPr>
          <p:nvPr/>
        </p:nvSpPr>
        <p:spPr>
          <a:xfrm>
            <a:off x="249429" y="1295678"/>
            <a:ext cx="3835651" cy="4566366"/>
          </a:xfrm>
          <a:prstGeom prst="rect">
            <a:avLst/>
          </a:prstGeom>
        </p:spPr>
        <p:txBody>
          <a:bodyPr/>
          <a:lst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marL="0" indent="0">
              <a:lnSpc>
                <a:spcPts val="2800"/>
              </a:lnSpc>
              <a:spcBef>
                <a:spcPts val="1100"/>
              </a:spcBef>
              <a:buNone/>
            </a:pPr>
            <a:r>
              <a:rPr lang="en-US" sz="2000" dirty="0"/>
              <a:t>The lesson includes suggestions for challenge and support activities, to help you differentiate appropriately for your class.  </a:t>
            </a:r>
          </a:p>
          <a:p>
            <a:pPr marL="0" indent="0">
              <a:lnSpc>
                <a:spcPts val="2800"/>
              </a:lnSpc>
              <a:spcBef>
                <a:spcPts val="1100"/>
              </a:spcBef>
              <a:buNone/>
            </a:pPr>
            <a:r>
              <a:rPr lang="en-US" sz="2000" b="1" dirty="0"/>
              <a:t>Support activities </a:t>
            </a:r>
            <a:r>
              <a:rPr lang="en-US" sz="2000" dirty="0"/>
              <a:t>are adapted to be more accessible for those who need it.</a:t>
            </a:r>
          </a:p>
          <a:p>
            <a:pPr>
              <a:lnSpc>
                <a:spcPts val="2800"/>
              </a:lnSpc>
              <a:spcBef>
                <a:spcPts val="1100"/>
              </a:spcBef>
              <a:spcAft>
                <a:spcPts val="0"/>
              </a:spcAft>
            </a:pPr>
            <a:endParaRPr lang="en-US" dirty="0"/>
          </a:p>
          <a:p>
            <a:pPr>
              <a:lnSpc>
                <a:spcPts val="2800"/>
              </a:lnSpc>
              <a:spcBef>
                <a:spcPts val="1100"/>
              </a:spcBef>
              <a:spcAft>
                <a:spcPts val="0"/>
              </a:spcAft>
            </a:pPr>
            <a:endParaRPr lang="en-US" dirty="0"/>
          </a:p>
          <a:p>
            <a:pPr>
              <a:lnSpc>
                <a:spcPts val="2800"/>
              </a:lnSpc>
              <a:spcBef>
                <a:spcPts val="1100"/>
              </a:spcBef>
              <a:spcAft>
                <a:spcPts val="0"/>
              </a:spcAft>
            </a:pPr>
            <a:endParaRPr lang="en-US" dirty="0"/>
          </a:p>
          <a:p>
            <a:pPr>
              <a:lnSpc>
                <a:spcPts val="2800"/>
              </a:lnSpc>
              <a:spcBef>
                <a:spcPts val="1100"/>
              </a:spcBef>
              <a:spcAft>
                <a:spcPts val="0"/>
              </a:spcAft>
            </a:pPr>
            <a:endParaRPr lang="en-US" dirty="0"/>
          </a:p>
        </p:txBody>
      </p:sp>
      <p:sp>
        <p:nvSpPr>
          <p:cNvPr id="17" name="Content Placeholder 12">
            <a:extLst>
              <a:ext uri="{FF2B5EF4-FFF2-40B4-BE49-F238E27FC236}">
                <a16:creationId xmlns:a16="http://schemas.microsoft.com/office/drawing/2014/main" id="{4D1D0DBE-F92D-C928-F09A-48BAEC3B334E}"/>
              </a:ext>
            </a:extLst>
          </p:cNvPr>
          <p:cNvSpPr txBox="1">
            <a:spLocks/>
          </p:cNvSpPr>
          <p:nvPr/>
        </p:nvSpPr>
        <p:spPr>
          <a:xfrm>
            <a:off x="4247452" y="1304144"/>
            <a:ext cx="3740847" cy="4937321"/>
          </a:xfrm>
          <a:prstGeom prst="rect">
            <a:avLst/>
          </a:prstGeom>
        </p:spPr>
        <p:txBody>
          <a:bodyPr vert="horz" lIns="91440" tIns="45720" rIns="91440" bIns="45720" rtlCol="0">
            <a:noAutofit/>
          </a:bodyPr>
          <a:lstStyle>
            <a:lvl1pPr marL="0" indent="0" algn="l" defTabSz="990570" rtl="0" eaLnBrk="1" latinLnBrk="0" hangingPunct="1">
              <a:lnSpc>
                <a:spcPts val="2500"/>
              </a:lnSpc>
              <a:spcBef>
                <a:spcPts val="1000"/>
              </a:spcBef>
              <a:spcAft>
                <a:spcPts val="16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2800"/>
              </a:lnSpc>
              <a:spcBef>
                <a:spcPts val="1100"/>
              </a:spcBef>
              <a:spcAft>
                <a:spcPts val="0"/>
              </a:spcAft>
            </a:pPr>
            <a:r>
              <a:rPr lang="en-US" b="1" i="1"/>
              <a:t>Challenge activities </a:t>
            </a:r>
            <a:r>
              <a:rPr lang="en-US"/>
              <a:t>deepen and extend learning for those who need more challenge or who finish the activity quickly.</a:t>
            </a:r>
          </a:p>
          <a:p>
            <a:pPr>
              <a:lnSpc>
                <a:spcPts val="2800"/>
              </a:lnSpc>
              <a:spcBef>
                <a:spcPts val="1100"/>
              </a:spcBef>
              <a:spcAft>
                <a:spcPts val="0"/>
              </a:spcAft>
            </a:pPr>
            <a:r>
              <a:rPr lang="en-US"/>
              <a:t>Look for these icons on the pupil slides. See delivery notes for details of the activities.</a:t>
            </a:r>
          </a:p>
          <a:p>
            <a:pPr>
              <a:lnSpc>
                <a:spcPts val="2800"/>
              </a:lnSpc>
              <a:spcBef>
                <a:spcPts val="1100"/>
              </a:spcBef>
              <a:spcAft>
                <a:spcPts val="0"/>
              </a:spcAft>
            </a:pPr>
            <a:endParaRPr lang="en-US"/>
          </a:p>
          <a:p>
            <a:pPr>
              <a:lnSpc>
                <a:spcPts val="2800"/>
              </a:lnSpc>
              <a:spcBef>
                <a:spcPts val="1100"/>
              </a:spcBef>
              <a:spcAft>
                <a:spcPts val="0"/>
              </a:spcAft>
            </a:pPr>
            <a:endParaRPr lang="en-US"/>
          </a:p>
          <a:p>
            <a:pPr>
              <a:lnSpc>
                <a:spcPts val="2800"/>
              </a:lnSpc>
              <a:spcBef>
                <a:spcPts val="1100"/>
              </a:spcBef>
              <a:spcAft>
                <a:spcPts val="0"/>
              </a:spcAft>
            </a:pPr>
            <a:endParaRPr lang="en-US"/>
          </a:p>
          <a:p>
            <a:pPr>
              <a:lnSpc>
                <a:spcPts val="2800"/>
              </a:lnSpc>
              <a:spcBef>
                <a:spcPts val="1100"/>
              </a:spcBef>
              <a:spcAft>
                <a:spcPts val="0"/>
              </a:spcAft>
            </a:pPr>
            <a:endParaRPr lang="en-US" dirty="0"/>
          </a:p>
        </p:txBody>
      </p:sp>
    </p:spTree>
    <p:extLst>
      <p:ext uri="{BB962C8B-B14F-4D97-AF65-F5344CB8AC3E}">
        <p14:creationId xmlns:p14="http://schemas.microsoft.com/office/powerpoint/2010/main" val="762753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DFAB1DA-D5B9-13E2-9945-13991E9BF716}"/>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12" name="Title 11">
            <a:extLst>
              <a:ext uri="{FF2B5EF4-FFF2-40B4-BE49-F238E27FC236}">
                <a16:creationId xmlns:a16="http://schemas.microsoft.com/office/drawing/2014/main" id="{FC38B9C6-B310-00C2-0925-3DA1549DED16}"/>
              </a:ext>
            </a:extLst>
          </p:cNvPr>
          <p:cNvSpPr>
            <a:spLocks noGrp="1"/>
          </p:cNvSpPr>
          <p:nvPr>
            <p:ph type="title"/>
          </p:nvPr>
        </p:nvSpPr>
        <p:spPr/>
        <p:txBody>
          <a:bodyPr/>
          <a:lstStyle/>
          <a:p>
            <a:r>
              <a:rPr lang="en-GB" dirty="0"/>
              <a:t>Context</a:t>
            </a:r>
            <a:endParaRPr lang="en-US" dirty="0"/>
          </a:p>
        </p:txBody>
      </p:sp>
      <p:sp>
        <p:nvSpPr>
          <p:cNvPr id="2" name="Content Placeholder 9">
            <a:extLst>
              <a:ext uri="{FF2B5EF4-FFF2-40B4-BE49-F238E27FC236}">
                <a16:creationId xmlns:a16="http://schemas.microsoft.com/office/drawing/2014/main" id="{BF8A4745-FEF0-8706-D871-216780A3EF35}"/>
              </a:ext>
            </a:extLst>
          </p:cNvPr>
          <p:cNvSpPr txBox="1">
            <a:spLocks/>
          </p:cNvSpPr>
          <p:nvPr/>
        </p:nvSpPr>
        <p:spPr>
          <a:xfrm>
            <a:off x="249429" y="1295678"/>
            <a:ext cx="7498822" cy="4566366"/>
          </a:xfrm>
          <a:prstGeom prst="rect">
            <a:avLst/>
          </a:prstGeom>
        </p:spPr>
        <p:txBody>
          <a:bodyPr vert="horz" lIns="91440" tIns="45720" rIns="91440" bIns="45720" rtlCol="0">
            <a:noAutofit/>
          </a:bodyPr>
          <a:lstStyle>
            <a:lvl1pPr marL="0" indent="0" algn="l" defTabSz="990570" rtl="0" eaLnBrk="1" latinLnBrk="0" hangingPunct="1">
              <a:lnSpc>
                <a:spcPts val="2500"/>
              </a:lnSpc>
              <a:spcBef>
                <a:spcPts val="1000"/>
              </a:spcBef>
              <a:spcAft>
                <a:spcPts val="16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2800"/>
              </a:lnSpc>
              <a:spcBef>
                <a:spcPts val="1100"/>
              </a:spcBef>
              <a:spcAft>
                <a:spcPts val="0"/>
              </a:spcAft>
            </a:pPr>
            <a:r>
              <a:rPr lang="en-GB" dirty="0">
                <a:effectLst/>
                <a:ea typeface="Calibri" panose="020F0502020204030204" pitchFamily="34" charset="0"/>
                <a:cs typeface="Times New Roman" panose="02020603050405020304" pitchFamily="18" charset="0"/>
              </a:rPr>
              <a:t>This is the third of five drug education lessons, for year 9. </a:t>
            </a:r>
            <a:br>
              <a:rPr lang="en-GB" dirty="0">
                <a:effectLst/>
                <a:ea typeface="Calibri" panose="020F0502020204030204" pitchFamily="34" charset="0"/>
                <a:cs typeface="Times New Roman" panose="02020603050405020304" pitchFamily="18" charset="0"/>
              </a:rPr>
            </a:br>
            <a:r>
              <a:rPr lang="en-GB" dirty="0">
                <a:effectLst/>
                <a:ea typeface="Calibri" panose="020F0502020204030204" pitchFamily="34" charset="0"/>
                <a:cs typeface="Times New Roman" panose="02020603050405020304" pitchFamily="18" charset="0"/>
              </a:rPr>
              <a:t>This lesson focuses on the law in relation to drugs, the legal consequences of possessing or supplying drugs and how police officers enforce these laws in practice. </a:t>
            </a:r>
          </a:p>
          <a:p>
            <a:pPr>
              <a:lnSpc>
                <a:spcPts val="2800"/>
              </a:lnSpc>
              <a:spcBef>
                <a:spcPts val="1100"/>
              </a:spcBef>
              <a:spcAft>
                <a:spcPts val="0"/>
              </a:spcAft>
            </a:pPr>
            <a:endParaRPr lang="en-US" dirty="0"/>
          </a:p>
        </p:txBody>
      </p:sp>
    </p:spTree>
    <p:extLst>
      <p:ext uri="{BB962C8B-B14F-4D97-AF65-F5344CB8AC3E}">
        <p14:creationId xmlns:p14="http://schemas.microsoft.com/office/powerpoint/2010/main" val="2453988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DFAB1DA-D5B9-13E2-9945-13991E9BF716}"/>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12" name="Title 11">
            <a:extLst>
              <a:ext uri="{FF2B5EF4-FFF2-40B4-BE49-F238E27FC236}">
                <a16:creationId xmlns:a16="http://schemas.microsoft.com/office/drawing/2014/main" id="{FC38B9C6-B310-00C2-0925-3DA1549DED16}"/>
              </a:ext>
            </a:extLst>
          </p:cNvPr>
          <p:cNvSpPr>
            <a:spLocks noGrp="1"/>
          </p:cNvSpPr>
          <p:nvPr>
            <p:ph type="title"/>
          </p:nvPr>
        </p:nvSpPr>
        <p:spPr/>
        <p:txBody>
          <a:bodyPr/>
          <a:lstStyle/>
          <a:p>
            <a:r>
              <a:rPr lang="en-GB" dirty="0"/>
              <a:t>Developing subject knowledge</a:t>
            </a:r>
            <a:endParaRPr lang="en-US" dirty="0"/>
          </a:p>
        </p:txBody>
      </p:sp>
      <p:sp>
        <p:nvSpPr>
          <p:cNvPr id="5" name="Content Placeholder 9">
            <a:extLst>
              <a:ext uri="{FF2B5EF4-FFF2-40B4-BE49-F238E27FC236}">
                <a16:creationId xmlns:a16="http://schemas.microsoft.com/office/drawing/2014/main" id="{6408F2D9-33D3-B230-69D1-7624B85B816A}"/>
              </a:ext>
            </a:extLst>
          </p:cNvPr>
          <p:cNvSpPr txBox="1">
            <a:spLocks/>
          </p:cNvSpPr>
          <p:nvPr/>
        </p:nvSpPr>
        <p:spPr>
          <a:xfrm>
            <a:off x="249429" y="1295678"/>
            <a:ext cx="7498822" cy="4566366"/>
          </a:xfrm>
          <a:prstGeom prst="rect">
            <a:avLst/>
          </a:prstGeom>
        </p:spPr>
        <p:txBody>
          <a:bodyPr vert="horz" lIns="91440" tIns="45720" rIns="91440" bIns="45720" rtlCol="0">
            <a:noAutofit/>
          </a:bodyPr>
          <a:lstStyle>
            <a:lvl1pPr marL="0" indent="0" algn="l" defTabSz="990570" rtl="0" eaLnBrk="1" latinLnBrk="0" hangingPunct="1">
              <a:lnSpc>
                <a:spcPts val="2500"/>
              </a:lnSpc>
              <a:spcBef>
                <a:spcPts val="1000"/>
              </a:spcBef>
              <a:spcAft>
                <a:spcPts val="16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2800"/>
              </a:lnSpc>
              <a:spcBef>
                <a:spcPts val="1100"/>
              </a:spcBef>
              <a:spcAft>
                <a:spcPts val="0"/>
              </a:spcAft>
            </a:pPr>
            <a:r>
              <a:rPr lang="en-GB" dirty="0">
                <a:ea typeface="Lato" panose="020B0604020202020204" charset="0"/>
                <a:cs typeface="Lato" panose="020B0604020202020204" charset="0"/>
              </a:rPr>
              <a:t>Key information on content related to these lessons can be found in the Year 9 Knowledge Organiser.</a:t>
            </a:r>
          </a:p>
          <a:p>
            <a:pPr>
              <a:lnSpc>
                <a:spcPts val="2800"/>
              </a:lnSpc>
              <a:spcBef>
                <a:spcPts val="1100"/>
              </a:spcBef>
              <a:spcAft>
                <a:spcPts val="0"/>
              </a:spcAft>
            </a:pPr>
            <a:r>
              <a:rPr lang="en-GB" dirty="0">
                <a:ea typeface="Lato" panose="020B0604020202020204" charset="0"/>
                <a:cs typeface="Lato" panose="020B0604020202020204" charset="0"/>
              </a:rPr>
              <a:t>Advice on safe practice, dispelling common misconceptions, visitors to the classroom and other important information can be found in </a:t>
            </a:r>
            <a:r>
              <a:rPr lang="en-GB" i="1" dirty="0">
                <a:ea typeface="Lato" panose="020B0604020202020204" charset="0"/>
                <a:cs typeface="Lato" panose="020B0604020202020204" charset="0"/>
              </a:rPr>
              <a:t>Teacher Guidance: Drug education.</a:t>
            </a:r>
            <a:endParaRPr lang="en-GB" dirty="0">
              <a:ea typeface="Lato" panose="020B0604020202020204" charset="0"/>
              <a:cs typeface="Lato" panose="020B0604020202020204" charset="0"/>
            </a:endParaRPr>
          </a:p>
          <a:p>
            <a:pPr>
              <a:lnSpc>
                <a:spcPts val="2800"/>
              </a:lnSpc>
              <a:spcBef>
                <a:spcPts val="1100"/>
              </a:spcBef>
              <a:spcAft>
                <a:spcPts val="0"/>
              </a:spcAft>
            </a:pPr>
            <a:r>
              <a:rPr lang="en-GB" dirty="0">
                <a:ea typeface="Lato" panose="020B0604020202020204" charset="0"/>
                <a:cs typeface="Lato" panose="020B0604020202020204" charset="0"/>
              </a:rPr>
              <a:t>Data sources to inform your planning can be found within our document that outlines the approach of these lessons </a:t>
            </a:r>
            <a:r>
              <a:rPr lang="en-GB" i="1" dirty="0">
                <a:ea typeface="Lato" panose="020B0604020202020204" charset="0"/>
                <a:cs typeface="Lato" panose="020B0604020202020204" charset="0"/>
              </a:rPr>
              <a:t>Evidence Review: Effective drug education, </a:t>
            </a:r>
            <a:r>
              <a:rPr lang="en-GB" dirty="0">
                <a:ea typeface="Lato" panose="020B0604020202020204" charset="0"/>
                <a:cs typeface="Lato" panose="020B0604020202020204" charset="0"/>
              </a:rPr>
              <a:t>along with advice regarding the effective use of positive social norms and how to talk to young people about substance use.</a:t>
            </a:r>
          </a:p>
        </p:txBody>
      </p:sp>
    </p:spTree>
    <p:extLst>
      <p:ext uri="{BB962C8B-B14F-4D97-AF65-F5344CB8AC3E}">
        <p14:creationId xmlns:p14="http://schemas.microsoft.com/office/powerpoint/2010/main" val="3935407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CD801F7-CFF5-4CC1-BA0F-8495ACEE7B1C}"/>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7" name="Content Placeholder 9">
            <a:extLst>
              <a:ext uri="{FF2B5EF4-FFF2-40B4-BE49-F238E27FC236}">
                <a16:creationId xmlns:a16="http://schemas.microsoft.com/office/drawing/2014/main" id="{8F464A96-F7A1-6793-8C63-071190AEA758}"/>
              </a:ext>
            </a:extLst>
          </p:cNvPr>
          <p:cNvSpPr txBox="1">
            <a:spLocks/>
          </p:cNvSpPr>
          <p:nvPr/>
        </p:nvSpPr>
        <p:spPr>
          <a:xfrm>
            <a:off x="249429" y="1295678"/>
            <a:ext cx="3346387" cy="4566366"/>
          </a:xfrm>
          <a:prstGeom prst="rect">
            <a:avLst/>
          </a:prstGeom>
        </p:spPr>
        <p:txBody>
          <a:bodyPr/>
          <a:lst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marL="0" indent="0">
              <a:lnSpc>
                <a:spcPts val="2800"/>
              </a:lnSpc>
              <a:spcBef>
                <a:spcPts val="1100"/>
              </a:spcBef>
              <a:spcAft>
                <a:spcPts val="0"/>
              </a:spcAft>
              <a:buNone/>
            </a:pPr>
            <a:r>
              <a:rPr lang="en-GB" sz="2000" dirty="0">
                <a:effectLst/>
                <a:ea typeface="Calibri" panose="020F0502020204030204" pitchFamily="34" charset="0"/>
                <a:cs typeface="Times New Roman" panose="02020603050405020304" pitchFamily="18" charset="0"/>
              </a:rPr>
              <a:t>To learn about the potential legal consequences of using illegal drugs.</a:t>
            </a:r>
          </a:p>
        </p:txBody>
      </p:sp>
      <p:sp>
        <p:nvSpPr>
          <p:cNvPr id="8" name="Content Placeholder 5">
            <a:extLst>
              <a:ext uri="{FF2B5EF4-FFF2-40B4-BE49-F238E27FC236}">
                <a16:creationId xmlns:a16="http://schemas.microsoft.com/office/drawing/2014/main" id="{47A0D77E-50FA-BFCF-9852-337919CDA177}"/>
              </a:ext>
            </a:extLst>
          </p:cNvPr>
          <p:cNvSpPr txBox="1">
            <a:spLocks/>
          </p:cNvSpPr>
          <p:nvPr/>
        </p:nvSpPr>
        <p:spPr>
          <a:xfrm>
            <a:off x="4075501" y="1295678"/>
            <a:ext cx="4302380" cy="4650224"/>
          </a:xfrm>
          <a:prstGeom prst="rect">
            <a:avLst/>
          </a:prstGeom>
        </p:spPr>
        <p:txBody>
          <a:bodyPr vert="horz" lIns="91440" tIns="45720" rIns="91440" bIns="45720" rtlCol="0">
            <a:noAutofit/>
          </a:bodyPr>
          <a:lstStyle>
            <a:lvl1pPr marL="0" indent="0" algn="l" defTabSz="990570" rtl="0" eaLnBrk="1" latinLnBrk="0" hangingPunct="1">
              <a:lnSpc>
                <a:spcPts val="2500"/>
              </a:lnSpc>
              <a:spcBef>
                <a:spcPts val="1000"/>
              </a:spcBef>
              <a:spcAft>
                <a:spcPts val="16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marL="198000" indent="-198000">
              <a:lnSpc>
                <a:spcPts val="2800"/>
              </a:lnSpc>
              <a:spcBef>
                <a:spcPts val="1100"/>
              </a:spcBef>
              <a:spcAft>
                <a:spcPts val="0"/>
              </a:spcAft>
            </a:pPr>
            <a:r>
              <a:rPr lang="en-GB" dirty="0">
                <a:effectLst/>
                <a:ea typeface="Calibri" panose="020F0502020204030204" pitchFamily="34" charset="0"/>
                <a:cs typeface="Times New Roman" panose="02020603050405020304" pitchFamily="18" charset="0"/>
              </a:rPr>
              <a:t>Students will be able to: </a:t>
            </a:r>
          </a:p>
          <a:p>
            <a:pPr marL="198000" lvl="0" indent="-198000">
              <a:lnSpc>
                <a:spcPts val="2800"/>
              </a:lnSpc>
              <a:spcBef>
                <a:spcPts val="1100"/>
              </a:spcBef>
              <a:spcAft>
                <a:spcPts val="0"/>
              </a:spcAft>
              <a:buFont typeface="Arial" panose="020B0604020202020204" pitchFamily="34" charset="0"/>
              <a:buChar char="•"/>
              <a:tabLst>
                <a:tab pos="228600" algn="l"/>
                <a:tab pos="457200" algn="l"/>
              </a:tabLst>
            </a:pPr>
            <a:r>
              <a:rPr lang="en-GB" dirty="0">
                <a:effectLst/>
                <a:ea typeface="Calibri" panose="020F0502020204030204" pitchFamily="34" charset="0"/>
                <a:cs typeface="Times New Roman" panose="02020603050405020304" pitchFamily="18" charset="0"/>
              </a:rPr>
              <a:t>explain the legal terms ‘possession’, ‘supply’ and ‘intent to supply’ in relation </a:t>
            </a:r>
            <a:br>
              <a:rPr lang="en-GB" dirty="0">
                <a:effectLst/>
                <a:ea typeface="Calibri" panose="020F0502020204030204" pitchFamily="34" charset="0"/>
                <a:cs typeface="Times New Roman" panose="02020603050405020304" pitchFamily="18" charset="0"/>
              </a:rPr>
            </a:br>
            <a:r>
              <a:rPr lang="en-GB" dirty="0">
                <a:effectLst/>
                <a:ea typeface="Calibri" panose="020F0502020204030204" pitchFamily="34" charset="0"/>
                <a:cs typeface="Times New Roman" panose="02020603050405020304" pitchFamily="18" charset="0"/>
              </a:rPr>
              <a:t>to drugs</a:t>
            </a:r>
          </a:p>
          <a:p>
            <a:pPr marL="198000" lvl="0" indent="-198000">
              <a:lnSpc>
                <a:spcPts val="2800"/>
              </a:lnSpc>
              <a:spcBef>
                <a:spcPts val="1100"/>
              </a:spcBef>
              <a:spcAft>
                <a:spcPts val="0"/>
              </a:spcAft>
              <a:buFont typeface="Arial" panose="020B0604020202020204" pitchFamily="34" charset="0"/>
              <a:buChar char="•"/>
              <a:tabLst>
                <a:tab pos="228600" algn="l"/>
                <a:tab pos="457200" algn="l"/>
              </a:tabLst>
            </a:pPr>
            <a:r>
              <a:rPr lang="en-GB" dirty="0">
                <a:effectLst/>
                <a:ea typeface="Calibri" panose="020F0502020204030204" pitchFamily="34" charset="0"/>
                <a:cs typeface="Times New Roman" panose="02020603050405020304" pitchFamily="18" charset="0"/>
              </a:rPr>
              <a:t>explain the short and long-term legal consequences of being found in possession of, using, selling or supplying different classes of drugs  </a:t>
            </a:r>
          </a:p>
        </p:txBody>
      </p:sp>
    </p:spTree>
    <p:extLst>
      <p:ext uri="{BB962C8B-B14F-4D97-AF65-F5344CB8AC3E}">
        <p14:creationId xmlns:p14="http://schemas.microsoft.com/office/powerpoint/2010/main" val="4020953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AB4CDFE-E689-A536-61A5-915DDBE37E99}"/>
              </a:ext>
            </a:extLst>
          </p:cNvPr>
          <p:cNvSpPr>
            <a:spLocks noGrp="1"/>
          </p:cNvSpPr>
          <p:nvPr>
            <p:ph sz="half" idx="12"/>
          </p:nvPr>
        </p:nvSpPr>
        <p:spPr>
          <a:xfrm>
            <a:off x="5018405" y="1160491"/>
            <a:ext cx="4562158" cy="4573593"/>
          </a:xfrm>
        </p:spPr>
        <p:txBody>
          <a:bodyPr/>
          <a:lstStyle/>
          <a:p>
            <a:pPr marL="198000" lvl="0" indent="-198000">
              <a:lnSpc>
                <a:spcPts val="2300"/>
              </a:lnSpc>
              <a:spcBef>
                <a:spcPts val="900"/>
              </a:spcBef>
              <a:buFont typeface="Arial" panose="020B0604020202020204" pitchFamily="34" charset="0"/>
              <a:buChar char="•"/>
              <a:tabLst>
                <a:tab pos="228600" algn="l"/>
                <a:tab pos="457200" algn="l"/>
              </a:tabLst>
            </a:pPr>
            <a:r>
              <a:rPr lang="en-GB" dirty="0">
                <a:effectLst/>
                <a:ea typeface="Calibri" panose="020F0502020204030204" pitchFamily="34" charset="0"/>
                <a:cs typeface="Times New Roman" panose="02020603050405020304" pitchFamily="18" charset="0"/>
              </a:rPr>
              <a:t>Box or envelope for questions</a:t>
            </a:r>
          </a:p>
          <a:p>
            <a:pPr marL="198000" lvl="0" indent="-198000">
              <a:lnSpc>
                <a:spcPts val="2300"/>
              </a:lnSpc>
              <a:spcBef>
                <a:spcPts val="900"/>
              </a:spcBef>
              <a:buFont typeface="Arial" panose="020B0604020202020204" pitchFamily="34" charset="0"/>
              <a:buChar char="•"/>
              <a:tabLst>
                <a:tab pos="228600" algn="l"/>
                <a:tab pos="457200" algn="l"/>
              </a:tabLst>
            </a:pPr>
            <a:r>
              <a:rPr lang="en-GB" dirty="0">
                <a:effectLst/>
                <a:ea typeface="Calibri" panose="020F0502020204030204" pitchFamily="34" charset="0"/>
                <a:cs typeface="Times New Roman" panose="02020603050405020304" pitchFamily="18" charset="0"/>
              </a:rPr>
              <a:t>Resource 1: </a:t>
            </a:r>
            <a:r>
              <a:rPr lang="en-GB" i="1" dirty="0">
                <a:effectLst/>
                <a:ea typeface="Calibri" panose="020F0502020204030204" pitchFamily="34" charset="0"/>
                <a:cs typeface="Times New Roman" panose="02020603050405020304" pitchFamily="18" charset="0"/>
              </a:rPr>
              <a:t>Drug class card sort </a:t>
            </a:r>
            <a:br>
              <a:rPr lang="en-GB" i="1" dirty="0">
                <a:effectLst/>
                <a:ea typeface="Calibri" panose="020F0502020204030204" pitchFamily="34" charset="0"/>
                <a:cs typeface="Times New Roman" panose="02020603050405020304" pitchFamily="18" charset="0"/>
              </a:rPr>
            </a:br>
            <a:r>
              <a:rPr lang="en-GB" dirty="0">
                <a:effectLst/>
                <a:ea typeface="Calibri" panose="020F0502020204030204" pitchFamily="34" charset="0"/>
                <a:cs typeface="Times New Roman" panose="02020603050405020304" pitchFamily="18" charset="0"/>
              </a:rPr>
              <a:t>[one per pair]</a:t>
            </a:r>
          </a:p>
          <a:p>
            <a:pPr marL="198000" lvl="0" indent="-198000">
              <a:lnSpc>
                <a:spcPts val="2300"/>
              </a:lnSpc>
              <a:spcBef>
                <a:spcPts val="900"/>
              </a:spcBef>
              <a:buFont typeface="Arial" panose="020B0604020202020204" pitchFamily="34" charset="0"/>
              <a:buChar char="•"/>
              <a:tabLst>
                <a:tab pos="228600" algn="l"/>
                <a:tab pos="457200" algn="l"/>
              </a:tabLst>
            </a:pPr>
            <a:r>
              <a:rPr lang="en-GB" dirty="0">
                <a:effectLst/>
                <a:ea typeface="Calibri" panose="020F0502020204030204" pitchFamily="34" charset="0"/>
                <a:cs typeface="Times New Roman" panose="02020603050405020304" pitchFamily="18" charset="0"/>
              </a:rPr>
              <a:t>Resource 1a: </a:t>
            </a:r>
            <a:r>
              <a:rPr lang="en-GB" i="1" dirty="0">
                <a:effectLst/>
                <a:ea typeface="Calibri" panose="020F0502020204030204" pitchFamily="34" charset="0"/>
                <a:cs typeface="Times New Roman" panose="02020603050405020304" pitchFamily="18" charset="0"/>
              </a:rPr>
              <a:t>Drug class card sort answers</a:t>
            </a:r>
            <a:r>
              <a:rPr lang="en-GB" dirty="0">
                <a:effectLst/>
                <a:ea typeface="Calibri" panose="020F0502020204030204" pitchFamily="34" charset="0"/>
                <a:cs typeface="Times New Roman" panose="02020603050405020304" pitchFamily="18" charset="0"/>
              </a:rPr>
              <a:t>  [teacher copy]</a:t>
            </a:r>
          </a:p>
          <a:p>
            <a:pPr marL="198000" lvl="0" indent="-198000">
              <a:lnSpc>
                <a:spcPts val="2300"/>
              </a:lnSpc>
              <a:spcBef>
                <a:spcPts val="900"/>
              </a:spcBef>
              <a:buFont typeface="Arial" panose="020B0604020202020204" pitchFamily="34" charset="0"/>
              <a:buChar char="•"/>
              <a:tabLst>
                <a:tab pos="228600" algn="l"/>
                <a:tab pos="457200" algn="l"/>
              </a:tabLst>
            </a:pPr>
            <a:r>
              <a:rPr lang="en-GB" dirty="0">
                <a:effectLst/>
                <a:ea typeface="Calibri" panose="020F0502020204030204" pitchFamily="34" charset="0"/>
                <a:cs typeface="Times New Roman" panose="02020603050405020304" pitchFamily="18" charset="0"/>
              </a:rPr>
              <a:t>Resource 2: </a:t>
            </a:r>
            <a:r>
              <a:rPr lang="en-GB" i="1" dirty="0">
                <a:effectLst/>
                <a:ea typeface="Calibri" panose="020F0502020204030204" pitchFamily="34" charset="0"/>
                <a:cs typeface="Times New Roman" panose="02020603050405020304" pitchFamily="18" charset="0"/>
              </a:rPr>
              <a:t>Picture cards </a:t>
            </a:r>
            <a:r>
              <a:rPr lang="en-GB" dirty="0">
                <a:effectLst/>
                <a:ea typeface="Calibri" panose="020F0502020204030204" pitchFamily="34" charset="0"/>
                <a:cs typeface="Times New Roman" panose="02020603050405020304" pitchFamily="18" charset="0"/>
              </a:rPr>
              <a:t>[two copies of each card per class]</a:t>
            </a:r>
          </a:p>
          <a:p>
            <a:pPr marL="198000" lvl="0" indent="-198000">
              <a:lnSpc>
                <a:spcPts val="2300"/>
              </a:lnSpc>
              <a:spcBef>
                <a:spcPts val="900"/>
              </a:spcBef>
              <a:buFont typeface="Arial" panose="020B0604020202020204" pitchFamily="34" charset="0"/>
              <a:buChar char="•"/>
              <a:tabLst>
                <a:tab pos="228600" algn="l"/>
                <a:tab pos="457200" algn="l"/>
              </a:tabLst>
            </a:pPr>
            <a:r>
              <a:rPr lang="en-GB" dirty="0">
                <a:effectLst/>
                <a:ea typeface="Calibri" panose="020F0502020204030204" pitchFamily="34" charset="0"/>
                <a:cs typeface="Times New Roman" panose="02020603050405020304" pitchFamily="18" charset="0"/>
              </a:rPr>
              <a:t>Resource 2a: </a:t>
            </a:r>
            <a:r>
              <a:rPr lang="en-GB" i="1" dirty="0">
                <a:effectLst/>
                <a:ea typeface="Calibri" panose="020F0502020204030204" pitchFamily="34" charset="0"/>
                <a:cs typeface="Times New Roman" panose="02020603050405020304" pitchFamily="18" charset="0"/>
              </a:rPr>
              <a:t>Teacher information sheet</a:t>
            </a:r>
            <a:r>
              <a:rPr lang="en-GB" dirty="0">
                <a:effectLst/>
                <a:ea typeface="Calibri" panose="020F0502020204030204" pitchFamily="34" charset="0"/>
                <a:cs typeface="Times New Roman" panose="02020603050405020304" pitchFamily="18" charset="0"/>
              </a:rPr>
              <a:t> [teacher copy]</a:t>
            </a:r>
          </a:p>
          <a:p>
            <a:pPr marL="198000" lvl="0" indent="-198000">
              <a:lnSpc>
                <a:spcPts val="2300"/>
              </a:lnSpc>
              <a:spcBef>
                <a:spcPts val="900"/>
              </a:spcBef>
              <a:buFont typeface="Arial" panose="020B0604020202020204" pitchFamily="34" charset="0"/>
              <a:buChar char="•"/>
              <a:tabLst>
                <a:tab pos="228600" algn="l"/>
                <a:tab pos="457200" algn="l"/>
              </a:tabLst>
            </a:pPr>
            <a:r>
              <a:rPr lang="en-GB" dirty="0">
                <a:effectLst/>
                <a:ea typeface="Calibri" panose="020F0502020204030204" pitchFamily="34" charset="0"/>
                <a:cs typeface="Times New Roman" panose="02020603050405020304" pitchFamily="18" charset="0"/>
              </a:rPr>
              <a:t>Resource 3: </a:t>
            </a:r>
            <a:r>
              <a:rPr lang="en-GB" i="1" dirty="0">
                <a:effectLst/>
                <a:ea typeface="Calibri" panose="020F0502020204030204" pitchFamily="34" charset="0"/>
                <a:cs typeface="Times New Roman" panose="02020603050405020304" pitchFamily="18" charset="0"/>
              </a:rPr>
              <a:t>Outcomes </a:t>
            </a:r>
            <a:br>
              <a:rPr lang="en-GB" i="1" dirty="0">
                <a:effectLst/>
                <a:ea typeface="Calibri" panose="020F0502020204030204" pitchFamily="34" charset="0"/>
                <a:cs typeface="Times New Roman" panose="02020603050405020304" pitchFamily="18" charset="0"/>
              </a:rPr>
            </a:br>
            <a:r>
              <a:rPr lang="en-GB" dirty="0">
                <a:effectLst/>
                <a:ea typeface="Calibri" panose="020F0502020204030204" pitchFamily="34" charset="0"/>
                <a:cs typeface="Times New Roman" panose="02020603050405020304" pitchFamily="18" charset="0"/>
              </a:rPr>
              <a:t>[one per small group]</a:t>
            </a:r>
          </a:p>
          <a:p>
            <a:pPr marL="198000" indent="-198000">
              <a:spcBef>
                <a:spcPts val="900"/>
              </a:spcBef>
            </a:pPr>
            <a:endParaRPr lang="en-US" dirty="0"/>
          </a:p>
        </p:txBody>
      </p:sp>
      <p:sp>
        <p:nvSpPr>
          <p:cNvPr id="6" name="Slide Number Placeholder 5">
            <a:extLst>
              <a:ext uri="{FF2B5EF4-FFF2-40B4-BE49-F238E27FC236}">
                <a16:creationId xmlns:a16="http://schemas.microsoft.com/office/drawing/2014/main" id="{7DDEB449-AF80-3F40-DE9B-1645C56CA84F}"/>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934196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D7AE2-F9BA-6AED-325D-BB08C8BC6E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EAC05E-F317-D511-FD86-7E7326730811}"/>
              </a:ext>
            </a:extLst>
          </p:cNvPr>
          <p:cNvSpPr>
            <a:spLocks noGrp="1"/>
          </p:cNvSpPr>
          <p:nvPr>
            <p:ph type="title"/>
          </p:nvPr>
        </p:nvSpPr>
        <p:spPr>
          <a:xfrm>
            <a:off x="205987" y="592977"/>
            <a:ext cx="7498822" cy="694054"/>
          </a:xfrm>
        </p:spPr>
        <p:txBody>
          <a:bodyPr/>
          <a:lstStyle/>
          <a:p>
            <a:r>
              <a:rPr lang="en-GB" sz="4000"/>
              <a:t>Lesson summary</a:t>
            </a:r>
            <a:endParaRPr lang="en-US"/>
          </a:p>
        </p:txBody>
      </p:sp>
      <p:sp>
        <p:nvSpPr>
          <p:cNvPr id="4" name="Slide Number Placeholder 5">
            <a:extLst>
              <a:ext uri="{FF2B5EF4-FFF2-40B4-BE49-F238E27FC236}">
                <a16:creationId xmlns:a16="http://schemas.microsoft.com/office/drawing/2014/main" id="{0664F77B-A56A-CE90-FFDD-14CF6A93707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graphicFrame>
        <p:nvGraphicFramePr>
          <p:cNvPr id="5" name="Table 4">
            <a:extLst>
              <a:ext uri="{FF2B5EF4-FFF2-40B4-BE49-F238E27FC236}">
                <a16:creationId xmlns:a16="http://schemas.microsoft.com/office/drawing/2014/main" id="{31ED914E-7A40-EE12-FE54-C72F8026C469}"/>
              </a:ext>
            </a:extLst>
          </p:cNvPr>
          <p:cNvGraphicFramePr>
            <a:graphicFrameLocks noGrp="1"/>
          </p:cNvGraphicFramePr>
          <p:nvPr>
            <p:extLst>
              <p:ext uri="{D42A27DB-BD31-4B8C-83A1-F6EECF244321}">
                <p14:modId xmlns:p14="http://schemas.microsoft.com/office/powerpoint/2010/main" val="3181208259"/>
              </p:ext>
            </p:extLst>
          </p:nvPr>
        </p:nvGraphicFramePr>
        <p:xfrm>
          <a:off x="333954" y="1421599"/>
          <a:ext cx="9249797" cy="4804389"/>
        </p:xfrm>
        <a:graphic>
          <a:graphicData uri="http://schemas.openxmlformats.org/drawingml/2006/table">
            <a:tbl>
              <a:tblPr firstRow="1" bandRow="1">
                <a:tableStyleId>{F5AB1C69-6EDB-4FF4-983F-18BD219EF322}</a:tableStyleId>
              </a:tblPr>
              <a:tblGrid>
                <a:gridCol w="1765779">
                  <a:extLst>
                    <a:ext uri="{9D8B030D-6E8A-4147-A177-3AD203B41FA5}">
                      <a16:colId xmlns:a16="http://schemas.microsoft.com/office/drawing/2014/main" val="2495411842"/>
                    </a:ext>
                  </a:extLst>
                </a:gridCol>
                <a:gridCol w="6624612">
                  <a:extLst>
                    <a:ext uri="{9D8B030D-6E8A-4147-A177-3AD203B41FA5}">
                      <a16:colId xmlns:a16="http://schemas.microsoft.com/office/drawing/2014/main" val="3888252853"/>
                    </a:ext>
                  </a:extLst>
                </a:gridCol>
                <a:gridCol w="859406">
                  <a:extLst>
                    <a:ext uri="{9D8B030D-6E8A-4147-A177-3AD203B41FA5}">
                      <a16:colId xmlns:a16="http://schemas.microsoft.com/office/drawing/2014/main" val="1961446416"/>
                    </a:ext>
                  </a:extLst>
                </a:gridCol>
              </a:tblGrid>
              <a:tr h="452532">
                <a:tc>
                  <a:txBody>
                    <a:bodyPr/>
                    <a:lstStyle/>
                    <a:p>
                      <a:pPr marL="0" indent="0" algn="l">
                        <a:lnSpc>
                          <a:spcPts val="1600"/>
                        </a:lnSpc>
                        <a:spcBef>
                          <a:spcPts val="700"/>
                        </a:spcBef>
                        <a:buFont typeface="Arial" panose="020B0604020202020204" pitchFamily="34" charset="0"/>
                        <a:buNone/>
                      </a:pPr>
                      <a:r>
                        <a:rPr lang="en-GB" sz="1400" dirty="0">
                          <a:solidFill>
                            <a:schemeClr val="accent2"/>
                          </a:solidFill>
                          <a:latin typeface="Century Gothic" panose="020B0502020202020204" pitchFamily="34" charset="0"/>
                        </a:rPr>
                        <a:t>Activity</a:t>
                      </a:r>
                    </a:p>
                  </a:txBody>
                  <a:tcP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1600"/>
                        </a:lnSpc>
                        <a:spcBef>
                          <a:spcPts val="700"/>
                        </a:spcBef>
                      </a:pPr>
                      <a:r>
                        <a:rPr lang="en-GB" sz="1400" dirty="0">
                          <a:solidFill>
                            <a:schemeClr val="accent2"/>
                          </a:solidFill>
                          <a:latin typeface="Century Gothic" panose="020B0502020202020204" pitchFamily="34" charset="0"/>
                        </a:rPr>
                        <a:t>Description</a:t>
                      </a:r>
                    </a:p>
                  </a:txBody>
                  <a:tcPr>
                    <a:lnL w="12700" cmpd="sng">
                      <a:noFill/>
                    </a:lnL>
                    <a:lnR w="12700" cmpd="sng">
                      <a:noFill/>
                    </a:lnR>
                    <a:lnT w="6350" cap="flat" cmpd="sng" algn="ctr">
                      <a:noFill/>
                      <a:prstDash val="solid"/>
                      <a:round/>
                      <a:headEnd type="none" w="med" len="med"/>
                      <a:tailEnd type="none" w="med" len="med"/>
                    </a:lnT>
                    <a:lnB w="6350"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700"/>
                        </a:spcBef>
                      </a:pPr>
                      <a:r>
                        <a:rPr lang="en-GB" sz="1400" dirty="0">
                          <a:solidFill>
                            <a:schemeClr val="accent2"/>
                          </a:solidFill>
                          <a:latin typeface="Century Gothic" panose="020B0502020202020204" pitchFamily="34" charset="0"/>
                        </a:rPr>
                        <a:t>Timing</a:t>
                      </a:r>
                    </a:p>
                  </a:txBody>
                  <a:tcP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068731"/>
                  </a:ext>
                </a:extLst>
              </a:tr>
              <a:tr h="640469">
                <a:tc>
                  <a:txBody>
                    <a:bodyPr/>
                    <a:lstStyle/>
                    <a:p>
                      <a:pPr marL="0" marR="0" lvl="0" indent="0" algn="l" defTabSz="990570" rtl="0" eaLnBrk="1" fontAlgn="auto" latinLnBrk="0" hangingPunct="1">
                        <a:lnSpc>
                          <a:spcPts val="1600"/>
                        </a:lnSpc>
                        <a:spcBef>
                          <a:spcPts val="700"/>
                        </a:spcBef>
                        <a:spcAft>
                          <a:spcPts val="0"/>
                        </a:spcAft>
                        <a:buClrTx/>
                        <a:buSzTx/>
                        <a:buFont typeface="Arial" panose="020B0604020202020204" pitchFamily="34" charset="0"/>
                        <a:buNone/>
                        <a:tabLst/>
                        <a:defRPr/>
                      </a:pPr>
                      <a:r>
                        <a:rPr lang="en-GB" sz="1200" dirty="0">
                          <a:solidFill>
                            <a:schemeClr val="tx1"/>
                          </a:solidFill>
                          <a:latin typeface="Century Gothic" panose="020B0502020202020204" pitchFamily="34" charset="0"/>
                        </a:rPr>
                        <a:t>Baseline assessment activity</a:t>
                      </a:r>
                    </a:p>
                  </a:txBody>
                  <a:tcPr>
                    <a:lnL w="9525" cap="flat" cmpd="sng" algn="ctr">
                      <a:noFill/>
                      <a:prstDash val="solid"/>
                      <a:round/>
                      <a:headEnd type="none" w="med" len="med"/>
                      <a:tailEnd type="none" w="med" len="med"/>
                    </a:lnL>
                    <a:lnR w="12700" cmpd="sng">
                      <a:noFill/>
                    </a:lnR>
                    <a:lnT w="6350" cap="flat" cmpd="sng" algn="ctr">
                      <a:solidFill>
                        <a:schemeClr val="tx1">
                          <a:lumMod val="9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700"/>
                        </a:spcBef>
                        <a:spcAft>
                          <a:spcPts val="600"/>
                        </a:spcAft>
                      </a:pPr>
                      <a:r>
                        <a:rPr lang="en-US" sz="1200" kern="1200" dirty="0">
                          <a:solidFill>
                            <a:schemeClr val="tx1"/>
                          </a:solidFill>
                          <a:effectLst/>
                          <a:latin typeface="Century Gothic" panose="020B0502020202020204" pitchFamily="34" charset="0"/>
                          <a:ea typeface="+mn-ea"/>
                          <a:cs typeface="+mn-cs"/>
                        </a:rPr>
                        <a:t>Students respond to an overheard conversation, sharing their initial ideas about drugs and the law.</a:t>
                      </a:r>
                      <a:endParaRPr lang="en-GB" sz="1200" dirty="0">
                        <a:solidFill>
                          <a:schemeClr val="tx1"/>
                        </a:solidFill>
                        <a:effectLst/>
                        <a:latin typeface="Century Gothic" panose="020B0502020202020204" pitchFamily="34" charset="0"/>
                        <a:ea typeface="Lato" panose="020B0604020202020204" charset="0"/>
                        <a:cs typeface="Lato" panose="020B0604020202020204" charset="0"/>
                      </a:endParaRPr>
                    </a:p>
                  </a:txBody>
                  <a:tcPr>
                    <a:lnL w="12700" cmpd="sng">
                      <a:noFill/>
                    </a:lnL>
                    <a:lnR w="12700" cmpd="sng">
                      <a:noFill/>
                    </a:lnR>
                    <a:lnT w="6350" cap="flat" cmpd="sng" algn="ctr">
                      <a:solidFill>
                        <a:schemeClr val="tx1">
                          <a:lumMod val="9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90570" rtl="0" eaLnBrk="1" fontAlgn="auto" latinLnBrk="0" hangingPunct="1">
                        <a:lnSpc>
                          <a:spcPts val="1600"/>
                        </a:lnSpc>
                        <a:spcBef>
                          <a:spcPts val="700"/>
                        </a:spcBef>
                        <a:spcAft>
                          <a:spcPts val="0"/>
                        </a:spcAft>
                        <a:buClrTx/>
                        <a:buSzTx/>
                        <a:buFontTx/>
                        <a:buNone/>
                        <a:tabLst/>
                        <a:defRPr/>
                      </a:pPr>
                      <a:r>
                        <a:rPr lang="en-GB" sz="1200" dirty="0">
                          <a:solidFill>
                            <a:schemeClr val="tx1"/>
                          </a:solidFill>
                          <a:latin typeface="Century Gothic" panose="020B0502020202020204" pitchFamily="34" charset="0"/>
                          <a:ea typeface="Lato" panose="020F0502020204030203" pitchFamily="34" charset="0"/>
                          <a:cs typeface="Lato" panose="020F0502020204030203" pitchFamily="34" charset="0"/>
                        </a:rPr>
                        <a:t>8 </a:t>
                      </a:r>
                      <a:r>
                        <a:rPr lang="en-US" sz="1200" dirty="0">
                          <a:solidFill>
                            <a:schemeClr val="tx1"/>
                          </a:solidFill>
                          <a:latin typeface="Century Gothic" panose="020B0502020202020204" pitchFamily="34" charset="0"/>
                          <a:ea typeface="Lato" panose="020F0502020204030203" pitchFamily="34" charset="0"/>
                          <a:cs typeface="Lato" panose="020F0502020204030203" pitchFamily="34" charset="0"/>
                        </a:rPr>
                        <a:t>mins</a:t>
                      </a:r>
                      <a:endParaRPr lang="en-GB" sz="1200" dirty="0">
                        <a:solidFill>
                          <a:schemeClr val="tx1"/>
                        </a:solidFill>
                        <a:latin typeface="Century Gothic" panose="020B0502020202020204" pitchFamily="34" charset="0"/>
                        <a:ea typeface="Lato" panose="020F0502020204030203" pitchFamily="34" charset="0"/>
                        <a:cs typeface="Lato" panose="020F0502020204030203" pitchFamily="34" charset="0"/>
                      </a:endParaRPr>
                    </a:p>
                  </a:txBody>
                  <a:tcPr>
                    <a:lnL w="12700" cmpd="sng">
                      <a:noFill/>
                    </a:lnL>
                    <a:lnR w="9525" cap="flat" cmpd="sng" algn="ctr">
                      <a:noFill/>
                      <a:prstDash val="solid"/>
                      <a:round/>
                      <a:headEnd type="none" w="med" len="med"/>
                      <a:tailEnd type="none" w="med" len="med"/>
                    </a:lnR>
                    <a:lnT w="6350" cap="flat" cmpd="sng" algn="ctr">
                      <a:solidFill>
                        <a:schemeClr val="tx1">
                          <a:lumMod val="9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9017373"/>
                  </a:ext>
                </a:extLst>
              </a:tr>
              <a:tr h="457200">
                <a:tc>
                  <a:txBody>
                    <a:bodyPr/>
                    <a:lstStyle/>
                    <a:p>
                      <a:pPr>
                        <a:lnSpc>
                          <a:spcPts val="1600"/>
                        </a:lnSpc>
                        <a:spcBef>
                          <a:spcPts val="700"/>
                        </a:spcBef>
                      </a:pPr>
                      <a:r>
                        <a:rPr lang="en-GB" sz="1200" dirty="0">
                          <a:solidFill>
                            <a:schemeClr val="tx1"/>
                          </a:solidFill>
                          <a:latin typeface="Century Gothic" panose="020B0502020202020204" pitchFamily="34" charset="0"/>
                        </a:rPr>
                        <a:t>Introduction</a:t>
                      </a:r>
                    </a:p>
                  </a:txBody>
                  <a:tcPr>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700"/>
                        </a:spcBef>
                        <a:spcAft>
                          <a:spcPts val="600"/>
                        </a:spcAft>
                      </a:pPr>
                      <a:r>
                        <a:rPr lang="en-US" sz="1200" kern="1200" dirty="0">
                          <a:solidFill>
                            <a:schemeClr val="tx1"/>
                          </a:solidFill>
                          <a:effectLst/>
                          <a:latin typeface="Century Gothic" panose="020B0502020202020204" pitchFamily="34" charset="0"/>
                          <a:ea typeface="+mn-ea"/>
                          <a:cs typeface="+mn-cs"/>
                        </a:rPr>
                        <a:t>Introduce learning objective and outcomes, and revisit ground rules.</a:t>
                      </a:r>
                      <a:endParaRPr lang="en-GB" sz="1200" dirty="0">
                        <a:solidFill>
                          <a:schemeClr val="tx1"/>
                        </a:solidFill>
                        <a:effectLst/>
                        <a:latin typeface="Century Gothic" panose="020B0502020202020204" pitchFamily="34" charset="0"/>
                        <a:ea typeface="Lato" panose="020B0604020202020204" charset="0"/>
                        <a:cs typeface="Lato" panose="020B0604020202020204" charset="0"/>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90570" rtl="0" eaLnBrk="1" fontAlgn="auto" latinLnBrk="0" hangingPunct="1">
                        <a:lnSpc>
                          <a:spcPts val="1600"/>
                        </a:lnSpc>
                        <a:spcBef>
                          <a:spcPts val="700"/>
                        </a:spcBef>
                        <a:spcAft>
                          <a:spcPts val="0"/>
                        </a:spcAft>
                        <a:buClrTx/>
                        <a:buSzTx/>
                        <a:buFontTx/>
                        <a:buNone/>
                        <a:tabLst/>
                        <a:defRPr/>
                      </a:pPr>
                      <a:r>
                        <a:rPr lang="en-GB" sz="1200" dirty="0">
                          <a:solidFill>
                            <a:schemeClr val="tx1"/>
                          </a:solidFill>
                          <a:latin typeface="Century Gothic" panose="020B0502020202020204" pitchFamily="34" charset="0"/>
                          <a:ea typeface="Lato" panose="020F0502020204030203" pitchFamily="34" charset="0"/>
                          <a:cs typeface="Lato" panose="020F0502020204030203" pitchFamily="34" charset="0"/>
                        </a:rPr>
                        <a:t>2 </a:t>
                      </a:r>
                      <a:r>
                        <a:rPr lang="en-US" sz="1200" dirty="0">
                          <a:solidFill>
                            <a:schemeClr val="tx1"/>
                          </a:solidFill>
                          <a:latin typeface="Century Gothic" panose="020B0502020202020204" pitchFamily="34" charset="0"/>
                          <a:ea typeface="Lato" panose="020F0502020204030203" pitchFamily="34" charset="0"/>
                          <a:cs typeface="Lato" panose="020F0502020204030203" pitchFamily="34" charset="0"/>
                        </a:rPr>
                        <a:t>mins</a:t>
                      </a:r>
                      <a:endParaRPr lang="en-GB" sz="1200" dirty="0">
                        <a:solidFill>
                          <a:schemeClr val="tx1"/>
                        </a:solidFill>
                        <a:latin typeface="Century Gothic" panose="020B0502020202020204" pitchFamily="34" charset="0"/>
                        <a:ea typeface="Lato" panose="020F0502020204030203" pitchFamily="34" charset="0"/>
                        <a:cs typeface="Lato" panose="020F0502020204030203" pitchFamily="34" charset="0"/>
                      </a:endParaRPr>
                    </a:p>
                  </a:txBody>
                  <a:tcPr>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0075071"/>
                  </a:ext>
                </a:extLst>
              </a:tr>
              <a:tr h="457200">
                <a:tc>
                  <a:txBody>
                    <a:bodyPr/>
                    <a:lstStyle/>
                    <a:p>
                      <a:pPr>
                        <a:lnSpc>
                          <a:spcPts val="1600"/>
                        </a:lnSpc>
                        <a:spcBef>
                          <a:spcPts val="700"/>
                        </a:spcBef>
                      </a:pPr>
                      <a:r>
                        <a:rPr lang="en-GB" sz="1200" dirty="0">
                          <a:solidFill>
                            <a:schemeClr val="tx1"/>
                          </a:solidFill>
                          <a:latin typeface="Century Gothic" panose="020B0502020202020204" pitchFamily="34" charset="0"/>
                        </a:rPr>
                        <a:t>Drug class</a:t>
                      </a:r>
                    </a:p>
                  </a:txBody>
                  <a:tcPr>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700"/>
                        </a:spcBef>
                        <a:spcAft>
                          <a:spcPts val="600"/>
                        </a:spcAft>
                      </a:pPr>
                      <a:r>
                        <a:rPr lang="en-US" sz="1200" kern="1200" dirty="0">
                          <a:solidFill>
                            <a:schemeClr val="tx1"/>
                          </a:solidFill>
                          <a:effectLst/>
                          <a:latin typeface="Century Gothic" panose="020B0502020202020204" pitchFamily="34" charset="0"/>
                          <a:ea typeface="+mn-ea"/>
                          <a:cs typeface="+mn-cs"/>
                        </a:rPr>
                        <a:t>Students match situations involving drugs with the class of drug and maximum penalty.</a:t>
                      </a:r>
                      <a:endParaRPr lang="en-GB" sz="1200" dirty="0">
                        <a:solidFill>
                          <a:schemeClr val="tx1"/>
                        </a:solidFill>
                        <a:effectLst/>
                        <a:latin typeface="Century Gothic" panose="020B0502020202020204" pitchFamily="34" charset="0"/>
                        <a:ea typeface="Lato" panose="020B0604020202020204" charset="0"/>
                        <a:cs typeface="Lato" panose="020B0604020202020204" charset="0"/>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90570" rtl="0" eaLnBrk="1" fontAlgn="auto" latinLnBrk="0" hangingPunct="1">
                        <a:lnSpc>
                          <a:spcPts val="1600"/>
                        </a:lnSpc>
                        <a:spcBef>
                          <a:spcPts val="700"/>
                        </a:spcBef>
                        <a:spcAft>
                          <a:spcPts val="0"/>
                        </a:spcAft>
                        <a:buClrTx/>
                        <a:buSzTx/>
                        <a:buFontTx/>
                        <a:buNone/>
                        <a:tabLst/>
                        <a:defRPr/>
                      </a:pPr>
                      <a:r>
                        <a:rPr lang="en-GB" sz="1200" dirty="0">
                          <a:solidFill>
                            <a:schemeClr val="tx1"/>
                          </a:solidFill>
                          <a:latin typeface="Century Gothic" panose="020B0502020202020204" pitchFamily="34" charset="0"/>
                          <a:ea typeface="Lato" panose="020F0502020204030203" pitchFamily="34" charset="0"/>
                          <a:cs typeface="Lato" panose="020F0502020204030203" pitchFamily="34" charset="0"/>
                        </a:rPr>
                        <a:t>10 </a:t>
                      </a:r>
                      <a:r>
                        <a:rPr lang="en-US" sz="1200" dirty="0">
                          <a:solidFill>
                            <a:schemeClr val="tx1"/>
                          </a:solidFill>
                          <a:latin typeface="Century Gothic" panose="020B0502020202020204" pitchFamily="34" charset="0"/>
                          <a:ea typeface="Lato" panose="020F0502020204030203" pitchFamily="34" charset="0"/>
                          <a:cs typeface="Lato" panose="020F0502020204030203" pitchFamily="34" charset="0"/>
                        </a:rPr>
                        <a:t>mins</a:t>
                      </a:r>
                      <a:endParaRPr lang="en-GB" sz="1200" dirty="0">
                        <a:solidFill>
                          <a:schemeClr val="tx1"/>
                        </a:solidFill>
                        <a:latin typeface="Century Gothic" panose="020B0502020202020204" pitchFamily="34" charset="0"/>
                        <a:ea typeface="Lato" panose="020F0502020204030203" pitchFamily="34" charset="0"/>
                        <a:cs typeface="Lato" panose="020F0502020204030203" pitchFamily="34" charset="0"/>
                      </a:endParaRPr>
                    </a:p>
                  </a:txBody>
                  <a:tcPr>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9629276"/>
                  </a:ext>
                </a:extLst>
              </a:tr>
              <a:tr h="470647">
                <a:tc>
                  <a:txBody>
                    <a:bodyPr/>
                    <a:lstStyle/>
                    <a:p>
                      <a:pPr>
                        <a:lnSpc>
                          <a:spcPts val="1600"/>
                        </a:lnSpc>
                        <a:spcBef>
                          <a:spcPts val="700"/>
                        </a:spcBef>
                      </a:pPr>
                      <a:r>
                        <a:rPr lang="en-GB" sz="1200" dirty="0">
                          <a:solidFill>
                            <a:schemeClr val="tx1"/>
                          </a:solidFill>
                          <a:latin typeface="Century Gothic" panose="020B0502020202020204" pitchFamily="34" charset="0"/>
                        </a:rPr>
                        <a:t>Picture analysis</a:t>
                      </a:r>
                    </a:p>
                  </a:txBody>
                  <a:tcPr>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700"/>
                        </a:spcBef>
                        <a:spcAft>
                          <a:spcPts val="600"/>
                        </a:spcAft>
                      </a:pPr>
                      <a:r>
                        <a:rPr lang="en-US" sz="1200" kern="1200" dirty="0">
                          <a:solidFill>
                            <a:schemeClr val="tx1"/>
                          </a:solidFill>
                          <a:effectLst/>
                          <a:latin typeface="Century Gothic" panose="020B0502020202020204" pitchFamily="34" charset="0"/>
                          <a:ea typeface="+mn-ea"/>
                          <a:cs typeface="+mn-cs"/>
                        </a:rPr>
                        <a:t>In small groups, students identify risks relating to drug use in a scenario. </a:t>
                      </a:r>
                      <a:endParaRPr lang="en-GB" sz="1200" dirty="0">
                        <a:solidFill>
                          <a:schemeClr val="tx1"/>
                        </a:solidFill>
                        <a:effectLst/>
                        <a:latin typeface="Century Gothic" panose="020B0502020202020204" pitchFamily="34" charset="0"/>
                        <a:ea typeface="Lato" panose="020B0604020202020204" charset="0"/>
                        <a:cs typeface="Lato" panose="020B0604020202020204" charset="0"/>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700"/>
                        </a:spcBef>
                      </a:pPr>
                      <a:r>
                        <a:rPr lang="en-GB" sz="1200" dirty="0">
                          <a:solidFill>
                            <a:schemeClr val="tx1"/>
                          </a:solidFill>
                          <a:latin typeface="Century Gothic" panose="020B0502020202020204" pitchFamily="34" charset="0"/>
                          <a:ea typeface="Lato" panose="020F0502020204030203" pitchFamily="34" charset="0"/>
                          <a:cs typeface="Lato" panose="020F0502020204030203" pitchFamily="34" charset="0"/>
                        </a:rPr>
                        <a:t>10 mins</a:t>
                      </a:r>
                    </a:p>
                  </a:txBody>
                  <a:tcPr>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4210135"/>
                  </a:ext>
                </a:extLst>
              </a:tr>
              <a:tr h="417666">
                <a:tc>
                  <a:txBody>
                    <a:bodyPr/>
                    <a:lstStyle/>
                    <a:p>
                      <a:pPr>
                        <a:lnSpc>
                          <a:spcPts val="1600"/>
                        </a:lnSpc>
                        <a:spcBef>
                          <a:spcPts val="700"/>
                        </a:spcBef>
                      </a:pPr>
                      <a:r>
                        <a:rPr lang="en-GB" sz="1200" dirty="0">
                          <a:solidFill>
                            <a:schemeClr val="tx1"/>
                          </a:solidFill>
                          <a:latin typeface="Century Gothic" panose="020B0502020202020204" pitchFamily="34" charset="0"/>
                        </a:rPr>
                        <a:t>Predicting outcomes</a:t>
                      </a:r>
                    </a:p>
                  </a:txBody>
                  <a:tcPr>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700"/>
                        </a:spcBef>
                        <a:spcAft>
                          <a:spcPts val="600"/>
                        </a:spcAft>
                      </a:pPr>
                      <a:r>
                        <a:rPr lang="en-US" sz="1200" kern="1200" dirty="0">
                          <a:solidFill>
                            <a:schemeClr val="tx1"/>
                          </a:solidFill>
                          <a:effectLst/>
                          <a:latin typeface="Century Gothic" panose="020B0502020202020204" pitchFamily="34" charset="0"/>
                          <a:ea typeface="+mn-ea"/>
                          <a:cs typeface="+mn-cs"/>
                        </a:rPr>
                        <a:t>Students sort different legal outcomes by likelihood of occurrence.</a:t>
                      </a:r>
                      <a:endParaRPr lang="en-GB" sz="1200" dirty="0">
                        <a:solidFill>
                          <a:schemeClr val="tx1"/>
                        </a:solidFill>
                        <a:effectLst/>
                        <a:latin typeface="Century Gothic" panose="020B0502020202020204" pitchFamily="34" charset="0"/>
                        <a:ea typeface="Lato" panose="020B0604020202020204" charset="0"/>
                        <a:cs typeface="Lato" panose="020B0604020202020204" charset="0"/>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ts val="1600"/>
                        </a:lnSpc>
                        <a:spcBef>
                          <a:spcPts val="700"/>
                        </a:spcBef>
                        <a:spcAft>
                          <a:spcPts val="0"/>
                        </a:spcAft>
                        <a:buClrTx/>
                        <a:buSzTx/>
                        <a:buFontTx/>
                        <a:buNone/>
                        <a:tabLst/>
                        <a:defRPr/>
                      </a:pPr>
                      <a:r>
                        <a:rPr lang="en-GB" sz="1200" dirty="0">
                          <a:solidFill>
                            <a:schemeClr val="tx1"/>
                          </a:solidFill>
                          <a:latin typeface="Century Gothic" panose="020B0502020202020204" pitchFamily="34" charset="0"/>
                          <a:ea typeface="Lato" panose="020F0502020204030203" pitchFamily="34" charset="0"/>
                          <a:cs typeface="Lato" panose="020F0502020204030203" pitchFamily="34" charset="0"/>
                        </a:rPr>
                        <a:t>10 </a:t>
                      </a:r>
                      <a:r>
                        <a:rPr lang="en-US" sz="1200" dirty="0">
                          <a:solidFill>
                            <a:schemeClr val="tx1"/>
                          </a:solidFill>
                          <a:latin typeface="Century Gothic" panose="020B0502020202020204" pitchFamily="34" charset="0"/>
                          <a:ea typeface="Lato" panose="020F0502020204030203" pitchFamily="34" charset="0"/>
                          <a:cs typeface="Lato" panose="020F0502020204030203" pitchFamily="34" charset="0"/>
                        </a:rPr>
                        <a:t>mins</a:t>
                      </a:r>
                      <a:endParaRPr lang="en-GB" sz="1200" dirty="0">
                        <a:solidFill>
                          <a:schemeClr val="tx1"/>
                        </a:solidFill>
                        <a:latin typeface="Century Gothic" panose="020B0502020202020204" pitchFamily="34" charset="0"/>
                        <a:ea typeface="Lato" panose="020F0502020204030203" pitchFamily="34" charset="0"/>
                        <a:cs typeface="Lato" panose="020F0502020204030203" pitchFamily="34" charset="0"/>
                      </a:endParaRPr>
                    </a:p>
                  </a:txBody>
                  <a:tcPr>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9879350"/>
                  </a:ext>
                </a:extLst>
              </a:tr>
              <a:tr h="671546">
                <a:tc>
                  <a:txBody>
                    <a:bodyPr/>
                    <a:lstStyle/>
                    <a:p>
                      <a:pPr>
                        <a:lnSpc>
                          <a:spcPts val="1600"/>
                        </a:lnSpc>
                        <a:spcBef>
                          <a:spcPts val="700"/>
                        </a:spcBef>
                      </a:pPr>
                      <a:r>
                        <a:rPr lang="en-GB" sz="1200" dirty="0">
                          <a:solidFill>
                            <a:schemeClr val="tx1"/>
                          </a:solidFill>
                          <a:latin typeface="Century Gothic" panose="020B0502020202020204" pitchFamily="34" charset="0"/>
                        </a:rPr>
                        <a:t>Ongoing consequences</a:t>
                      </a:r>
                    </a:p>
                  </a:txBody>
                  <a:tcPr>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700"/>
                        </a:spcBef>
                        <a:spcAft>
                          <a:spcPts val="600"/>
                        </a:spcAft>
                      </a:pPr>
                      <a:r>
                        <a:rPr lang="en-US" sz="1200" dirty="0">
                          <a:solidFill>
                            <a:schemeClr val="tx1"/>
                          </a:solidFill>
                          <a:effectLst/>
                          <a:latin typeface="Century Gothic" panose="020B0502020202020204" pitchFamily="34" charset="0"/>
                          <a:ea typeface="Lato" panose="020B0604020202020204" charset="0"/>
                          <a:cs typeface="Lato" panose="020B0604020202020204" charset="0"/>
                        </a:rPr>
                        <a:t>Class predicts the long-term consequences for someone who has been arrested for drug offences.</a:t>
                      </a:r>
                      <a:endParaRPr lang="en-GB" sz="1200" dirty="0">
                        <a:solidFill>
                          <a:schemeClr val="tx1"/>
                        </a:solidFill>
                        <a:effectLst/>
                        <a:latin typeface="Century Gothic" panose="020B0502020202020204" pitchFamily="34" charset="0"/>
                        <a:ea typeface="Lato" panose="020B0604020202020204" charset="0"/>
                        <a:cs typeface="Lato" panose="020B0604020202020204" charset="0"/>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ts val="1600"/>
                        </a:lnSpc>
                        <a:spcBef>
                          <a:spcPts val="700"/>
                        </a:spcBef>
                        <a:spcAft>
                          <a:spcPts val="0"/>
                        </a:spcAft>
                        <a:buClrTx/>
                        <a:buSzTx/>
                        <a:buFontTx/>
                        <a:buNone/>
                        <a:tabLst/>
                        <a:defRPr/>
                      </a:pPr>
                      <a:r>
                        <a:rPr lang="en-GB" sz="1200" dirty="0">
                          <a:solidFill>
                            <a:schemeClr val="tx1"/>
                          </a:solidFill>
                          <a:latin typeface="Century Gothic" panose="020B0502020202020204" pitchFamily="34" charset="0"/>
                          <a:ea typeface="Lato" panose="020F0502020204030203" pitchFamily="34" charset="0"/>
                          <a:cs typeface="Lato" panose="020F0502020204030203" pitchFamily="34" charset="0"/>
                        </a:rPr>
                        <a:t>10 </a:t>
                      </a:r>
                      <a:r>
                        <a:rPr lang="en-US" sz="1200" dirty="0">
                          <a:solidFill>
                            <a:schemeClr val="tx1"/>
                          </a:solidFill>
                          <a:latin typeface="Century Gothic" panose="020B0502020202020204" pitchFamily="34" charset="0"/>
                          <a:ea typeface="Lato" panose="020F0502020204030203" pitchFamily="34" charset="0"/>
                          <a:cs typeface="Lato" panose="020F0502020204030203" pitchFamily="34" charset="0"/>
                        </a:rPr>
                        <a:t>mins</a:t>
                      </a:r>
                      <a:endParaRPr lang="en-GB" sz="1200" dirty="0">
                        <a:solidFill>
                          <a:schemeClr val="tx1"/>
                        </a:solidFill>
                        <a:latin typeface="Century Gothic" panose="020B0502020202020204" pitchFamily="34" charset="0"/>
                        <a:ea typeface="Lato" panose="020F0502020204030203" pitchFamily="34" charset="0"/>
                        <a:cs typeface="Lato" panose="020F0502020204030203" pitchFamily="34" charset="0"/>
                      </a:endParaRPr>
                    </a:p>
                  </a:txBody>
                  <a:tcPr>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9356398"/>
                  </a:ext>
                </a:extLst>
              </a:tr>
              <a:tr h="591670">
                <a:tc>
                  <a:txBody>
                    <a:bodyPr/>
                    <a:lstStyle/>
                    <a:p>
                      <a:pPr>
                        <a:lnSpc>
                          <a:spcPts val="1600"/>
                        </a:lnSpc>
                        <a:spcBef>
                          <a:spcPts val="700"/>
                        </a:spcBef>
                      </a:pPr>
                      <a:r>
                        <a:rPr lang="en-GB" sz="1200" dirty="0">
                          <a:solidFill>
                            <a:schemeClr val="tx1"/>
                          </a:solidFill>
                          <a:latin typeface="Century Gothic" panose="020B0502020202020204" pitchFamily="34" charset="0"/>
                        </a:rPr>
                        <a:t>Endpoint assessment</a:t>
                      </a:r>
                    </a:p>
                  </a:txBody>
                  <a:tcPr>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700"/>
                        </a:spcBef>
                        <a:spcAft>
                          <a:spcPts val="600"/>
                        </a:spcAft>
                      </a:pPr>
                      <a:r>
                        <a:rPr lang="en-GB" sz="1200" kern="1200" dirty="0">
                          <a:solidFill>
                            <a:schemeClr val="tx1"/>
                          </a:solidFill>
                          <a:effectLst/>
                          <a:latin typeface="Century Gothic" panose="020B0502020202020204" pitchFamily="34" charset="0"/>
                          <a:ea typeface="+mn-ea"/>
                          <a:cs typeface="+mn-cs"/>
                        </a:rPr>
                        <a:t>Students revisit the overheard conversation and add new learning to </a:t>
                      </a:r>
                      <a:br>
                        <a:rPr lang="en-GB" sz="1200" kern="1200" dirty="0">
                          <a:solidFill>
                            <a:schemeClr val="tx1"/>
                          </a:solidFill>
                          <a:effectLst/>
                          <a:latin typeface="Century Gothic" panose="020B0502020202020204" pitchFamily="34" charset="0"/>
                          <a:ea typeface="+mn-ea"/>
                          <a:cs typeface="+mn-cs"/>
                        </a:rPr>
                      </a:br>
                      <a:r>
                        <a:rPr lang="en-GB" sz="1200" kern="1200" dirty="0">
                          <a:solidFill>
                            <a:schemeClr val="tx1"/>
                          </a:solidFill>
                          <a:effectLst/>
                          <a:latin typeface="Century Gothic" panose="020B0502020202020204" pitchFamily="34" charset="0"/>
                          <a:ea typeface="+mn-ea"/>
                          <a:cs typeface="+mn-cs"/>
                        </a:rPr>
                        <a:t>demonstrate progress.</a:t>
                      </a:r>
                      <a:endParaRPr lang="en-GB" sz="1200" dirty="0">
                        <a:solidFill>
                          <a:schemeClr val="tx1"/>
                        </a:solidFill>
                        <a:effectLst/>
                        <a:latin typeface="Century Gothic" panose="020B0502020202020204" pitchFamily="34" charset="0"/>
                        <a:ea typeface="Lato" panose="020B0604020202020204" charset="0"/>
                        <a:cs typeface="Lato" panose="020B0604020202020204" charset="0"/>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ts val="1600"/>
                        </a:lnSpc>
                        <a:spcBef>
                          <a:spcPts val="700"/>
                        </a:spcBef>
                        <a:spcAft>
                          <a:spcPts val="0"/>
                        </a:spcAft>
                        <a:buClrTx/>
                        <a:buSzTx/>
                        <a:buFontTx/>
                        <a:buNone/>
                        <a:tabLst/>
                        <a:defRPr/>
                      </a:pPr>
                      <a:r>
                        <a:rPr lang="en-GB" sz="1200" dirty="0">
                          <a:solidFill>
                            <a:schemeClr val="tx1"/>
                          </a:solidFill>
                          <a:latin typeface="Century Gothic" panose="020B0502020202020204" pitchFamily="34" charset="0"/>
                          <a:ea typeface="Lato" panose="020F0502020204030203" pitchFamily="34" charset="0"/>
                          <a:cs typeface="Lato" panose="020F0502020204030203" pitchFamily="34" charset="0"/>
                        </a:rPr>
                        <a:t>5 </a:t>
                      </a:r>
                      <a:r>
                        <a:rPr lang="en-US" sz="1200" dirty="0">
                          <a:solidFill>
                            <a:schemeClr val="tx1"/>
                          </a:solidFill>
                          <a:latin typeface="Century Gothic" panose="020B0502020202020204" pitchFamily="34" charset="0"/>
                          <a:ea typeface="Lato" panose="020F0502020204030203" pitchFamily="34" charset="0"/>
                          <a:cs typeface="Lato" panose="020F0502020204030203" pitchFamily="34" charset="0"/>
                        </a:rPr>
                        <a:t>mins</a:t>
                      </a:r>
                      <a:endParaRPr lang="en-GB" sz="1200" dirty="0">
                        <a:solidFill>
                          <a:schemeClr val="tx1"/>
                        </a:solidFill>
                        <a:latin typeface="Century Gothic" panose="020B0502020202020204" pitchFamily="34" charset="0"/>
                        <a:ea typeface="Lato" panose="020F0502020204030203" pitchFamily="34" charset="0"/>
                        <a:cs typeface="Lato" panose="020F0502020204030203" pitchFamily="34" charset="0"/>
                      </a:endParaRPr>
                    </a:p>
                  </a:txBody>
                  <a:tcPr>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8216848"/>
                  </a:ext>
                </a:extLst>
              </a:tr>
              <a:tr h="645459">
                <a:tc>
                  <a:txBody>
                    <a:bodyPr/>
                    <a:lstStyle/>
                    <a:p>
                      <a:pPr marL="0" marR="0" lvl="0" indent="0" algn="l" defTabSz="990570" rtl="0" eaLnBrk="1" fontAlgn="auto" latinLnBrk="0" hangingPunct="1">
                        <a:lnSpc>
                          <a:spcPts val="1600"/>
                        </a:lnSpc>
                        <a:spcBef>
                          <a:spcPts val="700"/>
                        </a:spcBef>
                        <a:spcAft>
                          <a:spcPts val="0"/>
                        </a:spcAft>
                        <a:buClrTx/>
                        <a:buSzTx/>
                        <a:buFontTx/>
                        <a:buNone/>
                        <a:tabLst/>
                        <a:defRPr/>
                      </a:pPr>
                      <a:r>
                        <a:rPr lang="en-US" sz="1200" dirty="0">
                          <a:solidFill>
                            <a:schemeClr val="tx1"/>
                          </a:solidFill>
                          <a:latin typeface="Century Gothic" panose="020B0502020202020204" pitchFamily="34" charset="0"/>
                        </a:rPr>
                        <a:t>Signposting support</a:t>
                      </a:r>
                      <a:endParaRPr lang="en-GB" sz="1200" dirty="0">
                        <a:solidFill>
                          <a:schemeClr val="tx1"/>
                        </a:solidFill>
                        <a:latin typeface="Century Gothic" panose="020B0502020202020204" pitchFamily="34" charset="0"/>
                      </a:endParaRPr>
                    </a:p>
                    <a:p>
                      <a:pPr>
                        <a:lnSpc>
                          <a:spcPts val="1600"/>
                        </a:lnSpc>
                        <a:spcBef>
                          <a:spcPts val="700"/>
                        </a:spcBef>
                      </a:pPr>
                      <a:endParaRPr lang="en-GB" sz="1200" dirty="0">
                        <a:solidFill>
                          <a:schemeClr val="tx1"/>
                        </a:solidFill>
                        <a:latin typeface="Century Gothic" panose="020B0502020202020204" pitchFamily="34" charset="0"/>
                      </a:endParaRPr>
                    </a:p>
                  </a:txBody>
                  <a:tcPr>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90570" rtl="0" eaLnBrk="1" fontAlgn="auto" latinLnBrk="0" hangingPunct="1">
                        <a:lnSpc>
                          <a:spcPts val="1600"/>
                        </a:lnSpc>
                        <a:spcBef>
                          <a:spcPts val="700"/>
                        </a:spcBef>
                        <a:spcAft>
                          <a:spcPts val="600"/>
                        </a:spcAft>
                        <a:buClrTx/>
                        <a:buSzTx/>
                        <a:buFontTx/>
                        <a:buNone/>
                        <a:tabLst/>
                        <a:defRPr/>
                      </a:pPr>
                      <a:r>
                        <a:rPr lang="en-US" sz="1200" kern="1200" dirty="0">
                          <a:solidFill>
                            <a:schemeClr val="tx1"/>
                          </a:solidFill>
                          <a:effectLst/>
                          <a:latin typeface="Century Gothic" panose="020B0502020202020204" pitchFamily="34" charset="0"/>
                          <a:ea typeface="+mn-ea"/>
                          <a:cs typeface="+mn-cs"/>
                        </a:rPr>
                        <a:t>Remind students how to access information and support, including how to contact the police and report a crime.</a:t>
                      </a:r>
                      <a:endParaRPr lang="en-GB" sz="1200" dirty="0">
                        <a:effectLst/>
                        <a:latin typeface="Century Gothic" panose="020B0502020202020204" pitchFamily="34" charset="0"/>
                        <a:ea typeface="Lato" panose="020B0604020202020204" charset="0"/>
                        <a:cs typeface="Lato" panose="020B0604020202020204" charset="0"/>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ts val="1600"/>
                        </a:lnSpc>
                        <a:spcBef>
                          <a:spcPts val="700"/>
                        </a:spcBef>
                        <a:spcAft>
                          <a:spcPts val="0"/>
                        </a:spcAft>
                        <a:buClrTx/>
                        <a:buSzTx/>
                        <a:buFontTx/>
                        <a:buNone/>
                        <a:tabLst/>
                        <a:defRPr/>
                      </a:pPr>
                      <a:r>
                        <a:rPr lang="en-US" sz="1200" dirty="0">
                          <a:solidFill>
                            <a:schemeClr val="tx1"/>
                          </a:solidFill>
                          <a:latin typeface="Century Gothic" panose="020B0502020202020204" pitchFamily="34" charset="0"/>
                          <a:ea typeface="Lato" panose="020F0502020204030203" pitchFamily="34" charset="0"/>
                          <a:cs typeface="Lato" panose="020F0502020204030203" pitchFamily="34" charset="0"/>
                        </a:rPr>
                        <a:t>5 mins</a:t>
                      </a:r>
                      <a:endParaRPr lang="en-GB" sz="1200" dirty="0">
                        <a:solidFill>
                          <a:schemeClr val="tx1"/>
                        </a:solidFill>
                        <a:latin typeface="Century Gothic" panose="020B0502020202020204" pitchFamily="34" charset="0"/>
                        <a:ea typeface="Lato" panose="020F0502020204030203" pitchFamily="34" charset="0"/>
                        <a:cs typeface="Lato" panose="020F0502020204030203" pitchFamily="34" charset="0"/>
                      </a:endParaRPr>
                    </a:p>
                    <a:p>
                      <a:pPr marL="0" marR="0" lvl="0" indent="0" algn="r" defTabSz="914400" rtl="0" eaLnBrk="1" fontAlgn="auto" latinLnBrk="0" hangingPunct="1">
                        <a:lnSpc>
                          <a:spcPts val="1600"/>
                        </a:lnSpc>
                        <a:spcBef>
                          <a:spcPts val="700"/>
                        </a:spcBef>
                        <a:spcAft>
                          <a:spcPts val="0"/>
                        </a:spcAft>
                        <a:buClrTx/>
                        <a:buSzTx/>
                        <a:buFontTx/>
                        <a:buNone/>
                        <a:tabLst/>
                        <a:defRPr/>
                      </a:pPr>
                      <a:endParaRPr lang="en-GB" sz="1200" dirty="0">
                        <a:solidFill>
                          <a:schemeClr val="tx1"/>
                        </a:solidFill>
                        <a:latin typeface="Century Gothic" panose="020B0502020202020204" pitchFamily="34" charset="0"/>
                        <a:ea typeface="Lato" panose="020F0502020204030203" pitchFamily="34" charset="0"/>
                        <a:cs typeface="Lato" panose="020F0502020204030203" pitchFamily="34" charset="0"/>
                      </a:endParaRPr>
                    </a:p>
                  </a:txBody>
                  <a:tcPr>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87801"/>
                  </a:ext>
                </a:extLst>
              </a:tr>
            </a:tbl>
          </a:graphicData>
        </a:graphic>
      </p:graphicFrame>
    </p:spTree>
    <p:extLst>
      <p:ext uri="{BB962C8B-B14F-4D97-AF65-F5344CB8AC3E}">
        <p14:creationId xmlns:p14="http://schemas.microsoft.com/office/powerpoint/2010/main" val="2872453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331425-D82A-693E-474A-FC493EF863D0}"/>
              </a:ext>
            </a:extLst>
          </p:cNvPr>
          <p:cNvSpPr/>
          <p:nvPr/>
        </p:nvSpPr>
        <p:spPr>
          <a:xfrm>
            <a:off x="0" y="6280879"/>
            <a:ext cx="9906000" cy="577121"/>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6" name="Text Placeholder 5">
            <a:extLst>
              <a:ext uri="{FF2B5EF4-FFF2-40B4-BE49-F238E27FC236}">
                <a16:creationId xmlns:a16="http://schemas.microsoft.com/office/drawing/2014/main" id="{43650CD0-9CB1-2FC6-EC31-BDC3DFC5DCDD}"/>
              </a:ext>
            </a:extLst>
          </p:cNvPr>
          <p:cNvSpPr>
            <a:spLocks noGrp="1"/>
          </p:cNvSpPr>
          <p:nvPr>
            <p:ph type="body" sz="quarter" idx="15"/>
          </p:nvPr>
        </p:nvSpPr>
        <p:spPr/>
        <p:txBody>
          <a:bodyPr/>
          <a:lstStyle/>
          <a:p>
            <a:r>
              <a:rPr lang="en-US" dirty="0"/>
              <a:t>Lesson 3</a:t>
            </a:r>
          </a:p>
        </p:txBody>
      </p:sp>
      <p:sp>
        <p:nvSpPr>
          <p:cNvPr id="5" name="Title 4">
            <a:extLst>
              <a:ext uri="{FF2B5EF4-FFF2-40B4-BE49-F238E27FC236}">
                <a16:creationId xmlns:a16="http://schemas.microsoft.com/office/drawing/2014/main" id="{B21B06BF-F8B1-0FF4-D78C-1659EA64500F}"/>
              </a:ext>
            </a:extLst>
          </p:cNvPr>
          <p:cNvSpPr>
            <a:spLocks noGrp="1"/>
          </p:cNvSpPr>
          <p:nvPr>
            <p:ph type="title"/>
          </p:nvPr>
        </p:nvSpPr>
        <p:spPr>
          <a:xfrm>
            <a:off x="232081" y="1271142"/>
            <a:ext cx="6423161" cy="1325563"/>
          </a:xfrm>
        </p:spPr>
        <p:txBody>
          <a:bodyPr>
            <a:normAutofit fontScale="90000"/>
          </a:bodyPr>
          <a:lstStyle/>
          <a:p>
            <a:r>
              <a:rPr lang="en-US" dirty="0"/>
              <a:t>The law and managing risk</a:t>
            </a:r>
          </a:p>
        </p:txBody>
      </p:sp>
      <p:sp>
        <p:nvSpPr>
          <p:cNvPr id="7" name="Slide Number Placeholder 5">
            <a:extLst>
              <a:ext uri="{FF2B5EF4-FFF2-40B4-BE49-F238E27FC236}">
                <a16:creationId xmlns:a16="http://schemas.microsoft.com/office/drawing/2014/main" id="{65FEE908-4594-313B-B0DF-4A6C74B2252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12" name="Picture 11" descr="A pink scale with a black background&#10;&#10;Description automatically generated">
            <a:extLst>
              <a:ext uri="{FF2B5EF4-FFF2-40B4-BE49-F238E27FC236}">
                <a16:creationId xmlns:a16="http://schemas.microsoft.com/office/drawing/2014/main" id="{A39D4288-B494-648B-FFAC-59C8DC06BEF8}"/>
              </a:ext>
            </a:extLst>
          </p:cNvPr>
          <p:cNvPicPr>
            <a:picLocks noChangeAspect="1"/>
          </p:cNvPicPr>
          <p:nvPr/>
        </p:nvPicPr>
        <p:blipFill>
          <a:blip r:embed="rId3">
            <a:extLst>
              <a:ext uri="{BEBA8EAE-BF5A-486C-A8C5-ECC9F3942E4B}">
                <a14:imgProps xmlns:a14="http://schemas.microsoft.com/office/drawing/2010/main">
                  <a14:imgLayer r:embed="rId4">
                    <a14:imgEffect>
                      <a14:saturation sat="288000"/>
                    </a14:imgEffect>
                    <a14:imgEffect>
                      <a14:brightnessContrast bright="-44000" contrast="21000"/>
                    </a14:imgEffect>
                  </a14:imgLayer>
                </a14:imgProps>
              </a:ext>
            </a:extLst>
          </a:blip>
          <a:stretch>
            <a:fillRect/>
          </a:stretch>
        </p:blipFill>
        <p:spPr>
          <a:xfrm flipH="1">
            <a:off x="4952999" y="2104939"/>
            <a:ext cx="4713935" cy="4319112"/>
          </a:xfrm>
          <a:prstGeom prst="rect">
            <a:avLst/>
          </a:prstGeom>
        </p:spPr>
      </p:pic>
    </p:spTree>
    <p:extLst>
      <p:ext uri="{BB962C8B-B14F-4D97-AF65-F5344CB8AC3E}">
        <p14:creationId xmlns:p14="http://schemas.microsoft.com/office/powerpoint/2010/main" val="2017157559"/>
      </p:ext>
    </p:extLst>
  </p:cSld>
  <p:clrMapOvr>
    <a:masterClrMapping/>
  </p:clrMapOvr>
</p:sld>
</file>

<file path=ppt/theme/theme1.xml><?xml version="1.0" encoding="utf-8"?>
<a:theme xmlns:a="http://schemas.openxmlformats.org/drawingml/2006/main" name="Teacher slides">
  <a:themeElements>
    <a:clrScheme name="PSHE">
      <a:dk1>
        <a:srgbClr val="000000"/>
      </a:dk1>
      <a:lt1>
        <a:srgbClr val="FFFFFF"/>
      </a:lt1>
      <a:dk2>
        <a:srgbClr val="64235E"/>
      </a:dk2>
      <a:lt2>
        <a:srgbClr val="FFFFFF"/>
      </a:lt2>
      <a:accent1>
        <a:srgbClr val="799B2B"/>
      </a:accent1>
      <a:accent2>
        <a:srgbClr val="ED694B"/>
      </a:accent2>
      <a:accent3>
        <a:srgbClr val="0B837F"/>
      </a:accent3>
      <a:accent4>
        <a:srgbClr val="A63679"/>
      </a:accent4>
      <a:accent5>
        <a:srgbClr val="00A099"/>
      </a:accent5>
      <a:accent6>
        <a:srgbClr val="000000"/>
      </a:accent6>
      <a:hlink>
        <a:srgbClr val="FFFFFF"/>
      </a:hlink>
      <a:folHlink>
        <a:srgbClr val="FF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Pupil slides ">
  <a:themeElements>
    <a:clrScheme name="PSHE-V2">
      <a:dk1>
        <a:srgbClr val="000000"/>
      </a:dk1>
      <a:lt1>
        <a:srgbClr val="FFFFFF"/>
      </a:lt1>
      <a:dk2>
        <a:srgbClr val="64235E"/>
      </a:dk2>
      <a:lt2>
        <a:srgbClr val="FFFFFF"/>
      </a:lt2>
      <a:accent1>
        <a:srgbClr val="799B2C"/>
      </a:accent1>
      <a:accent2>
        <a:srgbClr val="EC694A"/>
      </a:accent2>
      <a:accent3>
        <a:srgbClr val="10837E"/>
      </a:accent3>
      <a:accent4>
        <a:srgbClr val="A63679"/>
      </a:accent4>
      <a:accent5>
        <a:srgbClr val="5B5B58"/>
      </a:accent5>
      <a:accent6>
        <a:srgbClr val="000000"/>
      </a:accent6>
      <a:hlink>
        <a:srgbClr val="FFFFFF"/>
      </a:hlink>
      <a:folHlink>
        <a:srgbClr val="FF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78CD5EEA548FA42A79E02DE2A5D37FC" ma:contentTypeVersion="18" ma:contentTypeDescription="Create a new document." ma:contentTypeScope="" ma:versionID="e06c6bcb223fcddc8567383f75746fa2">
  <xsd:schema xmlns:xsd="http://www.w3.org/2001/XMLSchema" xmlns:xs="http://www.w3.org/2001/XMLSchema" xmlns:p="http://schemas.microsoft.com/office/2006/metadata/properties" xmlns:ns2="6ded5182-507a-430e-922d-50a9575e5a4a" xmlns:ns3="88f9c89a-407a-49b7-9ca1-7578c3d06dfc" targetNamespace="http://schemas.microsoft.com/office/2006/metadata/properties" ma:root="true" ma:fieldsID="ef8efee9fcfbd5aa4f0db65f2e9e8e16" ns2:_="" ns3:_="">
    <xsd:import namespace="6ded5182-507a-430e-922d-50a9575e5a4a"/>
    <xsd:import namespace="88f9c89a-407a-49b7-9ca1-7578c3d06d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ed5182-507a-430e-922d-50a9575e5a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7c8dee8-8c22-4243-a021-e169b2d8d2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f9c89a-407a-49b7-9ca1-7578c3d06d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1d29111-9521-4e7f-9445-78934f361fc7}" ma:internalName="TaxCatchAll" ma:showField="CatchAllData" ma:web="88f9c89a-407a-49b7-9ca1-7578c3d06d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8f9c89a-407a-49b7-9ca1-7578c3d06dfc" xsi:nil="true"/>
    <lcf76f155ced4ddcb4097134ff3c332f xmlns="6ded5182-507a-430e-922d-50a9575e5a4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32DD3E0-FF10-4F7A-B115-FBEC4D627520}">
  <ds:schemaRefs>
    <ds:schemaRef ds:uri="http://schemas.microsoft.com/sharepoint/v3/contenttype/forms"/>
  </ds:schemaRefs>
</ds:datastoreItem>
</file>

<file path=customXml/itemProps2.xml><?xml version="1.0" encoding="utf-8"?>
<ds:datastoreItem xmlns:ds="http://schemas.openxmlformats.org/officeDocument/2006/customXml" ds:itemID="{E85811E8-CD25-40FF-998B-36D4D2A71E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ed5182-507a-430e-922d-50a9575e5a4a"/>
    <ds:schemaRef ds:uri="88f9c89a-407a-49b7-9ca1-7578c3d06d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C0E2A9-F3BF-405C-BD8F-B8D7E62A97F4}">
  <ds:schemaRefs>
    <ds:schemaRef ds:uri="http://purl.org/dc/terms/"/>
    <ds:schemaRef ds:uri="http://schemas.openxmlformats.org/package/2006/metadata/core-properties"/>
    <ds:schemaRef ds:uri="http://purl.org/dc/dcmitype/"/>
    <ds:schemaRef ds:uri="http://schemas.microsoft.com/office/2006/documentManagement/types"/>
    <ds:schemaRef ds:uri="88f9c89a-407a-49b7-9ca1-7578c3d06dfc"/>
    <ds:schemaRef ds:uri="http://schemas.microsoft.com/office/infopath/2007/PartnerControls"/>
    <ds:schemaRef ds:uri="http://purl.org/dc/elements/1.1/"/>
    <ds:schemaRef ds:uri="6ded5182-507a-430e-922d-50a9575e5a4a"/>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136</TotalTime>
  <Words>3958</Words>
  <Application>Microsoft Macintosh PowerPoint</Application>
  <PresentationFormat>A4 Paper (210x297 mm)</PresentationFormat>
  <Paragraphs>319</Paragraphs>
  <Slides>26</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Arial</vt:lpstr>
      <vt:lpstr>Calibri</vt:lpstr>
      <vt:lpstr>Century Gothic</vt:lpstr>
      <vt:lpstr>Lato</vt:lpstr>
      <vt:lpstr>Outfit</vt:lpstr>
      <vt:lpstr>Slack-Lato</vt:lpstr>
      <vt:lpstr>Symbol</vt:lpstr>
      <vt:lpstr>Teacher slides</vt:lpstr>
      <vt:lpstr>Pupil slides </vt:lpstr>
      <vt:lpstr>Drug education</vt:lpstr>
      <vt:lpstr>Using this PowerPoint</vt:lpstr>
      <vt:lpstr>Support and challenge</vt:lpstr>
      <vt:lpstr>Context</vt:lpstr>
      <vt:lpstr>Developing subject knowledge</vt:lpstr>
      <vt:lpstr>PowerPoint Presentation</vt:lpstr>
      <vt:lpstr>PowerPoint Presentation</vt:lpstr>
      <vt:lpstr>Lesson summary</vt:lpstr>
      <vt:lpstr>The law and managing risk</vt:lpstr>
      <vt:lpstr>PowerPoint Presentation</vt:lpstr>
      <vt:lpstr>What’s our starting point?</vt:lpstr>
      <vt:lpstr>PowerPoint Presentation</vt:lpstr>
      <vt:lpstr>Drug class</vt:lpstr>
      <vt:lpstr>PowerPoint Presentation</vt:lpstr>
      <vt:lpstr>Picture analysis</vt:lpstr>
      <vt:lpstr>PowerPoint Presentation</vt:lpstr>
      <vt:lpstr>PowerPoint Presentation</vt:lpstr>
      <vt:lpstr>PowerPoint Presentation</vt:lpstr>
      <vt:lpstr>PowerPoint Presentation</vt:lpstr>
      <vt:lpstr>Predicting outcomes</vt:lpstr>
      <vt:lpstr>Ongoing consequences</vt:lpstr>
      <vt:lpstr>PowerPoint Presentation</vt:lpstr>
      <vt:lpstr>What have we learnt?</vt:lpstr>
      <vt:lpstr>Sources of support</vt:lpstr>
      <vt:lpstr>Sources of support</vt:lpstr>
      <vt:lpstr>More activities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Ferg Ashby</dc:creator>
  <cp:lastModifiedBy>Cecily Crawford</cp:lastModifiedBy>
  <cp:revision>42</cp:revision>
  <dcterms:created xsi:type="dcterms:W3CDTF">2023-05-19T09:34:20Z</dcterms:created>
  <dcterms:modified xsi:type="dcterms:W3CDTF">2024-10-25T14:46:02Z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0x010100078CD5EEA548FA42A79E02DE2A5D37FC</vt:lpwstr>
  </property>
  <property fmtid="{D5CDD505-2E9C-101B-9397-08002B2CF9AE}" pid="3" name="MediaServiceImageTags">
    <vt:lpwstr/>
  </property>
</Properties>
</file>