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Lst>
  <p:notesMasterIdLst>
    <p:notesMasterId r:id="rId35"/>
  </p:notesMasterIdLst>
  <p:handoutMasterIdLst>
    <p:handoutMasterId r:id="rId36"/>
  </p:handoutMasterIdLst>
  <p:sldIdLst>
    <p:sldId id="257" r:id="rId6"/>
    <p:sldId id="269" r:id="rId7"/>
    <p:sldId id="270" r:id="rId8"/>
    <p:sldId id="260" r:id="rId9"/>
    <p:sldId id="272" r:id="rId10"/>
    <p:sldId id="261" r:id="rId11"/>
    <p:sldId id="256" r:id="rId12"/>
    <p:sldId id="262" r:id="rId13"/>
    <p:sldId id="263" r:id="rId14"/>
    <p:sldId id="264" r:id="rId15"/>
    <p:sldId id="265" r:id="rId16"/>
    <p:sldId id="267" r:id="rId17"/>
    <p:sldId id="273" r:id="rId18"/>
    <p:sldId id="274" r:id="rId19"/>
    <p:sldId id="275" r:id="rId20"/>
    <p:sldId id="276" r:id="rId21"/>
    <p:sldId id="277" r:id="rId22"/>
    <p:sldId id="284" r:id="rId23"/>
    <p:sldId id="285" r:id="rId24"/>
    <p:sldId id="286" r:id="rId25"/>
    <p:sldId id="288" r:id="rId26"/>
    <p:sldId id="287" r:id="rId27"/>
    <p:sldId id="289" r:id="rId28"/>
    <p:sldId id="290" r:id="rId29"/>
    <p:sldId id="291" r:id="rId30"/>
    <p:sldId id="279" r:id="rId31"/>
    <p:sldId id="280" r:id="rId32"/>
    <p:sldId id="268" r:id="rId33"/>
    <p:sldId id="281" r:id="rId3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cher slides" id="{054E604B-5DE3-6240-A5CB-269D62CB8131}">
          <p14:sldIdLst>
            <p14:sldId id="257"/>
            <p14:sldId id="269"/>
            <p14:sldId id="270"/>
            <p14:sldId id="260"/>
            <p14:sldId id="272"/>
            <p14:sldId id="261"/>
            <p14:sldId id="256"/>
            <p14:sldId id="262"/>
          </p14:sldIdLst>
        </p14:section>
        <p14:section name="Pupil Slides" id="{938DD7AC-2297-1F48-B25E-0B0BFFE37CBE}">
          <p14:sldIdLst>
            <p14:sldId id="263"/>
            <p14:sldId id="264"/>
            <p14:sldId id="265"/>
            <p14:sldId id="267"/>
            <p14:sldId id="273"/>
            <p14:sldId id="274"/>
            <p14:sldId id="275"/>
            <p14:sldId id="276"/>
            <p14:sldId id="277"/>
            <p14:sldId id="284"/>
            <p14:sldId id="285"/>
            <p14:sldId id="286"/>
            <p14:sldId id="288"/>
            <p14:sldId id="287"/>
            <p14:sldId id="289"/>
            <p14:sldId id="290"/>
            <p14:sldId id="291"/>
            <p14:sldId id="279"/>
            <p14:sldId id="280"/>
            <p14:sldId id="268"/>
            <p14:sldId id="281"/>
          </p14:sldIdLst>
        </p14:section>
      </p14:sectionLst>
    </p:ext>
    <p:ext uri="{EFAFB233-063F-42B5-8137-9DF3F51BA10A}">
      <p15:sldGuideLst xmlns:p15="http://schemas.microsoft.com/office/powerpoint/2012/main">
        <p15:guide id="2"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C12B08-0C65-70E1-06A9-EC6ECC22BC65}" name="Sarah Gabbett" initials="SG" userId="S::sarah.gabbett@pshe-association.org.uk::12008655-cbfd-44ed-a381-1f290a29d2b3" providerId="AD"/>
  <p188:author id="{3C53221D-BA6F-6B76-58E9-32C234ECFA7A}" name="Ferg Ashby" initials="" userId="S::ferg.ashby@revealingreality.co.uk::3b6fd15c-2e30-4dd8-8006-46678ab8eb10" providerId="AD"/>
  <p188:author id="{A585043F-A66D-640D-13ED-CBB00BA6FCE7}" name="Florence Ackland" initials="FA" userId="S::florence@pshe-association.org.uk::4fb6b414-8ee9-4dd4-af5a-4d2d97910631" providerId="AD"/>
  <p188:author id="{2953C961-0D3A-A54A-1903-0F6ADC9B3A04}" name="Samantha Payne" initials="SP" userId="S::samantha.payne@pshe-association.org.uk::81039844-1462-41c4-a80c-2902591b5025" providerId="AD"/>
  <p188:author id="{ECE9A068-C919-A02A-25B8-2F5A9A3AA73E}" name="Jenny Barksfield" initials="JB" userId="S::jenny@pshe-association.org.uk::e146badb-6d45-41de-81bb-9480fcad5801" providerId="AD"/>
  <p188:author id="{9DA7D97E-0E7E-1C61-E981-34651E1E73A9}" name="Monica Perry" initials="MP" userId="S::Monica@pshe-association.org.uk::2b9395e8-95cb-4167-9b45-755ad557802d" providerId="AD"/>
  <p188:author id="{B492C19B-DDE5-C4E1-31E8-8441D5A9EA7E}" name="Ryan Ten" initials="" userId="S::Ryan@togethercreativeltd.onmicrosoft.com::751e40b9-49a9-402b-b012-4cd6d382a60d" providerId="AD"/>
  <p188:author id="{A615D0C0-0528-1829-B6EF-3E91335F7BD5}" name="Elizabeth Laming" initials="EL" userId="S::Elizabeth@pshe-association.org.uk::9efb028c-33ba-4adf-b3e0-6fd4460b3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m Harvey" initials="SH" lastIdx="1" clrIdx="0">
    <p:extLst>
      <p:ext uri="{19B8F6BF-5375-455C-9EA6-DF929625EA0E}">
        <p15:presenceInfo xmlns:p15="http://schemas.microsoft.com/office/powerpoint/2012/main" userId="S-1-12-1-320596639-1112559647-2345866923-550952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1C21"/>
    <a:srgbClr val="BCCE96"/>
    <a:srgbClr val="ED694B"/>
    <a:srgbClr val="88C2BF"/>
    <a:srgbClr val="AC4C34"/>
    <a:srgbClr val="C36E9E"/>
    <a:srgbClr val="C26C9C"/>
    <a:srgbClr val="C4F2EE"/>
    <a:srgbClr val="1EA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87347" autoAdjust="0"/>
  </p:normalViewPr>
  <p:slideViewPr>
    <p:cSldViewPr snapToGrid="0">
      <p:cViewPr varScale="1">
        <p:scale>
          <a:sx n="111" d="100"/>
          <a:sy n="111" d="100"/>
        </p:scale>
        <p:origin x="752" y="200"/>
      </p:cViewPr>
      <p:guideLst>
        <p:guide/>
        <p:guide orient="horz" pos="218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Perry" userId="2b9395e8-95cb-4167-9b45-755ad557802d" providerId="ADAL" clId="{FA418669-7896-4C4F-A81C-340E018FBFCB}"/>
    <pc:docChg chg="modSld">
      <pc:chgData name="Monica Perry" userId="2b9395e8-95cb-4167-9b45-755ad557802d" providerId="ADAL" clId="{FA418669-7896-4C4F-A81C-340E018FBFCB}" dt="2024-10-08T15:26:54.807" v="97" actId="20577"/>
      <pc:docMkLst>
        <pc:docMk/>
      </pc:docMkLst>
      <pc:sldChg chg="modSp mod">
        <pc:chgData name="Monica Perry" userId="2b9395e8-95cb-4167-9b45-755ad557802d" providerId="ADAL" clId="{FA418669-7896-4C4F-A81C-340E018FBFCB}" dt="2024-10-08T14:22:44.397" v="84" actId="6549"/>
        <pc:sldMkLst>
          <pc:docMk/>
          <pc:sldMk cId="1469003410" sldId="262"/>
        </pc:sldMkLst>
        <pc:graphicFrameChg chg="modGraphic">
          <ac:chgData name="Monica Perry" userId="2b9395e8-95cb-4167-9b45-755ad557802d" providerId="ADAL" clId="{FA418669-7896-4C4F-A81C-340E018FBFCB}" dt="2024-10-08T14:22:44.397" v="84" actId="6549"/>
          <ac:graphicFrameMkLst>
            <pc:docMk/>
            <pc:sldMk cId="1469003410" sldId="262"/>
            <ac:graphicFrameMk id="3" creationId="{09D9BA57-D907-9617-004A-5DFDB57B9A36}"/>
          </ac:graphicFrameMkLst>
        </pc:graphicFrameChg>
      </pc:sldChg>
      <pc:sldChg chg="modSp mod">
        <pc:chgData name="Monica Perry" userId="2b9395e8-95cb-4167-9b45-755ad557802d" providerId="ADAL" clId="{FA418669-7896-4C4F-A81C-340E018FBFCB}" dt="2024-10-08T14:10:01.553" v="0" actId="20577"/>
        <pc:sldMkLst>
          <pc:docMk/>
          <pc:sldMk cId="1692278977" sldId="274"/>
        </pc:sldMkLst>
        <pc:spChg chg="mod">
          <ac:chgData name="Monica Perry" userId="2b9395e8-95cb-4167-9b45-755ad557802d" providerId="ADAL" clId="{FA418669-7896-4C4F-A81C-340E018FBFCB}" dt="2024-10-08T14:10:01.553" v="0" actId="20577"/>
          <ac:spMkLst>
            <pc:docMk/>
            <pc:sldMk cId="1692278977" sldId="274"/>
            <ac:spMk id="10" creationId="{96DD386A-2B5D-47A2-0BE5-AD9F61C9C611}"/>
          </ac:spMkLst>
        </pc:spChg>
      </pc:sldChg>
      <pc:sldChg chg="modSp mod modCm modNotesTx">
        <pc:chgData name="Monica Perry" userId="2b9395e8-95cb-4167-9b45-755ad557802d" providerId="ADAL" clId="{FA418669-7896-4C4F-A81C-340E018FBFCB}" dt="2024-10-08T14:16:07.169" v="49" actId="20577"/>
        <pc:sldMkLst>
          <pc:docMk/>
          <pc:sldMk cId="1882881443" sldId="276"/>
        </pc:sldMkLst>
        <pc:spChg chg="mod">
          <ac:chgData name="Monica Perry" userId="2b9395e8-95cb-4167-9b45-755ad557802d" providerId="ADAL" clId="{FA418669-7896-4C4F-A81C-340E018FBFCB}" dt="2024-10-08T14:15:51.385" v="37" actId="20577"/>
          <ac:spMkLst>
            <pc:docMk/>
            <pc:sldMk cId="1882881443" sldId="276"/>
            <ac:spMk id="8" creationId="{3EB4FE50-19EB-5356-072B-4354F9AD0E56}"/>
          </ac:spMkLst>
        </pc:spChg>
        <pc:extLst>
          <p:ext xmlns:p="http://schemas.openxmlformats.org/presentationml/2006/main" uri="{D6D511B9-2390-475A-947B-AFAB55BFBCF1}">
            <pc226:cmChg xmlns:pc226="http://schemas.microsoft.com/office/powerpoint/2022/06/main/command" chg="mod">
              <pc226:chgData name="Monica Perry" userId="2b9395e8-95cb-4167-9b45-755ad557802d" providerId="ADAL" clId="{FA418669-7896-4C4F-A81C-340E018FBFCB}" dt="2024-10-08T14:15:51.385" v="37" actId="20577"/>
              <pc2:cmMkLst xmlns:pc2="http://schemas.microsoft.com/office/powerpoint/2019/9/main/command">
                <pc:docMk/>
                <pc:sldMk cId="1882881443" sldId="276"/>
                <pc2:cmMk id="{AFCE813F-367A-4BA0-B8A0-1A2C6602F8FB}"/>
              </pc2:cmMkLst>
            </pc226:cmChg>
          </p:ext>
        </pc:extLst>
      </pc:sldChg>
      <pc:sldChg chg="modNotesTx">
        <pc:chgData name="Monica Perry" userId="2b9395e8-95cb-4167-9b45-755ad557802d" providerId="ADAL" clId="{FA418669-7896-4C4F-A81C-340E018FBFCB}" dt="2024-10-08T14:17:04.216" v="61" actId="20577"/>
        <pc:sldMkLst>
          <pc:docMk/>
          <pc:sldMk cId="4201481473" sldId="277"/>
        </pc:sldMkLst>
      </pc:sldChg>
      <pc:sldChg chg="modSp mod">
        <pc:chgData name="Monica Perry" userId="2b9395e8-95cb-4167-9b45-755ad557802d" providerId="ADAL" clId="{FA418669-7896-4C4F-A81C-340E018FBFCB}" dt="2024-10-08T14:24:32.799" v="91" actId="20577"/>
        <pc:sldMkLst>
          <pc:docMk/>
          <pc:sldMk cId="3838061071" sldId="279"/>
        </pc:sldMkLst>
        <pc:spChg chg="mod">
          <ac:chgData name="Monica Perry" userId="2b9395e8-95cb-4167-9b45-755ad557802d" providerId="ADAL" clId="{FA418669-7896-4C4F-A81C-340E018FBFCB}" dt="2024-10-08T14:24:32.799" v="91" actId="20577"/>
          <ac:spMkLst>
            <pc:docMk/>
            <pc:sldMk cId="3838061071" sldId="279"/>
            <ac:spMk id="7" creationId="{CAFFA136-606A-5F8E-D920-FFC59BD90166}"/>
          </ac:spMkLst>
        </pc:spChg>
      </pc:sldChg>
      <pc:sldChg chg="modNotesTx">
        <pc:chgData name="Monica Perry" userId="2b9395e8-95cb-4167-9b45-755ad557802d" providerId="ADAL" clId="{FA418669-7896-4C4F-A81C-340E018FBFCB}" dt="2024-10-08T14:17:26.039" v="62"/>
        <pc:sldMkLst>
          <pc:docMk/>
          <pc:sldMk cId="2129161677" sldId="284"/>
        </pc:sldMkLst>
      </pc:sldChg>
      <pc:sldChg chg="modNotesTx">
        <pc:chgData name="Monica Perry" userId="2b9395e8-95cb-4167-9b45-755ad557802d" providerId="ADAL" clId="{FA418669-7896-4C4F-A81C-340E018FBFCB}" dt="2024-10-08T14:17:29.934" v="63"/>
        <pc:sldMkLst>
          <pc:docMk/>
          <pc:sldMk cId="3507032005" sldId="285"/>
        </pc:sldMkLst>
      </pc:sldChg>
      <pc:sldChg chg="modSp mod modNotesTx">
        <pc:chgData name="Monica Perry" userId="2b9395e8-95cb-4167-9b45-755ad557802d" providerId="ADAL" clId="{FA418669-7896-4C4F-A81C-340E018FBFCB}" dt="2024-10-08T15:26:54.807" v="97" actId="20577"/>
        <pc:sldMkLst>
          <pc:docMk/>
          <pc:sldMk cId="3101853936" sldId="286"/>
        </pc:sldMkLst>
        <pc:spChg chg="mod">
          <ac:chgData name="Monica Perry" userId="2b9395e8-95cb-4167-9b45-755ad557802d" providerId="ADAL" clId="{FA418669-7896-4C4F-A81C-340E018FBFCB}" dt="2024-10-08T15:26:54.807" v="97" actId="20577"/>
          <ac:spMkLst>
            <pc:docMk/>
            <pc:sldMk cId="3101853936" sldId="286"/>
            <ac:spMk id="30" creationId="{E5C22B26-26A6-2058-F572-D8AE7486B0B7}"/>
          </ac:spMkLst>
        </pc:spChg>
      </pc:sldChg>
      <pc:sldChg chg="modNotesTx">
        <pc:chgData name="Monica Perry" userId="2b9395e8-95cb-4167-9b45-755ad557802d" providerId="ADAL" clId="{FA418669-7896-4C4F-A81C-340E018FBFCB}" dt="2024-10-08T14:17:39.469" v="66"/>
        <pc:sldMkLst>
          <pc:docMk/>
          <pc:sldMk cId="1481648150" sldId="287"/>
        </pc:sldMkLst>
      </pc:sldChg>
      <pc:sldChg chg="modNotesTx">
        <pc:chgData name="Monica Perry" userId="2b9395e8-95cb-4167-9b45-755ad557802d" providerId="ADAL" clId="{FA418669-7896-4C4F-A81C-340E018FBFCB}" dt="2024-10-08T14:17:35.676" v="65"/>
        <pc:sldMkLst>
          <pc:docMk/>
          <pc:sldMk cId="3621924231" sldId="288"/>
        </pc:sldMkLst>
      </pc:sldChg>
      <pc:sldChg chg="modNotesTx">
        <pc:chgData name="Monica Perry" userId="2b9395e8-95cb-4167-9b45-755ad557802d" providerId="ADAL" clId="{FA418669-7896-4C4F-A81C-340E018FBFCB}" dt="2024-10-08T14:17:42.911" v="67"/>
        <pc:sldMkLst>
          <pc:docMk/>
          <pc:sldMk cId="901016180" sldId="289"/>
        </pc:sldMkLst>
      </pc:sldChg>
      <pc:sldChg chg="modNotesTx">
        <pc:chgData name="Monica Perry" userId="2b9395e8-95cb-4167-9b45-755ad557802d" providerId="ADAL" clId="{FA418669-7896-4C4F-A81C-340E018FBFCB}" dt="2024-10-08T14:17:45.784" v="68"/>
        <pc:sldMkLst>
          <pc:docMk/>
          <pc:sldMk cId="1329361519" sldId="290"/>
        </pc:sldMkLst>
      </pc:sldChg>
      <pc:sldChg chg="modNotesTx">
        <pc:chgData name="Monica Perry" userId="2b9395e8-95cb-4167-9b45-755ad557802d" providerId="ADAL" clId="{FA418669-7896-4C4F-A81C-340E018FBFCB}" dt="2024-10-08T14:23:35.710" v="90" actId="20577"/>
        <pc:sldMkLst>
          <pc:docMk/>
          <pc:sldMk cId="1566686403" sldId="2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8B9088-BAF2-4383-A178-E575732CF6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9CB5D46-D5A2-46C7-8A1B-72ADDB29D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6A91F5-2AB9-47F7-A3B9-5DD75AEB376D}" type="datetimeFigureOut">
              <a:rPr lang="en-GB" smtClean="0"/>
              <a:t>18/11/2024</a:t>
            </a:fld>
            <a:endParaRPr lang="en-GB"/>
          </a:p>
        </p:txBody>
      </p:sp>
      <p:sp>
        <p:nvSpPr>
          <p:cNvPr id="4" name="Footer Placeholder 3">
            <a:extLst>
              <a:ext uri="{FF2B5EF4-FFF2-40B4-BE49-F238E27FC236}">
                <a16:creationId xmlns:a16="http://schemas.microsoft.com/office/drawing/2014/main" id="{E99CB244-1F0C-4A1A-961E-4D50507FBC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AE8DF69-99F8-479C-84B9-BA1991B72E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3773F4-4BFC-43A3-ABBC-3E050505F238}" type="slidenum">
              <a:rPr lang="en-GB" smtClean="0"/>
              <a:t>‹#›</a:t>
            </a:fld>
            <a:endParaRPr lang="en-GB"/>
          </a:p>
        </p:txBody>
      </p:sp>
    </p:spTree>
    <p:extLst>
      <p:ext uri="{BB962C8B-B14F-4D97-AF65-F5344CB8AC3E}">
        <p14:creationId xmlns:p14="http://schemas.microsoft.com/office/powerpoint/2010/main" val="2943030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2EAD3-7812-2E4F-B4D3-7C238458E569}" type="datetimeFigureOut">
              <a:rPr lang="en-US" smtClean="0"/>
              <a:t>11/18/24</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8E58B-C9BC-F047-AC61-EC49AB3E98B5}" type="slidenum">
              <a:rPr lang="en-US" smtClean="0"/>
              <a:t>‹#›</a:t>
            </a:fld>
            <a:endParaRPr lang="en-US"/>
          </a:p>
        </p:txBody>
      </p:sp>
    </p:spTree>
    <p:extLst>
      <p:ext uri="{BB962C8B-B14F-4D97-AF65-F5344CB8AC3E}">
        <p14:creationId xmlns:p14="http://schemas.microsoft.com/office/powerpoint/2010/main" val="428672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talktofrank.com/get-help"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B8E58B-C9BC-F047-AC61-EC49AB3E98B5}" type="slidenum">
              <a:rPr lang="en-US" smtClean="0"/>
              <a:t>3</a:t>
            </a:fld>
            <a:endParaRPr lang="en-US"/>
          </a:p>
        </p:txBody>
      </p:sp>
    </p:spTree>
    <p:extLst>
      <p:ext uri="{BB962C8B-B14F-4D97-AF65-F5344CB8AC3E}">
        <p14:creationId xmlns:p14="http://schemas.microsoft.com/office/powerpoint/2010/main" val="189588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Continue the conversation (10 mins, slides 16-25)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Explain that drugs such as cannabis also have an impact on physical and mental health. Give pairs of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Continue the conversation</a:t>
            </a:r>
            <a:r>
              <a:rPr lang="en-GB" sz="1200" dirty="0">
                <a:solidFill>
                  <a:srgbClr val="3B3838"/>
                </a:solidFill>
                <a:effectLst/>
                <a:latin typeface="Outfit"/>
                <a:ea typeface="Calibri" panose="020F0502020204030204" pitchFamily="34" charset="0"/>
                <a:cs typeface="Times New Roman" panose="02020603050405020304" pitchFamily="18" charset="0"/>
              </a:rPr>
              <a:t> and ask them to match each opinion (on the first page) with the correct response (on the second page).</a:t>
            </a:r>
          </a:p>
          <a:p>
            <a:endParaRPr lang="en-GB" dirty="0"/>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Find the response</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match the replies, as this has reduced and simplified language.</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draft a brief social media post of no more than two sentences that a charity could post to address one of the opinions and its response shared in the activity.</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17</a:t>
            </a:fld>
            <a:endParaRPr lang="en-US"/>
          </a:p>
        </p:txBody>
      </p:sp>
    </p:spTree>
    <p:extLst>
      <p:ext uri="{BB962C8B-B14F-4D97-AF65-F5344CB8AC3E}">
        <p14:creationId xmlns:p14="http://schemas.microsoft.com/office/powerpoint/2010/main" val="396203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4671-922E-098F-8D7D-7D9AADD20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8A4B8-C01A-E6E0-5739-0B42D8D5ED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2B6BB1-8E43-909C-1A20-12978C5F0B0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Continue the conversation (10 mins, slides 16-25)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Explain that drugs such as cannabis also have an impact on physical and mental health. Give pairs of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Continue the conversation</a:t>
            </a:r>
            <a:r>
              <a:rPr lang="en-GB" sz="1200" dirty="0">
                <a:solidFill>
                  <a:srgbClr val="3B3838"/>
                </a:solidFill>
                <a:effectLst/>
                <a:latin typeface="Outfit"/>
                <a:ea typeface="Calibri" panose="020F0502020204030204" pitchFamily="34" charset="0"/>
                <a:cs typeface="Times New Roman" panose="02020603050405020304" pitchFamily="18" charset="0"/>
              </a:rPr>
              <a:t> and ask them to match each opinion (on the first page) with the correct response (on the second page).</a:t>
            </a:r>
          </a:p>
          <a:p>
            <a:endParaRPr lang="en-GB" dirty="0"/>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Find the response</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match the replies, as this has reduced and simplified language.</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draft a brief social media post of no more than two sentences that a charity could post to address one of the opinions and its response shared in the activity.</a:t>
            </a:r>
          </a:p>
          <a:p>
            <a:endParaRPr lang="en-GB" dirty="0"/>
          </a:p>
        </p:txBody>
      </p:sp>
      <p:sp>
        <p:nvSpPr>
          <p:cNvPr id="4" name="Slide Number Placeholder 3">
            <a:extLst>
              <a:ext uri="{FF2B5EF4-FFF2-40B4-BE49-F238E27FC236}">
                <a16:creationId xmlns:a16="http://schemas.microsoft.com/office/drawing/2014/main" id="{422F7F7D-25D4-412D-105E-D899FFAA93AF}"/>
              </a:ext>
            </a:extLst>
          </p:cNvPr>
          <p:cNvSpPr>
            <a:spLocks noGrp="1"/>
          </p:cNvSpPr>
          <p:nvPr>
            <p:ph type="sldNum" sz="quarter" idx="5"/>
          </p:nvPr>
        </p:nvSpPr>
        <p:spPr/>
        <p:txBody>
          <a:bodyPr/>
          <a:lstStyle/>
          <a:p>
            <a:fld id="{4AB8E58B-C9BC-F047-AC61-EC49AB3E98B5}" type="slidenum">
              <a:rPr lang="en-US" smtClean="0"/>
              <a:t>18</a:t>
            </a:fld>
            <a:endParaRPr lang="en-US"/>
          </a:p>
        </p:txBody>
      </p:sp>
    </p:spTree>
    <p:extLst>
      <p:ext uri="{BB962C8B-B14F-4D97-AF65-F5344CB8AC3E}">
        <p14:creationId xmlns:p14="http://schemas.microsoft.com/office/powerpoint/2010/main" val="384559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DD6BF-44B3-6160-DC28-68233C87AD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B38E29-3A3B-AE0D-F4C1-1DA2C01B1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F599E-C437-A57B-F0D1-2D7E9AF1E9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Continue the conversation (10 mins, slides 16-25)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Explain that drugs such as cannabis also have an impact on physical and mental health. Give pairs of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Continue the conversation</a:t>
            </a:r>
            <a:r>
              <a:rPr lang="en-GB" sz="1200" dirty="0">
                <a:solidFill>
                  <a:srgbClr val="3B3838"/>
                </a:solidFill>
                <a:effectLst/>
                <a:latin typeface="Outfit"/>
                <a:ea typeface="Calibri" panose="020F0502020204030204" pitchFamily="34" charset="0"/>
                <a:cs typeface="Times New Roman" panose="02020603050405020304" pitchFamily="18" charset="0"/>
              </a:rPr>
              <a:t> and ask them to match each opinion (on the first page) with the correct response (on the second page).</a:t>
            </a:r>
          </a:p>
          <a:p>
            <a:endParaRPr lang="en-GB" dirty="0"/>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Find the response</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match the replies, as this has reduced and simplified language.</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draft a brief social media post of no more than two sentences that a charity could post to address one of the opinions and its response shared in the activity.</a:t>
            </a:r>
          </a:p>
          <a:p>
            <a:endParaRPr lang="en-GB" dirty="0"/>
          </a:p>
        </p:txBody>
      </p:sp>
      <p:sp>
        <p:nvSpPr>
          <p:cNvPr id="4" name="Slide Number Placeholder 3">
            <a:extLst>
              <a:ext uri="{FF2B5EF4-FFF2-40B4-BE49-F238E27FC236}">
                <a16:creationId xmlns:a16="http://schemas.microsoft.com/office/drawing/2014/main" id="{352D84C3-91B9-A582-E2C6-9986C1916035}"/>
              </a:ext>
            </a:extLst>
          </p:cNvPr>
          <p:cNvSpPr>
            <a:spLocks noGrp="1"/>
          </p:cNvSpPr>
          <p:nvPr>
            <p:ph type="sldNum" sz="quarter" idx="5"/>
          </p:nvPr>
        </p:nvSpPr>
        <p:spPr/>
        <p:txBody>
          <a:bodyPr/>
          <a:lstStyle/>
          <a:p>
            <a:fld id="{4AB8E58B-C9BC-F047-AC61-EC49AB3E98B5}" type="slidenum">
              <a:rPr lang="en-US" smtClean="0"/>
              <a:t>19</a:t>
            </a:fld>
            <a:endParaRPr lang="en-US"/>
          </a:p>
        </p:txBody>
      </p:sp>
    </p:spTree>
    <p:extLst>
      <p:ext uri="{BB962C8B-B14F-4D97-AF65-F5344CB8AC3E}">
        <p14:creationId xmlns:p14="http://schemas.microsoft.com/office/powerpoint/2010/main" val="91279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FB2B6-552E-EC38-BEFE-80F95EC0F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13767-FDAC-0D5D-BA5A-D2DE49B50D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732AA-A266-EE33-668C-B4EF75AB23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Continue the conversation (10 mins, slides 16-25)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Explain that drugs such as cannabis also have an impact on physical and mental health. Give pairs of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Continue the conversation</a:t>
            </a:r>
            <a:r>
              <a:rPr lang="en-GB" sz="1200" dirty="0">
                <a:solidFill>
                  <a:srgbClr val="3B3838"/>
                </a:solidFill>
                <a:effectLst/>
                <a:latin typeface="Outfit"/>
                <a:ea typeface="Calibri" panose="020F0502020204030204" pitchFamily="34" charset="0"/>
                <a:cs typeface="Times New Roman" panose="02020603050405020304" pitchFamily="18" charset="0"/>
              </a:rPr>
              <a:t> and ask them to match each opinion (on the first page) with the correct response (on the second page).</a:t>
            </a:r>
          </a:p>
          <a:p>
            <a:endParaRPr lang="en-GB" dirty="0"/>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Find the response</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match the replies, as this has reduced and simplified language.</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draft a brief social media post of no more than two sentences that a charity could post to address one of the opinions and its response shared in the activity.</a:t>
            </a:r>
          </a:p>
          <a:p>
            <a:endParaRPr lang="en-GB" dirty="0"/>
          </a:p>
        </p:txBody>
      </p:sp>
      <p:sp>
        <p:nvSpPr>
          <p:cNvPr id="4" name="Slide Number Placeholder 3">
            <a:extLst>
              <a:ext uri="{FF2B5EF4-FFF2-40B4-BE49-F238E27FC236}">
                <a16:creationId xmlns:a16="http://schemas.microsoft.com/office/drawing/2014/main" id="{BBC0CD80-0EF9-F813-7054-3C7463B7C6E3}"/>
              </a:ext>
            </a:extLst>
          </p:cNvPr>
          <p:cNvSpPr>
            <a:spLocks noGrp="1"/>
          </p:cNvSpPr>
          <p:nvPr>
            <p:ph type="sldNum" sz="quarter" idx="5"/>
          </p:nvPr>
        </p:nvSpPr>
        <p:spPr/>
        <p:txBody>
          <a:bodyPr/>
          <a:lstStyle/>
          <a:p>
            <a:fld id="{4AB8E58B-C9BC-F047-AC61-EC49AB3E98B5}" type="slidenum">
              <a:rPr lang="en-US" smtClean="0"/>
              <a:t>20</a:t>
            </a:fld>
            <a:endParaRPr lang="en-US"/>
          </a:p>
        </p:txBody>
      </p:sp>
    </p:spTree>
    <p:extLst>
      <p:ext uri="{BB962C8B-B14F-4D97-AF65-F5344CB8AC3E}">
        <p14:creationId xmlns:p14="http://schemas.microsoft.com/office/powerpoint/2010/main" val="347587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BCA59-50CF-7666-D110-226C86278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F1649-8A3F-029C-607D-E943F5A87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09263B-0F22-F430-5AC1-55AAAE401C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Continue the conversation (10 mins, slides 16-25)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Explain that drugs such as cannabis also have an impact on physical and mental health. Give pairs of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Continue the conversation</a:t>
            </a:r>
            <a:r>
              <a:rPr lang="en-GB" sz="1200" dirty="0">
                <a:solidFill>
                  <a:srgbClr val="3B3838"/>
                </a:solidFill>
                <a:effectLst/>
                <a:latin typeface="Outfit"/>
                <a:ea typeface="Calibri" panose="020F0502020204030204" pitchFamily="34" charset="0"/>
                <a:cs typeface="Times New Roman" panose="02020603050405020304" pitchFamily="18" charset="0"/>
              </a:rPr>
              <a:t> and ask them to match each opinion (on the first page) with the correct response (on the second page).</a:t>
            </a:r>
          </a:p>
          <a:p>
            <a:endParaRPr lang="en-GB" dirty="0"/>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Find the response</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match the replies, as this has reduced and simplified language.</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draft a brief social media post of no more than two sentences that a charity could post to address one of the opinions and its response shared in the activity.</a:t>
            </a:r>
          </a:p>
          <a:p>
            <a:endParaRPr lang="en-GB" dirty="0"/>
          </a:p>
        </p:txBody>
      </p:sp>
      <p:sp>
        <p:nvSpPr>
          <p:cNvPr id="4" name="Slide Number Placeholder 3">
            <a:extLst>
              <a:ext uri="{FF2B5EF4-FFF2-40B4-BE49-F238E27FC236}">
                <a16:creationId xmlns:a16="http://schemas.microsoft.com/office/drawing/2014/main" id="{506969DD-E283-6F81-F5F1-441502A4A801}"/>
              </a:ext>
            </a:extLst>
          </p:cNvPr>
          <p:cNvSpPr>
            <a:spLocks noGrp="1"/>
          </p:cNvSpPr>
          <p:nvPr>
            <p:ph type="sldNum" sz="quarter" idx="5"/>
          </p:nvPr>
        </p:nvSpPr>
        <p:spPr/>
        <p:txBody>
          <a:bodyPr/>
          <a:lstStyle/>
          <a:p>
            <a:fld id="{4AB8E58B-C9BC-F047-AC61-EC49AB3E98B5}" type="slidenum">
              <a:rPr lang="en-US" smtClean="0"/>
              <a:t>21</a:t>
            </a:fld>
            <a:endParaRPr lang="en-US"/>
          </a:p>
        </p:txBody>
      </p:sp>
    </p:spTree>
    <p:extLst>
      <p:ext uri="{BB962C8B-B14F-4D97-AF65-F5344CB8AC3E}">
        <p14:creationId xmlns:p14="http://schemas.microsoft.com/office/powerpoint/2010/main" val="3868993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6F373-4865-00FA-8647-BC8E04BDA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023198-85DE-4595-838D-D11FFAF80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94CBC3-35CF-7B0D-3629-7B5C6517B2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Continue the conversation (10 mins, slides 16-25)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Explain that drugs such as cannabis also have an impact on physical and mental health. Give pairs of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Continue the conversation</a:t>
            </a:r>
            <a:r>
              <a:rPr lang="en-GB" sz="1200" dirty="0">
                <a:solidFill>
                  <a:srgbClr val="3B3838"/>
                </a:solidFill>
                <a:effectLst/>
                <a:latin typeface="Outfit"/>
                <a:ea typeface="Calibri" panose="020F0502020204030204" pitchFamily="34" charset="0"/>
                <a:cs typeface="Times New Roman" panose="02020603050405020304" pitchFamily="18" charset="0"/>
              </a:rPr>
              <a:t> and ask them to match each opinion (on the first page) with the correct response (on the second page).</a:t>
            </a:r>
          </a:p>
          <a:p>
            <a:endParaRPr lang="en-GB" dirty="0"/>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Find the response</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match the replies, as this has reduced and simplified language.</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draft a brief social media post of no more than two sentences that a charity could post to address one of the opinions and its response shared in the activity.</a:t>
            </a:r>
          </a:p>
          <a:p>
            <a:endParaRPr lang="en-GB" dirty="0"/>
          </a:p>
        </p:txBody>
      </p:sp>
      <p:sp>
        <p:nvSpPr>
          <p:cNvPr id="4" name="Slide Number Placeholder 3">
            <a:extLst>
              <a:ext uri="{FF2B5EF4-FFF2-40B4-BE49-F238E27FC236}">
                <a16:creationId xmlns:a16="http://schemas.microsoft.com/office/drawing/2014/main" id="{594B084E-F5CE-B3D1-BE8F-79B4696F7E82}"/>
              </a:ext>
            </a:extLst>
          </p:cNvPr>
          <p:cNvSpPr>
            <a:spLocks noGrp="1"/>
          </p:cNvSpPr>
          <p:nvPr>
            <p:ph type="sldNum" sz="quarter" idx="5"/>
          </p:nvPr>
        </p:nvSpPr>
        <p:spPr/>
        <p:txBody>
          <a:bodyPr/>
          <a:lstStyle/>
          <a:p>
            <a:fld id="{4AB8E58B-C9BC-F047-AC61-EC49AB3E98B5}" type="slidenum">
              <a:rPr lang="en-US" smtClean="0"/>
              <a:t>22</a:t>
            </a:fld>
            <a:endParaRPr lang="en-US"/>
          </a:p>
        </p:txBody>
      </p:sp>
    </p:spTree>
    <p:extLst>
      <p:ext uri="{BB962C8B-B14F-4D97-AF65-F5344CB8AC3E}">
        <p14:creationId xmlns:p14="http://schemas.microsoft.com/office/powerpoint/2010/main" val="3002852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3D525-3912-C749-11F5-05A42F4A3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95DEE-8DCE-7D10-48C5-1A43FEDF4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407D73-B897-DCB4-8F89-F1B3F02900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Continue the conversation (10 mins, slides 16-25)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Explain that drugs such as cannabis also have an impact on physical and mental health. Give pairs of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Continue the conversation</a:t>
            </a:r>
            <a:r>
              <a:rPr lang="en-GB" sz="1200" dirty="0">
                <a:solidFill>
                  <a:srgbClr val="3B3838"/>
                </a:solidFill>
                <a:effectLst/>
                <a:latin typeface="Outfit"/>
                <a:ea typeface="Calibri" panose="020F0502020204030204" pitchFamily="34" charset="0"/>
                <a:cs typeface="Times New Roman" panose="02020603050405020304" pitchFamily="18" charset="0"/>
              </a:rPr>
              <a:t> and ask them to match each opinion (on the first page) with the correct response (on the second page).</a:t>
            </a:r>
          </a:p>
          <a:p>
            <a:endParaRPr lang="en-GB" dirty="0"/>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Find the response</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match the replies, as this has reduced and simplified language.</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draft a brief social media post of no more than two sentences that a charity could post to address one of the opinions and its response shared in the activity.</a:t>
            </a:r>
          </a:p>
          <a:p>
            <a:endParaRPr lang="en-GB" dirty="0"/>
          </a:p>
        </p:txBody>
      </p:sp>
      <p:sp>
        <p:nvSpPr>
          <p:cNvPr id="4" name="Slide Number Placeholder 3">
            <a:extLst>
              <a:ext uri="{FF2B5EF4-FFF2-40B4-BE49-F238E27FC236}">
                <a16:creationId xmlns:a16="http://schemas.microsoft.com/office/drawing/2014/main" id="{F1483B5E-0467-3C9A-4C16-839D72B184CB}"/>
              </a:ext>
            </a:extLst>
          </p:cNvPr>
          <p:cNvSpPr>
            <a:spLocks noGrp="1"/>
          </p:cNvSpPr>
          <p:nvPr>
            <p:ph type="sldNum" sz="quarter" idx="5"/>
          </p:nvPr>
        </p:nvSpPr>
        <p:spPr/>
        <p:txBody>
          <a:bodyPr/>
          <a:lstStyle/>
          <a:p>
            <a:fld id="{4AB8E58B-C9BC-F047-AC61-EC49AB3E98B5}" type="slidenum">
              <a:rPr lang="en-US" smtClean="0"/>
              <a:t>23</a:t>
            </a:fld>
            <a:endParaRPr lang="en-US"/>
          </a:p>
        </p:txBody>
      </p:sp>
    </p:spTree>
    <p:extLst>
      <p:ext uri="{BB962C8B-B14F-4D97-AF65-F5344CB8AC3E}">
        <p14:creationId xmlns:p14="http://schemas.microsoft.com/office/powerpoint/2010/main" val="1700932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19F1A-9A53-2DB7-BB8E-B2EF59532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76C96-D26E-3FAC-8627-D98164B9ED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6DE39-3187-7E32-F848-8D0EC9EBD0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Continue the conversation (10 mins, slides 16-25)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Explain that drugs such as cannabis also have an impact on physical and mental health. Give pairs of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Continue the conversation</a:t>
            </a:r>
            <a:r>
              <a:rPr lang="en-GB" sz="1200" dirty="0">
                <a:solidFill>
                  <a:srgbClr val="3B3838"/>
                </a:solidFill>
                <a:effectLst/>
                <a:latin typeface="Outfit"/>
                <a:ea typeface="Calibri" panose="020F0502020204030204" pitchFamily="34" charset="0"/>
                <a:cs typeface="Times New Roman" panose="02020603050405020304" pitchFamily="18" charset="0"/>
              </a:rPr>
              <a:t> and ask them to match each opinion (on the first page) with the correct response (on the second page).</a:t>
            </a:r>
          </a:p>
          <a:p>
            <a:endParaRPr lang="en-GB" dirty="0"/>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Find the response</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match the replies, as this has reduced and simplified language.</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draft a brief social media post of no more than two sentences that a charity could post to address one of the opinions and its response shared in the activity.</a:t>
            </a:r>
          </a:p>
          <a:p>
            <a:endParaRPr lang="en-GB" dirty="0"/>
          </a:p>
        </p:txBody>
      </p:sp>
      <p:sp>
        <p:nvSpPr>
          <p:cNvPr id="4" name="Slide Number Placeholder 3">
            <a:extLst>
              <a:ext uri="{FF2B5EF4-FFF2-40B4-BE49-F238E27FC236}">
                <a16:creationId xmlns:a16="http://schemas.microsoft.com/office/drawing/2014/main" id="{7F445ACB-C88C-06D1-FEF9-4C454E3BDF22}"/>
              </a:ext>
            </a:extLst>
          </p:cNvPr>
          <p:cNvSpPr>
            <a:spLocks noGrp="1"/>
          </p:cNvSpPr>
          <p:nvPr>
            <p:ph type="sldNum" sz="quarter" idx="5"/>
          </p:nvPr>
        </p:nvSpPr>
        <p:spPr/>
        <p:txBody>
          <a:bodyPr/>
          <a:lstStyle/>
          <a:p>
            <a:fld id="{4AB8E58B-C9BC-F047-AC61-EC49AB3E98B5}" type="slidenum">
              <a:rPr lang="en-US" smtClean="0"/>
              <a:t>24</a:t>
            </a:fld>
            <a:endParaRPr lang="en-US"/>
          </a:p>
        </p:txBody>
      </p:sp>
    </p:spTree>
    <p:extLst>
      <p:ext uri="{BB962C8B-B14F-4D97-AF65-F5344CB8AC3E}">
        <p14:creationId xmlns:p14="http://schemas.microsoft.com/office/powerpoint/2010/main" val="2789515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DADAE-2240-1A67-C648-0DABFD044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E826E-5373-D1FF-7F9C-5BF9154B2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D86A8-F6F5-9752-8968-BF22A921CEF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Continue the conversation (10 mins, slides 16-25)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share any opinions or responses they found surprising and reinforce the key learning given in the responses on the resource.</a:t>
            </a:r>
            <a:endParaRPr lang="en-GB" sz="1200" dirty="0">
              <a:solidFill>
                <a:srgbClr val="3B3838"/>
              </a:solidFill>
              <a:effectLst/>
              <a:latin typeface="Outfit"/>
              <a:ea typeface="Calibri" panose="020F0502020204030204" pitchFamily="34" charset="0"/>
              <a:cs typeface="Times New Roman" panose="02020603050405020304" pitchFamily="18" charset="0"/>
            </a:endParaRPr>
          </a:p>
          <a:p>
            <a:endParaRPr lang="en-GB" dirty="0"/>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Find the response</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match the replies, as this has reduced and simplified language.</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draft a brief social media post of no more than two sentences that a charity could post to address one of the opinions and its response shared in the activity.</a:t>
            </a:r>
          </a:p>
          <a:p>
            <a:endParaRPr lang="en-GB" dirty="0"/>
          </a:p>
        </p:txBody>
      </p:sp>
      <p:sp>
        <p:nvSpPr>
          <p:cNvPr id="4" name="Slide Number Placeholder 3">
            <a:extLst>
              <a:ext uri="{FF2B5EF4-FFF2-40B4-BE49-F238E27FC236}">
                <a16:creationId xmlns:a16="http://schemas.microsoft.com/office/drawing/2014/main" id="{475FB54C-4EBC-B93F-0AC8-B1FCFEB7D573}"/>
              </a:ext>
            </a:extLst>
          </p:cNvPr>
          <p:cNvSpPr>
            <a:spLocks noGrp="1"/>
          </p:cNvSpPr>
          <p:nvPr>
            <p:ph type="sldNum" sz="quarter" idx="5"/>
          </p:nvPr>
        </p:nvSpPr>
        <p:spPr/>
        <p:txBody>
          <a:bodyPr/>
          <a:lstStyle/>
          <a:p>
            <a:fld id="{4AB8E58B-C9BC-F047-AC61-EC49AB3E98B5}" type="slidenum">
              <a:rPr lang="en-US" smtClean="0"/>
              <a:t>25</a:t>
            </a:fld>
            <a:endParaRPr lang="en-US"/>
          </a:p>
        </p:txBody>
      </p:sp>
    </p:spTree>
    <p:extLst>
      <p:ext uri="{BB962C8B-B14F-4D97-AF65-F5344CB8AC3E}">
        <p14:creationId xmlns:p14="http://schemas.microsoft.com/office/powerpoint/2010/main" val="3550099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Reflection and end point assessment (10 mins, slides 26-27)</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revisit their mind maps from the baseline assessment and - using a different coloured pen - edit their ideas from the start of the lesson and add any new learning on the health risks associated with occasional and problematic substance use and how to challenge misconceptions about cannabis and alcohol use. Collect these and use them to check progress and assess future learning needs.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Take feedback from students on the aspects that they hadn’t considered. Are there any general themes to the risks they had missed? This may inform future planning on drug education.</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26</a:t>
            </a:fld>
            <a:endParaRPr lang="en-US"/>
          </a:p>
        </p:txBody>
      </p:sp>
    </p:spTree>
    <p:extLst>
      <p:ext uri="{BB962C8B-B14F-4D97-AF65-F5344CB8AC3E}">
        <p14:creationId xmlns:p14="http://schemas.microsoft.com/office/powerpoint/2010/main" val="200214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B8E58B-C9BC-F047-AC61-EC49AB3E98B5}" type="slidenum">
              <a:rPr lang="en-US" smtClean="0"/>
              <a:t>9</a:t>
            </a:fld>
            <a:endParaRPr lang="en-US"/>
          </a:p>
        </p:txBody>
      </p:sp>
    </p:spTree>
    <p:extLst>
      <p:ext uri="{BB962C8B-B14F-4D97-AF65-F5344CB8AC3E}">
        <p14:creationId xmlns:p14="http://schemas.microsoft.com/office/powerpoint/2010/main" val="2047481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Reflection and end point assessment (10 mins, slides 26-27)</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Finally, ask students to reflect privately about the lesson and on a piece of paper, ask them to:</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write something unrelated to the lesson such as “What is one positive thing that has happened this week so far?” </a:t>
            </a:r>
          </a:p>
          <a:p>
            <a:pPr marL="342900" lvl="0" indent="-342900">
              <a:lnSpc>
                <a:spcPts val="1550"/>
              </a:lnSpc>
              <a:spcAft>
                <a:spcPts val="700"/>
              </a:spcAft>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write any questions they still have based on the lesson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This will ensure all students are writing and do not have to be seen to be asking a question.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Collect all responses in the question box or envelope and respond to them in the following lesson.</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27</a:t>
            </a:fld>
            <a:endParaRPr lang="en-US"/>
          </a:p>
        </p:txBody>
      </p:sp>
    </p:spTree>
    <p:extLst>
      <p:ext uri="{BB962C8B-B14F-4D97-AF65-F5344CB8AC3E}">
        <p14:creationId xmlns:p14="http://schemas.microsoft.com/office/powerpoint/2010/main" val="956759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Signposting support (5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Remind students that they can access support at home, and both in school (through their form tutor, pastoral lead, or school nurse) and out of school, through local and national organisations. Share the following websites and phone numbers with students: </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Childline -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3"/>
              </a:rPr>
              <a:t>www.childline.org.uk</a:t>
            </a:r>
            <a:r>
              <a:rPr lang="en-GB" sz="1800" dirty="0">
                <a:solidFill>
                  <a:srgbClr val="3B3838"/>
                </a:solidFill>
                <a:effectLst/>
                <a:latin typeface="Outfit"/>
                <a:ea typeface="Calibri" panose="020F0502020204030204" pitchFamily="34" charset="0"/>
                <a:cs typeface="Times New Roman" panose="02020603050405020304" pitchFamily="18" charset="0"/>
              </a:rPr>
              <a:t>  0800 1111</a:t>
            </a:r>
          </a:p>
          <a:p>
            <a:pPr marL="342900" lvl="0" indent="-342900">
              <a:lnSpc>
                <a:spcPts val="1550"/>
              </a:lnSpc>
              <a:spcAft>
                <a:spcPts val="700"/>
              </a:spcAft>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Talk to Frank - </a:t>
            </a:r>
            <a:r>
              <a:rPr lang="en-GB" sz="1800" u="sng" dirty="0">
                <a:solidFill>
                  <a:srgbClr val="3B3838"/>
                </a:solidFill>
                <a:effectLst/>
                <a:latin typeface="Outfit"/>
                <a:ea typeface="Calibri" panose="020F0502020204030204" pitchFamily="34" charset="0"/>
                <a:cs typeface="Times New Roman" panose="02020603050405020304" pitchFamily="18" charset="0"/>
                <a:hlinkClick r:id="rId4"/>
              </a:rPr>
              <a:t>www.talktofrank.com/get-help</a:t>
            </a:r>
            <a:r>
              <a:rPr lang="en-GB" sz="1800" dirty="0">
                <a:solidFill>
                  <a:srgbClr val="3B3838"/>
                </a:solidFill>
                <a:effectLst/>
                <a:latin typeface="Outfit"/>
                <a:ea typeface="Calibri" panose="020F0502020204030204" pitchFamily="34" charset="0"/>
                <a:cs typeface="Times New Roman" panose="02020603050405020304" pitchFamily="18" charset="0"/>
              </a:rPr>
              <a:t> 0300 1236600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28</a:t>
            </a:fld>
            <a:endParaRPr lang="en-US"/>
          </a:p>
        </p:txBody>
      </p:sp>
    </p:spTree>
    <p:extLst>
      <p:ext uri="{BB962C8B-B14F-4D97-AF65-F5344CB8AC3E}">
        <p14:creationId xmlns:p14="http://schemas.microsoft.com/office/powerpoint/2010/main" val="1527645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Extension activity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Students design a campaign to help young people access accurate information related to cannabis and alcohol use. </a:t>
            </a:r>
            <a:r>
              <a:rPr lang="en-GB" sz="1800">
                <a:solidFill>
                  <a:srgbClr val="3B3838"/>
                </a:solidFill>
                <a:effectLst/>
                <a:latin typeface="Outfit"/>
                <a:ea typeface="Calibri" panose="020F0502020204030204" pitchFamily="34" charset="0"/>
                <a:cs typeface="Times New Roman" panose="02020603050405020304" pitchFamily="18" charset="0"/>
              </a:rPr>
              <a:t>This could include posters, a 60-second news bulletin or a script for a short advert.</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29</a:t>
            </a:fld>
            <a:endParaRPr lang="en-US"/>
          </a:p>
        </p:txBody>
      </p:sp>
    </p:spTree>
    <p:extLst>
      <p:ext uri="{BB962C8B-B14F-4D97-AF65-F5344CB8AC3E}">
        <p14:creationId xmlns:p14="http://schemas.microsoft.com/office/powerpoint/2010/main" val="45996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Ensure ground rules are established with the group before teaching this lesson and make students aware of the question box, which will be available throughout the lesson. Remind students that if they have worries or questions during or after the lesson, that they do not want to raise in front of the class, they can write their question on a piece of paper, anonymously or with their name, and put it in the question box.</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10</a:t>
            </a:fld>
            <a:endParaRPr lang="en-US"/>
          </a:p>
        </p:txBody>
      </p:sp>
    </p:spTree>
    <p:extLst>
      <p:ext uri="{BB962C8B-B14F-4D97-AF65-F5344CB8AC3E}">
        <p14:creationId xmlns:p14="http://schemas.microsoft.com/office/powerpoint/2010/main" val="173853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Introduction (2 mins, slides 10-11)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Introduce the learning objective and outcomes and explain that today’s lesson will explore the effects of drug use on mental and physical health, with a focus on alcohol and cannabis.</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11</a:t>
            </a:fld>
            <a:endParaRPr lang="en-US"/>
          </a:p>
        </p:txBody>
      </p:sp>
    </p:spTree>
    <p:extLst>
      <p:ext uri="{BB962C8B-B14F-4D97-AF65-F5344CB8AC3E}">
        <p14:creationId xmlns:p14="http://schemas.microsoft.com/office/powerpoint/2010/main" val="383085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(8 mins, slides 12-13)</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create a mind map around the following question: What are the potential risks of using alcohol or other drugs?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 this is a baseline assessment, students should complete their mind map individually and without any input or prompting. The activity is intended to measure what students currently perceive as a risk.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Take feedback from students but remind them not to add to their mind map while taking suggestions from the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12</a:t>
            </a:fld>
            <a:endParaRPr lang="en-US"/>
          </a:p>
        </p:txBody>
      </p:sp>
    </p:spTree>
    <p:extLst>
      <p:ext uri="{BB962C8B-B14F-4D97-AF65-F5344CB8AC3E}">
        <p14:creationId xmlns:p14="http://schemas.microsoft.com/office/powerpoint/2010/main" val="310394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Baseline assessment activity (8 mins, slides 12-13)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B3838"/>
                </a:solidFill>
                <a:effectLst/>
                <a:latin typeface="Outfit"/>
                <a:ea typeface="Calibri" panose="020F0502020204030204" pitchFamily="34" charset="0"/>
                <a:cs typeface="Times New Roman" panose="02020603050405020304" pitchFamily="18" charset="0"/>
              </a:rPr>
              <a:t>Then, as a class, discuss what categories the risks might fall into, for example: short or long-term; physical, emotional, social, financial or legal; risks to the person using the drug, their family and friends, their community. Ask students if they think there are any situations that might increase or decrease the risk associated with drug or alcohol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p:txBody>
      </p:sp>
      <p:sp>
        <p:nvSpPr>
          <p:cNvPr id="4" name="Slide Number Placeholder 3"/>
          <p:cNvSpPr>
            <a:spLocks noGrp="1"/>
          </p:cNvSpPr>
          <p:nvPr>
            <p:ph type="sldNum" sz="quarter" idx="5"/>
          </p:nvPr>
        </p:nvSpPr>
        <p:spPr/>
        <p:txBody>
          <a:bodyPr/>
          <a:lstStyle/>
          <a:p>
            <a:fld id="{4AB8E58B-C9BC-F047-AC61-EC49AB3E98B5}" type="slidenum">
              <a:rPr lang="en-US" smtClean="0"/>
              <a:t>13</a:t>
            </a:fld>
            <a:endParaRPr lang="en-US"/>
          </a:p>
        </p:txBody>
      </p:sp>
    </p:spTree>
    <p:extLst>
      <p:ext uri="{BB962C8B-B14F-4D97-AF65-F5344CB8AC3E}">
        <p14:creationId xmlns:p14="http://schemas.microsoft.com/office/powerpoint/2010/main" val="411015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Factors affecting decisions (15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Write each of the situations below on separate pieces of flipchart paper, divide the class into six groups and give each group one of the sheets:</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Meeting someone unfamiliar</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Preparing for exams</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Dancing at a crowded party</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Being in an unfamiliar place</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Having had a stressful day</a:t>
            </a:r>
          </a:p>
          <a:p>
            <a:pPr marL="342900" lvl="0" indent="-342900">
              <a:lnSpc>
                <a:spcPts val="1550"/>
              </a:lnSpc>
              <a:spcAft>
                <a:spcPts val="700"/>
              </a:spcAft>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Being at home alone</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Ask students to imagine that a young person is deciding whether to use a drug or drink alcohol in each of these scenarios. In their groups, students should write on the flipchart paper their responses to the following questions:</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What effect (if any) might the situation have on whether the young person decides to use a drug or drink alcohol?</a:t>
            </a:r>
          </a:p>
          <a:p>
            <a:pPr marL="342900" lvl="0" indent="-342900">
              <a:lnSpc>
                <a:spcPts val="1550"/>
              </a:lnSpc>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How might the situation affect the risks the young person faces if they do choose to use a drug or drink alcohol? </a:t>
            </a:r>
          </a:p>
          <a:p>
            <a:pPr marL="342900" lvl="0" indent="-342900">
              <a:lnSpc>
                <a:spcPts val="1550"/>
              </a:lnSpc>
              <a:spcAft>
                <a:spcPts val="700"/>
              </a:spcAft>
              <a:buFont typeface="Symbol" panose="05050102010706020507" pitchFamily="18" charset="2"/>
              <a:buChar char=""/>
              <a:tabLst>
                <a:tab pos="228600" algn="l"/>
                <a:tab pos="457200" algn="l"/>
              </a:tabLst>
            </a:pPr>
            <a:r>
              <a:rPr lang="en-GB" sz="1800" dirty="0">
                <a:solidFill>
                  <a:srgbClr val="3B3838"/>
                </a:solidFill>
                <a:effectLst/>
                <a:latin typeface="Outfit"/>
                <a:ea typeface="Calibri" panose="020F0502020204030204" pitchFamily="34" charset="0"/>
                <a:cs typeface="Times New Roman" panose="02020603050405020304" pitchFamily="18" charset="0"/>
              </a:rPr>
              <a:t>How might the situation be made safer and/or where could the young person get support?</a:t>
            </a:r>
          </a:p>
          <a:p>
            <a:pPr>
              <a:lnSpc>
                <a:spcPts val="1550"/>
              </a:lnSpc>
              <a:spcAft>
                <a:spcPts val="700"/>
              </a:spcAf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Afterwards, ask the groups to swap their sheets so that they can add any additional ideas to each other’s situations.</a:t>
            </a: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Gather feedback from the groups. Students might suggest: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A person might be more likely to use drugs or drink alcohol in situations where many people are drinking or using drugs, such as at a party; or where they want to ‘impress’ someone they have just met.</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Each of the situations may have a different effect on different people. For example, if a person felt stressed about their upcoming exams they may use unhealthy coping mechanisms, such as drugs or alcohol. Alternatively, in the same situation a person may consider their upcoming exams to be a reason that they do not want to drink alcohol or use a drug, as they need to care for their physical and mental health at this time and maximise time for study and preparation.</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Support could be sought in school through a teacher, member of pastoral staff or school counsellor; or outside of school such as through a parent, friend or contacting Childline or a similar service. They may also suggest ways to reduce risk in the immediate situation, for example by the person removing themselves from the situation; making a plan with friends before going out, for keeping each other safe; or using healthy coping strategies to deal with stress and anxiety.</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spcAft>
                <a:spcPts val="700"/>
              </a:spcAft>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The level of risk would vary depending on whom the person was surrounded by, for example the risk from using a drug would be especially high if a person was alone and needed medical support.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endParaRPr lang="en-GB" sz="1800" b="1" dirty="0">
              <a:solidFill>
                <a:srgbClr val="A73679"/>
              </a:solidFill>
              <a:effectLst/>
              <a:latin typeface="Outfit"/>
              <a:ea typeface="Calibri" panose="020F0502020204030204" pitchFamily="34" charset="0"/>
              <a:cs typeface="Times New Roman" panose="02020603050405020304" pitchFamily="18" charset="0"/>
            </a:endParaRPr>
          </a:p>
          <a:p>
            <a:pPr>
              <a:lnSpc>
                <a:spcPts val="1550"/>
              </a:lnSpc>
              <a:spcAft>
                <a:spcPts val="700"/>
              </a:spcAft>
            </a:pPr>
            <a:r>
              <a:rPr lang="en-GB" sz="1800" b="1" dirty="0">
                <a:solidFill>
                  <a:srgbClr val="A73679"/>
                </a:solidFill>
                <a:effectLst/>
                <a:latin typeface="Outfit"/>
                <a:ea typeface="Calibri" panose="020F0502020204030204" pitchFamily="34" charset="0"/>
                <a:cs typeface="Times New Roman" panose="02020603050405020304" pitchFamily="18" charset="0"/>
              </a:rPr>
              <a:t>Challenge:</a:t>
            </a:r>
            <a:r>
              <a:rPr lang="en-GB" sz="1800" dirty="0">
                <a:solidFill>
                  <a:srgbClr val="3B3838"/>
                </a:solidFill>
                <a:effectLst/>
                <a:latin typeface="Outfit"/>
                <a:ea typeface="Calibri" panose="020F0502020204030204" pitchFamily="34" charset="0"/>
                <a:cs typeface="Times New Roman" panose="02020603050405020304" pitchFamily="18" charset="0"/>
              </a:rPr>
              <a:t> Ask students to write down any other factors they can think of that might affect the level of risk a person experiences in relation to drug, alcohol or tobacco use.</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14</a:t>
            </a:fld>
            <a:endParaRPr lang="en-US"/>
          </a:p>
        </p:txBody>
      </p:sp>
    </p:spTree>
    <p:extLst>
      <p:ext uri="{BB962C8B-B14F-4D97-AF65-F5344CB8AC3E}">
        <p14:creationId xmlns:p14="http://schemas.microsoft.com/office/powerpoint/2010/main" val="376183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Alcohol patterns (10 mins)</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Remind students that many people do not drink alcohol for religious or cultural reasons, that statistics show that alcohol use amongst all young people is declining, and that most young people choose not to drink alcohol. For those who do choose to drink alcohol, whilst all alcohol consumption carries a degree of risk, there are ways to reduce the risk of harm.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Give students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 Alcohol patterns</a:t>
            </a:r>
            <a:r>
              <a:rPr lang="en-GB" sz="1800" dirty="0">
                <a:solidFill>
                  <a:srgbClr val="3B3838"/>
                </a:solidFill>
                <a:effectLst/>
                <a:latin typeface="Outfit"/>
                <a:ea typeface="Calibri" panose="020F0502020204030204" pitchFamily="34" charset="0"/>
                <a:cs typeface="Times New Roman" panose="02020603050405020304" pitchFamily="18" charset="0"/>
              </a:rPr>
              <a:t> and ask them to read the first part of the sheet that outlines what can be considered lower risk drinking and explain that whilst not drinking alcohol at all is the healthiest choice, drinking alcohol in a lower risk way reduces the chance of illness or injury, including lower risks of alcohol-related cancers, and short-term injuries or misjudgement of risks than higher risk drinking habits. </a:t>
            </a:r>
          </a:p>
          <a:p>
            <a:pPr>
              <a:lnSpc>
                <a:spcPts val="1550"/>
              </a:lnSpc>
              <a:spcAft>
                <a:spcPts val="700"/>
              </a:spcAft>
            </a:pPr>
            <a:r>
              <a:rPr lang="en-GB" sz="1800" dirty="0">
                <a:solidFill>
                  <a:srgbClr val="3B3838"/>
                </a:solidFill>
                <a:effectLst/>
                <a:latin typeface="Outfit"/>
                <a:ea typeface="Calibri" panose="020F0502020204030204" pitchFamily="34" charset="0"/>
                <a:cs typeface="Times New Roman" panose="02020603050405020304" pitchFamily="18" charset="0"/>
              </a:rPr>
              <a:t>Next, ask students to draw or write the number of alcoholic drinks that an adult could drink to be considered a ‘lower-risk’ drinker in the table on the lower half of the sheet using the information they have read. They should also decide on three key points they think would keep the risks to an adult low. For example, they may wish to consider how much or how often a person may want to drink or if there are further strategies to lower the risks present while drinking.</a:t>
            </a:r>
          </a:p>
          <a:p>
            <a:pPr>
              <a:lnSpc>
                <a:spcPts val="1550"/>
              </a:lnSpc>
              <a:spcAft>
                <a:spcPts val="700"/>
              </a:spcAft>
            </a:pPr>
            <a:r>
              <a:rPr lang="en-GB" sz="1800" i="1" dirty="0">
                <a:solidFill>
                  <a:srgbClr val="3B3838"/>
                </a:solidFill>
                <a:effectLst/>
                <a:latin typeface="Outfit"/>
                <a:ea typeface="Calibri" panose="020F0502020204030204" pitchFamily="34" charset="0"/>
                <a:cs typeface="Times New Roman" panose="02020603050405020304" pitchFamily="18" charset="0"/>
              </a:rPr>
              <a:t>Take feedback, drawing out key learning:</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It is important to note that advice from the Chief Medical Officer states that an alcohol-free childhood is the healthiest choice.</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For adults, drinking fewer than 14 units of alcohol per week constitutes lower-risk drinking and this should be spread over time rather than all on one or two days.</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Lower-risk drinking reduces the risk of short-term injuries or illness such as accidents or misjudgements of risk that lead to injury or illness, and alcohol poisoning. It also reduces the long-term risks to health such as liver or heart disease, some cancers and damage to the brain or nervous system.</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Limiting the amount of drinking in one session, for example over an evening, also lowers the risk of short-term health risks including accidents and vulnerability to others. Students may also add that a person can ensure they have a plan to get home and stay in a group with people they trust, as a way to reduce vulnerability and risk.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Students may have suggested a range of further strategies to lower a person’s risk whilst drinking. For example, if a person chose to have multiple drinks in one session, then spacing drinking alcohol with non-alcoholic beverages, can reduce the number of alcoholic drinks consumed in total and can give the body time to process the alcohol as it slows drinking. However, students should understand that this does not prevent the effects of alcohol completely.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342900" lvl="0" indent="-342900">
              <a:lnSpc>
                <a:spcPts val="1550"/>
              </a:lnSpc>
              <a:buFont typeface="Symbol" panose="05050102010706020507" pitchFamily="18" charset="2"/>
              <a:buChar char=""/>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Students may have also identified that eating food with drinking alcohol could be a strategy used to reduce risk in relation to drinking, as it allows the body to process alcohol gradually by slowing the alcohol entering the bloodstream. Students should understand that this will not negate the effects of alcohol and eating food after heavy drinking will not ‘sober up’ a person who is drunk. With higher levels of alcohol, it could also increase risk as the person may be sick which could present a choking hazard.</a:t>
            </a:r>
          </a:p>
          <a:p>
            <a:pPr marL="342900" lvl="0" indent="-342900">
              <a:lnSpc>
                <a:spcPts val="1550"/>
              </a:lnSpc>
              <a:buFont typeface="Symbol" panose="05050102010706020507" pitchFamily="18" charset="2"/>
              <a:buChar char=""/>
              <a:tabLst>
                <a:tab pos="228600" algn="l"/>
                <a:tab pos="457200" algn="l"/>
              </a:tabLst>
            </a:pPr>
            <a:endParaRPr lang="en-GB" sz="1800" i="1"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ts val="1550"/>
              </a:lnSpc>
              <a:spcBef>
                <a:spcPts val="0"/>
              </a:spcBef>
              <a:spcAft>
                <a:spcPts val="0"/>
              </a:spcAft>
              <a:buClrTx/>
              <a:buSzTx/>
              <a:buFont typeface="Symbol" panose="05050102010706020507" pitchFamily="18" charset="2"/>
              <a:buNone/>
              <a:tabLst>
                <a:tab pos="228600" algn="l"/>
                <a:tab pos="457200" algn="l"/>
              </a:tabLst>
              <a:defRPr/>
            </a:pPr>
            <a:r>
              <a:rPr lang="en-GB" sz="1800" b="1" dirty="0">
                <a:solidFill>
                  <a:srgbClr val="A73679"/>
                </a:solidFill>
                <a:effectLst/>
                <a:latin typeface="Outfit"/>
                <a:ea typeface="Calibri" panose="020F0502020204030204" pitchFamily="34" charset="0"/>
                <a:cs typeface="Times New Roman" panose="02020603050405020304" pitchFamily="18" charset="0"/>
              </a:rPr>
              <a:t>Support:</a:t>
            </a:r>
            <a:r>
              <a:rPr lang="en-GB" sz="1800" dirty="0">
                <a:solidFill>
                  <a:srgbClr val="A73679"/>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Give students </a:t>
            </a:r>
            <a:r>
              <a:rPr lang="en-GB" sz="1800" b="1" dirty="0">
                <a:solidFill>
                  <a:srgbClr val="3B3838"/>
                </a:solidFill>
                <a:effectLst/>
                <a:latin typeface="Outfit"/>
                <a:ea typeface="Calibri" panose="020F0502020204030204" pitchFamily="34" charset="0"/>
                <a:cs typeface="Times New Roman" panose="02020603050405020304" pitchFamily="18" charset="0"/>
              </a:rPr>
              <a:t>Resource 1a: Alcohol patterns and risks</a:t>
            </a:r>
            <a:r>
              <a:rPr lang="en-GB" sz="1800" i="1" dirty="0">
                <a:solidFill>
                  <a:srgbClr val="3B3838"/>
                </a:solidFill>
                <a:effectLst/>
                <a:latin typeface="Outfit"/>
                <a:ea typeface="Calibri" panose="020F0502020204030204" pitchFamily="34" charset="0"/>
                <a:cs typeface="Times New Roman" panose="02020603050405020304" pitchFamily="18" charset="0"/>
              </a:rPr>
              <a:t> </a:t>
            </a:r>
            <a:r>
              <a:rPr lang="en-GB" sz="1800" dirty="0">
                <a:solidFill>
                  <a:srgbClr val="3B3838"/>
                </a:solidFill>
                <a:effectLst/>
                <a:latin typeface="Outfit"/>
                <a:ea typeface="Calibri" panose="020F0502020204030204" pitchFamily="34" charset="0"/>
                <a:cs typeface="Times New Roman" panose="02020603050405020304" pitchFamily="18" charset="0"/>
              </a:rPr>
              <a:t>and ask them to comment on what is helpful and what is risky about each pattern. They should also circle the pattern they think is lowest risk.</a:t>
            </a:r>
          </a:p>
          <a:p>
            <a:pPr marL="0" lvl="0" indent="0">
              <a:lnSpc>
                <a:spcPts val="1550"/>
              </a:lnSpc>
              <a:buFont typeface="Symbol" panose="05050102010706020507" pitchFamily="18" charset="2"/>
              <a:buNone/>
              <a:tabLst>
                <a:tab pos="228600" algn="l"/>
                <a:tab pos="457200" algn="l"/>
              </a:tabLst>
            </a:pP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180340">
              <a:lnSpc>
                <a:spcPts val="1550"/>
              </a:lnSpc>
              <a:spcAft>
                <a:spcPts val="700"/>
              </a:spcAft>
              <a:tabLst>
                <a:tab pos="228600" algn="l"/>
                <a:tab pos="457200" algn="l"/>
              </a:tabLst>
            </a:pPr>
            <a:r>
              <a:rPr lang="en-GB" sz="1800" i="1" dirty="0">
                <a:solidFill>
                  <a:srgbClr val="3B3838"/>
                </a:solidFill>
                <a:effectLst/>
                <a:latin typeface="Outfit"/>
                <a:ea typeface="Calibri" panose="020F0502020204030204" pitchFamily="34" charset="0"/>
                <a:cs typeface="Times New Roman" panose="02020603050405020304" pitchFamily="18" charset="0"/>
              </a:rPr>
              <a:t> </a:t>
            </a:r>
            <a:endParaRPr lang="en-GB" sz="1800" dirty="0">
              <a:solidFill>
                <a:srgbClr val="3B3838"/>
              </a:solidFill>
              <a:effectLst/>
              <a:latin typeface="Outfi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1D1C1D"/>
              </a:solidFill>
              <a:effectLst/>
              <a:latin typeface="Slack-Lato"/>
            </a:endParaRP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15</a:t>
            </a:fld>
            <a:endParaRPr lang="en-US"/>
          </a:p>
        </p:txBody>
      </p:sp>
    </p:spTree>
    <p:extLst>
      <p:ext uri="{BB962C8B-B14F-4D97-AF65-F5344CB8AC3E}">
        <p14:creationId xmlns:p14="http://schemas.microsoft.com/office/powerpoint/2010/main" val="4220465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D1C1D"/>
                </a:solidFill>
                <a:effectLst/>
                <a:latin typeface="Slack-Lato"/>
              </a:rPr>
              <a:t>Teacher notes – Continue the conversation (10 mins, slides 16-25)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B3838"/>
                </a:solidFill>
                <a:effectLst/>
                <a:latin typeface="Outfit"/>
                <a:ea typeface="Calibri" panose="020F0502020204030204" pitchFamily="34" charset="0"/>
                <a:cs typeface="Times New Roman" panose="02020603050405020304" pitchFamily="18" charset="0"/>
              </a:rPr>
              <a:t>Explain that drugs such as cannabis also have an impact on physical and mental health. Give pairs of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 Continue the conversation</a:t>
            </a:r>
            <a:r>
              <a:rPr lang="en-GB" sz="1200" dirty="0">
                <a:solidFill>
                  <a:srgbClr val="3B3838"/>
                </a:solidFill>
                <a:effectLst/>
                <a:latin typeface="Outfit"/>
                <a:ea typeface="Calibri" panose="020F0502020204030204" pitchFamily="34" charset="0"/>
                <a:cs typeface="Times New Roman" panose="02020603050405020304" pitchFamily="18" charset="0"/>
              </a:rPr>
              <a:t> and ask them to match each opinion (on the first page) with the correct response (on the second page).</a:t>
            </a:r>
          </a:p>
          <a:p>
            <a:endParaRPr lang="en-GB" dirty="0"/>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Support:</a:t>
            </a:r>
            <a:r>
              <a:rPr lang="en-GB" sz="1200" dirty="0">
                <a:solidFill>
                  <a:srgbClr val="A73679"/>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Give students </a:t>
            </a:r>
            <a:r>
              <a:rPr lang="en-GB" sz="1200" b="1" dirty="0">
                <a:solidFill>
                  <a:srgbClr val="3B3838"/>
                </a:solidFill>
                <a:effectLst/>
                <a:latin typeface="Outfit"/>
                <a:ea typeface="Calibri" panose="020F0502020204030204" pitchFamily="34" charset="0"/>
                <a:cs typeface="Times New Roman" panose="02020603050405020304" pitchFamily="18" charset="0"/>
              </a:rPr>
              <a:t>Resource 2a: Find the response</a:t>
            </a:r>
            <a:r>
              <a:rPr lang="en-GB" sz="1200" i="1" dirty="0">
                <a:solidFill>
                  <a:srgbClr val="3B3838"/>
                </a:solidFill>
                <a:effectLst/>
                <a:latin typeface="Outfit"/>
                <a:ea typeface="Calibri" panose="020F0502020204030204" pitchFamily="34" charset="0"/>
                <a:cs typeface="Times New Roman" panose="02020603050405020304" pitchFamily="18" charset="0"/>
              </a:rPr>
              <a:t> </a:t>
            </a:r>
            <a:r>
              <a:rPr lang="en-GB" sz="1200" dirty="0">
                <a:solidFill>
                  <a:srgbClr val="3B3838"/>
                </a:solidFill>
                <a:effectLst/>
                <a:latin typeface="Outfit"/>
                <a:ea typeface="Calibri" panose="020F0502020204030204" pitchFamily="34" charset="0"/>
                <a:cs typeface="Times New Roman" panose="02020603050405020304" pitchFamily="18" charset="0"/>
              </a:rPr>
              <a:t>to match the replies, as this has reduced and simplified language.</a:t>
            </a:r>
          </a:p>
          <a:p>
            <a:pPr>
              <a:lnSpc>
                <a:spcPts val="1550"/>
              </a:lnSpc>
              <a:spcAft>
                <a:spcPts val="700"/>
              </a:spcAft>
            </a:pPr>
            <a:r>
              <a:rPr lang="en-GB" sz="1200" b="1" dirty="0">
                <a:solidFill>
                  <a:srgbClr val="A73679"/>
                </a:solidFill>
                <a:effectLst/>
                <a:latin typeface="Outfit"/>
                <a:ea typeface="Calibri" panose="020F0502020204030204" pitchFamily="34" charset="0"/>
                <a:cs typeface="Times New Roman" panose="02020603050405020304" pitchFamily="18" charset="0"/>
              </a:rPr>
              <a:t>Challenge:</a:t>
            </a:r>
            <a:r>
              <a:rPr lang="en-GB" sz="1200" dirty="0">
                <a:solidFill>
                  <a:srgbClr val="3B3838"/>
                </a:solidFill>
                <a:effectLst/>
                <a:latin typeface="Outfit"/>
                <a:ea typeface="Calibri" panose="020F0502020204030204" pitchFamily="34" charset="0"/>
                <a:cs typeface="Times New Roman" panose="02020603050405020304" pitchFamily="18" charset="0"/>
              </a:rPr>
              <a:t> Ask students to draft a brief social media post of no more than two sentences that a charity could post to address one of the opinions and its response shared in the activity.</a:t>
            </a:r>
          </a:p>
          <a:p>
            <a:endParaRPr lang="en-GB" dirty="0"/>
          </a:p>
        </p:txBody>
      </p:sp>
      <p:sp>
        <p:nvSpPr>
          <p:cNvPr id="4" name="Slide Number Placeholder 3"/>
          <p:cNvSpPr>
            <a:spLocks noGrp="1"/>
          </p:cNvSpPr>
          <p:nvPr>
            <p:ph type="sldNum" sz="quarter" idx="5"/>
          </p:nvPr>
        </p:nvSpPr>
        <p:spPr/>
        <p:txBody>
          <a:bodyPr/>
          <a:lstStyle/>
          <a:p>
            <a:fld id="{4AB8E58B-C9BC-F047-AC61-EC49AB3E98B5}" type="slidenum">
              <a:rPr lang="en-US" smtClean="0"/>
              <a:t>16</a:t>
            </a:fld>
            <a:endParaRPr lang="en-US"/>
          </a:p>
        </p:txBody>
      </p:sp>
    </p:spTree>
    <p:extLst>
      <p:ext uri="{BB962C8B-B14F-4D97-AF65-F5344CB8AC3E}">
        <p14:creationId xmlns:p14="http://schemas.microsoft.com/office/powerpoint/2010/main" val="2014988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pshe-association.org.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pshe-association.org.uk/"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F -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719" y="1059578"/>
            <a:ext cx="5151120" cy="1325563"/>
          </a:xfrm>
        </p:spPr>
        <p:txBody>
          <a:bodyPr>
            <a:normAutofit/>
          </a:bodyPr>
          <a:lstStyle>
            <a:lvl1pPr>
              <a:defRPr sz="5200"/>
            </a:lvl1pPr>
          </a:lstStyle>
          <a:p>
            <a:r>
              <a:rPr lang="en-GB" dirty="0"/>
              <a:t>Slide Title </a:t>
            </a:r>
            <a:endParaRPr lang="en-US" dirty="0"/>
          </a:p>
        </p:txBody>
      </p:sp>
      <p:sp>
        <p:nvSpPr>
          <p:cNvPr id="6" name="Subtitle 2">
            <a:extLst>
              <a:ext uri="{FF2B5EF4-FFF2-40B4-BE49-F238E27FC236}">
                <a16:creationId xmlns:a16="http://schemas.microsoft.com/office/drawing/2014/main" id="{66181232-5898-06A3-F90E-AB82BC063773}"/>
              </a:ext>
            </a:extLst>
          </p:cNvPr>
          <p:cNvSpPr>
            <a:spLocks noGrp="1"/>
          </p:cNvSpPr>
          <p:nvPr>
            <p:ph type="subTitle" idx="1" hasCustomPrompt="1"/>
          </p:nvPr>
        </p:nvSpPr>
        <p:spPr>
          <a:xfrm>
            <a:off x="228318" y="3497342"/>
            <a:ext cx="5071113" cy="582035"/>
          </a:xfrm>
        </p:spPr>
        <p:txBody>
          <a:bodyPr>
            <a:noAutofit/>
          </a:bodyPr>
          <a:lstStyle>
            <a:lvl1pPr marL="0" indent="0" algn="l">
              <a:lnSpc>
                <a:spcPts val="3200"/>
              </a:lnSpc>
              <a:spcBef>
                <a:spcPts val="0"/>
              </a:spcBef>
              <a:buNone/>
              <a:defRPr sz="2400">
                <a:solidFill>
                  <a:schemeClr val="accent2"/>
                </a:solidFill>
                <a:latin typeface="Century Gothic" panose="020B0502020202020204" pitchFamily="34" charset="0"/>
              </a:defRPr>
            </a:lvl1pPr>
            <a:lvl2pPr marL="495285" indent="0" algn="ctr">
              <a:buNone/>
              <a:defRPr sz="2167"/>
            </a:lvl2pPr>
            <a:lvl3pPr marL="990570" indent="0" algn="ctr">
              <a:buNone/>
              <a:defRPr sz="1950"/>
            </a:lvl3pPr>
            <a:lvl4pPr marL="1485854" indent="0" algn="ctr">
              <a:buNone/>
              <a:defRPr sz="1733"/>
            </a:lvl4pPr>
            <a:lvl5pPr marL="1981139" indent="0" algn="ctr">
              <a:buNone/>
              <a:defRPr sz="1733"/>
            </a:lvl5pPr>
            <a:lvl6pPr marL="2476424" indent="0" algn="ctr">
              <a:buNone/>
              <a:defRPr sz="1733"/>
            </a:lvl6pPr>
            <a:lvl7pPr marL="2971709" indent="0" algn="ctr">
              <a:buNone/>
              <a:defRPr sz="1733"/>
            </a:lvl7pPr>
            <a:lvl8pPr marL="3466993" indent="0" algn="ctr">
              <a:buNone/>
              <a:defRPr sz="1733"/>
            </a:lvl8pPr>
            <a:lvl9pPr marL="3962278" indent="0" algn="ctr">
              <a:buNone/>
              <a:defRPr sz="1733"/>
            </a:lvl9pPr>
          </a:lstStyle>
          <a:p>
            <a:r>
              <a:rPr lang="en-US" dirty="0"/>
              <a:t>Lower line subtitle – same line length as above</a:t>
            </a:r>
            <a:endParaRPr lang="en-GB" dirty="0"/>
          </a:p>
        </p:txBody>
      </p:sp>
      <p:cxnSp>
        <p:nvCxnSpPr>
          <p:cNvPr id="7" name="Straight Connector 6">
            <a:extLst>
              <a:ext uri="{FF2B5EF4-FFF2-40B4-BE49-F238E27FC236}">
                <a16:creationId xmlns:a16="http://schemas.microsoft.com/office/drawing/2014/main" id="{EB5E4C66-939E-CEF4-6653-710ED4836EDF}"/>
              </a:ext>
            </a:extLst>
          </p:cNvPr>
          <p:cNvCxnSpPr>
            <a:cxnSpLocks/>
          </p:cNvCxnSpPr>
          <p:nvPr userDrawn="1"/>
        </p:nvCxnSpPr>
        <p:spPr>
          <a:xfrm>
            <a:off x="337349" y="3429000"/>
            <a:ext cx="8147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C55472E-498F-C7CE-F296-3CBEC8267D06}"/>
              </a:ext>
            </a:extLst>
          </p:cNvPr>
          <p:cNvPicPr>
            <a:picLocks noChangeAspect="1"/>
          </p:cNvPicPr>
          <p:nvPr userDrawn="1"/>
        </p:nvPicPr>
        <p:blipFill>
          <a:blip r:embed="rId2">
            <a:biLevel thresh="25000"/>
            <a:alphaModFix amt="20000"/>
          </a:blip>
          <a:srcRect/>
          <a:stretch/>
        </p:blipFill>
        <p:spPr>
          <a:xfrm>
            <a:off x="6441065" y="358385"/>
            <a:ext cx="3116442" cy="5803030"/>
          </a:xfrm>
          <a:prstGeom prst="rect">
            <a:avLst/>
          </a:prstGeom>
        </p:spPr>
      </p:pic>
      <p:sp>
        <p:nvSpPr>
          <p:cNvPr id="12" name="Picture Placeholder 12">
            <a:extLst>
              <a:ext uri="{FF2B5EF4-FFF2-40B4-BE49-F238E27FC236}">
                <a16:creationId xmlns:a16="http://schemas.microsoft.com/office/drawing/2014/main" id="{705C4EAE-994C-521D-5273-D5152B07171D}"/>
              </a:ext>
            </a:extLst>
          </p:cNvPr>
          <p:cNvSpPr>
            <a:spLocks noGrp="1"/>
          </p:cNvSpPr>
          <p:nvPr>
            <p:ph type="pic" sz="quarter" idx="10" hasCustomPrompt="1"/>
          </p:nvPr>
        </p:nvSpPr>
        <p:spPr>
          <a:xfrm>
            <a:off x="6748780" y="1412875"/>
            <a:ext cx="2452375" cy="3382670"/>
          </a:xfrm>
        </p:spPr>
        <p:txBody>
          <a:bodyPr/>
          <a:lstStyle>
            <a:lvl1pPr marL="0" indent="0">
              <a:buNone/>
              <a:defRPr>
                <a:solidFill>
                  <a:schemeClr val="bg1"/>
                </a:solidFill>
              </a:defRPr>
            </a:lvl1pPr>
          </a:lstStyle>
          <a:p>
            <a:r>
              <a:rPr lang="en-US"/>
              <a:t>Teaching resource</a:t>
            </a:r>
          </a:p>
        </p:txBody>
      </p:sp>
      <p:sp>
        <p:nvSpPr>
          <p:cNvPr id="5" name="Slide Number Placeholder 5">
            <a:extLst>
              <a:ext uri="{FF2B5EF4-FFF2-40B4-BE49-F238E27FC236}">
                <a16:creationId xmlns:a16="http://schemas.microsoft.com/office/drawing/2014/main" id="{9C20B273-416A-06DD-4C65-3914F8FA6F1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29043529-49E4-697C-49EF-83C1C5283615}"/>
              </a:ext>
            </a:extLst>
          </p:cNvPr>
          <p:cNvPicPr>
            <a:picLocks noChangeAspect="1"/>
          </p:cNvPicPr>
          <p:nvPr userDrawn="1"/>
        </p:nvPicPr>
        <p:blipFill>
          <a:blip r:embed="rId3"/>
          <a:stretch>
            <a:fillRect/>
          </a:stretch>
        </p:blipFill>
        <p:spPr>
          <a:xfrm>
            <a:off x="310726" y="333603"/>
            <a:ext cx="1948181" cy="397493"/>
          </a:xfrm>
          <a:prstGeom prst="rect">
            <a:avLst/>
          </a:prstGeom>
        </p:spPr>
      </p:pic>
      <p:sp>
        <p:nvSpPr>
          <p:cNvPr id="10" name="TextBox 9">
            <a:extLst>
              <a:ext uri="{FF2B5EF4-FFF2-40B4-BE49-F238E27FC236}">
                <a16:creationId xmlns:a16="http://schemas.microsoft.com/office/drawing/2014/main" id="{E537EE96-68DC-7DCB-BE97-F42076F8849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 *Ensure you have read the teacher guidance before teaching the lesson </a:t>
            </a:r>
          </a:p>
        </p:txBody>
      </p:sp>
    </p:spTree>
    <p:extLst>
      <p:ext uri="{BB962C8B-B14F-4D97-AF65-F5344CB8AC3E}">
        <p14:creationId xmlns:p14="http://schemas.microsoft.com/office/powerpoint/2010/main" val="384249829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SF - Lesson title_2">
    <p:bg>
      <p:bgPr>
        <a:solidFill>
          <a:schemeClr val="accent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8" name="Title 1">
            <a:extLst>
              <a:ext uri="{FF2B5EF4-FFF2-40B4-BE49-F238E27FC236}">
                <a16:creationId xmlns:a16="http://schemas.microsoft.com/office/drawing/2014/main" id="{217A6F38-A5F3-27CD-4D23-50A3880CDB1B}"/>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BEF3B30C-E22F-4063-F7BF-073F75C3A3AC}"/>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3BB20A47-2D05-9E94-3F2C-C7C018E6CF1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9B7BF923-9AAE-F089-67B0-51A0A0D10AC6}"/>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589763340"/>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F - Lesson title_3">
    <p:bg>
      <p:bgPr>
        <a:solidFill>
          <a:schemeClr val="accent4"/>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0" name="Title 1">
            <a:extLst>
              <a:ext uri="{FF2B5EF4-FFF2-40B4-BE49-F238E27FC236}">
                <a16:creationId xmlns:a16="http://schemas.microsoft.com/office/drawing/2014/main" id="{1B46D4F5-3B18-8123-47EA-6CA344E6A765}"/>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0063F2E-1376-1F9C-49B7-D6C52C65DC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B0BEE3D7-DA76-9A93-D552-8DE27E9CFD0D}"/>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ACFF54B5-12DF-D7EE-3C73-F4CCE641505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211750448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SF - Lesson title_4">
    <p:bg>
      <p:bgPr>
        <a:solidFill>
          <a:schemeClr val="accent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BC5F16BD-A0A4-11D0-762C-96F997BA2698}"/>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tx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194053E0-8A8C-E37C-E690-BFB97F3A70FF}"/>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F0140D33-7B6E-F04C-D902-220737508632}"/>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5" name="Text Placeholder 5">
            <a:extLst>
              <a:ext uri="{FF2B5EF4-FFF2-40B4-BE49-F238E27FC236}">
                <a16:creationId xmlns:a16="http://schemas.microsoft.com/office/drawing/2014/main" id="{EC79DEB7-EAC6-3A7A-F835-B91CA84147FE}"/>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Tree>
    <p:extLst>
      <p:ext uri="{BB962C8B-B14F-4D97-AF65-F5344CB8AC3E}">
        <p14:creationId xmlns:p14="http://schemas.microsoft.com/office/powerpoint/2010/main" val="36539350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SF - Ground rules ">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F5027-69B8-3CE7-BF04-1328760B92BB}"/>
              </a:ext>
            </a:extLst>
          </p:cNvPr>
          <p:cNvSpPr txBox="1"/>
          <p:nvPr userDrawn="1"/>
        </p:nvSpPr>
        <p:spPr>
          <a:xfrm>
            <a:off x="323850" y="1031895"/>
            <a:ext cx="9256713" cy="4414263"/>
          </a:xfrm>
          <a:prstGeom prst="roundRect">
            <a:avLst>
              <a:gd name="adj" fmla="val 3270"/>
            </a:avLst>
          </a:prstGeom>
          <a:noFill/>
          <a:ln w="28575">
            <a:solidFill>
              <a:srgbClr val="0BC6F0"/>
            </a:solidFill>
          </a:ln>
        </p:spPr>
        <p:txBody>
          <a:bodyPr wrap="square" rtlCol="0">
            <a:spAutoFit/>
          </a:bodyPr>
          <a:lstStyle/>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US" sz="1463"/>
          </a:p>
          <a:p>
            <a:endParaRPr lang="en-GB" sz="1463"/>
          </a:p>
          <a:p>
            <a:r>
              <a:rPr lang="en-GB" sz="1463"/>
              <a:t> </a:t>
            </a:r>
          </a:p>
        </p:txBody>
      </p:sp>
      <p:sp>
        <p:nvSpPr>
          <p:cNvPr id="3" name="Title 2">
            <a:extLst>
              <a:ext uri="{FF2B5EF4-FFF2-40B4-BE49-F238E27FC236}">
                <a16:creationId xmlns:a16="http://schemas.microsoft.com/office/drawing/2014/main" id="{3CFC9EAF-664B-F433-22EF-6FC41729B9E5}"/>
              </a:ext>
            </a:extLst>
          </p:cNvPr>
          <p:cNvSpPr txBox="1">
            <a:spLocks/>
          </p:cNvSpPr>
          <p:nvPr userDrawn="1"/>
        </p:nvSpPr>
        <p:spPr>
          <a:xfrm>
            <a:off x="247684" y="579959"/>
            <a:ext cx="2581203" cy="564394"/>
          </a:xfrm>
          <a:prstGeom prst="rect">
            <a:avLst/>
          </a:prstGeom>
          <a:solidFill>
            <a:schemeClr val="bg1"/>
          </a:solidFill>
        </p:spPr>
        <p:txBody>
          <a:bodyPr vert="horz" lIns="74295" tIns="37148" rIns="74295" bIns="37148" rtlCol="0" anchor="b" anchorCtr="0">
            <a:noAutofit/>
          </a:bodyPr>
          <a:lstStyle>
            <a:lvl1pPr algn="l" defTabSz="914400" rtl="0" eaLnBrk="1" latinLnBrk="0" hangingPunct="1">
              <a:lnSpc>
                <a:spcPct val="90000"/>
              </a:lnSpc>
              <a:spcBef>
                <a:spcPct val="0"/>
              </a:spcBef>
              <a:buNone/>
              <a:defRPr sz="4400" kern="1200">
                <a:solidFill>
                  <a:schemeClr val="tx1"/>
                </a:solidFill>
                <a:latin typeface="Nunito" panose="00000500000000000000" pitchFamily="2" charset="0"/>
                <a:ea typeface="+mj-ea"/>
                <a:cs typeface="+mj-cs"/>
              </a:defRPr>
            </a:lvl1pPr>
          </a:lstStyle>
          <a:p>
            <a:r>
              <a:rPr lang="en-GB" sz="2400" b="1" dirty="0">
                <a:solidFill>
                  <a:srgbClr val="95519E"/>
                </a:solidFill>
                <a:latin typeface="Century Gothic" panose="020B0502020202020204" pitchFamily="34" charset="0"/>
              </a:rPr>
              <a:t>Ground rules    </a:t>
            </a:r>
          </a:p>
        </p:txBody>
      </p:sp>
      <p:pic>
        <p:nvPicPr>
          <p:cNvPr id="12" name="Picture 11">
            <a:extLst>
              <a:ext uri="{FF2B5EF4-FFF2-40B4-BE49-F238E27FC236}">
                <a16:creationId xmlns:a16="http://schemas.microsoft.com/office/drawing/2014/main" id="{BFCEE68F-D421-CB69-BAD6-D495071701EB}"/>
              </a:ext>
            </a:extLst>
          </p:cNvPr>
          <p:cNvPicPr>
            <a:picLocks noChangeAspect="1"/>
          </p:cNvPicPr>
          <p:nvPr userDrawn="1"/>
        </p:nvPicPr>
        <p:blipFill>
          <a:blip r:embed="rId2"/>
          <a:stretch>
            <a:fillRect/>
          </a:stretch>
        </p:blipFill>
        <p:spPr>
          <a:xfrm>
            <a:off x="2418120" y="519507"/>
            <a:ext cx="410767" cy="523038"/>
          </a:xfrm>
          <a:prstGeom prst="rect">
            <a:avLst/>
          </a:prstGeom>
        </p:spPr>
      </p:pic>
      <p:sp>
        <p:nvSpPr>
          <p:cNvPr id="13" name="Content Placeholder 2">
            <a:extLst>
              <a:ext uri="{FF2B5EF4-FFF2-40B4-BE49-F238E27FC236}">
                <a16:creationId xmlns:a16="http://schemas.microsoft.com/office/drawing/2014/main" id="{1282AA1E-25B3-703D-CB9A-A04C0F91FF60}"/>
              </a:ext>
            </a:extLst>
          </p:cNvPr>
          <p:cNvSpPr>
            <a:spLocks noGrp="1"/>
          </p:cNvSpPr>
          <p:nvPr>
            <p:ph idx="1" hasCustomPrompt="1"/>
          </p:nvPr>
        </p:nvSpPr>
        <p:spPr>
          <a:xfrm>
            <a:off x="575290" y="1286953"/>
            <a:ext cx="8706362" cy="3904480"/>
          </a:xfrm>
        </p:spPr>
        <p:txBody>
          <a:bodyPr>
            <a:noAutofit/>
          </a:bodyPr>
          <a:lstStyle>
            <a:lvl1pPr marL="0" indent="0">
              <a:lnSpc>
                <a:spcPts val="2600"/>
              </a:lnSpc>
              <a:spcBef>
                <a:spcPts val="900"/>
              </a:spcBef>
              <a:spcAft>
                <a:spcPts val="0"/>
              </a:spcAft>
              <a:buFont typeface="Arial" panose="020B0604020202020204" pitchFamily="34" charset="0"/>
              <a:buChar char="•"/>
              <a:defRPr sz="1800">
                <a:solidFill>
                  <a:srgbClr val="551C59"/>
                </a:solidFill>
                <a:latin typeface="Century Gothic" panose="020B0502020202020204" pitchFamily="34" charset="0"/>
              </a:defRPr>
            </a:lvl1pPr>
            <a:lvl2pPr marL="292500" indent="-184448">
              <a:lnSpc>
                <a:spcPts val="2113"/>
              </a:lnSpc>
              <a:spcBef>
                <a:spcPts val="325"/>
              </a:spcBef>
              <a:spcAft>
                <a:spcPts val="163"/>
              </a:spcAft>
              <a:tabLst/>
              <a:defRPr sz="1625">
                <a:solidFill>
                  <a:srgbClr val="551C59"/>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marL="285750" indent="-285750">
              <a:buFont typeface="Arial" panose="020B0604020202020204" pitchFamily="34" charset="0"/>
              <a:buChar char="•"/>
            </a:pPr>
            <a:r>
              <a:rPr lang="en-GB"/>
              <a:t>[Add your class rules here]</a:t>
            </a:r>
          </a:p>
        </p:txBody>
      </p:sp>
      <p:sp>
        <p:nvSpPr>
          <p:cNvPr id="5" name="Slide Number Placeholder 5">
            <a:extLst>
              <a:ext uri="{FF2B5EF4-FFF2-40B4-BE49-F238E27FC236}">
                <a16:creationId xmlns:a16="http://schemas.microsoft.com/office/drawing/2014/main" id="{B6BB1D26-D3AF-7491-8D13-B9AD64745A12}"/>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D76B4B07-66EB-7308-1331-A8B06BC2B327}"/>
              </a:ext>
            </a:extLst>
          </p:cNvPr>
          <p:cNvPicPr preferRelativeResize="0"/>
          <p:nvPr userDrawn="1"/>
        </p:nvPicPr>
        <p:blipFill rotWithShape="1">
          <a:blip r:embed="rId3">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0270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SF - Objectives and outcomes ">
    <p:bg>
      <p:bgRef idx="1001">
        <a:schemeClr val="bg2"/>
      </p:bgRef>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41373D1-67E0-7E09-6110-518E660E22D5}"/>
              </a:ext>
            </a:extLst>
          </p:cNvPr>
          <p:cNvPicPr>
            <a:picLocks noChangeAspect="1"/>
          </p:cNvPicPr>
          <p:nvPr userDrawn="1"/>
        </p:nvPicPr>
        <p:blipFill rotWithShape="1">
          <a:blip r:embed="rId2"/>
          <a:srcRect l="17442" t="13602" r="6854"/>
          <a:stretch/>
        </p:blipFill>
        <p:spPr>
          <a:xfrm rot="10800000">
            <a:off x="3878580" y="0"/>
            <a:ext cx="6027420" cy="6858000"/>
          </a:xfrm>
          <a:prstGeom prst="rect">
            <a:avLst/>
          </a:prstGeom>
        </p:spPr>
      </p:pic>
      <p:sp>
        <p:nvSpPr>
          <p:cNvPr id="14" name="Slide Number Placeholder 5">
            <a:extLst>
              <a:ext uri="{FF2B5EF4-FFF2-40B4-BE49-F238E27FC236}">
                <a16:creationId xmlns:a16="http://schemas.microsoft.com/office/drawing/2014/main" id="{978A8162-CAE9-6B16-425D-89B6E47EF32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15" name="Picture 14" descr="A close-up of a logo&#10;&#10;Description automatically generated">
            <a:extLst>
              <a:ext uri="{FF2B5EF4-FFF2-40B4-BE49-F238E27FC236}">
                <a16:creationId xmlns:a16="http://schemas.microsoft.com/office/drawing/2014/main" id="{2CAEF1E6-2A7E-14DC-6CC9-F651A3B8AB0A}"/>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2" name="Title 1">
            <a:extLst>
              <a:ext uri="{FF2B5EF4-FFF2-40B4-BE49-F238E27FC236}">
                <a16:creationId xmlns:a16="http://schemas.microsoft.com/office/drawing/2014/main" id="{F472AB25-35D9-5A8A-2B0E-717E942F186E}"/>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outcomes  </a:t>
            </a:r>
            <a:endParaRPr lang="en-US" sz="2400" dirty="0">
              <a:solidFill>
                <a:schemeClr val="tx1"/>
              </a:solidFill>
            </a:endParaRPr>
          </a:p>
        </p:txBody>
      </p:sp>
      <p:sp>
        <p:nvSpPr>
          <p:cNvPr id="5" name="Title 1">
            <a:extLst>
              <a:ext uri="{FF2B5EF4-FFF2-40B4-BE49-F238E27FC236}">
                <a16:creationId xmlns:a16="http://schemas.microsoft.com/office/drawing/2014/main" id="{B9BA6DD5-D4D4-914D-A34D-9484E49EE4E7}"/>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tx1"/>
                </a:solidFill>
              </a:rPr>
              <a:t>Learning objective  </a:t>
            </a:r>
            <a:endParaRPr lang="en-US" sz="2400" dirty="0">
              <a:solidFill>
                <a:schemeClr val="tx1"/>
              </a:solidFill>
            </a:endParaRPr>
          </a:p>
        </p:txBody>
      </p:sp>
      <p:sp>
        <p:nvSpPr>
          <p:cNvPr id="12" name="Content Placeholder 2">
            <a:extLst>
              <a:ext uri="{FF2B5EF4-FFF2-40B4-BE49-F238E27FC236}">
                <a16:creationId xmlns:a16="http://schemas.microsoft.com/office/drawing/2014/main" id="{E0ECD032-0172-1D9C-F7F4-5CAF061252B3}"/>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280098A2-7D2D-EBD2-5734-A3C3E72C09F8}"/>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44175147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SF - large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03E9132-87C2-F358-AE39-5813EA738D1C}"/>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dirty="0"/>
          </a:p>
        </p:txBody>
      </p:sp>
      <p:sp>
        <p:nvSpPr>
          <p:cNvPr id="11" name="Title 1">
            <a:extLst>
              <a:ext uri="{FF2B5EF4-FFF2-40B4-BE49-F238E27FC236}">
                <a16:creationId xmlns:a16="http://schemas.microsoft.com/office/drawing/2014/main" id="{C02627F3-4E2A-05E0-BA32-326D042612F7}"/>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DE9F3651-BC40-E162-5BD5-97E387A358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7E469B3B-4E93-775F-08D9-E46DFE2186A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02802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SF - large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9E38187-F988-B257-0790-60AD2F251879}"/>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D0354F72-16C4-DCB2-BB18-9AF5DDB9FEC5}"/>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2" name="Slide Number Placeholder 5">
            <a:extLst>
              <a:ext uri="{FF2B5EF4-FFF2-40B4-BE49-F238E27FC236}">
                <a16:creationId xmlns:a16="http://schemas.microsoft.com/office/drawing/2014/main" id="{FA9CC9BC-3705-2843-A066-3187D7FEBEB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3" name="Picture 12" descr="A close-up of a logo&#10;&#10;Description automatically generated">
            <a:extLst>
              <a:ext uri="{FF2B5EF4-FFF2-40B4-BE49-F238E27FC236}">
                <a16:creationId xmlns:a16="http://schemas.microsoft.com/office/drawing/2014/main" id="{632A2CD2-468F-B415-3A42-1BE0D5CE0B9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4067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SF - large image_3">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11" name="Slide Number Placeholder 5">
            <a:extLst>
              <a:ext uri="{FF2B5EF4-FFF2-40B4-BE49-F238E27FC236}">
                <a16:creationId xmlns:a16="http://schemas.microsoft.com/office/drawing/2014/main" id="{D2492A16-FC63-E25F-885F-06D4DFA19B4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12" name="Picture 11" descr="A close-up of a logo&#10;&#10;Description automatically generated">
            <a:extLst>
              <a:ext uri="{FF2B5EF4-FFF2-40B4-BE49-F238E27FC236}">
                <a16:creationId xmlns:a16="http://schemas.microsoft.com/office/drawing/2014/main" id="{4E79E2A7-4A1D-851D-B035-7FEC0A3209CF}"/>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02328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SF - large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4251366" y="0"/>
            <a:ext cx="5654634"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27556696-F17A-D6D9-C557-41C5D10153D8}"/>
              </a:ext>
            </a:extLst>
          </p:cNvPr>
          <p:cNvSpPr>
            <a:spLocks noGrp="1"/>
          </p:cNvSpPr>
          <p:nvPr>
            <p:ph sz="half" idx="10"/>
          </p:nvPr>
        </p:nvSpPr>
        <p:spPr>
          <a:xfrm>
            <a:off x="232915" y="1303304"/>
            <a:ext cx="3667652"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3" name="Title 1">
            <a:extLst>
              <a:ext uri="{FF2B5EF4-FFF2-40B4-BE49-F238E27FC236}">
                <a16:creationId xmlns:a16="http://schemas.microsoft.com/office/drawing/2014/main" id="{804383EF-9BD4-9548-677E-0957F43E774A}"/>
              </a:ext>
            </a:extLst>
          </p:cNvPr>
          <p:cNvSpPr>
            <a:spLocks noGrp="1"/>
          </p:cNvSpPr>
          <p:nvPr>
            <p:ph type="title" hasCustomPrompt="1"/>
          </p:nvPr>
        </p:nvSpPr>
        <p:spPr>
          <a:xfrm>
            <a:off x="233593" y="543878"/>
            <a:ext cx="366765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B0893429-94AF-8377-A7F1-64FB8B8C1B5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2CD5144-78F2-0A4E-3197-5AAE9B75BF5E}"/>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51164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SF - Small image_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DE58AFF2-8EF3-2315-275C-9C8A5EE39BD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2" name="Title 1">
            <a:extLst>
              <a:ext uri="{FF2B5EF4-FFF2-40B4-BE49-F238E27FC236}">
                <a16:creationId xmlns:a16="http://schemas.microsoft.com/office/drawing/2014/main" id="{337E3D66-CECE-C8A9-A053-2BDF639253C5}"/>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9112B95F-5377-873D-6033-4DC8E5E05E3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4B6F21CC-B7BC-D951-7D70-9BD198057AF4}"/>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65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 One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7217"/>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10" name="Content Placeholder 2">
            <a:extLst>
              <a:ext uri="{FF2B5EF4-FFF2-40B4-BE49-F238E27FC236}">
                <a16:creationId xmlns:a16="http://schemas.microsoft.com/office/drawing/2014/main" id="{7700BF2E-963B-F3EE-9204-3C8873186F64}"/>
              </a:ext>
            </a:extLst>
          </p:cNvPr>
          <p:cNvSpPr>
            <a:spLocks noGrp="1"/>
          </p:cNvSpPr>
          <p:nvPr>
            <p:ph sz="half" idx="10"/>
          </p:nvPr>
        </p:nvSpPr>
        <p:spPr>
          <a:xfrm>
            <a:off x="234315" y="1333463"/>
            <a:ext cx="7498822" cy="4566366"/>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4" name="Slide Number Placeholder 5">
            <a:extLst>
              <a:ext uri="{FF2B5EF4-FFF2-40B4-BE49-F238E27FC236}">
                <a16:creationId xmlns:a16="http://schemas.microsoft.com/office/drawing/2014/main" id="{99A55454-B8C9-7D9C-48B5-DA62B1D29280}"/>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2EB9AC0A-5AE9-EEAF-AD9D-A39200D460D7}"/>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608E3D86-F1AB-6460-29AD-2C5308F31193}"/>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45439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SF - Small image_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61C3CA8D-D1D6-830C-D217-1BA8153E797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484E4F93-0363-D3C1-9553-957BAC524411}"/>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6CDAF316-358C-E609-D4AF-1CF2DC76D8E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F81FFC03-C698-02B0-DB90-322D38C0921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8868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SF - Small imag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A5F36CA1-5DB8-5192-E833-842D777B2B41}"/>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391F98AD-3FB4-FDB7-1191-47D8D3CE3AFA}"/>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A312133B-76F0-F95D-37C6-DB08CFE2ED58}"/>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38FF35D3-2910-63F3-1C7F-2E0934561B9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92511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SF - Small imag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2C2317-573D-25CD-108E-299DFBA59107}"/>
              </a:ext>
            </a:extLst>
          </p:cNvPr>
          <p:cNvSpPr/>
          <p:nvPr userDrawn="1"/>
        </p:nvSpPr>
        <p:spPr>
          <a:xfrm>
            <a:off x="5539740" y="0"/>
            <a:ext cx="436626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B40DFD04-0846-6310-4677-2B47BA63E7D4}"/>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lvl1pPr>
          </a:lstStyle>
          <a:p>
            <a:pPr lvl="0"/>
            <a:endParaRPr lang="en-US"/>
          </a:p>
        </p:txBody>
      </p:sp>
      <p:sp>
        <p:nvSpPr>
          <p:cNvPr id="11" name="Title 1">
            <a:extLst>
              <a:ext uri="{FF2B5EF4-FFF2-40B4-BE49-F238E27FC236}">
                <a16:creationId xmlns:a16="http://schemas.microsoft.com/office/drawing/2014/main" id="{CB84146D-AE50-94EE-3961-9BE701B15893}"/>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2"/>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44A80987-8B8F-26FA-4EF0-3AD4D47B953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ABCE6084-F1AD-8B7A-B19F-E721B818B24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6432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SF - full colour_1">
    <p:bg>
      <p:bgPr>
        <a:solidFill>
          <a:schemeClr val="accent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28F97-7E30-304E-B8DE-DCC8945502FF}"/>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11" name="Content Placeholder 2">
            <a:extLst>
              <a:ext uri="{FF2B5EF4-FFF2-40B4-BE49-F238E27FC236}">
                <a16:creationId xmlns:a16="http://schemas.microsoft.com/office/drawing/2014/main" id="{9D93470B-D612-FC0F-ED66-E111F28D9AC9}"/>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2" name="Slide Number Placeholder 5">
            <a:extLst>
              <a:ext uri="{FF2B5EF4-FFF2-40B4-BE49-F238E27FC236}">
                <a16:creationId xmlns:a16="http://schemas.microsoft.com/office/drawing/2014/main" id="{74E02EE9-ED3B-F43A-BDBA-734B1C223BC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0756DD1-9CFB-9D15-EF16-670CF001579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40093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SF - full colour_2">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EB195-DBFD-2F97-04E9-860404B9BAEB}"/>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tx1"/>
                </a:solidFill>
              </a:defRPr>
            </a:lvl1pPr>
          </a:lstStyle>
          <a:p>
            <a:pPr lvl="0"/>
            <a:endParaRPr lang="en-US" dirty="0"/>
          </a:p>
        </p:txBody>
      </p:sp>
      <p:sp>
        <p:nvSpPr>
          <p:cNvPr id="10" name="Title 1">
            <a:extLst>
              <a:ext uri="{FF2B5EF4-FFF2-40B4-BE49-F238E27FC236}">
                <a16:creationId xmlns:a16="http://schemas.microsoft.com/office/drawing/2014/main" id="{D1384F7F-1A1B-613B-9E69-FBE28ADF19F4}"/>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2" name="Slide Number Placeholder 5">
            <a:extLst>
              <a:ext uri="{FF2B5EF4-FFF2-40B4-BE49-F238E27FC236}">
                <a16:creationId xmlns:a16="http://schemas.microsoft.com/office/drawing/2014/main" id="{A1528D44-40B4-9833-4D76-920741A078C7}"/>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E591D9C2-75E5-3352-5241-FD528E6B3679}"/>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1696032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SF - full colour_3">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51B39B-DE01-9F78-CC71-E41807E8D49C}"/>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E8717BBB-D13C-90F0-4C98-31953F3A980D}"/>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D195353F-CADC-CF40-73D4-BD796694069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BCD8EF13-9D5E-8139-122F-BBFF1C875922}"/>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7774967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SF - full colour_4">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EA7040-942A-80AB-88E8-55F2BA5DAA95}"/>
              </a:ext>
            </a:extLst>
          </p:cNvPr>
          <p:cNvSpPr>
            <a:spLocks noGrp="1"/>
          </p:cNvSpPr>
          <p:nvPr>
            <p:ph sz="half" idx="10"/>
          </p:nvPr>
        </p:nvSpPr>
        <p:spPr>
          <a:xfrm>
            <a:off x="232915" y="1303304"/>
            <a:ext cx="4882010" cy="4368246"/>
          </a:xfrm>
        </p:spPr>
        <p:txBody>
          <a:bodyPr>
            <a:normAutofit/>
          </a:bodyPr>
          <a:lstStyle>
            <a:lvl1pPr marL="0" indent="0">
              <a:lnSpc>
                <a:spcPts val="2800"/>
              </a:lnSpc>
              <a:spcBef>
                <a:spcPts val="1100"/>
              </a:spcBef>
              <a:spcAft>
                <a:spcPts val="0"/>
              </a:spcAft>
              <a:buNone/>
              <a:defRPr sz="2000">
                <a:solidFill>
                  <a:schemeClr val="bg1"/>
                </a:solidFill>
              </a:defRPr>
            </a:lvl1pPr>
          </a:lstStyle>
          <a:p>
            <a:pPr lvl="0"/>
            <a:endParaRPr lang="en-US"/>
          </a:p>
        </p:txBody>
      </p:sp>
      <p:sp>
        <p:nvSpPr>
          <p:cNvPr id="10" name="Title 1">
            <a:extLst>
              <a:ext uri="{FF2B5EF4-FFF2-40B4-BE49-F238E27FC236}">
                <a16:creationId xmlns:a16="http://schemas.microsoft.com/office/drawing/2014/main" id="{B5450C8C-1608-E58A-A1BC-4FC4D6E7EA2C}"/>
              </a:ext>
            </a:extLst>
          </p:cNvPr>
          <p:cNvSpPr>
            <a:spLocks noGrp="1"/>
          </p:cNvSpPr>
          <p:nvPr>
            <p:ph type="title" hasCustomPrompt="1"/>
          </p:nvPr>
        </p:nvSpPr>
        <p:spPr>
          <a:xfrm>
            <a:off x="233593" y="543878"/>
            <a:ext cx="4881332"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2" name="Slide Number Placeholder 5">
            <a:extLst>
              <a:ext uri="{FF2B5EF4-FFF2-40B4-BE49-F238E27FC236}">
                <a16:creationId xmlns:a16="http://schemas.microsoft.com/office/drawing/2014/main" id="{077F33D3-5CA6-818E-0A86-33AB9753A62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0E0E0E95-35E5-12F9-827A-2C4421996880}"/>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507030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SF - Split colour_1">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204D9B99-16A1-1439-229D-65551CC0B7E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7ACA3B22-4942-ACF7-0619-C7AEE199A7EB}"/>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2522867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SF - Split colour_2">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tx1"/>
                </a:solidFill>
              </a:defRPr>
            </a:lvl1pPr>
          </a:lstStyle>
          <a:p>
            <a:pPr lvl="0"/>
            <a:endParaRPr lang="en-US" dirty="0"/>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tx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812DDA2-600D-39EF-8908-5F862280EB9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175C2B04-A6F0-20FB-6395-8F3F5F392CD7}"/>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162535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SF - Split colour_3">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dirty="0"/>
              <a:t>Slide Title </a:t>
            </a:r>
            <a:endParaRPr lang="en-US" dirty="0"/>
          </a:p>
        </p:txBody>
      </p:sp>
      <p:sp>
        <p:nvSpPr>
          <p:cNvPr id="4" name="Slide Number Placeholder 5">
            <a:extLst>
              <a:ext uri="{FF2B5EF4-FFF2-40B4-BE49-F238E27FC236}">
                <a16:creationId xmlns:a16="http://schemas.microsoft.com/office/drawing/2014/main" id="{5DB4AB5C-EF20-8850-EB82-8781670242C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17B6D2A-E18E-5FBE-7417-6D4066704001}"/>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22265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F - Two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A921C7-92B9-0BC1-711C-79266BA87B97}"/>
              </a:ext>
            </a:extLst>
          </p:cNvPr>
          <p:cNvSpPr>
            <a:spLocks noGrp="1"/>
          </p:cNvSpPr>
          <p:nvPr>
            <p:ph type="title" hasCustomPrompt="1"/>
          </p:nvPr>
        </p:nvSpPr>
        <p:spPr>
          <a:xfrm>
            <a:off x="224154" y="587217"/>
            <a:ext cx="7764145" cy="694054"/>
          </a:xfrm>
        </p:spPr>
        <p:txBody>
          <a:bodyPr>
            <a:noAutofit/>
          </a:bodyPr>
          <a:lstStyle>
            <a:lvl1pPr>
              <a:defRPr sz="3600">
                <a:solidFill>
                  <a:schemeClr val="accent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11E814DC-1E0D-B3C4-E921-FD6C48AD1CA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B3417A30-B4D9-92DB-F5A3-C9925D8271AA}"/>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CA21E51A-7D15-AE01-90B6-B6735F141750}"/>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7" name="Content Placeholder 2">
            <a:extLst>
              <a:ext uri="{FF2B5EF4-FFF2-40B4-BE49-F238E27FC236}">
                <a16:creationId xmlns:a16="http://schemas.microsoft.com/office/drawing/2014/main" id="{7661C6D7-480C-736D-C569-E580895EDC0A}"/>
              </a:ext>
            </a:extLst>
          </p:cNvPr>
          <p:cNvSpPr>
            <a:spLocks noGrp="1"/>
          </p:cNvSpPr>
          <p:nvPr>
            <p:ph sz="half" idx="12"/>
          </p:nvPr>
        </p:nvSpPr>
        <p:spPr>
          <a:xfrm>
            <a:off x="23431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1" name="Content Placeholder 2">
            <a:extLst>
              <a:ext uri="{FF2B5EF4-FFF2-40B4-BE49-F238E27FC236}">
                <a16:creationId xmlns:a16="http://schemas.microsoft.com/office/drawing/2014/main" id="{E2B39478-AF5F-125E-D828-29CBB65F0DEB}"/>
              </a:ext>
            </a:extLst>
          </p:cNvPr>
          <p:cNvSpPr>
            <a:spLocks noGrp="1"/>
          </p:cNvSpPr>
          <p:nvPr>
            <p:ph sz="half" idx="13"/>
          </p:nvPr>
        </p:nvSpPr>
        <p:spPr>
          <a:xfrm>
            <a:off x="4239895" y="1333462"/>
            <a:ext cx="3748405" cy="4937321"/>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1004867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SF - Split colour_4">
    <p:bg>
      <p:bgPr>
        <a:solidFill>
          <a:schemeClr val="accent4"/>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9AAF77CA-0003-CF44-BA5C-74BD95180D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F5EB55A8-4926-E157-7375-23FDF913A4C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3044062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SF - Signposting-support">
    <p:bg>
      <p:bgPr>
        <a:solidFill>
          <a:schemeClr val="accent3"/>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EEA4C-7B80-A173-7D86-342250889FF2}"/>
              </a:ext>
            </a:extLst>
          </p:cNvPr>
          <p:cNvSpPr/>
          <p:nvPr userDrawn="1"/>
        </p:nvSpPr>
        <p:spPr>
          <a:xfrm>
            <a:off x="4953000" y="0"/>
            <a:ext cx="4953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6CA1BF-517C-C88D-2B38-99CCD97DD49D}"/>
              </a:ext>
            </a:extLst>
          </p:cNvPr>
          <p:cNvSpPr>
            <a:spLocks noGrp="1"/>
          </p:cNvSpPr>
          <p:nvPr>
            <p:ph sz="half" idx="10"/>
          </p:nvPr>
        </p:nvSpPr>
        <p:spPr>
          <a:xfrm>
            <a:off x="232915" y="1303304"/>
            <a:ext cx="4556573" cy="4368246"/>
          </a:xfrm>
        </p:spPr>
        <p:txBody>
          <a:bodyPr>
            <a:normAutofit/>
          </a:bodyPr>
          <a:lstStyle>
            <a:lvl1pPr marL="0" indent="0">
              <a:lnSpc>
                <a:spcPts val="2600"/>
              </a:lnSpc>
              <a:spcBef>
                <a:spcPts val="1000"/>
              </a:spcBef>
              <a:spcAft>
                <a:spcPts val="1600"/>
              </a:spcAft>
              <a:buNone/>
              <a:defRPr sz="2000">
                <a:solidFill>
                  <a:schemeClr val="bg1"/>
                </a:solidFill>
              </a:defRPr>
            </a:lvl1pPr>
          </a:lstStyle>
          <a:p>
            <a:pPr lvl="0"/>
            <a:endParaRPr lang="en-US"/>
          </a:p>
        </p:txBody>
      </p:sp>
      <p:sp>
        <p:nvSpPr>
          <p:cNvPr id="11" name="Title 1">
            <a:extLst>
              <a:ext uri="{FF2B5EF4-FFF2-40B4-BE49-F238E27FC236}">
                <a16:creationId xmlns:a16="http://schemas.microsoft.com/office/drawing/2014/main" id="{66808BD4-868A-01E5-9854-911DA2F64AC9}"/>
              </a:ext>
            </a:extLst>
          </p:cNvPr>
          <p:cNvSpPr>
            <a:spLocks noGrp="1"/>
          </p:cNvSpPr>
          <p:nvPr>
            <p:ph type="title" hasCustomPrompt="1"/>
          </p:nvPr>
        </p:nvSpPr>
        <p:spPr>
          <a:xfrm>
            <a:off x="233593" y="543878"/>
            <a:ext cx="4555940" cy="694054"/>
          </a:xfrm>
        </p:spPr>
        <p:txBody>
          <a:bodyPr anchor="b">
            <a:noAutofit/>
          </a:bodyPr>
          <a:lstStyle>
            <a:lvl1pPr>
              <a:lnSpc>
                <a:spcPts val="4300"/>
              </a:lnSpc>
              <a:spcBef>
                <a:spcPts val="2600"/>
              </a:spcBef>
              <a:defRPr sz="3600">
                <a:solidFill>
                  <a:schemeClr val="bg1"/>
                </a:solidFill>
              </a:defRPr>
            </a:lvl1pPr>
          </a:lstStyle>
          <a:p>
            <a:r>
              <a:rPr lang="en-GB"/>
              <a:t>Slide Title </a:t>
            </a:r>
            <a:endParaRPr lang="en-US"/>
          </a:p>
        </p:txBody>
      </p:sp>
      <p:sp>
        <p:nvSpPr>
          <p:cNvPr id="4" name="Slide Number Placeholder 5">
            <a:extLst>
              <a:ext uri="{FF2B5EF4-FFF2-40B4-BE49-F238E27FC236}">
                <a16:creationId xmlns:a16="http://schemas.microsoft.com/office/drawing/2014/main" id="{DBC81B4D-ABA1-715B-52EE-40D32F09B96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bg1"/>
                </a:solidFill>
                <a:latin typeface="Century Gothic" panose="020B0502020202020204" pitchFamily="34" charset="0"/>
              </a:defRPr>
            </a:lvl1pPr>
          </a:lstStyle>
          <a:p>
            <a:r>
              <a:rPr lang="en-GB" dirty="0"/>
              <a:t>© PSHE Association 2025</a:t>
            </a:r>
          </a:p>
        </p:txBody>
      </p:sp>
      <p:pic>
        <p:nvPicPr>
          <p:cNvPr id="6" name="Picture 5" descr="A close-up of a logo&#10;&#10;Description automatically generated">
            <a:extLst>
              <a:ext uri="{FF2B5EF4-FFF2-40B4-BE49-F238E27FC236}">
                <a16:creationId xmlns:a16="http://schemas.microsoft.com/office/drawing/2014/main" id="{4A65BD89-9C36-683A-1339-04B2639CB305}"/>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513639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SF - plain whit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C8D52-B310-B426-CA75-DA7EB0182F1B}"/>
              </a:ext>
            </a:extLst>
          </p:cNvPr>
          <p:cNvSpPr>
            <a:spLocks noGrp="1"/>
          </p:cNvSpPr>
          <p:nvPr>
            <p:ph type="title" hasCustomPrompt="1"/>
          </p:nvPr>
        </p:nvSpPr>
        <p:spPr>
          <a:xfrm>
            <a:off x="233592" y="543878"/>
            <a:ext cx="7749945" cy="694054"/>
          </a:xfrm>
        </p:spPr>
        <p:txBody>
          <a:bodyPr anchor="b">
            <a:noAutofit/>
          </a:bodyPr>
          <a:lstStyle>
            <a:lvl1pPr>
              <a:lnSpc>
                <a:spcPts val="4300"/>
              </a:lnSpc>
              <a:spcBef>
                <a:spcPts val="2600"/>
              </a:spcBef>
              <a:defRPr sz="3600">
                <a:solidFill>
                  <a:schemeClr val="tx2"/>
                </a:solidFill>
              </a:defRPr>
            </a:lvl1pPr>
          </a:lstStyle>
          <a:p>
            <a:r>
              <a:rPr lang="en-GB" dirty="0"/>
              <a:t>Slide Title </a:t>
            </a:r>
            <a:endParaRPr lang="en-US" dirty="0"/>
          </a:p>
        </p:txBody>
      </p:sp>
      <p:sp>
        <p:nvSpPr>
          <p:cNvPr id="5" name="Slide Number Placeholder 5">
            <a:extLst>
              <a:ext uri="{FF2B5EF4-FFF2-40B4-BE49-F238E27FC236}">
                <a16:creationId xmlns:a16="http://schemas.microsoft.com/office/drawing/2014/main" id="{958A4896-A8F8-0D7A-AE31-BEA33E1F14B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lumMod val="50000"/>
                    <a:lumOff val="50000"/>
                  </a:schemeClr>
                </a:solidFill>
                <a:latin typeface="Century Gothic" panose="020B0502020202020204" pitchFamily="34" charset="0"/>
              </a:defRPr>
            </a:lvl1pPr>
          </a:lstStyle>
          <a:p>
            <a:r>
              <a:rPr lang="en-GB" dirty="0"/>
              <a:t>© PSHE Association 2025</a:t>
            </a:r>
          </a:p>
        </p:txBody>
      </p:sp>
      <p:pic>
        <p:nvPicPr>
          <p:cNvPr id="6" name="Google Shape;109;p36">
            <a:extLst>
              <a:ext uri="{FF2B5EF4-FFF2-40B4-BE49-F238E27FC236}">
                <a16:creationId xmlns:a16="http://schemas.microsoft.com/office/drawing/2014/main" id="{E401EC68-85B4-3C77-2F17-799936FA93CA}"/>
              </a:ext>
            </a:extLst>
          </p:cNvPr>
          <p:cNvPicPr preferRelativeResize="0"/>
          <p:nvPr userDrawn="1"/>
        </p:nvPicPr>
        <p:blipFill rotWithShape="1">
          <a:blip r:embed="rId2">
            <a:alphaModFix/>
          </a:blip>
          <a:srcRect/>
          <a:stretch/>
        </p:blipFill>
        <p:spPr>
          <a:xfrm>
            <a:off x="8091329" y="336172"/>
            <a:ext cx="1479391" cy="301845"/>
          </a:xfrm>
          <a:prstGeom prst="rect">
            <a:avLst/>
          </a:prstGeom>
          <a:noFill/>
          <a:ln>
            <a:noFill/>
          </a:ln>
        </p:spPr>
      </p:pic>
    </p:spTree>
    <p:extLst>
      <p:ext uri="{BB962C8B-B14F-4D97-AF65-F5344CB8AC3E}">
        <p14:creationId xmlns:p14="http://schemas.microsoft.com/office/powerpoint/2010/main" val="118554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 Objectives and outcomes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820D2D3-8DD0-D76F-BFCE-2417C10F4D87}"/>
              </a:ext>
            </a:extLst>
          </p:cNvPr>
          <p:cNvSpPr txBox="1">
            <a:spLocks/>
          </p:cNvSpPr>
          <p:nvPr userDrawn="1"/>
        </p:nvSpPr>
        <p:spPr>
          <a:xfrm>
            <a:off x="405955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outcomes  </a:t>
            </a:r>
            <a:endParaRPr lang="en-US" sz="2400" dirty="0">
              <a:solidFill>
                <a:schemeClr val="accent2"/>
              </a:solidFill>
            </a:endParaRPr>
          </a:p>
        </p:txBody>
      </p:sp>
      <p:sp>
        <p:nvSpPr>
          <p:cNvPr id="4" name="Title 1">
            <a:extLst>
              <a:ext uri="{FF2B5EF4-FFF2-40B4-BE49-F238E27FC236}">
                <a16:creationId xmlns:a16="http://schemas.microsoft.com/office/drawing/2014/main" id="{A51FCE47-53E5-07EF-4FA1-81F7FF144F70}"/>
              </a:ext>
            </a:extLst>
          </p:cNvPr>
          <p:cNvSpPr txBox="1">
            <a:spLocks/>
          </p:cNvSpPr>
          <p:nvPr userDrawn="1"/>
        </p:nvSpPr>
        <p:spPr>
          <a:xfrm>
            <a:off x="226695" y="640634"/>
            <a:ext cx="3748405" cy="694054"/>
          </a:xfrm>
          <a:prstGeom prst="rect">
            <a:avLst/>
          </a:prstGeom>
        </p:spPr>
        <p:txBody>
          <a:bodyPr vert="horz" lIns="91440" tIns="45720" rIns="91440" bIns="45720" rtlCol="0" anchor="ctr">
            <a:noAutofit/>
          </a:bodyPr>
          <a:lstStyle>
            <a:lvl1pPr algn="l" defTabSz="990570" rtl="0" eaLnBrk="1" latinLnBrk="0" hangingPunct="1">
              <a:lnSpc>
                <a:spcPct val="90000"/>
              </a:lnSpc>
              <a:spcBef>
                <a:spcPct val="0"/>
              </a:spcBef>
              <a:buNone/>
              <a:defRPr sz="4000" b="1" kern="1200">
                <a:solidFill>
                  <a:schemeClr val="accent2"/>
                </a:solidFill>
                <a:latin typeface="Century Gothic" panose="020B0502020202020204" pitchFamily="34" charset="0"/>
                <a:ea typeface="+mj-ea"/>
                <a:cs typeface="+mj-cs"/>
              </a:defRPr>
            </a:lvl1pPr>
          </a:lstStyle>
          <a:p>
            <a:r>
              <a:rPr lang="en-GB" sz="2400" dirty="0">
                <a:solidFill>
                  <a:schemeClr val="accent2"/>
                </a:solidFill>
              </a:rPr>
              <a:t>Learning objective  </a:t>
            </a:r>
            <a:endParaRPr lang="en-US" sz="2400" dirty="0">
              <a:solidFill>
                <a:schemeClr val="accent2"/>
              </a:solidFill>
            </a:endParaRPr>
          </a:p>
        </p:txBody>
      </p:sp>
      <p:cxnSp>
        <p:nvCxnSpPr>
          <p:cNvPr id="12" name="Straight Connector 11">
            <a:extLst>
              <a:ext uri="{FF2B5EF4-FFF2-40B4-BE49-F238E27FC236}">
                <a16:creationId xmlns:a16="http://schemas.microsoft.com/office/drawing/2014/main" id="{56F37032-E1C3-E0DE-071E-9FCF250FC0E6}"/>
              </a:ext>
            </a:extLst>
          </p:cNvPr>
          <p:cNvCxnSpPr>
            <a:cxnSpLocks/>
          </p:cNvCxnSpPr>
          <p:nvPr userDrawn="1"/>
        </p:nvCxnSpPr>
        <p:spPr>
          <a:xfrm>
            <a:off x="3878580" y="833120"/>
            <a:ext cx="15240" cy="515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4E170FC3-5D8D-2B8A-AF24-4AE2FCA38D8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5" name="Picture 4" descr="A close-up of a logo&#10;&#10;Description automatically generated">
            <a:extLst>
              <a:ext uri="{FF2B5EF4-FFF2-40B4-BE49-F238E27FC236}">
                <a16:creationId xmlns:a16="http://schemas.microsoft.com/office/drawing/2014/main" id="{E89A8514-0B3D-0DC7-CDC1-808BBA75285B}"/>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7" name="TextBox 6">
            <a:extLst>
              <a:ext uri="{FF2B5EF4-FFF2-40B4-BE49-F238E27FC236}">
                <a16:creationId xmlns:a16="http://schemas.microsoft.com/office/drawing/2014/main" id="{5B05C901-90D1-FED7-EA87-46C6A27A6E9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11" name="Content Placeholder 2">
            <a:extLst>
              <a:ext uri="{FF2B5EF4-FFF2-40B4-BE49-F238E27FC236}">
                <a16:creationId xmlns:a16="http://schemas.microsoft.com/office/drawing/2014/main" id="{80F89E4D-8605-8B87-FBD0-B8AC80F2EE36}"/>
              </a:ext>
            </a:extLst>
          </p:cNvPr>
          <p:cNvSpPr>
            <a:spLocks noGrp="1"/>
          </p:cNvSpPr>
          <p:nvPr>
            <p:ph sz="half" idx="12"/>
          </p:nvPr>
        </p:nvSpPr>
        <p:spPr>
          <a:xfrm>
            <a:off x="234315" y="1333463"/>
            <a:ext cx="3495309"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
        <p:nvSpPr>
          <p:cNvPr id="13" name="Content Placeholder 2">
            <a:extLst>
              <a:ext uri="{FF2B5EF4-FFF2-40B4-BE49-F238E27FC236}">
                <a16:creationId xmlns:a16="http://schemas.microsoft.com/office/drawing/2014/main" id="{53C17DA9-0604-BD71-1867-C143F529086C}"/>
              </a:ext>
            </a:extLst>
          </p:cNvPr>
          <p:cNvSpPr>
            <a:spLocks noGrp="1"/>
          </p:cNvSpPr>
          <p:nvPr>
            <p:ph sz="half" idx="13"/>
          </p:nvPr>
        </p:nvSpPr>
        <p:spPr>
          <a:xfrm>
            <a:off x="4067944" y="1333463"/>
            <a:ext cx="3603625" cy="4650224"/>
          </a:xfrm>
        </p:spPr>
        <p:txBody>
          <a:bodyPr>
            <a:noAutofit/>
          </a:bodyPr>
          <a:lstStyle>
            <a:lvl1pPr marL="0" indent="0">
              <a:lnSpc>
                <a:spcPts val="2500"/>
              </a:lnSpc>
              <a:spcBef>
                <a:spcPts val="1000"/>
              </a:spcBef>
              <a:spcAft>
                <a:spcPts val="1600"/>
              </a:spcAft>
              <a:buNone/>
              <a:defRPr sz="2000"/>
            </a:lvl1pPr>
          </a:lstStyle>
          <a:p>
            <a:pPr lvl="0"/>
            <a:endParaRPr lang="en-US" dirty="0"/>
          </a:p>
        </p:txBody>
      </p:sp>
    </p:spTree>
    <p:extLst>
      <p:ext uri="{BB962C8B-B14F-4D97-AF65-F5344CB8AC3E}">
        <p14:creationId xmlns:p14="http://schemas.microsoft.com/office/powerpoint/2010/main" val="228673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F - Climate for learning + see notes ">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639172"/>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br>
              <a:rPr lang="en-US" sz="160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(See notes below)</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ABD669F8-39F9-206C-9BFE-CC90DDBCD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24C3B23D-8584-0BE9-6A03-02F9C5C12404}"/>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D0C19F99-03CC-F20A-7E2F-B98AAC20156B}"/>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40679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C296A01-0566-BA45-97D1-F56C64466DC7}"/>
              </a:ext>
            </a:extLst>
          </p:cNvPr>
          <p:cNvSpPr>
            <a:spLocks noGrp="1"/>
          </p:cNvSpPr>
          <p:nvPr>
            <p:ph sz="half" idx="12"/>
          </p:nvPr>
        </p:nvSpPr>
        <p:spPr>
          <a:xfrm>
            <a:off x="5025821" y="2496123"/>
            <a:ext cx="4554742" cy="3904677"/>
          </a:xfrm>
        </p:spPr>
        <p:txBody>
          <a:bodyPr>
            <a:normAutofit/>
          </a:bodyPr>
          <a:lstStyle>
            <a:lvl1pPr marL="0" indent="0">
              <a:lnSpc>
                <a:spcPts val="2400"/>
              </a:lnSpc>
              <a:spcBef>
                <a:spcPts val="700"/>
              </a:spcBef>
              <a:spcAft>
                <a:spcPts val="0"/>
              </a:spcAft>
              <a:buNone/>
              <a:defRPr sz="1600"/>
            </a:lvl1pPr>
          </a:lstStyle>
          <a:p>
            <a:pPr lvl="0"/>
            <a:endParaRPr lang="en-US" dirty="0"/>
          </a:p>
        </p:txBody>
      </p:sp>
      <p:sp>
        <p:nvSpPr>
          <p:cNvPr id="8" name="TextBox 7">
            <a:extLst>
              <a:ext uri="{FF2B5EF4-FFF2-40B4-BE49-F238E27FC236}">
                <a16:creationId xmlns:a16="http://schemas.microsoft.com/office/drawing/2014/main" id="{CC531C46-C32B-8326-245D-74305762D335}"/>
              </a:ext>
            </a:extLst>
          </p:cNvPr>
          <p:cNvSpPr txBox="1"/>
          <p:nvPr userDrawn="1"/>
        </p:nvSpPr>
        <p:spPr>
          <a:xfrm>
            <a:off x="5008889" y="1993407"/>
            <a:ext cx="4959626" cy="461665"/>
          </a:xfrm>
          <a:prstGeom prst="rect">
            <a:avLst/>
          </a:prstGeom>
          <a:noFill/>
        </p:spPr>
        <p:txBody>
          <a:bodyPr wrap="square">
            <a:spAutoFit/>
          </a:bodyPr>
          <a:lstStyle/>
          <a:p>
            <a:pPr>
              <a:spcAft>
                <a:spcPts val="800"/>
              </a:spcAft>
            </a:pPr>
            <a:r>
              <a:rPr lang="en-US" sz="2400" b="1" dirty="0">
                <a:solidFill>
                  <a:srgbClr val="EC694A"/>
                </a:solidFill>
                <a:latin typeface="Century Gothic" panose="020B0502020202020204" pitchFamily="34" charset="0"/>
              </a:rPr>
              <a:t>Resources required </a:t>
            </a:r>
          </a:p>
        </p:txBody>
      </p:sp>
      <p:sp>
        <p:nvSpPr>
          <p:cNvPr id="10" name="TextBox 9">
            <a:extLst>
              <a:ext uri="{FF2B5EF4-FFF2-40B4-BE49-F238E27FC236}">
                <a16:creationId xmlns:a16="http://schemas.microsoft.com/office/drawing/2014/main" id="{B60255D6-F7D5-BE51-319F-3AF82F0820EF}"/>
              </a:ext>
            </a:extLst>
          </p:cNvPr>
          <p:cNvSpPr txBox="1"/>
          <p:nvPr userDrawn="1"/>
        </p:nvSpPr>
        <p:spPr>
          <a:xfrm>
            <a:off x="5008889" y="744975"/>
            <a:ext cx="4518025" cy="1176476"/>
          </a:xfrm>
          <a:prstGeom prst="rect">
            <a:avLst/>
          </a:prstGeom>
          <a:noFill/>
        </p:spPr>
        <p:txBody>
          <a:bodyPr wrap="square" rtlCol="0">
            <a:spAutoFit/>
          </a:bodyPr>
          <a:lstStyle/>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2" name="Slide Number Placeholder 5">
            <a:extLst>
              <a:ext uri="{FF2B5EF4-FFF2-40B4-BE49-F238E27FC236}">
                <a16:creationId xmlns:a16="http://schemas.microsoft.com/office/drawing/2014/main" id="{4DB59F04-F5AA-0801-0B13-214D0E13054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4" name="Picture 3" descr="A close-up of a logo&#10;&#10;Description automatically generated">
            <a:extLst>
              <a:ext uri="{FF2B5EF4-FFF2-40B4-BE49-F238E27FC236}">
                <a16:creationId xmlns:a16="http://schemas.microsoft.com/office/drawing/2014/main" id="{976FB27C-E708-05AF-A072-0521FC5BEB55}"/>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6" name="TextBox 5">
            <a:extLst>
              <a:ext uri="{FF2B5EF4-FFF2-40B4-BE49-F238E27FC236}">
                <a16:creationId xmlns:a16="http://schemas.microsoft.com/office/drawing/2014/main" id="{CA738623-8B52-321A-67FF-8DF5CB2FE394}"/>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
        <p:nvSpPr>
          <p:cNvPr id="9" name="TextBox 8">
            <a:extLst>
              <a:ext uri="{FF2B5EF4-FFF2-40B4-BE49-F238E27FC236}">
                <a16:creationId xmlns:a16="http://schemas.microsoft.com/office/drawing/2014/main" id="{D7E42CF0-927F-365D-7773-76DA83AB4CFC}"/>
              </a:ext>
            </a:extLst>
          </p:cNvPr>
          <p:cNvSpPr txBox="1"/>
          <p:nvPr userDrawn="1"/>
        </p:nvSpPr>
        <p:spPr>
          <a:xfrm>
            <a:off x="222307" y="742917"/>
            <a:ext cx="4518025" cy="5241756"/>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dirty="0">
                <a:solidFill>
                  <a:schemeClr val="tx1"/>
                </a:solidFill>
                <a:latin typeface="Century Gothic" panose="020B0502020202020204" pitchFamily="34" charset="0"/>
              </a:rPr>
              <a:t>Make sure you have read the accompanying teacher guidance notes before teaching this lesson. These include relevant subject knowledge and guidance on establishing a safe classroom environment, including sharing ground rules, the limits of confidentiality, approaching the topic sensitively and handling questions effectively. </a:t>
            </a:r>
          </a:p>
          <a:p>
            <a:pPr marL="0" marR="0" lvl="0" indent="0" algn="l" defTabSz="457200" rtl="0" eaLnBrk="1" fontAlgn="auto" latinLnBrk="0" hangingPunct="1">
              <a:lnSpc>
                <a:spcPts val="2400"/>
              </a:lnSpc>
              <a:spcBef>
                <a:spcPts val="1500"/>
              </a:spcBef>
              <a:spcAft>
                <a:spcPts val="0"/>
              </a:spcAft>
              <a:buClrTx/>
              <a:buSzTx/>
              <a:buFontTx/>
              <a:buNone/>
              <a:tabLst/>
              <a:defRPr/>
            </a:pPr>
            <a:r>
              <a:rPr lang="en-US" sz="2400" b="1" dirty="0">
                <a:solidFill>
                  <a:srgbClr val="EC694A"/>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3"/>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2400"/>
              </a:lnSpc>
              <a:spcBef>
                <a:spcPts val="700"/>
              </a:spcBef>
              <a:spcAft>
                <a:spcPts val="0"/>
              </a:spcAft>
              <a:buClrTx/>
              <a:buSzTx/>
              <a:buFontTx/>
              <a:buNone/>
              <a:tabLst/>
              <a:defRPr/>
            </a:pPr>
            <a:endParaRPr lang="en-US"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6038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F - Climate for learning NO see notes-V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2F432C-A1AE-937D-DD11-EE61E68DAD63}"/>
              </a:ext>
            </a:extLst>
          </p:cNvPr>
          <p:cNvSpPr txBox="1"/>
          <p:nvPr userDrawn="1"/>
        </p:nvSpPr>
        <p:spPr>
          <a:xfrm>
            <a:off x="222307" y="742917"/>
            <a:ext cx="4518025" cy="5164747"/>
          </a:xfrm>
          <a:prstGeom prst="rect">
            <a:avLst/>
          </a:prstGeom>
          <a:noFill/>
        </p:spPr>
        <p:txBody>
          <a:bodyPr wrap="square" rtlCol="0">
            <a:spAutoFit/>
          </a:bodyPr>
          <a:lstStyle/>
          <a:p>
            <a:pPr>
              <a:lnSpc>
                <a:spcPts val="3200"/>
              </a:lnSpc>
              <a:spcBef>
                <a:spcPts val="1500"/>
              </a:spcBef>
              <a:spcAft>
                <a:spcPts val="0"/>
              </a:spcAft>
            </a:pPr>
            <a:r>
              <a:rPr lang="en-US" sz="2400" b="1" dirty="0">
                <a:solidFill>
                  <a:schemeClr val="accent2"/>
                </a:solidFill>
                <a:latin typeface="Century Gothic" panose="020B0502020202020204" pitchFamily="34" charset="0"/>
              </a:rPr>
              <a:t>Climate for learning</a:t>
            </a:r>
          </a:p>
          <a:p>
            <a:pPr>
              <a:lnSpc>
                <a:spcPts val="2300"/>
              </a:lnSpc>
            </a:pPr>
            <a:r>
              <a:rPr lang="en-GB" sz="1600" b="0" kern="1200" dirty="0">
                <a:solidFill>
                  <a:schemeClr val="tx1"/>
                </a:solidFill>
                <a:latin typeface="Century Gothic" panose="020B0502020202020204" pitchFamily="34" charset="0"/>
                <a:ea typeface="+mn-ea"/>
                <a:cs typeface="+mn-cs"/>
              </a:rPr>
              <a:t>Make sure you have read the accompanying teacher guidance notes before teaching this lesson. These include relevant subject knowledge for this topic, guidance on creating a safe learning environment, and curriculum links.</a:t>
            </a: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Further guidance</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Members of the PSHE Association can access our website for further guidance </a:t>
            </a:r>
            <a:br>
              <a:rPr lang="en-US" sz="1600" b="0" dirty="0">
                <a:solidFill>
                  <a:schemeClr val="tx1"/>
                </a:solidFill>
                <a:latin typeface="Century Gothic" panose="020B0502020202020204" pitchFamily="34" charset="0"/>
              </a:rPr>
            </a:br>
            <a:r>
              <a:rPr lang="en-US" sz="1600" b="0" dirty="0">
                <a:solidFill>
                  <a:schemeClr val="tx1"/>
                </a:solidFill>
                <a:latin typeface="Century Gothic" panose="020B0502020202020204" pitchFamily="34" charset="0"/>
                <a:hlinkClick r:id="rId2"/>
              </a:rPr>
              <a:t>www.pshe-association.org.uk/</a:t>
            </a:r>
            <a:endParaRPr lang="en-US" sz="1600" b="0" dirty="0">
              <a:solidFill>
                <a:schemeClr val="tx1"/>
              </a:solidFill>
              <a:latin typeface="Century Gothic" panose="020B0502020202020204" pitchFamily="34" charset="0"/>
            </a:endParaRPr>
          </a:p>
          <a:p>
            <a:pPr marL="0" marR="0" lvl="0" indent="0" algn="l" defTabSz="457200" rtl="0" eaLnBrk="1" fontAlgn="auto" latinLnBrk="0" hangingPunct="1">
              <a:lnSpc>
                <a:spcPts val="3200"/>
              </a:lnSpc>
              <a:spcBef>
                <a:spcPts val="1500"/>
              </a:spcBef>
              <a:spcAft>
                <a:spcPts val="0"/>
              </a:spcAft>
              <a:buClrTx/>
              <a:buSzTx/>
              <a:buFontTx/>
              <a:buNone/>
              <a:tabLst/>
              <a:defRPr/>
            </a:pPr>
            <a:r>
              <a:rPr lang="en-US" sz="2400" b="1" dirty="0">
                <a:solidFill>
                  <a:schemeClr val="accent2"/>
                </a:solidFill>
                <a:latin typeface="Century Gothic" panose="020B0502020202020204" pitchFamily="34" charset="0"/>
              </a:rPr>
              <a:t>Duration </a:t>
            </a:r>
          </a:p>
          <a:p>
            <a:pPr marL="0" marR="0" lvl="0" indent="0" algn="l" defTabSz="457200" rtl="0" eaLnBrk="1" fontAlgn="auto" latinLnBrk="0" hangingPunct="1">
              <a:lnSpc>
                <a:spcPts val="2400"/>
              </a:lnSpc>
              <a:spcBef>
                <a:spcPts val="700"/>
              </a:spcBef>
              <a:spcAft>
                <a:spcPts val="0"/>
              </a:spcAft>
              <a:buClrTx/>
              <a:buSzTx/>
              <a:buFontTx/>
              <a:buNone/>
              <a:tabLst/>
              <a:defRPr/>
            </a:pPr>
            <a:r>
              <a:rPr lang="en-US" sz="1600" b="0" dirty="0">
                <a:solidFill>
                  <a:schemeClr val="tx1"/>
                </a:solidFill>
                <a:latin typeface="Century Gothic" panose="020B0502020202020204" pitchFamily="34" charset="0"/>
              </a:rPr>
              <a:t>This has been designed to be taught as a </a:t>
            </a:r>
            <a:br>
              <a:rPr lang="en-US" sz="1600" b="0" dirty="0">
                <a:solidFill>
                  <a:schemeClr val="tx1"/>
                </a:solidFill>
                <a:latin typeface="Century Gothic" panose="020B0502020202020204" pitchFamily="34" charset="0"/>
              </a:rPr>
            </a:br>
            <a:r>
              <a:rPr lang="en-US" sz="1600" b="1" dirty="0">
                <a:solidFill>
                  <a:schemeClr val="tx1"/>
                </a:solidFill>
                <a:latin typeface="Century Gothic" panose="020B0502020202020204" pitchFamily="34" charset="0"/>
              </a:rPr>
              <a:t>60 minute </a:t>
            </a:r>
            <a:r>
              <a:rPr lang="en-US" sz="1600" b="0" dirty="0">
                <a:solidFill>
                  <a:schemeClr val="tx1"/>
                </a:solidFill>
                <a:latin typeface="Century Gothic" panose="020B0502020202020204" pitchFamily="34" charset="0"/>
              </a:rPr>
              <a:t>PSHE education lesson.</a:t>
            </a:r>
          </a:p>
        </p:txBody>
      </p:sp>
      <p:sp>
        <p:nvSpPr>
          <p:cNvPr id="11" name="Content Placeholder 2">
            <a:extLst>
              <a:ext uri="{FF2B5EF4-FFF2-40B4-BE49-F238E27FC236}">
                <a16:creationId xmlns:a16="http://schemas.microsoft.com/office/drawing/2014/main" id="{AFBFE3F0-AF15-64D4-9972-B459CF0CF8B0}"/>
              </a:ext>
            </a:extLst>
          </p:cNvPr>
          <p:cNvSpPr>
            <a:spLocks noGrp="1"/>
          </p:cNvSpPr>
          <p:nvPr>
            <p:ph sz="half" idx="12"/>
          </p:nvPr>
        </p:nvSpPr>
        <p:spPr>
          <a:xfrm>
            <a:off x="5018405" y="1215083"/>
            <a:ext cx="4562158" cy="4573593"/>
          </a:xfrm>
        </p:spPr>
        <p:txBody>
          <a:bodyPr>
            <a:normAutofit/>
          </a:bodyPr>
          <a:lstStyle>
            <a:lvl1pPr marL="0" indent="0">
              <a:lnSpc>
                <a:spcPts val="2400"/>
              </a:lnSpc>
              <a:spcBef>
                <a:spcPts val="700"/>
              </a:spcBef>
              <a:spcAft>
                <a:spcPts val="0"/>
              </a:spcAft>
              <a:buNone/>
              <a:defRPr sz="1600"/>
            </a:lvl1pPr>
          </a:lstStyle>
          <a:p>
            <a:pPr lvl="0"/>
            <a:endParaRPr lang="en-US"/>
          </a:p>
        </p:txBody>
      </p:sp>
      <p:sp>
        <p:nvSpPr>
          <p:cNvPr id="4" name="TextBox 3">
            <a:extLst>
              <a:ext uri="{FF2B5EF4-FFF2-40B4-BE49-F238E27FC236}">
                <a16:creationId xmlns:a16="http://schemas.microsoft.com/office/drawing/2014/main" id="{3CD0CA89-1742-42B4-825B-1D7BCA80F06C}"/>
              </a:ext>
            </a:extLst>
          </p:cNvPr>
          <p:cNvSpPr txBox="1"/>
          <p:nvPr userDrawn="1"/>
        </p:nvSpPr>
        <p:spPr>
          <a:xfrm>
            <a:off x="5003800" y="742917"/>
            <a:ext cx="4953000" cy="461665"/>
          </a:xfrm>
          <a:prstGeom prst="rect">
            <a:avLst/>
          </a:prstGeom>
          <a:noFill/>
        </p:spPr>
        <p:txBody>
          <a:bodyPr wrap="square">
            <a:spAutoFit/>
          </a:bodyPr>
          <a:lstStyle/>
          <a:p>
            <a:pPr>
              <a:spcAft>
                <a:spcPts val="800"/>
              </a:spcAft>
            </a:pPr>
            <a:r>
              <a:rPr lang="en-US" sz="2400" b="1" dirty="0">
                <a:solidFill>
                  <a:schemeClr val="accent2"/>
                </a:solidFill>
                <a:latin typeface="Century Gothic" panose="020B0502020202020204" pitchFamily="34" charset="0"/>
              </a:rPr>
              <a:t>Resources required  </a:t>
            </a:r>
          </a:p>
        </p:txBody>
      </p:sp>
      <p:sp>
        <p:nvSpPr>
          <p:cNvPr id="2" name="Slide Number Placeholder 5">
            <a:extLst>
              <a:ext uri="{FF2B5EF4-FFF2-40B4-BE49-F238E27FC236}">
                <a16:creationId xmlns:a16="http://schemas.microsoft.com/office/drawing/2014/main" id="{5EA43B49-578E-7273-9BED-0859E6813803}"/>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3" name="Picture 2" descr="A close-up of a logo&#10;&#10;Description automatically generated">
            <a:extLst>
              <a:ext uri="{FF2B5EF4-FFF2-40B4-BE49-F238E27FC236}">
                <a16:creationId xmlns:a16="http://schemas.microsoft.com/office/drawing/2014/main" id="{890094DA-0C3A-95C9-412D-7EF35C99FA16}"/>
              </a:ext>
            </a:extLst>
          </p:cNvPr>
          <p:cNvPicPr>
            <a:picLocks noChangeAspect="1"/>
          </p:cNvPicPr>
          <p:nvPr userDrawn="1"/>
        </p:nvPicPr>
        <p:blipFill>
          <a:blip r:embed="rId3"/>
          <a:stretch>
            <a:fillRect/>
          </a:stretch>
        </p:blipFill>
        <p:spPr>
          <a:xfrm>
            <a:off x="8091328" y="349230"/>
            <a:ext cx="1479392" cy="301845"/>
          </a:xfrm>
          <a:prstGeom prst="rect">
            <a:avLst/>
          </a:prstGeom>
        </p:spPr>
      </p:pic>
      <p:sp>
        <p:nvSpPr>
          <p:cNvPr id="5" name="TextBox 4">
            <a:extLst>
              <a:ext uri="{FF2B5EF4-FFF2-40B4-BE49-F238E27FC236}">
                <a16:creationId xmlns:a16="http://schemas.microsoft.com/office/drawing/2014/main" id="{54846773-2F9B-03A7-B8D3-0C81B4CCFDD5}"/>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224903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F - blank ">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A07717-61DE-6F15-36BC-615CA852FE06}"/>
              </a:ext>
            </a:extLst>
          </p:cNvPr>
          <p:cNvSpPr>
            <a:spLocks noGrp="1"/>
          </p:cNvSpPr>
          <p:nvPr>
            <p:ph type="title" hasCustomPrompt="1"/>
          </p:nvPr>
        </p:nvSpPr>
        <p:spPr>
          <a:xfrm>
            <a:off x="224155" y="582276"/>
            <a:ext cx="7498822" cy="694054"/>
          </a:xfrm>
        </p:spPr>
        <p:txBody>
          <a:bodyPr>
            <a:noAutofit/>
          </a:bodyPr>
          <a:lstStyle>
            <a:lvl1pPr>
              <a:defRPr sz="3600">
                <a:solidFill>
                  <a:schemeClr val="accent2"/>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094BB503-8807-82A5-14DF-4F12CC984B5E}"/>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7" name="Picture 6" descr="A close-up of a logo&#10;&#10;Description automatically generated">
            <a:extLst>
              <a:ext uri="{FF2B5EF4-FFF2-40B4-BE49-F238E27FC236}">
                <a16:creationId xmlns:a16="http://schemas.microsoft.com/office/drawing/2014/main" id="{8B3FB9FE-20B6-D2A7-0CA0-B53FFE1AD36F}"/>
              </a:ext>
            </a:extLst>
          </p:cNvPr>
          <p:cNvPicPr>
            <a:picLocks noChangeAspect="1"/>
          </p:cNvPicPr>
          <p:nvPr userDrawn="1"/>
        </p:nvPicPr>
        <p:blipFill>
          <a:blip r:embed="rId2"/>
          <a:stretch>
            <a:fillRect/>
          </a:stretch>
        </p:blipFill>
        <p:spPr>
          <a:xfrm>
            <a:off x="8091328" y="349230"/>
            <a:ext cx="1479392" cy="301845"/>
          </a:xfrm>
          <a:prstGeom prst="rect">
            <a:avLst/>
          </a:prstGeom>
        </p:spPr>
      </p:pic>
      <p:sp>
        <p:nvSpPr>
          <p:cNvPr id="8" name="TextBox 7">
            <a:extLst>
              <a:ext uri="{FF2B5EF4-FFF2-40B4-BE49-F238E27FC236}">
                <a16:creationId xmlns:a16="http://schemas.microsoft.com/office/drawing/2014/main" id="{F98F271E-351A-C0DA-5ED1-7A9B87676B6A}"/>
              </a:ext>
            </a:extLst>
          </p:cNvPr>
          <p:cNvSpPr txBox="1"/>
          <p:nvPr userDrawn="1"/>
        </p:nvSpPr>
        <p:spPr>
          <a:xfrm>
            <a:off x="239605" y="6450755"/>
            <a:ext cx="6195917" cy="261610"/>
          </a:xfrm>
          <a:prstGeom prst="rect">
            <a:avLst/>
          </a:prstGeom>
          <a:noFill/>
        </p:spPr>
        <p:txBody>
          <a:bodyPr wrap="square" rtlCol="0">
            <a:spAutoFit/>
          </a:bodyPr>
          <a:lstStyle/>
          <a:p>
            <a:r>
              <a:rPr lang="en-US" sz="1050" dirty="0">
                <a:solidFill>
                  <a:schemeClr val="tx1"/>
                </a:solidFill>
                <a:latin typeface="Century Gothic" panose="020B0502020202020204" pitchFamily="34" charset="0"/>
              </a:rPr>
              <a:t>Teacher slide</a:t>
            </a:r>
          </a:p>
        </p:txBody>
      </p:sp>
    </p:spTree>
    <p:extLst>
      <p:ext uri="{BB962C8B-B14F-4D97-AF65-F5344CB8AC3E}">
        <p14:creationId xmlns:p14="http://schemas.microsoft.com/office/powerpoint/2010/main" val="102725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SF - Lesson title_1">
    <p:bg>
      <p:bgPr>
        <a:solidFill>
          <a:schemeClr val="accent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C31F58-A7AD-D2D2-B25C-33A91C6F344D}"/>
              </a:ext>
            </a:extLst>
          </p:cNvPr>
          <p:cNvSpPr txBox="1"/>
          <p:nvPr userDrawn="1"/>
        </p:nvSpPr>
        <p:spPr>
          <a:xfrm>
            <a:off x="7239000" y="6408420"/>
            <a:ext cx="184731" cy="369332"/>
          </a:xfrm>
          <a:prstGeom prst="rect">
            <a:avLst/>
          </a:prstGeom>
          <a:noFill/>
        </p:spPr>
        <p:txBody>
          <a:bodyPr wrap="none" rtlCol="0">
            <a:spAutoFit/>
          </a:bodyPr>
          <a:lstStyle/>
          <a:p>
            <a:endParaRPr lang="en-US"/>
          </a:p>
        </p:txBody>
      </p:sp>
      <p:sp>
        <p:nvSpPr>
          <p:cNvPr id="15" name="Text Placeholder 5">
            <a:extLst>
              <a:ext uri="{FF2B5EF4-FFF2-40B4-BE49-F238E27FC236}">
                <a16:creationId xmlns:a16="http://schemas.microsoft.com/office/drawing/2014/main" id="{84F77F2C-B8A7-2180-E207-341DA2C9E1FC}"/>
              </a:ext>
            </a:extLst>
          </p:cNvPr>
          <p:cNvSpPr>
            <a:spLocks noGrp="1"/>
          </p:cNvSpPr>
          <p:nvPr>
            <p:ph type="body" sz="quarter" idx="15" hasCustomPrompt="1"/>
          </p:nvPr>
        </p:nvSpPr>
        <p:spPr>
          <a:xfrm>
            <a:off x="0" y="197801"/>
            <a:ext cx="1859280" cy="498475"/>
          </a:xfrm>
          <a:solidFill>
            <a:schemeClr val="bg2"/>
          </a:solidFill>
        </p:spPr>
        <p:txBody>
          <a:bodyPr anchor="ctr">
            <a:normAutofit/>
          </a:bodyPr>
          <a:lstStyle>
            <a:lvl1pPr marL="216000" indent="0">
              <a:buNone/>
              <a:defRPr sz="2400">
                <a:solidFill>
                  <a:schemeClr val="tx1"/>
                </a:solidFill>
                <a:latin typeface="Century Gothic" panose="020B0502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Lesson X</a:t>
            </a:r>
            <a:endParaRPr lang="en-GB" dirty="0"/>
          </a:p>
        </p:txBody>
      </p:sp>
      <p:sp>
        <p:nvSpPr>
          <p:cNvPr id="3" name="Title 1">
            <a:extLst>
              <a:ext uri="{FF2B5EF4-FFF2-40B4-BE49-F238E27FC236}">
                <a16:creationId xmlns:a16="http://schemas.microsoft.com/office/drawing/2014/main" id="{A9C42C64-A2AE-AE48-5B4D-DDEC501BADCC}"/>
              </a:ext>
            </a:extLst>
          </p:cNvPr>
          <p:cNvSpPr>
            <a:spLocks noGrp="1"/>
          </p:cNvSpPr>
          <p:nvPr>
            <p:ph type="title" hasCustomPrompt="1"/>
          </p:nvPr>
        </p:nvSpPr>
        <p:spPr>
          <a:xfrm>
            <a:off x="232082" y="1271142"/>
            <a:ext cx="5151120" cy="1325563"/>
          </a:xfrm>
        </p:spPr>
        <p:txBody>
          <a:bodyPr>
            <a:normAutofit/>
          </a:bodyPr>
          <a:lstStyle>
            <a:lvl1pPr>
              <a:lnSpc>
                <a:spcPts val="5900"/>
              </a:lnSpc>
              <a:spcBef>
                <a:spcPts val="4200"/>
              </a:spcBef>
              <a:defRPr sz="5200">
                <a:solidFill>
                  <a:schemeClr val="bg1"/>
                </a:solidFill>
              </a:defRPr>
            </a:lvl1pPr>
          </a:lstStyle>
          <a:p>
            <a:r>
              <a:rPr lang="en-GB" dirty="0"/>
              <a:t>Slide Title </a:t>
            </a:r>
            <a:endParaRPr lang="en-US" dirty="0"/>
          </a:p>
        </p:txBody>
      </p:sp>
      <p:sp>
        <p:nvSpPr>
          <p:cNvPr id="6" name="Slide Number Placeholder 5">
            <a:extLst>
              <a:ext uri="{FF2B5EF4-FFF2-40B4-BE49-F238E27FC236}">
                <a16:creationId xmlns:a16="http://schemas.microsoft.com/office/drawing/2014/main" id="{1751FA22-7FFF-D15C-9949-B592D645673D}"/>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descr="A close-up of a logo&#10;&#10;Description automatically generated">
            <a:extLst>
              <a:ext uri="{FF2B5EF4-FFF2-40B4-BE49-F238E27FC236}">
                <a16:creationId xmlns:a16="http://schemas.microsoft.com/office/drawing/2014/main" id="{1A57D409-EC48-0997-B0C8-838FC922D3B8}"/>
              </a:ext>
            </a:extLst>
          </p:cNvPr>
          <p:cNvPicPr>
            <a:picLocks noChangeAspect="1"/>
          </p:cNvPicPr>
          <p:nvPr userDrawn="1"/>
        </p:nvPicPr>
        <p:blipFill>
          <a:blip r:embed="rId2"/>
          <a:stretch>
            <a:fillRect/>
          </a:stretch>
        </p:blipFill>
        <p:spPr>
          <a:xfrm>
            <a:off x="8091328" y="349230"/>
            <a:ext cx="1479392" cy="301845"/>
          </a:xfrm>
          <a:prstGeom prst="rect">
            <a:avLst/>
          </a:prstGeom>
        </p:spPr>
      </p:pic>
    </p:spTree>
    <p:extLst>
      <p:ext uri="{BB962C8B-B14F-4D97-AF65-F5344CB8AC3E}">
        <p14:creationId xmlns:p14="http://schemas.microsoft.com/office/powerpoint/2010/main" val="410207369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5" name="Slide Number Placeholder 5">
            <a:extLst>
              <a:ext uri="{FF2B5EF4-FFF2-40B4-BE49-F238E27FC236}">
                <a16:creationId xmlns:a16="http://schemas.microsoft.com/office/drawing/2014/main" id="{D734BCF7-9077-EC02-0FF2-D789ECF9339B}"/>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00273752"/>
      </p:ext>
    </p:extLst>
  </p:cSld>
  <p:clrMap bg1="dk1" tx1="lt1" bg2="dk2" tx2="lt2" accent1="accent1" accent2="accent2" accent3="accent3" accent4="accent4" accent5="accent5" accent6="accent6" hlink="hlink" folHlink="folHlink"/>
  <p:sldLayoutIdLst>
    <p:sldLayoutId id="2147483666" r:id="rId1"/>
    <p:sldLayoutId id="2147483664" r:id="rId2"/>
    <p:sldLayoutId id="2147483667" r:id="rId3"/>
    <p:sldLayoutId id="2147483668" r:id="rId4"/>
    <p:sldLayoutId id="2147483669" r:id="rId5"/>
    <p:sldLayoutId id="2147483703" r:id="rId6"/>
    <p:sldLayoutId id="2147483702" r:id="rId7"/>
    <p:sldLayoutId id="2147483670" r:id="rId8"/>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6240" userDrawn="1">
          <p15:clr>
            <a:srgbClr val="F26B43"/>
          </p15:clr>
        </p15:guide>
        <p15:guide id="3" pos="208" userDrawn="1">
          <p15:clr>
            <a:srgbClr val="F26B43"/>
          </p15:clr>
        </p15:guide>
        <p15:guide id="4" pos="1008" userDrawn="1">
          <p15:clr>
            <a:srgbClr val="F26B43"/>
          </p15:clr>
        </p15:guide>
        <p15:guide id="5" pos="1208" userDrawn="1">
          <p15:clr>
            <a:srgbClr val="F26B43"/>
          </p15:clr>
        </p15:guide>
        <p15:guide id="6" pos="2008" userDrawn="1">
          <p15:clr>
            <a:srgbClr val="F26B43"/>
          </p15:clr>
        </p15:guide>
        <p15:guide id="7" pos="2216" userDrawn="1">
          <p15:clr>
            <a:srgbClr val="F26B43"/>
          </p15:clr>
        </p15:guide>
        <p15:guide id="8" pos="3016" userDrawn="1">
          <p15:clr>
            <a:srgbClr val="F26B43"/>
          </p15:clr>
        </p15:guide>
        <p15:guide id="9" pos="3224" userDrawn="1">
          <p15:clr>
            <a:srgbClr val="F26B43"/>
          </p15:clr>
        </p15:guide>
        <p15:guide id="10" pos="4024" userDrawn="1">
          <p15:clr>
            <a:srgbClr val="F26B43"/>
          </p15:clr>
        </p15:guide>
        <p15:guide id="11" pos="4232" userDrawn="1">
          <p15:clr>
            <a:srgbClr val="F26B43"/>
          </p15:clr>
        </p15:guide>
        <p15:guide id="12" pos="5032" userDrawn="1">
          <p15:clr>
            <a:srgbClr val="F26B43"/>
          </p15:clr>
        </p15:guide>
        <p15:guide id="13" pos="5232" userDrawn="1">
          <p15:clr>
            <a:srgbClr val="F26B43"/>
          </p15:clr>
        </p15:guide>
        <p15:guide id="14" pos="6032" userDrawn="1">
          <p15:clr>
            <a:srgbClr val="F26B43"/>
          </p15:clr>
        </p15:guide>
        <p15:guide id="15" orient="horz" userDrawn="1">
          <p15:clr>
            <a:srgbClr val="F26B43"/>
          </p15:clr>
        </p15:guide>
        <p15:guide id="16" orient="horz" pos="4320" userDrawn="1">
          <p15:clr>
            <a:srgbClr val="F26B43"/>
          </p15:clr>
        </p15:guide>
        <p15:guide id="17" orient="horz" pos="208" userDrawn="1">
          <p15:clr>
            <a:srgbClr val="F26B43"/>
          </p15:clr>
        </p15:guide>
        <p15:guide id="18" orient="horz" pos="688" userDrawn="1">
          <p15:clr>
            <a:srgbClr val="F26B43"/>
          </p15:clr>
        </p15:guide>
        <p15:guide id="19" orient="horz" pos="888" userDrawn="1">
          <p15:clr>
            <a:srgbClr val="F26B43"/>
          </p15:clr>
        </p15:guide>
        <p15:guide id="20" orient="horz" pos="1368" userDrawn="1">
          <p15:clr>
            <a:srgbClr val="F26B43"/>
          </p15:clr>
        </p15:guide>
        <p15:guide id="21" orient="horz" pos="1576" userDrawn="1">
          <p15:clr>
            <a:srgbClr val="F26B43"/>
          </p15:clr>
        </p15:guide>
        <p15:guide id="22" orient="horz" pos="2056" userDrawn="1">
          <p15:clr>
            <a:srgbClr val="F26B43"/>
          </p15:clr>
        </p15:guide>
        <p15:guide id="23" orient="horz" pos="2264" userDrawn="1">
          <p15:clr>
            <a:srgbClr val="F26B43"/>
          </p15:clr>
        </p15:guide>
        <p15:guide id="24" orient="horz" pos="2744" userDrawn="1">
          <p15:clr>
            <a:srgbClr val="F26B43"/>
          </p15:clr>
        </p15:guide>
        <p15:guide id="25" orient="horz" pos="2952" userDrawn="1">
          <p15:clr>
            <a:srgbClr val="F26B43"/>
          </p15:clr>
        </p15:guide>
        <p15:guide id="26" orient="horz" pos="3432" userDrawn="1">
          <p15:clr>
            <a:srgbClr val="F26B43"/>
          </p15:clr>
        </p15:guide>
        <p15:guide id="27" orient="horz" pos="3632" userDrawn="1">
          <p15:clr>
            <a:srgbClr val="F26B43"/>
          </p15:clr>
        </p15:guide>
        <p15:guide id="28" orient="horz" pos="411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207" y="365127"/>
            <a:ext cx="9135533"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341207" y="1825625"/>
            <a:ext cx="9135533"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341207" y="6356352"/>
            <a:ext cx="2228850" cy="365125"/>
          </a:xfrm>
          <a:prstGeom prst="rect">
            <a:avLst/>
          </a:prstGeom>
        </p:spPr>
        <p:txBody>
          <a:bodyPr vert="horz" lIns="91440" tIns="45720" rIns="91440" bIns="45720" rtlCol="0" anchor="ctr"/>
          <a:lstStyle>
            <a:lvl1pPr algn="l">
              <a:defRPr sz="1083">
                <a:solidFill>
                  <a:schemeClr val="tx1"/>
                </a:solidFill>
                <a:latin typeface="Century Gothic" panose="020B0502020202020204" pitchFamily="34" charset="0"/>
              </a:defRPr>
            </a:lvl1pPr>
          </a:lstStyle>
          <a:p>
            <a:r>
              <a:rPr lang="en-GB" b="1"/>
              <a:t>‹#›</a:t>
            </a:r>
            <a:endParaRPr lang="en-US"/>
          </a:p>
        </p:txBody>
      </p:sp>
      <p:sp>
        <p:nvSpPr>
          <p:cNvPr id="6" name="Slide Number Placeholder 5"/>
          <p:cNvSpPr>
            <a:spLocks noGrp="1"/>
          </p:cNvSpPr>
          <p:nvPr>
            <p:ph type="sldNum" sz="quarter" idx="4"/>
          </p:nvPr>
        </p:nvSpPr>
        <p:spPr>
          <a:xfrm>
            <a:off x="7247890" y="6356352"/>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3162068689"/>
      </p:ext>
    </p:extLst>
  </p:cSld>
  <p:clrMap bg1="lt1" tx1="dk1" bg2="lt2" tx2="dk2" accent1="accent1" accent2="accent2" accent3="accent3" accent4="accent4" accent5="accent5" accent6="accent6" hlink="hlink" folHlink="folHlink"/>
  <p:sldLayoutIdLst>
    <p:sldLayoutId id="2147483672" r:id="rId1"/>
    <p:sldLayoutId id="2147483700" r:id="rId2"/>
    <p:sldLayoutId id="2147483699" r:id="rId3"/>
    <p:sldLayoutId id="2147483698" r:id="rId4"/>
    <p:sldLayoutId id="2147483678" r:id="rId5"/>
    <p:sldLayoutId id="2147483685" r:id="rId6"/>
    <p:sldLayoutId id="2147483687" r:id="rId7"/>
    <p:sldLayoutId id="2147483688" r:id="rId8"/>
    <p:sldLayoutId id="2147483680" r:id="rId9"/>
    <p:sldLayoutId id="2147483686" r:id="rId10"/>
    <p:sldLayoutId id="2147483694" r:id="rId11"/>
    <p:sldLayoutId id="2147483696" r:id="rId12"/>
    <p:sldLayoutId id="2147483693" r:id="rId13"/>
    <p:sldLayoutId id="2147483695" r:id="rId14"/>
    <p:sldLayoutId id="2147483691" r:id="rId15"/>
    <p:sldLayoutId id="2147483682" r:id="rId16"/>
    <p:sldLayoutId id="2147483689" r:id="rId17"/>
    <p:sldLayoutId id="2147483690" r:id="rId18"/>
    <p:sldLayoutId id="2147483704" r:id="rId19"/>
    <p:sldLayoutId id="2147483706" r:id="rId20"/>
    <p:sldLayoutId id="2147483705" r:id="rId21"/>
    <p:sldLayoutId id="2147483708" r:id="rId22"/>
    <p:sldLayoutId id="2147483701" r:id="rId23"/>
    <p:sldLayoutId id="2147483677" r:id="rId24"/>
  </p:sldLayoutIdLst>
  <p:hf hdr="0" ftr="0" dt="0"/>
  <p:txStyles>
    <p:titleStyle>
      <a:lvl1pPr algn="l" defTabSz="990570" rtl="0" eaLnBrk="1" latinLnBrk="0" hangingPunct="1">
        <a:lnSpc>
          <a:spcPct val="90000"/>
        </a:lnSpc>
        <a:spcBef>
          <a:spcPct val="0"/>
        </a:spcBef>
        <a:buNone/>
        <a:defRPr sz="3900" b="1" kern="1200">
          <a:solidFill>
            <a:schemeClr val="tx1"/>
          </a:solidFill>
          <a:latin typeface="Century Gothic" panose="020B0502020202020204" pitchFamily="34" charset="0"/>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2FFF7E"/>
          </p15:clr>
        </p15:guide>
        <p15:guide id="2" pos="6240" userDrawn="1">
          <p15:clr>
            <a:srgbClr val="2FFF7E"/>
          </p15:clr>
        </p15:guide>
        <p15:guide id="3" pos="204" userDrawn="1">
          <p15:clr>
            <a:srgbClr val="2FFF7E"/>
          </p15:clr>
        </p15:guide>
        <p15:guide id="4" pos="1005" userDrawn="1">
          <p15:clr>
            <a:srgbClr val="2FFF7E"/>
          </p15:clr>
        </p15:guide>
        <p15:guide id="5" pos="1210" userDrawn="1">
          <p15:clr>
            <a:srgbClr val="2FFF7E"/>
          </p15:clr>
        </p15:guide>
        <p15:guide id="6" pos="2011" userDrawn="1">
          <p15:clr>
            <a:srgbClr val="2FFF7E"/>
          </p15:clr>
        </p15:guide>
        <p15:guide id="7" pos="2216" userDrawn="1">
          <p15:clr>
            <a:srgbClr val="2FFF7E"/>
          </p15:clr>
        </p15:guide>
        <p15:guide id="8" pos="3017" userDrawn="1">
          <p15:clr>
            <a:srgbClr val="2FFF7E"/>
          </p15:clr>
        </p15:guide>
        <p15:guide id="9" pos="3222" userDrawn="1">
          <p15:clr>
            <a:srgbClr val="2FFF7E"/>
          </p15:clr>
        </p15:guide>
        <p15:guide id="10" pos="4023" userDrawn="1">
          <p15:clr>
            <a:srgbClr val="2FFF7E"/>
          </p15:clr>
        </p15:guide>
        <p15:guide id="11" pos="4228" userDrawn="1">
          <p15:clr>
            <a:srgbClr val="2FFF7E"/>
          </p15:clr>
        </p15:guide>
        <p15:guide id="12" pos="5029" userDrawn="1">
          <p15:clr>
            <a:srgbClr val="2FFF7E"/>
          </p15:clr>
        </p15:guide>
        <p15:guide id="13" pos="5234" userDrawn="1">
          <p15:clr>
            <a:srgbClr val="2FFF7E"/>
          </p15:clr>
        </p15:guide>
        <p15:guide id="14" pos="6035" userDrawn="1">
          <p15:clr>
            <a:srgbClr val="2FFF7E"/>
          </p15:clr>
        </p15:guide>
        <p15:guide id="15" orient="horz" userDrawn="1">
          <p15:clr>
            <a:srgbClr val="2FFF7E"/>
          </p15:clr>
        </p15:guide>
        <p15:guide id="16" orient="horz" pos="4320" userDrawn="1">
          <p15:clr>
            <a:srgbClr val="2FFF7E"/>
          </p15:clr>
        </p15:guide>
        <p15:guide id="17" orient="horz" pos="204" userDrawn="1">
          <p15:clr>
            <a:srgbClr val="2FFF7E"/>
          </p15:clr>
        </p15:guide>
        <p15:guide id="18" orient="horz" pos="685" userDrawn="1">
          <p15:clr>
            <a:srgbClr val="2FFF7E"/>
          </p15:clr>
        </p15:guide>
        <p15:guide id="19" orient="horz" pos="890" userDrawn="1">
          <p15:clr>
            <a:srgbClr val="2FFF7E"/>
          </p15:clr>
        </p15:guide>
        <p15:guide id="20" orient="horz" pos="1371" userDrawn="1">
          <p15:clr>
            <a:srgbClr val="2FFF7E"/>
          </p15:clr>
        </p15:guide>
        <p15:guide id="21" orient="horz" pos="1576" userDrawn="1">
          <p15:clr>
            <a:srgbClr val="2FFF7E"/>
          </p15:clr>
        </p15:guide>
        <p15:guide id="22" orient="horz" pos="2057" userDrawn="1">
          <p15:clr>
            <a:srgbClr val="2FFF7E"/>
          </p15:clr>
        </p15:guide>
        <p15:guide id="23" orient="horz" pos="2262" userDrawn="1">
          <p15:clr>
            <a:srgbClr val="2FFF7E"/>
          </p15:clr>
        </p15:guide>
        <p15:guide id="24" orient="horz" pos="2743" userDrawn="1">
          <p15:clr>
            <a:srgbClr val="2FFF7E"/>
          </p15:clr>
        </p15:guide>
        <p15:guide id="25" orient="horz" pos="2948" userDrawn="1">
          <p15:clr>
            <a:srgbClr val="2FFF7E"/>
          </p15:clr>
        </p15:guide>
        <p15:guide id="26" orient="horz" pos="3429" userDrawn="1">
          <p15:clr>
            <a:srgbClr val="2FFF7E"/>
          </p15:clr>
        </p15:guide>
        <p15:guide id="27" orient="horz" pos="3634" userDrawn="1">
          <p15:clr>
            <a:srgbClr val="2FFF7E"/>
          </p15:clr>
        </p15:guide>
        <p15:guide id="28" orient="horz" pos="4115" userDrawn="1">
          <p15:clr>
            <a:srgbClr val="2FFF7E"/>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10" Type="http://schemas.microsoft.com/office/2007/relationships/hdphoto" Target="../media/hdphoto3.wdp"/><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notesSlide" Target="../notesSlides/notesSlide21.xml"/><Relationship Id="rId1" Type="http://schemas.openxmlformats.org/officeDocument/2006/relationships/slideLayout" Target="../slideLayouts/slideLayout3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www.talktofrank.com/get-help"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1">
            <a:extLst>
              <a:ext uri="{FF2B5EF4-FFF2-40B4-BE49-F238E27FC236}">
                <a16:creationId xmlns:a16="http://schemas.microsoft.com/office/drawing/2014/main" id="{B5A1A477-724B-AA46-2764-2737E63F2FD5}"/>
              </a:ext>
            </a:extLst>
          </p:cNvPr>
          <p:cNvPicPr>
            <a:picLocks noChangeAspect="1"/>
          </p:cNvPicPr>
          <p:nvPr/>
        </p:nvPicPr>
        <p:blipFill>
          <a:blip r:embed="rId2"/>
          <a:srcRect t="1207" b="1207"/>
          <a:stretch/>
        </p:blipFill>
        <p:spPr>
          <a:xfrm>
            <a:off x="6750838" y="1412875"/>
            <a:ext cx="2449299" cy="3382670"/>
          </a:xfrm>
          <a:prstGeom prst="rect">
            <a:avLst/>
          </a:prstGeom>
          <a:ln>
            <a:noFill/>
          </a:ln>
          <a:effectLst>
            <a:outerShdw blurRad="292100" dist="232131" dir="5400000" algn="tl" rotWithShape="0">
              <a:srgbClr val="333333">
                <a:alpha val="71669"/>
              </a:srgbClr>
            </a:outerShdw>
          </a:effectLst>
        </p:spPr>
      </p:pic>
      <p:sp>
        <p:nvSpPr>
          <p:cNvPr id="2" name="Title 1">
            <a:extLst>
              <a:ext uri="{FF2B5EF4-FFF2-40B4-BE49-F238E27FC236}">
                <a16:creationId xmlns:a16="http://schemas.microsoft.com/office/drawing/2014/main" id="{F808800C-B306-18E7-D605-B2295BCDC299}"/>
              </a:ext>
            </a:extLst>
          </p:cNvPr>
          <p:cNvSpPr>
            <a:spLocks noGrp="1"/>
          </p:cNvSpPr>
          <p:nvPr>
            <p:ph type="title"/>
          </p:nvPr>
        </p:nvSpPr>
        <p:spPr/>
        <p:txBody>
          <a:bodyPr>
            <a:normAutofit fontScale="90000"/>
          </a:bodyPr>
          <a:lstStyle/>
          <a:p>
            <a:r>
              <a:rPr lang="en-US" dirty="0"/>
              <a:t>Drug education</a:t>
            </a:r>
          </a:p>
        </p:txBody>
      </p:sp>
      <p:sp>
        <p:nvSpPr>
          <p:cNvPr id="3" name="Subtitle 2">
            <a:extLst>
              <a:ext uri="{FF2B5EF4-FFF2-40B4-BE49-F238E27FC236}">
                <a16:creationId xmlns:a16="http://schemas.microsoft.com/office/drawing/2014/main" id="{F1231D9D-8A18-B483-FE64-1B1B1B96683A}"/>
              </a:ext>
            </a:extLst>
          </p:cNvPr>
          <p:cNvSpPr>
            <a:spLocks noGrp="1"/>
          </p:cNvSpPr>
          <p:nvPr>
            <p:ph type="subTitle" idx="1"/>
          </p:nvPr>
        </p:nvSpPr>
        <p:spPr>
          <a:xfrm>
            <a:off x="239606" y="3483582"/>
            <a:ext cx="5071113" cy="582035"/>
          </a:xfrm>
        </p:spPr>
        <p:txBody>
          <a:bodyPr/>
          <a:lstStyle/>
          <a:p>
            <a:pPr>
              <a:lnSpc>
                <a:spcPts val="3200"/>
              </a:lnSpc>
              <a:spcBef>
                <a:spcPts val="0"/>
              </a:spcBef>
            </a:pPr>
            <a:r>
              <a:rPr lang="en-US" sz="2400" dirty="0"/>
              <a:t>Alcohol and cannabis</a:t>
            </a:r>
          </a:p>
          <a:p>
            <a:pPr>
              <a:lnSpc>
                <a:spcPts val="3200"/>
              </a:lnSpc>
              <a:spcBef>
                <a:spcPts val="0"/>
              </a:spcBef>
            </a:pPr>
            <a:r>
              <a:rPr lang="en-US" dirty="0"/>
              <a:t>Year 9: Lesson 4</a:t>
            </a:r>
            <a:endParaRPr lang="en-US" sz="2400" dirty="0"/>
          </a:p>
        </p:txBody>
      </p:sp>
      <p:sp>
        <p:nvSpPr>
          <p:cNvPr id="5" name="Slide Number Placeholder 5">
            <a:extLst>
              <a:ext uri="{FF2B5EF4-FFF2-40B4-BE49-F238E27FC236}">
                <a16:creationId xmlns:a16="http://schemas.microsoft.com/office/drawing/2014/main" id="{B3DDE530-D9CF-7586-D2F5-BC12A61F377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226012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B866AD-FBEF-AB0F-1F13-3998817CD676}"/>
              </a:ext>
            </a:extLst>
          </p:cNvPr>
          <p:cNvSpPr>
            <a:spLocks noGrp="1"/>
          </p:cNvSpPr>
          <p:nvPr>
            <p:ph idx="1"/>
          </p:nvPr>
        </p:nvSpPr>
        <p:spPr/>
        <p:txBody>
          <a:bodyPr/>
          <a:lstStyle/>
          <a:p>
            <a:endParaRPr lang="en-US"/>
          </a:p>
        </p:txBody>
      </p:sp>
      <p:sp>
        <p:nvSpPr>
          <p:cNvPr id="3" name="Slide Number Placeholder 5">
            <a:extLst>
              <a:ext uri="{FF2B5EF4-FFF2-40B4-BE49-F238E27FC236}">
                <a16:creationId xmlns:a16="http://schemas.microsoft.com/office/drawing/2014/main" id="{3D634B50-2908-D19A-31D1-14B55BBA010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tx1">
                    <a:lumMod val="50000"/>
                    <a:lumOff val="50000"/>
                  </a:schemeClr>
                </a:solidFill>
              </a:rPr>
              <a:t>© PSHE Association 2025</a:t>
            </a:r>
          </a:p>
        </p:txBody>
      </p:sp>
    </p:spTree>
    <p:extLst>
      <p:ext uri="{BB962C8B-B14F-4D97-AF65-F5344CB8AC3E}">
        <p14:creationId xmlns:p14="http://schemas.microsoft.com/office/powerpoint/2010/main" val="2552904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745C9D-E4FC-ED65-A944-0DB4FAEFB885}"/>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2" name="Content Placeholder 4">
            <a:extLst>
              <a:ext uri="{FF2B5EF4-FFF2-40B4-BE49-F238E27FC236}">
                <a16:creationId xmlns:a16="http://schemas.microsoft.com/office/drawing/2014/main" id="{A64B5255-7191-A6E3-404D-7AC9AAE0DC6C}"/>
              </a:ext>
            </a:extLst>
          </p:cNvPr>
          <p:cNvSpPr txBox="1">
            <a:spLocks/>
          </p:cNvSpPr>
          <p:nvPr/>
        </p:nvSpPr>
        <p:spPr>
          <a:xfrm>
            <a:off x="234623" y="1291128"/>
            <a:ext cx="3495309"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800"/>
              </a:lnSpc>
              <a:spcBef>
                <a:spcPts val="600"/>
              </a:spcBef>
              <a:spcAft>
                <a:spcPts val="1200"/>
              </a:spcAft>
            </a:pPr>
            <a:r>
              <a:rPr lang="en-GB" dirty="0">
                <a:ea typeface="Calibri" panose="020F0502020204030204" pitchFamily="34" charset="0"/>
                <a:cs typeface="Times New Roman" panose="02020603050405020304" pitchFamily="18" charset="0"/>
              </a:rPr>
              <a:t>We will learn about the short and long-term effects of alcohol and cannabis use on individuals.</a:t>
            </a:r>
          </a:p>
        </p:txBody>
      </p:sp>
      <p:sp>
        <p:nvSpPr>
          <p:cNvPr id="3" name="Content Placeholder 5">
            <a:extLst>
              <a:ext uri="{FF2B5EF4-FFF2-40B4-BE49-F238E27FC236}">
                <a16:creationId xmlns:a16="http://schemas.microsoft.com/office/drawing/2014/main" id="{719B5FC2-6DAF-9D0C-A5AA-DA907ED1A249}"/>
              </a:ext>
            </a:extLst>
          </p:cNvPr>
          <p:cNvSpPr txBox="1">
            <a:spLocks/>
          </p:cNvSpPr>
          <p:nvPr/>
        </p:nvSpPr>
        <p:spPr>
          <a:xfrm>
            <a:off x="4067944" y="1316837"/>
            <a:ext cx="4757079" cy="4650224"/>
          </a:xfrm>
          <a:prstGeom prst="rect">
            <a:avLst/>
          </a:prstGeom>
        </p:spPr>
        <p:txBody>
          <a:bodyPr vert="horz" lIns="91440" tIns="45720" rIns="91440" bIns="45720" rtlCol="0">
            <a:noAutofit/>
          </a:bodyPr>
          <a:lstStyle>
            <a:lvl1pPr marL="0" indent="0" algn="l" defTabSz="990570" rtl="0" eaLnBrk="1" latinLnBrk="0" hangingPunct="1">
              <a:lnSpc>
                <a:spcPts val="2500"/>
              </a:lnSpc>
              <a:spcBef>
                <a:spcPts val="1000"/>
              </a:spcBef>
              <a:spcAft>
                <a:spcPts val="16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ct val="100000"/>
              </a:lnSpc>
              <a:spcBef>
                <a:spcPts val="600"/>
              </a:spcBef>
              <a:spcAft>
                <a:spcPts val="0"/>
              </a:spcAft>
            </a:pPr>
            <a:r>
              <a:rPr lang="en-GB" dirty="0">
                <a:ea typeface="Calibri" panose="020F0502020204030204" pitchFamily="34" charset="0"/>
                <a:cs typeface="Times New Roman" panose="02020603050405020304" pitchFamily="18" charset="0"/>
              </a:rPr>
              <a:t>We will be able to: </a:t>
            </a:r>
          </a:p>
          <a:p>
            <a:pPr marL="198000" indent="-198000">
              <a:lnSpc>
                <a:spcPts val="2800"/>
              </a:lnSpc>
              <a:spcBef>
                <a:spcPts val="1100"/>
              </a:spcBef>
              <a:spcAft>
                <a:spcPts val="0"/>
              </a:spcAft>
              <a:buFont typeface="Arial" panose="020B0604020202020204" pitchFamily="34" charset="0"/>
              <a:buChar char="•"/>
              <a:tabLst>
                <a:tab pos="228600" algn="l"/>
                <a:tab pos="457200" algn="l"/>
              </a:tabLst>
            </a:pPr>
            <a:r>
              <a:rPr lang="en-GB" dirty="0">
                <a:ea typeface="Calibri" panose="020F0502020204030204" pitchFamily="34" charset="0"/>
                <a:cs typeface="Times New Roman" panose="02020603050405020304" pitchFamily="18" charset="0"/>
              </a:rPr>
              <a:t>analyse the factors that might affect someone’s decision to use or not use substances </a:t>
            </a:r>
          </a:p>
          <a:p>
            <a:pPr marL="198000" indent="-198000">
              <a:lnSpc>
                <a:spcPts val="2800"/>
              </a:lnSpc>
              <a:spcBef>
                <a:spcPts val="1100"/>
              </a:spcBef>
              <a:spcAft>
                <a:spcPts val="0"/>
              </a:spcAft>
              <a:buFont typeface="Arial" panose="020B0604020202020204" pitchFamily="34" charset="0"/>
              <a:buChar char="•"/>
              <a:tabLst>
                <a:tab pos="228600" algn="l"/>
                <a:tab pos="457200" algn="l"/>
              </a:tabLst>
            </a:pPr>
            <a:r>
              <a:rPr lang="en-GB" dirty="0">
                <a:ea typeface="Calibri" panose="020F0502020204030204" pitchFamily="34" charset="0"/>
                <a:cs typeface="Times New Roman" panose="02020603050405020304" pitchFamily="18" charset="0"/>
              </a:rPr>
              <a:t>describe some of the health risks associated with occasional and problematic substance use</a:t>
            </a:r>
          </a:p>
          <a:p>
            <a:pPr marL="198000" indent="-198000">
              <a:lnSpc>
                <a:spcPts val="2800"/>
              </a:lnSpc>
              <a:spcBef>
                <a:spcPts val="1100"/>
              </a:spcBef>
              <a:spcAft>
                <a:spcPts val="0"/>
              </a:spcAft>
              <a:buFont typeface="Arial" panose="020B0604020202020204" pitchFamily="34" charset="0"/>
              <a:buChar char="•"/>
              <a:tabLst>
                <a:tab pos="228600" algn="l"/>
                <a:tab pos="457200" algn="l"/>
              </a:tabLst>
            </a:pPr>
            <a:r>
              <a:rPr lang="en-GB" dirty="0">
                <a:ea typeface="Calibri" panose="020F0502020204030204" pitchFamily="34" charset="0"/>
                <a:cs typeface="Times New Roman" panose="02020603050405020304" pitchFamily="18" charset="0"/>
              </a:rPr>
              <a:t>identify and challenge misconceptions related to cannabis use and drinking alcohol</a:t>
            </a:r>
          </a:p>
        </p:txBody>
      </p:sp>
    </p:spTree>
    <p:extLst>
      <p:ext uri="{BB962C8B-B14F-4D97-AF65-F5344CB8AC3E}">
        <p14:creationId xmlns:p14="http://schemas.microsoft.com/office/powerpoint/2010/main" val="375756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sp>
        <p:nvSpPr>
          <p:cNvPr id="6" name="Title 1">
            <a:extLst>
              <a:ext uri="{FF2B5EF4-FFF2-40B4-BE49-F238E27FC236}">
                <a16:creationId xmlns:a16="http://schemas.microsoft.com/office/drawing/2014/main" id="{14ADD890-00D0-3D93-9F42-7C06093AE5CD}"/>
              </a:ext>
            </a:extLst>
          </p:cNvPr>
          <p:cNvSpPr txBox="1">
            <a:spLocks/>
          </p:cNvSpPr>
          <p:nvPr/>
        </p:nvSpPr>
        <p:spPr>
          <a:xfrm>
            <a:off x="233592" y="543878"/>
            <a:ext cx="1015931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What’s our starting point?</a:t>
            </a:r>
          </a:p>
        </p:txBody>
      </p:sp>
      <p:sp>
        <p:nvSpPr>
          <p:cNvPr id="8" name="Content Placeholder 2">
            <a:extLst>
              <a:ext uri="{FF2B5EF4-FFF2-40B4-BE49-F238E27FC236}">
                <a16:creationId xmlns:a16="http://schemas.microsoft.com/office/drawing/2014/main" id="{26288F2B-88EB-9CE7-BCF9-4B2B424F806F}"/>
              </a:ext>
            </a:extLst>
          </p:cNvPr>
          <p:cNvSpPr txBox="1">
            <a:spLocks/>
          </p:cNvSpPr>
          <p:nvPr/>
        </p:nvSpPr>
        <p:spPr>
          <a:xfrm>
            <a:off x="232915" y="1280154"/>
            <a:ext cx="8547017" cy="605634"/>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pPr>
            <a:r>
              <a:rPr lang="en-GB" sz="2400" b="1" dirty="0">
                <a:ea typeface="Lato" panose="020B0604020202020204" charset="0"/>
                <a:cs typeface="Lato" panose="020B0604020202020204" charset="0"/>
              </a:rPr>
              <a:t>Create a mind map responding to the question:</a:t>
            </a:r>
            <a:endParaRPr lang="en-GB" sz="2400" b="1" dirty="0"/>
          </a:p>
        </p:txBody>
      </p:sp>
      <p:sp>
        <p:nvSpPr>
          <p:cNvPr id="15" name="Rounded Rectangle 14">
            <a:extLst>
              <a:ext uri="{FF2B5EF4-FFF2-40B4-BE49-F238E27FC236}">
                <a16:creationId xmlns:a16="http://schemas.microsoft.com/office/drawing/2014/main" id="{6EEAE025-D50E-1F71-6B7B-2EFAE32332EA}"/>
              </a:ext>
            </a:extLst>
          </p:cNvPr>
          <p:cNvSpPr/>
          <p:nvPr/>
        </p:nvSpPr>
        <p:spPr>
          <a:xfrm>
            <a:off x="1920875" y="2557487"/>
            <a:ext cx="6068434" cy="1885901"/>
          </a:xfrm>
          <a:prstGeom prst="roundRect">
            <a:avLst>
              <a:gd name="adj" fmla="val 12121"/>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33682F79-2466-007C-4FBE-B3346400B51E}"/>
              </a:ext>
            </a:extLst>
          </p:cNvPr>
          <p:cNvSpPr txBox="1">
            <a:spLocks/>
          </p:cNvSpPr>
          <p:nvPr/>
        </p:nvSpPr>
        <p:spPr>
          <a:xfrm>
            <a:off x="1807717" y="2983922"/>
            <a:ext cx="6240467" cy="1082724"/>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3200"/>
              </a:lnSpc>
            </a:pPr>
            <a:r>
              <a:rPr lang="en-GB" sz="2800" dirty="0">
                <a:solidFill>
                  <a:schemeClr val="tx1"/>
                </a:solidFill>
                <a:latin typeface="Century Gothic" panose="020B0502020202020204" pitchFamily="34" charset="0"/>
                <a:ea typeface="Lato" panose="020B0604020202020204" charset="0"/>
                <a:cs typeface="Lato" panose="020B0604020202020204" charset="0"/>
              </a:rPr>
              <a:t>What are the potential risks of using alcohol or other drugs?</a:t>
            </a:r>
          </a:p>
        </p:txBody>
      </p:sp>
      <p:sp>
        <p:nvSpPr>
          <p:cNvPr id="17" name="Rounded Rectangle 16">
            <a:extLst>
              <a:ext uri="{FF2B5EF4-FFF2-40B4-BE49-F238E27FC236}">
                <a16:creationId xmlns:a16="http://schemas.microsoft.com/office/drawing/2014/main" id="{30694CB4-9968-9C7C-F0CA-853D98C1381A}"/>
              </a:ext>
            </a:extLst>
          </p:cNvPr>
          <p:cNvSpPr/>
          <p:nvPr/>
        </p:nvSpPr>
        <p:spPr>
          <a:xfrm>
            <a:off x="323850" y="5105399"/>
            <a:ext cx="3810361" cy="1427163"/>
          </a:xfrm>
          <a:prstGeom prst="roundRect">
            <a:avLst>
              <a:gd name="adj" fmla="val 10853"/>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288000" bIns="36000" rtlCol="0" anchor="ctr"/>
          <a:lstStyle/>
          <a:p>
            <a:pPr>
              <a:lnSpc>
                <a:spcPts val="2700"/>
              </a:lnSpc>
              <a:spcBef>
                <a:spcPts val="1100"/>
              </a:spcBef>
            </a:pPr>
            <a:r>
              <a:rPr lang="en-GB" sz="2000" kern="12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rPr>
              <a:t>Keep this safe!</a:t>
            </a:r>
            <a:br>
              <a:rPr lang="en-GB" sz="2000" kern="12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rPr>
            </a:br>
            <a:r>
              <a:rPr lang="en-GB" sz="2000" kern="1200" dirty="0">
                <a:solidFill>
                  <a:sysClr val="windowText" lastClr="000000"/>
                </a:solidFill>
                <a:effectLst/>
                <a:latin typeface="Century Gothic" panose="020B0502020202020204" pitchFamily="34" charset="0"/>
                <a:ea typeface="Times New Roman" panose="02020603050405020304" pitchFamily="18" charset="0"/>
                <a:cs typeface="Times New Roman" panose="02020603050405020304" pitchFamily="18" charset="0"/>
              </a:rPr>
              <a:t>We will revisit your mind map in a few lessons’ time.</a:t>
            </a:r>
            <a:endParaRPr lang="en-GB" sz="2000" dirty="0">
              <a:solidFill>
                <a:sysClr val="windowText" lastClr="000000"/>
              </a:solidFill>
              <a:effectLst/>
              <a:latin typeface="Century Gothic" panose="020B0502020202020204" pitchFamily="34" charset="0"/>
              <a:ea typeface="Times New Roman" panose="02020603050405020304" pitchFamily="18" charset="0"/>
            </a:endParaRPr>
          </a:p>
          <a:p>
            <a:endParaRPr lang="en-US" dirty="0"/>
          </a:p>
        </p:txBody>
      </p:sp>
      <p:pic>
        <p:nvPicPr>
          <p:cNvPr id="9" name="Picture 8" descr="A green and black striped object&#10;&#10;Description automatically generated">
            <a:extLst>
              <a:ext uri="{FF2B5EF4-FFF2-40B4-BE49-F238E27FC236}">
                <a16:creationId xmlns:a16="http://schemas.microsoft.com/office/drawing/2014/main" id="{CEFA29E3-E97A-8FEA-D370-033C72AEA4BD}"/>
              </a:ext>
            </a:extLst>
          </p:cNvPr>
          <p:cNvPicPr>
            <a:picLocks noChangeAspect="1"/>
          </p:cNvPicPr>
          <p:nvPr/>
        </p:nvPicPr>
        <p:blipFill>
          <a:blip r:embed="rId3"/>
          <a:stretch>
            <a:fillRect/>
          </a:stretch>
        </p:blipFill>
        <p:spPr>
          <a:xfrm rot="6976881">
            <a:off x="8406461" y="4365274"/>
            <a:ext cx="292100" cy="2235200"/>
          </a:xfrm>
          <a:prstGeom prst="rect">
            <a:avLst/>
          </a:prstGeom>
        </p:spPr>
      </p:pic>
      <p:sp>
        <p:nvSpPr>
          <p:cNvPr id="10" name="Rectangle 9">
            <a:extLst>
              <a:ext uri="{FF2B5EF4-FFF2-40B4-BE49-F238E27FC236}">
                <a16:creationId xmlns:a16="http://schemas.microsoft.com/office/drawing/2014/main" id="{EB9C0707-9D41-C4FB-D529-CBDA544B6463}"/>
              </a:ext>
            </a:extLst>
          </p:cNvPr>
          <p:cNvSpPr/>
          <p:nvPr/>
        </p:nvSpPr>
        <p:spPr>
          <a:xfrm>
            <a:off x="8308975" y="2726724"/>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B6533D1-40C3-F11A-EA0F-97ABEAE54353}"/>
              </a:ext>
            </a:extLst>
          </p:cNvPr>
          <p:cNvSpPr/>
          <p:nvPr/>
        </p:nvSpPr>
        <p:spPr>
          <a:xfrm>
            <a:off x="8308975" y="2896057"/>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6236CD-3F68-A083-A830-9FCCA82DC912}"/>
              </a:ext>
            </a:extLst>
          </p:cNvPr>
          <p:cNvSpPr/>
          <p:nvPr/>
        </p:nvSpPr>
        <p:spPr>
          <a:xfrm>
            <a:off x="8308975" y="3065390"/>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E57EEA0-CD14-5490-6758-7A6704A1BE74}"/>
              </a:ext>
            </a:extLst>
          </p:cNvPr>
          <p:cNvSpPr/>
          <p:nvPr/>
        </p:nvSpPr>
        <p:spPr>
          <a:xfrm>
            <a:off x="5938308" y="4877257"/>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615187-C5DB-3D86-EE88-C293248A5982}"/>
              </a:ext>
            </a:extLst>
          </p:cNvPr>
          <p:cNvSpPr/>
          <p:nvPr/>
        </p:nvSpPr>
        <p:spPr>
          <a:xfrm>
            <a:off x="5938308" y="5046590"/>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E93B856-D62C-B498-D1EC-7083E2410526}"/>
              </a:ext>
            </a:extLst>
          </p:cNvPr>
          <p:cNvSpPr/>
          <p:nvPr/>
        </p:nvSpPr>
        <p:spPr>
          <a:xfrm>
            <a:off x="5938308" y="5215923"/>
            <a:ext cx="149977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CBC4E8-0741-11E1-D333-CB2FC1FC999D}"/>
              </a:ext>
            </a:extLst>
          </p:cNvPr>
          <p:cNvSpPr/>
          <p:nvPr/>
        </p:nvSpPr>
        <p:spPr>
          <a:xfrm>
            <a:off x="335097" y="2153287"/>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832B05-78C2-C1E6-40C7-CB2B68909E52}"/>
              </a:ext>
            </a:extLst>
          </p:cNvPr>
          <p:cNvSpPr/>
          <p:nvPr/>
        </p:nvSpPr>
        <p:spPr>
          <a:xfrm>
            <a:off x="335097" y="2322620"/>
            <a:ext cx="108299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158D5E4-E3AC-7A16-0553-41FEA03E587E}"/>
              </a:ext>
            </a:extLst>
          </p:cNvPr>
          <p:cNvSpPr/>
          <p:nvPr/>
        </p:nvSpPr>
        <p:spPr>
          <a:xfrm>
            <a:off x="335097" y="2491953"/>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58F18A-7204-BA40-2A75-1D1D8BC3C841}"/>
              </a:ext>
            </a:extLst>
          </p:cNvPr>
          <p:cNvSpPr/>
          <p:nvPr/>
        </p:nvSpPr>
        <p:spPr>
          <a:xfrm>
            <a:off x="335097" y="3452848"/>
            <a:ext cx="108299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29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FC49A77-BB91-49D9-60F3-B11AB99A4D1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sp>
        <p:nvSpPr>
          <p:cNvPr id="7" name="Title 1">
            <a:extLst>
              <a:ext uri="{FF2B5EF4-FFF2-40B4-BE49-F238E27FC236}">
                <a16:creationId xmlns:a16="http://schemas.microsoft.com/office/drawing/2014/main" id="{451FCB25-334C-534C-F8C4-0F7B70114A42}"/>
              </a:ext>
            </a:extLst>
          </p:cNvPr>
          <p:cNvSpPr txBox="1">
            <a:spLocks/>
          </p:cNvSpPr>
          <p:nvPr/>
        </p:nvSpPr>
        <p:spPr>
          <a:xfrm>
            <a:off x="233592" y="543878"/>
            <a:ext cx="1015931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What’s our starting point?</a:t>
            </a:r>
          </a:p>
        </p:txBody>
      </p:sp>
      <p:sp>
        <p:nvSpPr>
          <p:cNvPr id="9" name="Rounded Rectangle 8">
            <a:extLst>
              <a:ext uri="{FF2B5EF4-FFF2-40B4-BE49-F238E27FC236}">
                <a16:creationId xmlns:a16="http://schemas.microsoft.com/office/drawing/2014/main" id="{E1F43A01-537F-226B-9D1E-9EB47A6BC70F}"/>
              </a:ext>
            </a:extLst>
          </p:cNvPr>
          <p:cNvSpPr/>
          <p:nvPr/>
        </p:nvSpPr>
        <p:spPr>
          <a:xfrm>
            <a:off x="323850" y="2459081"/>
            <a:ext cx="2868613" cy="2046343"/>
          </a:xfrm>
          <a:prstGeom prst="roundRect">
            <a:avLst>
              <a:gd name="adj" fmla="val 10417"/>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rtlCol="0" anchor="t"/>
          <a:lstStyle/>
          <a:p>
            <a:pPr>
              <a:lnSpc>
                <a:spcPts val="2800"/>
              </a:lnSpc>
            </a:pPr>
            <a:r>
              <a:rPr lang="en-US" sz="2000" b="1" dirty="0">
                <a:solidFill>
                  <a:schemeClr val="tx1"/>
                </a:solidFill>
                <a:latin typeface="Century Gothic" panose="020B0502020202020204" pitchFamily="34" charset="0"/>
              </a:rPr>
              <a:t>Short or long-term</a:t>
            </a:r>
          </a:p>
        </p:txBody>
      </p:sp>
      <p:sp>
        <p:nvSpPr>
          <p:cNvPr id="2" name="Rounded Rectangle 1">
            <a:extLst>
              <a:ext uri="{FF2B5EF4-FFF2-40B4-BE49-F238E27FC236}">
                <a16:creationId xmlns:a16="http://schemas.microsoft.com/office/drawing/2014/main" id="{EDE178B3-9711-863C-882A-67B45D9E378F}"/>
              </a:ext>
            </a:extLst>
          </p:cNvPr>
          <p:cNvSpPr/>
          <p:nvPr/>
        </p:nvSpPr>
        <p:spPr>
          <a:xfrm>
            <a:off x="3519537" y="2459081"/>
            <a:ext cx="2868613" cy="2046343"/>
          </a:xfrm>
          <a:prstGeom prst="roundRect">
            <a:avLst>
              <a:gd name="adj" fmla="val 10417"/>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rtlCol="0" anchor="t"/>
          <a:lstStyle/>
          <a:p>
            <a:pPr>
              <a:lnSpc>
                <a:spcPts val="2800"/>
              </a:lnSpc>
            </a:pPr>
            <a:r>
              <a:rPr lang="en-US" sz="2000" b="1" dirty="0">
                <a:solidFill>
                  <a:schemeClr val="tx1"/>
                </a:solidFill>
                <a:latin typeface="Century Gothic" panose="020B0502020202020204" pitchFamily="34" charset="0"/>
              </a:rPr>
              <a:t>Physical, emotional, social, financial </a:t>
            </a:r>
            <a:br>
              <a:rPr lang="en-US" sz="2000" b="1" dirty="0">
                <a:solidFill>
                  <a:schemeClr val="tx1"/>
                </a:solidFill>
                <a:latin typeface="Century Gothic" panose="020B0502020202020204" pitchFamily="34" charset="0"/>
              </a:rPr>
            </a:br>
            <a:r>
              <a:rPr lang="en-US" sz="2000" b="1" dirty="0">
                <a:solidFill>
                  <a:schemeClr val="tx1"/>
                </a:solidFill>
                <a:latin typeface="Century Gothic" panose="020B0502020202020204" pitchFamily="34" charset="0"/>
              </a:rPr>
              <a:t>or legal</a:t>
            </a:r>
          </a:p>
        </p:txBody>
      </p:sp>
      <p:sp>
        <p:nvSpPr>
          <p:cNvPr id="3" name="Rounded Rectangle 2">
            <a:extLst>
              <a:ext uri="{FF2B5EF4-FFF2-40B4-BE49-F238E27FC236}">
                <a16:creationId xmlns:a16="http://schemas.microsoft.com/office/drawing/2014/main" id="{D5F2E7E9-0EAF-C476-E826-E64944033FAB}"/>
              </a:ext>
            </a:extLst>
          </p:cNvPr>
          <p:cNvSpPr/>
          <p:nvPr/>
        </p:nvSpPr>
        <p:spPr>
          <a:xfrm>
            <a:off x="6715223" y="2459081"/>
            <a:ext cx="2868613" cy="2046343"/>
          </a:xfrm>
          <a:prstGeom prst="roundRect">
            <a:avLst>
              <a:gd name="adj" fmla="val 10417"/>
            </a:avLst>
          </a:prstGeom>
          <a:solidFill>
            <a:srgbClr val="BCCE96"/>
          </a:solidFill>
          <a:ln>
            <a:noFill/>
          </a:ln>
        </p:spPr>
        <p:style>
          <a:lnRef idx="2">
            <a:schemeClr val="accent1">
              <a:shade val="15000"/>
            </a:schemeClr>
          </a:lnRef>
          <a:fillRef idx="1">
            <a:schemeClr val="accent1"/>
          </a:fillRef>
          <a:effectRef idx="0">
            <a:schemeClr val="accent1"/>
          </a:effectRef>
          <a:fontRef idx="minor">
            <a:schemeClr val="lt1"/>
          </a:fontRef>
        </p:style>
        <p:txBody>
          <a:bodyPr lIns="108000" tIns="108000" rIns="108000" rtlCol="0" anchor="t"/>
          <a:lstStyle/>
          <a:p>
            <a:pPr>
              <a:lnSpc>
                <a:spcPts val="2800"/>
              </a:lnSpc>
            </a:pPr>
            <a:r>
              <a:rPr lang="en-US" sz="2000" b="1" dirty="0">
                <a:solidFill>
                  <a:schemeClr val="tx1"/>
                </a:solidFill>
                <a:latin typeface="Century Gothic" panose="020B0502020202020204" pitchFamily="34" charset="0"/>
              </a:rPr>
              <a:t>Risks to the person using drugs, to their family and friends or to the community</a:t>
            </a:r>
          </a:p>
        </p:txBody>
      </p:sp>
      <p:sp>
        <p:nvSpPr>
          <p:cNvPr id="6" name="Rounded Rectangle 5">
            <a:extLst>
              <a:ext uri="{FF2B5EF4-FFF2-40B4-BE49-F238E27FC236}">
                <a16:creationId xmlns:a16="http://schemas.microsoft.com/office/drawing/2014/main" id="{63BB0402-1915-6DD0-22F9-62AB52C9ECBE}"/>
              </a:ext>
            </a:extLst>
          </p:cNvPr>
          <p:cNvSpPr/>
          <p:nvPr/>
        </p:nvSpPr>
        <p:spPr>
          <a:xfrm>
            <a:off x="320260" y="5105399"/>
            <a:ext cx="3810361" cy="1427163"/>
          </a:xfrm>
          <a:prstGeom prst="roundRect">
            <a:avLst>
              <a:gd name="adj" fmla="val 1085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 tIns="144000" bIns="36000" rtlCol="0" anchor="t"/>
          <a:lstStyle/>
          <a:p>
            <a:pPr>
              <a:lnSpc>
                <a:spcPts val="2700"/>
              </a:lnSpc>
            </a:pPr>
            <a:r>
              <a:rPr lang="en-GB" sz="2000" b="1" dirty="0">
                <a:latin typeface="Century Gothic" panose="020B0502020202020204" pitchFamily="34" charset="0"/>
                <a:ea typeface="Lato" panose="020B0604020202020204" charset="0"/>
                <a:cs typeface="Lato" panose="020B0604020202020204" charset="0"/>
              </a:rPr>
              <a:t>Are there any situations that might increase or decrease these risks? </a:t>
            </a:r>
          </a:p>
        </p:txBody>
      </p:sp>
      <p:sp>
        <p:nvSpPr>
          <p:cNvPr id="8" name="Content Placeholder 2">
            <a:extLst>
              <a:ext uri="{FF2B5EF4-FFF2-40B4-BE49-F238E27FC236}">
                <a16:creationId xmlns:a16="http://schemas.microsoft.com/office/drawing/2014/main" id="{CEC9793A-7686-282B-8729-106D5711C18A}"/>
              </a:ext>
            </a:extLst>
          </p:cNvPr>
          <p:cNvSpPr txBox="1">
            <a:spLocks/>
          </p:cNvSpPr>
          <p:nvPr/>
        </p:nvSpPr>
        <p:spPr>
          <a:xfrm>
            <a:off x="232915" y="1303304"/>
            <a:ext cx="8547017" cy="605634"/>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2700"/>
              </a:lnSpc>
            </a:pPr>
            <a:r>
              <a:rPr lang="en-GB" sz="2400" b="1" dirty="0">
                <a:ea typeface="Lato" panose="020B0604020202020204" charset="0"/>
                <a:cs typeface="Lato" panose="020B0604020202020204" charset="0"/>
              </a:rPr>
              <a:t>Can you put any of the risks into categories?</a:t>
            </a:r>
          </a:p>
          <a:p>
            <a:pPr marL="198000" indent="-198000">
              <a:lnSpc>
                <a:spcPts val="2700"/>
              </a:lnSpc>
              <a:spcAft>
                <a:spcPts val="600"/>
              </a:spcAft>
            </a:pPr>
            <a:r>
              <a:rPr lang="en-GB" sz="2400" dirty="0">
                <a:ea typeface="Lato" panose="020B0604020202020204" charset="0"/>
                <a:cs typeface="Lato" panose="020B0604020202020204" charset="0"/>
              </a:rPr>
              <a:t>For example:</a:t>
            </a:r>
          </a:p>
        </p:txBody>
      </p:sp>
    </p:spTree>
    <p:extLst>
      <p:ext uri="{BB962C8B-B14F-4D97-AF65-F5344CB8AC3E}">
        <p14:creationId xmlns:p14="http://schemas.microsoft.com/office/powerpoint/2010/main" val="114991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C931B-BA5F-E61F-8440-595DDDA13DB2}"/>
              </a:ext>
            </a:extLst>
          </p:cNvPr>
          <p:cNvSpPr>
            <a:spLocks noGrp="1"/>
          </p:cNvSpPr>
          <p:nvPr>
            <p:ph type="title"/>
          </p:nvPr>
        </p:nvSpPr>
        <p:spPr>
          <a:xfrm>
            <a:off x="205457" y="543878"/>
            <a:ext cx="6411756" cy="694054"/>
          </a:xfrm>
        </p:spPr>
        <p:txBody>
          <a:bodyPr/>
          <a:lstStyle/>
          <a:p>
            <a:r>
              <a:rPr lang="en-US" dirty="0"/>
              <a:t>Factors affecting decisions</a:t>
            </a:r>
            <a:endParaRPr lang="en-GB" dirty="0"/>
          </a:p>
        </p:txBody>
      </p:sp>
      <p:sp>
        <p:nvSpPr>
          <p:cNvPr id="4" name="Slide Number Placeholder 3">
            <a:extLst>
              <a:ext uri="{FF2B5EF4-FFF2-40B4-BE49-F238E27FC236}">
                <a16:creationId xmlns:a16="http://schemas.microsoft.com/office/drawing/2014/main" id="{EF3AFE89-8243-503C-6F3A-93D7A91F5212}"/>
              </a:ext>
            </a:extLst>
          </p:cNvPr>
          <p:cNvSpPr>
            <a:spLocks noGrp="1"/>
          </p:cNvSpPr>
          <p:nvPr>
            <p:ph type="sldNum" sz="quarter" idx="4"/>
          </p:nvPr>
        </p:nvSpPr>
        <p:spPr/>
        <p:txBody>
          <a:bodyPr/>
          <a:lstStyle/>
          <a:p>
            <a:r>
              <a:rPr lang="en-GB"/>
              <a:t>© PSHE Association 2025</a:t>
            </a:r>
            <a:endParaRPr lang="en-GB" dirty="0"/>
          </a:p>
        </p:txBody>
      </p:sp>
      <p:sp>
        <p:nvSpPr>
          <p:cNvPr id="6" name="Rectangle 5">
            <a:extLst>
              <a:ext uri="{FF2B5EF4-FFF2-40B4-BE49-F238E27FC236}">
                <a16:creationId xmlns:a16="http://schemas.microsoft.com/office/drawing/2014/main" id="{0A1C478F-8EB0-E50F-0368-E5575B71E515}"/>
              </a:ext>
            </a:extLst>
          </p:cNvPr>
          <p:cNvSpPr/>
          <p:nvPr/>
        </p:nvSpPr>
        <p:spPr>
          <a:xfrm>
            <a:off x="219929" y="1293296"/>
            <a:ext cx="9390735" cy="1136658"/>
          </a:xfrm>
          <a:prstGeom prst="rect">
            <a:avLst/>
          </a:prstGeom>
        </p:spPr>
        <p:txBody>
          <a:bodyPr wrap="square">
            <a:spAutoFit/>
          </a:bodyPr>
          <a:lstStyle/>
          <a:p>
            <a:pPr>
              <a:lnSpc>
                <a:spcPts val="2800"/>
              </a:lnSpc>
              <a:spcBef>
                <a:spcPts val="1100"/>
              </a:spcBef>
            </a:pPr>
            <a:r>
              <a:rPr lang="en-GB" sz="2000" dirty="0">
                <a:solidFill>
                  <a:schemeClr val="bg1"/>
                </a:solidFill>
                <a:latin typeface="Century Gothic" panose="020B0502020202020204" pitchFamily="34" charset="0"/>
                <a:ea typeface="Lato" panose="020B0604020202020204" charset="0"/>
                <a:cs typeface="Lato" panose="020B0604020202020204" charset="0"/>
              </a:rPr>
              <a:t>As a group, imagine that a young person is deciding whether to drink alcohol or use other drugs in the scenario you have been given. </a:t>
            </a:r>
            <a:br>
              <a:rPr lang="en-GB" sz="2000" dirty="0">
                <a:solidFill>
                  <a:schemeClr val="bg1"/>
                </a:solidFill>
                <a:latin typeface="Century Gothic" panose="020B0502020202020204" pitchFamily="34" charset="0"/>
                <a:ea typeface="Lato" panose="020B0604020202020204" charset="0"/>
                <a:cs typeface="Lato" panose="020B0604020202020204" charset="0"/>
              </a:rPr>
            </a:br>
            <a:r>
              <a:rPr lang="en-GB" sz="2000" dirty="0">
                <a:solidFill>
                  <a:schemeClr val="bg1"/>
                </a:solidFill>
                <a:latin typeface="Century Gothic" panose="020B0502020202020204" pitchFamily="34" charset="0"/>
                <a:ea typeface="Lato" panose="020B0604020202020204" charset="0"/>
                <a:cs typeface="Lato" panose="020B0604020202020204" charset="0"/>
              </a:rPr>
              <a:t>On your paper, write responses to the following questions: </a:t>
            </a:r>
          </a:p>
        </p:txBody>
      </p:sp>
      <p:sp>
        <p:nvSpPr>
          <p:cNvPr id="7" name="Rectangle: Rounded Corners 6">
            <a:extLst>
              <a:ext uri="{FF2B5EF4-FFF2-40B4-BE49-F238E27FC236}">
                <a16:creationId xmlns:a16="http://schemas.microsoft.com/office/drawing/2014/main" id="{CD72C47F-D83D-F504-BCD9-815E9493A68C}"/>
              </a:ext>
            </a:extLst>
          </p:cNvPr>
          <p:cNvSpPr/>
          <p:nvPr/>
        </p:nvSpPr>
        <p:spPr>
          <a:xfrm>
            <a:off x="323850" y="2738190"/>
            <a:ext cx="2886568" cy="3035442"/>
          </a:xfrm>
          <a:prstGeom prst="roundRect">
            <a:avLst>
              <a:gd name="adj" fmla="val 8542"/>
            </a:avLst>
          </a:prstGeom>
          <a:solidFill>
            <a:srgbClr val="88C2BF"/>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80000" rIns="144000" bIns="45720" numCol="1" spcCol="0" rtlCol="0" fromWordArt="0" anchor="t" anchorCtr="0" forceAA="0" compatLnSpc="1">
            <a:prstTxWarp prst="textNoShape">
              <a:avLst/>
            </a:prstTxWarp>
            <a:noAutofit/>
          </a:bodyPr>
          <a:lstStyle/>
          <a:p>
            <a:pPr>
              <a:lnSpc>
                <a:spcPts val="2700"/>
              </a:lnSpc>
              <a:spcBef>
                <a:spcPts val="1100"/>
              </a:spcBef>
            </a:pPr>
            <a:r>
              <a:rPr lang="en-GB" sz="2000" dirty="0">
                <a:solidFill>
                  <a:schemeClr val="tx1"/>
                </a:solidFill>
                <a:latin typeface="Century Gothic" panose="020B0502020202020204" pitchFamily="34" charset="0"/>
                <a:ea typeface="Lato" panose="020B0604020202020204" charset="0"/>
                <a:cs typeface="Lato" panose="020B0604020202020204" charset="0"/>
              </a:rPr>
              <a:t>What effect (if any) might the situation have on whether the young person decides to drink alcohol or use other drugs?</a:t>
            </a:r>
          </a:p>
        </p:txBody>
      </p:sp>
      <p:sp>
        <p:nvSpPr>
          <p:cNvPr id="10" name="Rectangle: Rounded Corners 6">
            <a:extLst>
              <a:ext uri="{FF2B5EF4-FFF2-40B4-BE49-F238E27FC236}">
                <a16:creationId xmlns:a16="http://schemas.microsoft.com/office/drawing/2014/main" id="{96DD386A-2B5D-47A2-0BE5-AD9F61C9C611}"/>
              </a:ext>
            </a:extLst>
          </p:cNvPr>
          <p:cNvSpPr/>
          <p:nvPr/>
        </p:nvSpPr>
        <p:spPr>
          <a:xfrm>
            <a:off x="3493594" y="2738190"/>
            <a:ext cx="2886568" cy="3035442"/>
          </a:xfrm>
          <a:prstGeom prst="roundRect">
            <a:avLst>
              <a:gd name="adj" fmla="val 8542"/>
            </a:avLst>
          </a:prstGeom>
          <a:solidFill>
            <a:srgbClr val="88C2BF"/>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80000" rIns="144000" bIns="45720" numCol="1" spcCol="0" rtlCol="0" fromWordArt="0" anchor="t" anchorCtr="0" forceAA="0" compatLnSpc="1">
            <a:prstTxWarp prst="textNoShape">
              <a:avLst/>
            </a:prstTxWarp>
            <a:noAutofit/>
          </a:bodyPr>
          <a:lstStyle/>
          <a:p>
            <a:pPr lvl="0">
              <a:lnSpc>
                <a:spcPts val="2700"/>
              </a:lnSpc>
              <a:spcBef>
                <a:spcPts val="1100"/>
              </a:spcBef>
            </a:pPr>
            <a:r>
              <a:rPr lang="en-GB" sz="2000" dirty="0">
                <a:solidFill>
                  <a:schemeClr val="tx1"/>
                </a:solidFill>
                <a:latin typeface="Century Gothic" panose="020B0502020202020204" pitchFamily="34" charset="0"/>
                <a:ea typeface="Lato" panose="020B0604020202020204" charset="0"/>
                <a:cs typeface="Lato" panose="020B0604020202020204" charset="0"/>
              </a:rPr>
              <a:t>How might the situation affect the risks the young person faces if they do choose to drink alcohol or use other drugs? </a:t>
            </a:r>
          </a:p>
        </p:txBody>
      </p:sp>
      <p:sp>
        <p:nvSpPr>
          <p:cNvPr id="11" name="Rectangle: Rounded Corners 6">
            <a:extLst>
              <a:ext uri="{FF2B5EF4-FFF2-40B4-BE49-F238E27FC236}">
                <a16:creationId xmlns:a16="http://schemas.microsoft.com/office/drawing/2014/main" id="{4D710CC2-DF0D-A31B-9D1D-423A3BA318D9}"/>
              </a:ext>
            </a:extLst>
          </p:cNvPr>
          <p:cNvSpPr/>
          <p:nvPr/>
        </p:nvSpPr>
        <p:spPr>
          <a:xfrm>
            <a:off x="6696333" y="2738190"/>
            <a:ext cx="2886568" cy="3035442"/>
          </a:xfrm>
          <a:prstGeom prst="roundRect">
            <a:avLst>
              <a:gd name="adj" fmla="val 8542"/>
            </a:avLst>
          </a:prstGeom>
          <a:solidFill>
            <a:srgbClr val="88C2BF"/>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180000" rIns="144000" bIns="45720" numCol="1" spcCol="0" rtlCol="0" fromWordArt="0" anchor="t" anchorCtr="0" forceAA="0" compatLnSpc="1">
            <a:prstTxWarp prst="textNoShape">
              <a:avLst/>
            </a:prstTxWarp>
            <a:noAutofit/>
          </a:bodyPr>
          <a:lstStyle/>
          <a:p>
            <a:pPr>
              <a:lnSpc>
                <a:spcPts val="2700"/>
              </a:lnSpc>
              <a:spcBef>
                <a:spcPts val="1100"/>
              </a:spcBef>
            </a:pPr>
            <a:r>
              <a:rPr lang="en-GB" sz="2000" dirty="0">
                <a:solidFill>
                  <a:schemeClr val="tx1"/>
                </a:solidFill>
                <a:latin typeface="Century Gothic" panose="020B0502020202020204" pitchFamily="34" charset="0"/>
                <a:ea typeface="Lato" panose="020B0604020202020204" charset="0"/>
                <a:cs typeface="Lato" panose="020B0604020202020204" charset="0"/>
              </a:rPr>
              <a:t>How might the situation be made safer and/or where could the young person get support?</a:t>
            </a:r>
          </a:p>
        </p:txBody>
      </p:sp>
      <p:pic>
        <p:nvPicPr>
          <p:cNvPr id="12" name="Google Shape;375;p14">
            <a:extLst>
              <a:ext uri="{FF2B5EF4-FFF2-40B4-BE49-F238E27FC236}">
                <a16:creationId xmlns:a16="http://schemas.microsoft.com/office/drawing/2014/main" id="{233161DF-8923-915E-75F3-25FDD0202F72}"/>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323850" y="5981927"/>
            <a:ext cx="449742" cy="512602"/>
          </a:xfrm>
          <a:prstGeom prst="rect">
            <a:avLst/>
          </a:prstGeom>
          <a:noFill/>
          <a:ln>
            <a:noFill/>
          </a:ln>
        </p:spPr>
      </p:pic>
    </p:spTree>
    <p:extLst>
      <p:ext uri="{BB962C8B-B14F-4D97-AF65-F5344CB8AC3E}">
        <p14:creationId xmlns:p14="http://schemas.microsoft.com/office/powerpoint/2010/main" val="16922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526CF52-269F-5B4C-6FE0-9592E9C6F149}"/>
              </a:ext>
            </a:extLst>
          </p:cNvPr>
          <p:cNvSpPr/>
          <p:nvPr/>
        </p:nvSpPr>
        <p:spPr>
          <a:xfrm>
            <a:off x="0" y="5736921"/>
            <a:ext cx="9906000" cy="1121079"/>
          </a:xfrm>
          <a:prstGeom prst="rect">
            <a:avLst/>
          </a:prstGeom>
          <a:solidFill>
            <a:srgbClr val="AC4C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2A2DD54-4835-FF5B-B505-3788AAF9FCBD}"/>
              </a:ext>
            </a:extLst>
          </p:cNvPr>
          <p:cNvSpPr>
            <a:spLocks noGrp="1"/>
          </p:cNvSpPr>
          <p:nvPr>
            <p:ph type="title"/>
          </p:nvPr>
        </p:nvSpPr>
        <p:spPr/>
        <p:txBody>
          <a:bodyPr/>
          <a:lstStyle/>
          <a:p>
            <a:r>
              <a:rPr lang="en-US" dirty="0"/>
              <a:t>Alcohol patterns</a:t>
            </a:r>
            <a:endParaRPr lang="en-GB" dirty="0"/>
          </a:p>
        </p:txBody>
      </p:sp>
      <p:sp>
        <p:nvSpPr>
          <p:cNvPr id="2" name="Content Placeholder 1">
            <a:extLst>
              <a:ext uri="{FF2B5EF4-FFF2-40B4-BE49-F238E27FC236}">
                <a16:creationId xmlns:a16="http://schemas.microsoft.com/office/drawing/2014/main" id="{7211A9AF-FF24-AEE8-4913-48473A8B8A04}"/>
              </a:ext>
            </a:extLst>
          </p:cNvPr>
          <p:cNvSpPr>
            <a:spLocks noGrp="1"/>
          </p:cNvSpPr>
          <p:nvPr>
            <p:ph sz="half" idx="10"/>
          </p:nvPr>
        </p:nvSpPr>
        <p:spPr>
          <a:xfrm>
            <a:off x="232915" y="1303304"/>
            <a:ext cx="4350660" cy="4368246"/>
          </a:xfrm>
        </p:spPr>
        <p:txBody>
          <a:bodyPr/>
          <a:lstStyle/>
          <a:p>
            <a:r>
              <a:rPr lang="en-GB" sz="2000" dirty="0">
                <a:ea typeface="Lato" panose="020B0604020202020204" charset="0"/>
                <a:cs typeface="Lato" panose="020B0604020202020204" charset="0"/>
              </a:rPr>
              <a:t>The Chief Medical Officer provides guidance on how to manage risk in relation to alcohol. We are going to consider what this advice might look like </a:t>
            </a:r>
            <a:r>
              <a:rPr lang="en-GB" sz="2000" i="1" dirty="0">
                <a:ea typeface="Lato" panose="020B0604020202020204" charset="0"/>
                <a:cs typeface="Lato" panose="020B0604020202020204" charset="0"/>
              </a:rPr>
              <a:t>for an adult over the age of 18 </a:t>
            </a:r>
            <a:r>
              <a:rPr lang="en-GB" sz="2000" dirty="0">
                <a:ea typeface="Lato" panose="020B0604020202020204" charset="0"/>
                <a:cs typeface="Lato" panose="020B0604020202020204" charset="0"/>
              </a:rPr>
              <a:t>over the course of a week, if they chose to drink alcohol. </a:t>
            </a:r>
          </a:p>
          <a:p>
            <a:r>
              <a:rPr lang="en-GB" sz="2000" b="1" dirty="0">
                <a:ea typeface="Lato" panose="020B0604020202020204" charset="0"/>
                <a:cs typeface="Lato" panose="020B0604020202020204" charset="0"/>
              </a:rPr>
              <a:t>The Chief Medical Officer advises that an alcohol-free childhood is the healthiest choice.</a:t>
            </a:r>
          </a:p>
          <a:p>
            <a:endParaRPr lang="en-GB" dirty="0"/>
          </a:p>
        </p:txBody>
      </p:sp>
      <p:sp>
        <p:nvSpPr>
          <p:cNvPr id="4" name="Slide Number Placeholder 3">
            <a:extLst>
              <a:ext uri="{FF2B5EF4-FFF2-40B4-BE49-F238E27FC236}">
                <a16:creationId xmlns:a16="http://schemas.microsoft.com/office/drawing/2014/main" id="{9E9C3EAB-448C-2CC7-F36D-89A83256F2B4}"/>
              </a:ext>
            </a:extLst>
          </p:cNvPr>
          <p:cNvSpPr>
            <a:spLocks noGrp="1"/>
          </p:cNvSpPr>
          <p:nvPr>
            <p:ph type="sldNum" sz="quarter" idx="4"/>
          </p:nvPr>
        </p:nvSpPr>
        <p:spPr/>
        <p:txBody>
          <a:bodyPr/>
          <a:lstStyle/>
          <a:p>
            <a:r>
              <a:rPr lang="en-GB"/>
              <a:t>© PSHE Association 2025</a:t>
            </a:r>
            <a:endParaRPr lang="en-GB" dirty="0"/>
          </a:p>
        </p:txBody>
      </p:sp>
      <p:sp>
        <p:nvSpPr>
          <p:cNvPr id="26" name="Rounded Rectangle 25">
            <a:extLst>
              <a:ext uri="{FF2B5EF4-FFF2-40B4-BE49-F238E27FC236}">
                <a16:creationId xmlns:a16="http://schemas.microsoft.com/office/drawing/2014/main" id="{D6F12741-88B4-8593-E460-9106034E9128}"/>
              </a:ext>
            </a:extLst>
          </p:cNvPr>
          <p:cNvSpPr/>
          <p:nvPr/>
        </p:nvSpPr>
        <p:spPr>
          <a:xfrm>
            <a:off x="4953001" y="1400797"/>
            <a:ext cx="4627562" cy="3375098"/>
          </a:xfrm>
          <a:prstGeom prst="roundRect">
            <a:avLst>
              <a:gd name="adj" fmla="val 4952"/>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16000" tIns="324000" rtlCol="0" anchor="ctr"/>
          <a:lstStyle/>
          <a:p>
            <a:pPr>
              <a:lnSpc>
                <a:spcPts val="2800"/>
              </a:lnSpc>
              <a:spcBef>
                <a:spcPts val="1100"/>
              </a:spcBef>
            </a:pPr>
            <a:r>
              <a:rPr lang="en-GB" sz="2000" dirty="0">
                <a:solidFill>
                  <a:schemeClr val="tx1"/>
                </a:solidFill>
                <a:latin typeface="Century Gothic" panose="020B0502020202020204" pitchFamily="34" charset="0"/>
                <a:ea typeface="Lato" panose="020B0604020202020204" charset="0"/>
                <a:cs typeface="Lato" panose="020B0604020202020204" charset="0"/>
              </a:rPr>
              <a:t>Read the guidance on your sheet, then draw or write the number of alcoholic drinks that an adult who chooses to drink alcohol could drink whilst keeping the risks relatively low. </a:t>
            </a:r>
          </a:p>
          <a:p>
            <a:pPr>
              <a:lnSpc>
                <a:spcPts val="2800"/>
              </a:lnSpc>
              <a:spcBef>
                <a:spcPts val="1100"/>
              </a:spcBef>
            </a:pPr>
            <a:r>
              <a:rPr lang="en-GB" sz="2000" i="1" dirty="0">
                <a:solidFill>
                  <a:schemeClr val="tx1"/>
                </a:solidFill>
                <a:latin typeface="Century Gothic" panose="020B0502020202020204" pitchFamily="34" charset="0"/>
                <a:ea typeface="Lato" panose="020B0604020202020204" charset="0"/>
                <a:cs typeface="Lato" panose="020B0604020202020204" charset="0"/>
              </a:rPr>
              <a:t>Note: this guidance is intended as a maximum and not a target.</a:t>
            </a:r>
          </a:p>
          <a:p>
            <a:pPr algn="ctr">
              <a:lnSpc>
                <a:spcPts val="2200"/>
              </a:lnSpc>
              <a:spcBef>
                <a:spcPts val="700"/>
              </a:spcBef>
            </a:pPr>
            <a:endParaRPr lang="en-US" sz="1600" dirty="0"/>
          </a:p>
        </p:txBody>
      </p:sp>
      <p:grpSp>
        <p:nvGrpSpPr>
          <p:cNvPr id="24" name="Group 23">
            <a:extLst>
              <a:ext uri="{FF2B5EF4-FFF2-40B4-BE49-F238E27FC236}">
                <a16:creationId xmlns:a16="http://schemas.microsoft.com/office/drawing/2014/main" id="{CA4E458B-F34B-CCC3-A7DB-F8FDE1F9295B}"/>
              </a:ext>
            </a:extLst>
          </p:cNvPr>
          <p:cNvGrpSpPr/>
          <p:nvPr/>
        </p:nvGrpSpPr>
        <p:grpSpPr>
          <a:xfrm>
            <a:off x="7003547" y="4618299"/>
            <a:ext cx="2773837" cy="1650084"/>
            <a:chOff x="4490323" y="4637257"/>
            <a:chExt cx="3263397" cy="1941310"/>
          </a:xfrm>
        </p:grpSpPr>
        <p:pic>
          <p:nvPicPr>
            <p:cNvPr id="19" name="Picture 18" descr="A glass of pink liquid&#10;&#10;Description automatically generated">
              <a:extLst>
                <a:ext uri="{FF2B5EF4-FFF2-40B4-BE49-F238E27FC236}">
                  <a16:creationId xmlns:a16="http://schemas.microsoft.com/office/drawing/2014/main" id="{950F6015-C1AB-33FB-9871-8179D72716DF}"/>
                </a:ext>
              </a:extLst>
            </p:cNvPr>
            <p:cNvPicPr>
              <a:picLocks noChangeAspect="1"/>
            </p:cNvPicPr>
            <p:nvPr/>
          </p:nvPicPr>
          <p:blipFill>
            <a:blip r:embed="rId3"/>
            <a:stretch>
              <a:fillRect/>
            </a:stretch>
          </p:blipFill>
          <p:spPr>
            <a:xfrm>
              <a:off x="6337204" y="4637257"/>
              <a:ext cx="931617" cy="1804519"/>
            </a:xfrm>
            <a:prstGeom prst="rect">
              <a:avLst/>
            </a:prstGeom>
          </p:spPr>
        </p:pic>
        <p:pic>
          <p:nvPicPr>
            <p:cNvPr id="8" name="Picture 7" descr="A glass of beer with foam&#10;&#10;Description automatically generated">
              <a:extLst>
                <a:ext uri="{FF2B5EF4-FFF2-40B4-BE49-F238E27FC236}">
                  <a16:creationId xmlns:a16="http://schemas.microsoft.com/office/drawing/2014/main" id="{511EE5C1-3478-C83B-A851-DFEA3B45F9C9}"/>
                </a:ext>
              </a:extLst>
            </p:cNvPr>
            <p:cNvPicPr>
              <a:picLocks noChangeAspect="1"/>
            </p:cNvPicPr>
            <p:nvPr/>
          </p:nvPicPr>
          <p:blipFill>
            <a:blip r:embed="rId4"/>
            <a:stretch>
              <a:fillRect/>
            </a:stretch>
          </p:blipFill>
          <p:spPr>
            <a:xfrm>
              <a:off x="5303981" y="5061409"/>
              <a:ext cx="1131404" cy="1307960"/>
            </a:xfrm>
            <a:prstGeom prst="rect">
              <a:avLst/>
            </a:prstGeom>
          </p:spPr>
        </p:pic>
        <p:pic>
          <p:nvPicPr>
            <p:cNvPr id="23" name="Picture 22" descr="A green and white sign&#10;&#10;Description automatically generated">
              <a:extLst>
                <a:ext uri="{FF2B5EF4-FFF2-40B4-BE49-F238E27FC236}">
                  <a16:creationId xmlns:a16="http://schemas.microsoft.com/office/drawing/2014/main" id="{A4513C99-B2D3-0AE6-C42B-7C9C2CF4857A}"/>
                </a:ext>
              </a:extLst>
            </p:cNvPr>
            <p:cNvPicPr>
              <a:picLocks noChangeAspect="1"/>
            </p:cNvPicPr>
            <p:nvPr/>
          </p:nvPicPr>
          <p:blipFill>
            <a:blip r:embed="rId5"/>
            <a:stretch>
              <a:fillRect/>
            </a:stretch>
          </p:blipFill>
          <p:spPr>
            <a:xfrm>
              <a:off x="4490323" y="5160129"/>
              <a:ext cx="591056" cy="1329876"/>
            </a:xfrm>
            <a:prstGeom prst="rect">
              <a:avLst/>
            </a:prstGeom>
          </p:spPr>
        </p:pic>
        <p:pic>
          <p:nvPicPr>
            <p:cNvPr id="10" name="Picture 9" descr="A purple bottle with a white stripe&#10;&#10;Description automatically generated">
              <a:extLst>
                <a:ext uri="{FF2B5EF4-FFF2-40B4-BE49-F238E27FC236}">
                  <a16:creationId xmlns:a16="http://schemas.microsoft.com/office/drawing/2014/main" id="{B6AE64A6-5131-ABA5-6B4E-88B9D192D770}"/>
                </a:ext>
              </a:extLst>
            </p:cNvPr>
            <p:cNvPicPr>
              <a:picLocks noChangeAspect="1"/>
            </p:cNvPicPr>
            <p:nvPr/>
          </p:nvPicPr>
          <p:blipFill>
            <a:blip r:embed="rId6"/>
            <a:stretch>
              <a:fillRect/>
            </a:stretch>
          </p:blipFill>
          <p:spPr>
            <a:xfrm>
              <a:off x="6014377" y="4687145"/>
              <a:ext cx="460242" cy="1786180"/>
            </a:xfrm>
            <a:prstGeom prst="rect">
              <a:avLst/>
            </a:prstGeom>
          </p:spPr>
        </p:pic>
        <p:pic>
          <p:nvPicPr>
            <p:cNvPr id="12" name="Picture 11" descr="A glass of amber liquid&#10;&#10;Description automatically generated">
              <a:extLst>
                <a:ext uri="{FF2B5EF4-FFF2-40B4-BE49-F238E27FC236}">
                  <a16:creationId xmlns:a16="http://schemas.microsoft.com/office/drawing/2014/main" id="{2461B904-DF60-FE76-2740-7E92EB18EFD2}"/>
                </a:ext>
              </a:extLst>
            </p:cNvPr>
            <p:cNvPicPr>
              <a:picLocks noChangeAspect="1"/>
            </p:cNvPicPr>
            <p:nvPr/>
          </p:nvPicPr>
          <p:blipFill>
            <a:blip r:embed="rId7"/>
            <a:stretch>
              <a:fillRect/>
            </a:stretch>
          </p:blipFill>
          <p:spPr>
            <a:xfrm>
              <a:off x="4807489" y="5669726"/>
              <a:ext cx="792759" cy="908841"/>
            </a:xfrm>
            <a:prstGeom prst="rect">
              <a:avLst/>
            </a:prstGeom>
          </p:spPr>
        </p:pic>
        <p:pic>
          <p:nvPicPr>
            <p:cNvPr id="17" name="Picture 16" descr="A red wine glass with a stem&#10;&#10;Description automatically generated">
              <a:extLst>
                <a:ext uri="{FF2B5EF4-FFF2-40B4-BE49-F238E27FC236}">
                  <a16:creationId xmlns:a16="http://schemas.microsoft.com/office/drawing/2014/main" id="{FA3F803F-D1F7-CC68-D239-880DD305B780}"/>
                </a:ext>
              </a:extLst>
            </p:cNvPr>
            <p:cNvPicPr>
              <a:picLocks noChangeAspect="1"/>
            </p:cNvPicPr>
            <p:nvPr/>
          </p:nvPicPr>
          <p:blipFill>
            <a:blip r:embed="rId8"/>
            <a:stretch>
              <a:fillRect/>
            </a:stretch>
          </p:blipFill>
          <p:spPr>
            <a:xfrm>
              <a:off x="7114649" y="5160129"/>
              <a:ext cx="639071" cy="1284346"/>
            </a:xfrm>
            <a:prstGeom prst="rect">
              <a:avLst/>
            </a:prstGeom>
          </p:spPr>
        </p:pic>
      </p:grpSp>
      <p:pic>
        <p:nvPicPr>
          <p:cNvPr id="6" name="Google Shape;374;p14">
            <a:extLst>
              <a:ext uri="{FF2B5EF4-FFF2-40B4-BE49-F238E27FC236}">
                <a16:creationId xmlns:a16="http://schemas.microsoft.com/office/drawing/2014/main" id="{C288EE9C-C929-7C86-3AC9-FEFB167941B0}"/>
              </a:ext>
            </a:extLst>
          </p:cNvPr>
          <p:cNvPicPr preferRelativeResize="0"/>
          <p:nvPr/>
        </p:nvPicPr>
        <p:blipFill rotWithShape="1">
          <a:blip r:embed="rId9">
            <a:alphaModFix/>
            <a:extLst>
              <a:ext uri="{BEBA8EAE-BF5A-486C-A8C5-ECC9F3942E4B}">
                <a14:imgProps xmlns:a14="http://schemas.microsoft.com/office/drawing/2010/main">
                  <a14:imgLayer r:embed="rId10">
                    <a14:imgEffect>
                      <a14:brightnessContrast bright="100000"/>
                    </a14:imgEffect>
                  </a14:imgLayer>
                </a14:imgProps>
              </a:ext>
            </a:extLst>
          </a:blip>
          <a:srcRect/>
          <a:stretch/>
        </p:blipFill>
        <p:spPr>
          <a:xfrm rot="917769" flipH="1">
            <a:off x="371111" y="5880862"/>
            <a:ext cx="331200" cy="666000"/>
          </a:xfrm>
          <a:prstGeom prst="rect">
            <a:avLst/>
          </a:prstGeom>
          <a:noFill/>
          <a:ln>
            <a:noFill/>
          </a:ln>
        </p:spPr>
      </p:pic>
    </p:spTree>
    <p:extLst>
      <p:ext uri="{BB962C8B-B14F-4D97-AF65-F5344CB8AC3E}">
        <p14:creationId xmlns:p14="http://schemas.microsoft.com/office/powerpoint/2010/main" val="54659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A pink rectangular object with black edges&#10;&#10;Description automatically generated">
            <a:extLst>
              <a:ext uri="{FF2B5EF4-FFF2-40B4-BE49-F238E27FC236}">
                <a16:creationId xmlns:a16="http://schemas.microsoft.com/office/drawing/2014/main" id="{48511363-9221-CF92-8472-B585CC762B71}"/>
              </a:ext>
            </a:extLst>
          </p:cNvPr>
          <p:cNvPicPr>
            <a:picLocks noChangeAspect="1"/>
          </p:cNvPicPr>
          <p:nvPr/>
        </p:nvPicPr>
        <p:blipFill>
          <a:blip r:embed="rId3">
            <a:alphaModFix amt="36000"/>
          </a:blip>
          <a:stretch>
            <a:fillRect/>
          </a:stretch>
        </p:blipFill>
        <p:spPr>
          <a:xfrm flipH="1">
            <a:off x="5174542" y="5136528"/>
            <a:ext cx="2903550" cy="946782"/>
          </a:xfrm>
          <a:prstGeom prst="rect">
            <a:avLst/>
          </a:prstGeom>
        </p:spPr>
      </p:pic>
      <p:sp>
        <p:nvSpPr>
          <p:cNvPr id="48" name="Rectangle 47">
            <a:extLst>
              <a:ext uri="{FF2B5EF4-FFF2-40B4-BE49-F238E27FC236}">
                <a16:creationId xmlns:a16="http://schemas.microsoft.com/office/drawing/2014/main" id="{FD9D636A-D8C3-EA21-339A-E31207E621F0}"/>
              </a:ext>
            </a:extLst>
          </p:cNvPr>
          <p:cNvSpPr/>
          <p:nvPr/>
        </p:nvSpPr>
        <p:spPr>
          <a:xfrm>
            <a:off x="8351945" y="5389281"/>
            <a:ext cx="452461" cy="441275"/>
          </a:xfrm>
          <a:prstGeom prst="rect">
            <a:avLst/>
          </a:prstGeom>
        </p:spPr>
        <p:txBody>
          <a:bodyPr wrap="square">
            <a:spAutoFit/>
          </a:bodyPr>
          <a:lstStyle/>
          <a:p>
            <a:pPr>
              <a:lnSpc>
                <a:spcPts val="2700"/>
              </a:lnSpc>
              <a:spcBef>
                <a:spcPts val="1100"/>
              </a:spcBef>
            </a:pPr>
            <a:r>
              <a:rPr lang="en-GB" sz="3200" b="1" dirty="0">
                <a:solidFill>
                  <a:srgbClr val="C36E9E"/>
                </a:solidFill>
                <a:latin typeface="Century Gothic" panose="020B0502020202020204" pitchFamily="34" charset="0"/>
                <a:ea typeface="Lato" panose="020B0604020202020204" charset="0"/>
                <a:cs typeface="Lato" panose="020B0604020202020204" charset="0"/>
              </a:rPr>
              <a:t>A</a:t>
            </a:r>
            <a:endParaRPr lang="en-GB" sz="3200" b="1" i="1" dirty="0">
              <a:solidFill>
                <a:srgbClr val="C36E9E"/>
              </a:solidFill>
              <a:latin typeface="Century Gothic" panose="020B0502020202020204" pitchFamily="34" charset="0"/>
              <a:ea typeface="Lato" panose="020B0604020202020204" charset="0"/>
              <a:cs typeface="Lato" panose="020B0604020202020204" charset="0"/>
            </a:endParaRPr>
          </a:p>
        </p:txBody>
      </p:sp>
      <p:sp>
        <p:nvSpPr>
          <p:cNvPr id="49" name="Rectangle 48">
            <a:extLst>
              <a:ext uri="{FF2B5EF4-FFF2-40B4-BE49-F238E27FC236}">
                <a16:creationId xmlns:a16="http://schemas.microsoft.com/office/drawing/2014/main" id="{8731F8E0-70D2-0F16-D3B2-0395648FF70E}"/>
              </a:ext>
            </a:extLst>
          </p:cNvPr>
          <p:cNvSpPr/>
          <p:nvPr/>
        </p:nvSpPr>
        <p:spPr>
          <a:xfrm>
            <a:off x="8317030" y="5264042"/>
            <a:ext cx="552225" cy="552225"/>
          </a:xfrm>
          <a:prstGeom prst="rect">
            <a:avLst/>
          </a:prstGeom>
          <a:noFill/>
          <a:ln w="28575">
            <a:solidFill>
              <a:srgbClr val="C36E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36E9E"/>
              </a:solidFill>
            </a:endParaRPr>
          </a:p>
        </p:txBody>
      </p:sp>
      <p:sp>
        <p:nvSpPr>
          <p:cNvPr id="47" name="Rectangle 46">
            <a:extLst>
              <a:ext uri="{FF2B5EF4-FFF2-40B4-BE49-F238E27FC236}">
                <a16:creationId xmlns:a16="http://schemas.microsoft.com/office/drawing/2014/main" id="{4CE92B4A-3B04-BF75-DAE7-D31571AF9092}"/>
              </a:ext>
            </a:extLst>
          </p:cNvPr>
          <p:cNvSpPr/>
          <p:nvPr/>
        </p:nvSpPr>
        <p:spPr>
          <a:xfrm>
            <a:off x="1036745" y="3260443"/>
            <a:ext cx="452461" cy="441275"/>
          </a:xfrm>
          <a:prstGeom prst="rect">
            <a:avLst/>
          </a:prstGeom>
        </p:spPr>
        <p:txBody>
          <a:bodyPr wrap="square">
            <a:spAutoFit/>
          </a:bodyPr>
          <a:lstStyle/>
          <a:p>
            <a:pPr>
              <a:lnSpc>
                <a:spcPts val="2700"/>
              </a:lnSpc>
              <a:spcBef>
                <a:spcPts val="1100"/>
              </a:spcBef>
            </a:pPr>
            <a:r>
              <a:rPr lang="en-GB" sz="3200" b="1" dirty="0">
                <a:solidFill>
                  <a:srgbClr val="C26C9C"/>
                </a:solidFill>
                <a:latin typeface="Century Gothic" panose="020B0502020202020204" pitchFamily="34" charset="0"/>
                <a:ea typeface="Lato" panose="020B0604020202020204" charset="0"/>
                <a:cs typeface="Lato" panose="020B0604020202020204" charset="0"/>
              </a:rPr>
              <a:t>A</a:t>
            </a:r>
            <a:endParaRPr lang="en-GB" sz="3200" b="1" i="1" dirty="0">
              <a:solidFill>
                <a:srgbClr val="C26C9C"/>
              </a:solidFill>
              <a:latin typeface="Century Gothic" panose="020B0502020202020204" pitchFamily="34" charset="0"/>
              <a:ea typeface="Lato" panose="020B0604020202020204" charset="0"/>
              <a:cs typeface="Lato" panose="020B0604020202020204" charset="0"/>
            </a:endParaRPr>
          </a:p>
        </p:txBody>
      </p:sp>
      <p:sp>
        <p:nvSpPr>
          <p:cNvPr id="4" name="Slide Number Placeholder 3">
            <a:extLst>
              <a:ext uri="{FF2B5EF4-FFF2-40B4-BE49-F238E27FC236}">
                <a16:creationId xmlns:a16="http://schemas.microsoft.com/office/drawing/2014/main" id="{3F8513A0-2717-F51A-4750-E9D94CF0E3FE}"/>
              </a:ext>
            </a:extLst>
          </p:cNvPr>
          <p:cNvSpPr>
            <a:spLocks noGrp="1"/>
          </p:cNvSpPr>
          <p:nvPr>
            <p:ph type="sldNum" sz="quarter" idx="4"/>
          </p:nvPr>
        </p:nvSpPr>
        <p:spPr/>
        <p:txBody>
          <a:bodyPr/>
          <a:lstStyle/>
          <a:p>
            <a:r>
              <a:rPr lang="en-GB"/>
              <a:t>© PSHE Association 2025</a:t>
            </a:r>
            <a:endParaRPr lang="en-GB" dirty="0"/>
          </a:p>
        </p:txBody>
      </p:sp>
      <p:sp>
        <p:nvSpPr>
          <p:cNvPr id="7" name="Title 2">
            <a:extLst>
              <a:ext uri="{FF2B5EF4-FFF2-40B4-BE49-F238E27FC236}">
                <a16:creationId xmlns:a16="http://schemas.microsoft.com/office/drawing/2014/main" id="{5FB2AD3E-AD98-2D1E-B3FC-698337923AAC}"/>
              </a:ext>
            </a:extLst>
          </p:cNvPr>
          <p:cNvSpPr txBox="1">
            <a:spLocks/>
          </p:cNvSpPr>
          <p:nvPr/>
        </p:nvSpPr>
        <p:spPr>
          <a:xfrm>
            <a:off x="233593" y="543878"/>
            <a:ext cx="6411756"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bg1"/>
                </a:solidFill>
                <a:latin typeface="Century Gothic" panose="020B0502020202020204" pitchFamily="34" charset="0"/>
                <a:ea typeface="+mj-ea"/>
                <a:cs typeface="+mj-cs"/>
              </a:defRPr>
            </a:lvl1pPr>
          </a:lstStyle>
          <a:p>
            <a:r>
              <a:rPr lang="en-US" dirty="0"/>
              <a:t>Continue the conversation</a:t>
            </a:r>
            <a:endParaRPr lang="en-GB" dirty="0"/>
          </a:p>
        </p:txBody>
      </p:sp>
      <p:sp>
        <p:nvSpPr>
          <p:cNvPr id="8" name="Rectangle 7">
            <a:extLst>
              <a:ext uri="{FF2B5EF4-FFF2-40B4-BE49-F238E27FC236}">
                <a16:creationId xmlns:a16="http://schemas.microsoft.com/office/drawing/2014/main" id="{3EB4FE50-19EB-5356-072B-4354F9AD0E56}"/>
              </a:ext>
            </a:extLst>
          </p:cNvPr>
          <p:cNvSpPr/>
          <p:nvPr/>
        </p:nvSpPr>
        <p:spPr>
          <a:xfrm>
            <a:off x="210212" y="1288655"/>
            <a:ext cx="8236203" cy="878767"/>
          </a:xfrm>
          <a:prstGeom prst="rect">
            <a:avLst/>
          </a:prstGeom>
        </p:spPr>
        <p:txBody>
          <a:bodyPr wrap="square">
            <a:spAutoFit/>
          </a:bodyPr>
          <a:lstStyle/>
          <a:p>
            <a:pPr>
              <a:lnSpc>
                <a:spcPts val="3200"/>
              </a:lnSpc>
              <a:spcBef>
                <a:spcPts val="1100"/>
              </a:spcBef>
            </a:pPr>
            <a:r>
              <a:rPr lang="en-GB" sz="2400" dirty="0">
                <a:solidFill>
                  <a:schemeClr val="bg1"/>
                </a:solidFill>
                <a:latin typeface="Century Gothic" panose="020B0502020202020204" pitchFamily="34" charset="0"/>
                <a:ea typeface="Lato" panose="020B0604020202020204" charset="0"/>
                <a:cs typeface="Lato" panose="020B0604020202020204" charset="0"/>
              </a:rPr>
              <a:t>Read each opinion in speech bubbles and match them to the correct response.</a:t>
            </a:r>
            <a:endParaRPr lang="en-GB" sz="2400" i="1" dirty="0">
              <a:solidFill>
                <a:schemeClr val="bg1"/>
              </a:solidFill>
              <a:latin typeface="Century Gothic" panose="020B0502020202020204" pitchFamily="34" charset="0"/>
              <a:ea typeface="Lato" panose="020B0604020202020204" charset="0"/>
              <a:cs typeface="Lato" panose="020B0604020202020204" charset="0"/>
            </a:endParaRPr>
          </a:p>
        </p:txBody>
      </p:sp>
      <p:pic>
        <p:nvPicPr>
          <p:cNvPr id="13" name="Picture 12" descr="A pink rectangular object with black edges&#10;&#10;Description automatically generated">
            <a:extLst>
              <a:ext uri="{FF2B5EF4-FFF2-40B4-BE49-F238E27FC236}">
                <a16:creationId xmlns:a16="http://schemas.microsoft.com/office/drawing/2014/main" id="{ADD7A6B3-9618-C472-4042-2BB419CB298A}"/>
              </a:ext>
            </a:extLst>
          </p:cNvPr>
          <p:cNvPicPr>
            <a:picLocks noChangeAspect="1"/>
          </p:cNvPicPr>
          <p:nvPr/>
        </p:nvPicPr>
        <p:blipFill>
          <a:blip r:embed="rId3"/>
          <a:stretch>
            <a:fillRect/>
          </a:stretch>
        </p:blipFill>
        <p:spPr>
          <a:xfrm flipH="1">
            <a:off x="1677993" y="3007690"/>
            <a:ext cx="2903550" cy="946782"/>
          </a:xfrm>
          <a:prstGeom prst="rect">
            <a:avLst/>
          </a:prstGeom>
        </p:spPr>
      </p:pic>
      <p:pic>
        <p:nvPicPr>
          <p:cNvPr id="14" name="Picture 13" descr="A pink rectangular object with black edges&#10;&#10;Description automatically generated">
            <a:extLst>
              <a:ext uri="{FF2B5EF4-FFF2-40B4-BE49-F238E27FC236}">
                <a16:creationId xmlns:a16="http://schemas.microsoft.com/office/drawing/2014/main" id="{0EA33D09-822C-1287-1061-831BB3635337}"/>
              </a:ext>
            </a:extLst>
          </p:cNvPr>
          <p:cNvPicPr>
            <a:picLocks noChangeAspect="1"/>
          </p:cNvPicPr>
          <p:nvPr/>
        </p:nvPicPr>
        <p:blipFill>
          <a:blip r:embed="rId3">
            <a:alphaModFix amt="35000"/>
          </a:blip>
          <a:stretch>
            <a:fillRect/>
          </a:stretch>
        </p:blipFill>
        <p:spPr>
          <a:xfrm flipH="1">
            <a:off x="1677993" y="4064965"/>
            <a:ext cx="2903550" cy="946782"/>
          </a:xfrm>
          <a:prstGeom prst="rect">
            <a:avLst/>
          </a:prstGeom>
        </p:spPr>
      </p:pic>
      <p:pic>
        <p:nvPicPr>
          <p:cNvPr id="17" name="Picture 16" descr="A pink rectangular object with black edges&#10;&#10;Description automatically generated">
            <a:extLst>
              <a:ext uri="{FF2B5EF4-FFF2-40B4-BE49-F238E27FC236}">
                <a16:creationId xmlns:a16="http://schemas.microsoft.com/office/drawing/2014/main" id="{23F4DBD2-8831-8025-B13E-FE263C1DE455}"/>
              </a:ext>
            </a:extLst>
          </p:cNvPr>
          <p:cNvPicPr>
            <a:picLocks noChangeAspect="1"/>
          </p:cNvPicPr>
          <p:nvPr/>
        </p:nvPicPr>
        <p:blipFill>
          <a:blip r:embed="rId3">
            <a:alphaModFix amt="36000"/>
          </a:blip>
          <a:stretch>
            <a:fillRect/>
          </a:stretch>
        </p:blipFill>
        <p:spPr>
          <a:xfrm flipH="1">
            <a:off x="5135568" y="3007690"/>
            <a:ext cx="2903550" cy="946782"/>
          </a:xfrm>
          <a:prstGeom prst="rect">
            <a:avLst/>
          </a:prstGeom>
        </p:spPr>
      </p:pic>
      <p:pic>
        <p:nvPicPr>
          <p:cNvPr id="21" name="Picture 20" descr="A pink rectangular object with black edges&#10;&#10;Description automatically generated">
            <a:extLst>
              <a:ext uri="{FF2B5EF4-FFF2-40B4-BE49-F238E27FC236}">
                <a16:creationId xmlns:a16="http://schemas.microsoft.com/office/drawing/2014/main" id="{95F31BC9-D51C-F6FD-9421-50D699C637B2}"/>
              </a:ext>
            </a:extLst>
          </p:cNvPr>
          <p:cNvPicPr>
            <a:picLocks noChangeAspect="1"/>
          </p:cNvPicPr>
          <p:nvPr/>
        </p:nvPicPr>
        <p:blipFill>
          <a:blip r:embed="rId3">
            <a:alphaModFix amt="36000"/>
          </a:blip>
          <a:stretch>
            <a:fillRect/>
          </a:stretch>
        </p:blipFill>
        <p:spPr>
          <a:xfrm flipH="1">
            <a:off x="5174542" y="4064965"/>
            <a:ext cx="2903550" cy="946782"/>
          </a:xfrm>
          <a:prstGeom prst="rect">
            <a:avLst/>
          </a:prstGeom>
        </p:spPr>
      </p:pic>
      <p:sp>
        <p:nvSpPr>
          <p:cNvPr id="24" name="Rectangle 23">
            <a:extLst>
              <a:ext uri="{FF2B5EF4-FFF2-40B4-BE49-F238E27FC236}">
                <a16:creationId xmlns:a16="http://schemas.microsoft.com/office/drawing/2014/main" id="{6D9323D5-AE58-C23D-069F-B197746DA229}"/>
              </a:ext>
            </a:extLst>
          </p:cNvPr>
          <p:cNvSpPr/>
          <p:nvPr/>
        </p:nvSpPr>
        <p:spPr>
          <a:xfrm>
            <a:off x="1036745" y="3260443"/>
            <a:ext cx="452461" cy="441275"/>
          </a:xfrm>
          <a:prstGeom prst="rect">
            <a:avLst/>
          </a:prstGeom>
        </p:spPr>
        <p:txBody>
          <a:bodyPr wrap="square">
            <a:spAutoFit/>
          </a:bodyPr>
          <a:lstStyle/>
          <a:p>
            <a:pPr>
              <a:lnSpc>
                <a:spcPts val="2700"/>
              </a:lnSpc>
              <a:spcBef>
                <a:spcPts val="1100"/>
              </a:spcBef>
            </a:pPr>
            <a:r>
              <a:rPr lang="en-GB" sz="3200" b="1" dirty="0">
                <a:solidFill>
                  <a:schemeClr val="bg1"/>
                </a:solidFill>
                <a:latin typeface="Century Gothic" panose="020B0502020202020204" pitchFamily="34" charset="0"/>
                <a:ea typeface="Lato" panose="020B0604020202020204" charset="0"/>
                <a:cs typeface="Lato" panose="020B0604020202020204" charset="0"/>
              </a:rPr>
              <a:t>A</a:t>
            </a:r>
            <a:endParaRPr lang="en-GB" sz="3200" b="1" i="1" dirty="0">
              <a:solidFill>
                <a:schemeClr val="bg1"/>
              </a:solidFill>
              <a:latin typeface="Century Gothic" panose="020B0502020202020204" pitchFamily="34" charset="0"/>
              <a:ea typeface="Lato" panose="020B0604020202020204" charset="0"/>
              <a:cs typeface="Lato" panose="020B0604020202020204" charset="0"/>
            </a:endParaRPr>
          </a:p>
        </p:txBody>
      </p:sp>
      <p:sp>
        <p:nvSpPr>
          <p:cNvPr id="25" name="Rectangle 24">
            <a:extLst>
              <a:ext uri="{FF2B5EF4-FFF2-40B4-BE49-F238E27FC236}">
                <a16:creationId xmlns:a16="http://schemas.microsoft.com/office/drawing/2014/main" id="{376CA9F7-F794-B4CB-CBEF-1C466AECFCF0}"/>
              </a:ext>
            </a:extLst>
          </p:cNvPr>
          <p:cNvSpPr/>
          <p:nvPr/>
        </p:nvSpPr>
        <p:spPr>
          <a:xfrm>
            <a:off x="1036745" y="4317718"/>
            <a:ext cx="452461" cy="441275"/>
          </a:xfrm>
          <a:prstGeom prst="rect">
            <a:avLst/>
          </a:prstGeom>
        </p:spPr>
        <p:txBody>
          <a:bodyPr wrap="square">
            <a:spAutoFit/>
          </a:bodyPr>
          <a:lstStyle/>
          <a:p>
            <a:pPr>
              <a:lnSpc>
                <a:spcPts val="2700"/>
              </a:lnSpc>
              <a:spcBef>
                <a:spcPts val="1100"/>
              </a:spcBef>
            </a:pPr>
            <a:r>
              <a:rPr lang="en-GB" sz="3200" b="1" dirty="0">
                <a:solidFill>
                  <a:srgbClr val="C26C9C"/>
                </a:solidFill>
                <a:latin typeface="Century Gothic" panose="020B0502020202020204" pitchFamily="34" charset="0"/>
                <a:ea typeface="Lato" panose="020B0604020202020204" charset="0"/>
                <a:cs typeface="Lato" panose="020B0604020202020204" charset="0"/>
              </a:rPr>
              <a:t>B</a:t>
            </a:r>
            <a:endParaRPr lang="en-GB" sz="3200" b="1" i="1" dirty="0">
              <a:solidFill>
                <a:srgbClr val="C26C9C"/>
              </a:solidFill>
              <a:latin typeface="Century Gothic" panose="020B0502020202020204" pitchFamily="34" charset="0"/>
              <a:ea typeface="Lato" panose="020B0604020202020204" charset="0"/>
              <a:cs typeface="Lato" panose="020B0604020202020204" charset="0"/>
            </a:endParaRPr>
          </a:p>
        </p:txBody>
      </p:sp>
      <p:pic>
        <p:nvPicPr>
          <p:cNvPr id="27" name="Picture 26" descr="A pink rectangular object with black edges&#10;&#10;Description automatically generated">
            <a:extLst>
              <a:ext uri="{FF2B5EF4-FFF2-40B4-BE49-F238E27FC236}">
                <a16:creationId xmlns:a16="http://schemas.microsoft.com/office/drawing/2014/main" id="{C623382E-F47C-797A-0A90-09E6F3644BEE}"/>
              </a:ext>
            </a:extLst>
          </p:cNvPr>
          <p:cNvPicPr>
            <a:picLocks noChangeAspect="1"/>
          </p:cNvPicPr>
          <p:nvPr/>
        </p:nvPicPr>
        <p:blipFill>
          <a:blip r:embed="rId3">
            <a:alphaModFix amt="35000"/>
          </a:blip>
          <a:stretch>
            <a:fillRect/>
          </a:stretch>
        </p:blipFill>
        <p:spPr>
          <a:xfrm flipH="1">
            <a:off x="1677993" y="5122240"/>
            <a:ext cx="2903550" cy="946782"/>
          </a:xfrm>
          <a:prstGeom prst="rect">
            <a:avLst/>
          </a:prstGeom>
        </p:spPr>
      </p:pic>
      <p:sp>
        <p:nvSpPr>
          <p:cNvPr id="28" name="Rectangle 27">
            <a:extLst>
              <a:ext uri="{FF2B5EF4-FFF2-40B4-BE49-F238E27FC236}">
                <a16:creationId xmlns:a16="http://schemas.microsoft.com/office/drawing/2014/main" id="{D43A3B37-1F0E-C6B3-5695-2E01B3DD6453}"/>
              </a:ext>
            </a:extLst>
          </p:cNvPr>
          <p:cNvSpPr/>
          <p:nvPr/>
        </p:nvSpPr>
        <p:spPr>
          <a:xfrm>
            <a:off x="1036745" y="5374993"/>
            <a:ext cx="452461" cy="441275"/>
          </a:xfrm>
          <a:prstGeom prst="rect">
            <a:avLst/>
          </a:prstGeom>
        </p:spPr>
        <p:txBody>
          <a:bodyPr wrap="square">
            <a:spAutoFit/>
          </a:bodyPr>
          <a:lstStyle/>
          <a:p>
            <a:pPr>
              <a:lnSpc>
                <a:spcPts val="2700"/>
              </a:lnSpc>
              <a:spcBef>
                <a:spcPts val="1100"/>
              </a:spcBef>
            </a:pPr>
            <a:r>
              <a:rPr lang="en-GB" sz="3200" b="1" dirty="0">
                <a:solidFill>
                  <a:srgbClr val="C26C9C"/>
                </a:solidFill>
                <a:latin typeface="Century Gothic" panose="020B0502020202020204" pitchFamily="34" charset="0"/>
                <a:ea typeface="Lato" panose="020B0604020202020204" charset="0"/>
                <a:cs typeface="Lato" panose="020B0604020202020204" charset="0"/>
              </a:rPr>
              <a:t>C</a:t>
            </a:r>
            <a:endParaRPr lang="en-GB" sz="3200" b="1" i="1" dirty="0">
              <a:solidFill>
                <a:srgbClr val="C26C9C"/>
              </a:solidFill>
              <a:latin typeface="Century Gothic" panose="020B0502020202020204" pitchFamily="34" charset="0"/>
              <a:ea typeface="Lato" panose="020B0604020202020204" charset="0"/>
              <a:cs typeface="Lato" panose="020B0604020202020204" charset="0"/>
            </a:endParaRPr>
          </a:p>
        </p:txBody>
      </p:sp>
      <p:sp>
        <p:nvSpPr>
          <p:cNvPr id="35" name="Rectangle 34">
            <a:extLst>
              <a:ext uri="{FF2B5EF4-FFF2-40B4-BE49-F238E27FC236}">
                <a16:creationId xmlns:a16="http://schemas.microsoft.com/office/drawing/2014/main" id="{8EAB3B5D-8F9D-BD30-3925-27959F23FE02}"/>
              </a:ext>
            </a:extLst>
          </p:cNvPr>
          <p:cNvSpPr/>
          <p:nvPr/>
        </p:nvSpPr>
        <p:spPr>
          <a:xfrm>
            <a:off x="8317030" y="3149493"/>
            <a:ext cx="552225" cy="552225"/>
          </a:xfrm>
          <a:prstGeom prst="rect">
            <a:avLst/>
          </a:prstGeom>
          <a:noFill/>
          <a:ln w="28575">
            <a:solidFill>
              <a:srgbClr val="C36E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EEBECFE-E860-9068-6DFD-73917C0848BF}"/>
              </a:ext>
            </a:extLst>
          </p:cNvPr>
          <p:cNvSpPr/>
          <p:nvPr/>
        </p:nvSpPr>
        <p:spPr>
          <a:xfrm>
            <a:off x="8317030" y="4206768"/>
            <a:ext cx="552225" cy="552225"/>
          </a:xfrm>
          <a:prstGeom prst="rect">
            <a:avLst/>
          </a:prstGeom>
          <a:noFill/>
          <a:ln w="28575">
            <a:solidFill>
              <a:srgbClr val="C36E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A pink rectangular object with black edges&#10;&#10;Description automatically generated">
            <a:extLst>
              <a:ext uri="{FF2B5EF4-FFF2-40B4-BE49-F238E27FC236}">
                <a16:creationId xmlns:a16="http://schemas.microsoft.com/office/drawing/2014/main" id="{8F4A909C-222A-26DC-E45E-96B8054B9D02}"/>
              </a:ext>
            </a:extLst>
          </p:cNvPr>
          <p:cNvPicPr>
            <a:picLocks noChangeAspect="1"/>
          </p:cNvPicPr>
          <p:nvPr/>
        </p:nvPicPr>
        <p:blipFill>
          <a:blip r:embed="rId3">
            <a:alphaModFix amt="35000"/>
          </a:blip>
          <a:stretch>
            <a:fillRect/>
          </a:stretch>
        </p:blipFill>
        <p:spPr>
          <a:xfrm flipH="1">
            <a:off x="1677993" y="3007690"/>
            <a:ext cx="2903550" cy="946782"/>
          </a:xfrm>
          <a:prstGeom prst="rect">
            <a:avLst/>
          </a:prstGeom>
        </p:spPr>
      </p:pic>
      <p:grpSp>
        <p:nvGrpSpPr>
          <p:cNvPr id="52" name="Group 51">
            <a:extLst>
              <a:ext uri="{FF2B5EF4-FFF2-40B4-BE49-F238E27FC236}">
                <a16:creationId xmlns:a16="http://schemas.microsoft.com/office/drawing/2014/main" id="{6E1CD45B-DA13-6AE7-EEBD-08A735AD8726}"/>
              </a:ext>
            </a:extLst>
          </p:cNvPr>
          <p:cNvGrpSpPr/>
          <p:nvPr/>
        </p:nvGrpSpPr>
        <p:grpSpPr>
          <a:xfrm>
            <a:off x="5174542" y="5132873"/>
            <a:ext cx="3694713" cy="946782"/>
            <a:chOff x="5174542" y="5377973"/>
            <a:chExt cx="3694713" cy="946782"/>
          </a:xfrm>
        </p:grpSpPr>
        <p:pic>
          <p:nvPicPr>
            <p:cNvPr id="22" name="Picture 21" descr="A pink rectangular object with black edges&#10;&#10;Description automatically generated">
              <a:extLst>
                <a:ext uri="{FF2B5EF4-FFF2-40B4-BE49-F238E27FC236}">
                  <a16:creationId xmlns:a16="http://schemas.microsoft.com/office/drawing/2014/main" id="{74027DE2-0C46-E37C-611C-E373819184E3}"/>
                </a:ext>
              </a:extLst>
            </p:cNvPr>
            <p:cNvPicPr>
              <a:picLocks noChangeAspect="1"/>
            </p:cNvPicPr>
            <p:nvPr/>
          </p:nvPicPr>
          <p:blipFill>
            <a:blip r:embed="rId3"/>
            <a:stretch>
              <a:fillRect/>
            </a:stretch>
          </p:blipFill>
          <p:spPr>
            <a:xfrm flipH="1">
              <a:off x="5174542" y="5377973"/>
              <a:ext cx="2903550" cy="946782"/>
            </a:xfrm>
            <a:prstGeom prst="rect">
              <a:avLst/>
            </a:prstGeom>
          </p:spPr>
        </p:pic>
        <p:sp>
          <p:nvSpPr>
            <p:cNvPr id="37" name="Rectangle 36">
              <a:extLst>
                <a:ext uri="{FF2B5EF4-FFF2-40B4-BE49-F238E27FC236}">
                  <a16:creationId xmlns:a16="http://schemas.microsoft.com/office/drawing/2014/main" id="{D2C4EA94-8B53-3C00-78DE-23FD93F4A20A}"/>
                </a:ext>
              </a:extLst>
            </p:cNvPr>
            <p:cNvSpPr/>
            <p:nvPr/>
          </p:nvSpPr>
          <p:spPr>
            <a:xfrm>
              <a:off x="8317030" y="5509143"/>
              <a:ext cx="552225" cy="552225"/>
            </a:xfrm>
            <a:prstGeom prst="rect">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16CEBCB-775B-AACE-A515-F043E0924A4C}"/>
                </a:ext>
              </a:extLst>
            </p:cNvPr>
            <p:cNvSpPr/>
            <p:nvPr/>
          </p:nvSpPr>
          <p:spPr>
            <a:xfrm>
              <a:off x="8351945" y="5634381"/>
              <a:ext cx="452461" cy="441275"/>
            </a:xfrm>
            <a:prstGeom prst="rect">
              <a:avLst/>
            </a:prstGeom>
          </p:spPr>
          <p:txBody>
            <a:bodyPr wrap="square">
              <a:spAutoFit/>
            </a:bodyPr>
            <a:lstStyle/>
            <a:p>
              <a:pPr>
                <a:lnSpc>
                  <a:spcPts val="2700"/>
                </a:lnSpc>
                <a:spcBef>
                  <a:spcPts val="1100"/>
                </a:spcBef>
              </a:pPr>
              <a:r>
                <a:rPr lang="en-GB" sz="3200" b="1" dirty="0">
                  <a:solidFill>
                    <a:schemeClr val="bg1"/>
                  </a:solidFill>
                  <a:latin typeface="Century Gothic" panose="020B0502020202020204" pitchFamily="34" charset="0"/>
                  <a:ea typeface="Lato" panose="020B0604020202020204" charset="0"/>
                  <a:cs typeface="Lato" panose="020B0604020202020204" charset="0"/>
                </a:rPr>
                <a:t>A</a:t>
              </a:r>
              <a:endParaRPr lang="en-GB" sz="3200" b="1" i="1" dirty="0">
                <a:solidFill>
                  <a:schemeClr val="bg1"/>
                </a:solidFill>
                <a:latin typeface="Century Gothic" panose="020B0502020202020204" pitchFamily="34" charset="0"/>
                <a:ea typeface="Lato" panose="020B0604020202020204" charset="0"/>
                <a:cs typeface="Lato" panose="020B0604020202020204" charset="0"/>
              </a:endParaRPr>
            </a:p>
          </p:txBody>
        </p:sp>
      </p:grpSp>
      <p:sp>
        <p:nvSpPr>
          <p:cNvPr id="41" name="Rectangle 40">
            <a:extLst>
              <a:ext uri="{FF2B5EF4-FFF2-40B4-BE49-F238E27FC236}">
                <a16:creationId xmlns:a16="http://schemas.microsoft.com/office/drawing/2014/main" id="{6F0355D8-36E5-5C80-3A54-073C729DE9EE}"/>
              </a:ext>
            </a:extLst>
          </p:cNvPr>
          <p:cNvSpPr/>
          <p:nvPr/>
        </p:nvSpPr>
        <p:spPr>
          <a:xfrm>
            <a:off x="2397894" y="2383380"/>
            <a:ext cx="1252562" cy="408894"/>
          </a:xfrm>
          <a:prstGeom prst="rect">
            <a:avLst/>
          </a:prstGeom>
        </p:spPr>
        <p:txBody>
          <a:bodyPr wrap="square">
            <a:spAutoFit/>
          </a:bodyPr>
          <a:lstStyle/>
          <a:p>
            <a:pPr>
              <a:lnSpc>
                <a:spcPts val="2700"/>
              </a:lnSpc>
              <a:spcBef>
                <a:spcPts val="1100"/>
              </a:spcBef>
            </a:pPr>
            <a:r>
              <a:rPr lang="en-GB" sz="2000" b="1" dirty="0">
                <a:solidFill>
                  <a:schemeClr val="bg1"/>
                </a:solidFill>
                <a:latin typeface="Century Gothic" panose="020B0502020202020204" pitchFamily="34" charset="0"/>
                <a:ea typeface="Lato" panose="020B0604020202020204" charset="0"/>
                <a:cs typeface="Lato" panose="020B0604020202020204" charset="0"/>
              </a:rPr>
              <a:t>Opinion</a:t>
            </a:r>
            <a:endParaRPr lang="en-GB" sz="2000" b="1" i="1" dirty="0">
              <a:solidFill>
                <a:schemeClr val="bg1"/>
              </a:solidFill>
              <a:latin typeface="Century Gothic" panose="020B0502020202020204" pitchFamily="34" charset="0"/>
              <a:ea typeface="Lato" panose="020B0604020202020204" charset="0"/>
              <a:cs typeface="Lato" panose="020B0604020202020204" charset="0"/>
            </a:endParaRPr>
          </a:p>
        </p:txBody>
      </p:sp>
      <p:sp>
        <p:nvSpPr>
          <p:cNvPr id="42" name="Rectangle 41">
            <a:extLst>
              <a:ext uri="{FF2B5EF4-FFF2-40B4-BE49-F238E27FC236}">
                <a16:creationId xmlns:a16="http://schemas.microsoft.com/office/drawing/2014/main" id="{7EAE59C1-9912-7F9A-1F07-AF7D71A48068}"/>
              </a:ext>
            </a:extLst>
          </p:cNvPr>
          <p:cNvSpPr/>
          <p:nvPr/>
        </p:nvSpPr>
        <p:spPr>
          <a:xfrm>
            <a:off x="5906446" y="2383380"/>
            <a:ext cx="1439742" cy="407804"/>
          </a:xfrm>
          <a:prstGeom prst="rect">
            <a:avLst/>
          </a:prstGeom>
        </p:spPr>
        <p:txBody>
          <a:bodyPr wrap="square">
            <a:spAutoFit/>
          </a:bodyPr>
          <a:lstStyle/>
          <a:p>
            <a:pPr>
              <a:lnSpc>
                <a:spcPts val="2700"/>
              </a:lnSpc>
              <a:spcBef>
                <a:spcPts val="1100"/>
              </a:spcBef>
            </a:pPr>
            <a:r>
              <a:rPr lang="en-GB" sz="2000" b="1" dirty="0">
                <a:solidFill>
                  <a:schemeClr val="bg1"/>
                </a:solidFill>
                <a:latin typeface="Century Gothic" panose="020B0502020202020204" pitchFamily="34" charset="0"/>
                <a:ea typeface="Lato" panose="020B0604020202020204" charset="0"/>
                <a:cs typeface="Lato" panose="020B0604020202020204" charset="0"/>
              </a:rPr>
              <a:t>Response</a:t>
            </a:r>
            <a:endParaRPr lang="en-GB" sz="2000" b="1" i="1" dirty="0">
              <a:solidFill>
                <a:schemeClr val="bg1"/>
              </a:solidFill>
              <a:latin typeface="Century Gothic" panose="020B0502020202020204" pitchFamily="34" charset="0"/>
              <a:ea typeface="Lato" panose="020B0604020202020204" charset="0"/>
              <a:cs typeface="Lato" panose="020B0604020202020204" charset="0"/>
            </a:endParaRPr>
          </a:p>
        </p:txBody>
      </p:sp>
      <p:grpSp>
        <p:nvGrpSpPr>
          <p:cNvPr id="2" name="Group 1">
            <a:extLst>
              <a:ext uri="{FF2B5EF4-FFF2-40B4-BE49-F238E27FC236}">
                <a16:creationId xmlns:a16="http://schemas.microsoft.com/office/drawing/2014/main" id="{59FD2525-E267-C1E4-1B2B-190281BBBA18}"/>
              </a:ext>
            </a:extLst>
          </p:cNvPr>
          <p:cNvGrpSpPr/>
          <p:nvPr/>
        </p:nvGrpSpPr>
        <p:grpSpPr>
          <a:xfrm>
            <a:off x="371111" y="5880862"/>
            <a:ext cx="872134" cy="666000"/>
            <a:chOff x="371111" y="5880862"/>
            <a:chExt cx="872134" cy="666000"/>
          </a:xfrm>
        </p:grpSpPr>
        <p:pic>
          <p:nvPicPr>
            <p:cNvPr id="3" name="Google Shape;374;p14">
              <a:extLst>
                <a:ext uri="{FF2B5EF4-FFF2-40B4-BE49-F238E27FC236}">
                  <a16:creationId xmlns:a16="http://schemas.microsoft.com/office/drawing/2014/main" id="{654D6CBD-D598-B5C7-5D4B-1ED2E205E315}"/>
                </a:ext>
              </a:extLst>
            </p:cNvPr>
            <p:cNvPicPr preferRelativeResize="0"/>
            <p:nvPr/>
          </p:nvPicPr>
          <p:blipFill rotWithShape="1">
            <a:blip r:embed="rId4">
              <a:alphaModFix/>
              <a:extLst>
                <a:ext uri="{BEBA8EAE-BF5A-486C-A8C5-ECC9F3942E4B}">
                  <a14:imgProps xmlns:a14="http://schemas.microsoft.com/office/drawing/2010/main">
                    <a14:imgLayer r:embed="rId5">
                      <a14:imgEffect>
                        <a14:brightnessContrast bright="100000"/>
                      </a14:imgEffect>
                    </a14:imgLayer>
                  </a14:imgProps>
                </a:ext>
              </a:extLst>
            </a:blip>
            <a:srcRect/>
            <a:stretch/>
          </p:blipFill>
          <p:spPr>
            <a:xfrm rot="917769" flipH="1">
              <a:off x="371111" y="5880862"/>
              <a:ext cx="331200" cy="666000"/>
            </a:xfrm>
            <a:prstGeom prst="rect">
              <a:avLst/>
            </a:prstGeom>
            <a:noFill/>
            <a:ln>
              <a:noFill/>
            </a:ln>
          </p:spPr>
        </p:pic>
        <p:pic>
          <p:nvPicPr>
            <p:cNvPr id="9" name="Google Shape;375;p14">
              <a:extLst>
                <a:ext uri="{FF2B5EF4-FFF2-40B4-BE49-F238E27FC236}">
                  <a16:creationId xmlns:a16="http://schemas.microsoft.com/office/drawing/2014/main" id="{1CDF0888-7DD4-C3BE-BA7D-402F1C16658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100000"/>
                      </a14:imgEffect>
                    </a14:imgLayer>
                  </a14:imgProps>
                </a:ext>
              </a:extLst>
            </a:blip>
            <a:srcRect/>
            <a:stretch/>
          </p:blipFill>
          <p:spPr>
            <a:xfrm>
              <a:off x="807373" y="6030314"/>
              <a:ext cx="435872" cy="496794"/>
            </a:xfrm>
            <a:prstGeom prst="rect">
              <a:avLst/>
            </a:prstGeom>
            <a:noFill/>
            <a:ln>
              <a:noFill/>
            </a:ln>
          </p:spPr>
        </p:pic>
      </p:grpSp>
    </p:spTree>
    <p:extLst>
      <p:ext uri="{BB962C8B-B14F-4D97-AF65-F5344CB8AC3E}">
        <p14:creationId xmlns:p14="http://schemas.microsoft.com/office/powerpoint/2010/main" val="188288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B11A89-2F15-087F-8720-8F571CBB92D6}"/>
              </a:ext>
            </a:extLst>
          </p:cNvPr>
          <p:cNvSpPr>
            <a:spLocks noGrp="1"/>
          </p:cNvSpPr>
          <p:nvPr>
            <p:ph type="title"/>
          </p:nvPr>
        </p:nvSpPr>
        <p:spPr>
          <a:xfrm>
            <a:off x="233592" y="543878"/>
            <a:ext cx="6518081" cy="694054"/>
          </a:xfrm>
        </p:spPr>
        <p:txBody>
          <a:bodyPr/>
          <a:lstStyle/>
          <a:p>
            <a:r>
              <a:rPr lang="en-US" dirty="0"/>
              <a:t>Continue the conversation</a:t>
            </a:r>
            <a:endParaRPr lang="en-GB" dirty="0"/>
          </a:p>
        </p:txBody>
      </p:sp>
      <p:sp>
        <p:nvSpPr>
          <p:cNvPr id="4" name="Slide Number Placeholder 3">
            <a:extLst>
              <a:ext uri="{FF2B5EF4-FFF2-40B4-BE49-F238E27FC236}">
                <a16:creationId xmlns:a16="http://schemas.microsoft.com/office/drawing/2014/main" id="{EC6E3D79-C85A-52FA-F329-2E17AFE0B9E8}"/>
              </a:ext>
            </a:extLst>
          </p:cNvPr>
          <p:cNvSpPr>
            <a:spLocks noGrp="1"/>
          </p:cNvSpPr>
          <p:nvPr>
            <p:ph type="sldNum" sz="quarter" idx="4"/>
          </p:nvPr>
        </p:nvSpPr>
        <p:spPr/>
        <p:txBody>
          <a:bodyPr/>
          <a:lstStyle/>
          <a:p>
            <a:r>
              <a:rPr lang="en-GB"/>
              <a:t>© PSHE Association 2025</a:t>
            </a:r>
            <a:endParaRPr lang="en-GB" dirty="0"/>
          </a:p>
        </p:txBody>
      </p:sp>
      <p:grpSp>
        <p:nvGrpSpPr>
          <p:cNvPr id="35" name="Group 34">
            <a:extLst>
              <a:ext uri="{FF2B5EF4-FFF2-40B4-BE49-F238E27FC236}">
                <a16:creationId xmlns:a16="http://schemas.microsoft.com/office/drawing/2014/main" id="{C417ADD2-EB75-C25D-A473-8103A2FB3B87}"/>
              </a:ext>
            </a:extLst>
          </p:cNvPr>
          <p:cNvGrpSpPr/>
          <p:nvPr/>
        </p:nvGrpSpPr>
        <p:grpSpPr>
          <a:xfrm>
            <a:off x="323850" y="1743941"/>
            <a:ext cx="3671029" cy="4713576"/>
            <a:chOff x="323850" y="1743941"/>
            <a:chExt cx="3671029" cy="4713576"/>
          </a:xfrm>
        </p:grpSpPr>
        <p:pic>
          <p:nvPicPr>
            <p:cNvPr id="34" name="Picture 33" descr="A pink rectangle with a white border&#10;&#10;Description automatically generated">
              <a:extLst>
                <a:ext uri="{FF2B5EF4-FFF2-40B4-BE49-F238E27FC236}">
                  <a16:creationId xmlns:a16="http://schemas.microsoft.com/office/drawing/2014/main" id="{DA0FADDD-3BA4-EB29-D582-F9E6EE7F50AA}"/>
                </a:ext>
              </a:extLst>
            </p:cNvPr>
            <p:cNvPicPr>
              <a:picLocks noChangeAspect="1"/>
            </p:cNvPicPr>
            <p:nvPr/>
          </p:nvPicPr>
          <p:blipFill>
            <a:blip r:embed="rId3"/>
            <a:stretch>
              <a:fillRect/>
            </a:stretch>
          </p:blipFill>
          <p:spPr>
            <a:xfrm>
              <a:off x="323850" y="1743941"/>
              <a:ext cx="3671029" cy="4713576"/>
            </a:xfrm>
            <a:prstGeom prst="rect">
              <a:avLst/>
            </a:prstGeom>
          </p:spPr>
        </p:pic>
        <p:sp>
          <p:nvSpPr>
            <p:cNvPr id="5" name="Rectangle 4">
              <a:extLst>
                <a:ext uri="{FF2B5EF4-FFF2-40B4-BE49-F238E27FC236}">
                  <a16:creationId xmlns:a16="http://schemas.microsoft.com/office/drawing/2014/main" id="{AFD7AB26-3B6B-7D71-D6F9-952E1F54A317}"/>
                </a:ext>
              </a:extLst>
            </p:cNvPr>
            <p:cNvSpPr/>
            <p:nvPr/>
          </p:nvSpPr>
          <p:spPr>
            <a:xfrm>
              <a:off x="497876" y="1995891"/>
              <a:ext cx="452461" cy="441275"/>
            </a:xfrm>
            <a:prstGeom prst="rect">
              <a:avLst/>
            </a:prstGeom>
          </p:spPr>
          <p:txBody>
            <a:bodyPr wrap="square">
              <a:spAutoFit/>
            </a:bodyPr>
            <a:lstStyle/>
            <a:p>
              <a:pPr>
                <a:lnSpc>
                  <a:spcPts val="2700"/>
                </a:lnSpc>
                <a:spcBef>
                  <a:spcPts val="1100"/>
                </a:spcBef>
              </a:pPr>
              <a:r>
                <a:rPr lang="en-GB" sz="3200" b="1" dirty="0">
                  <a:latin typeface="Century Gothic" panose="020B0502020202020204" pitchFamily="34" charset="0"/>
                  <a:ea typeface="Lato" panose="020B0604020202020204" charset="0"/>
                  <a:cs typeface="Lato" panose="020B0604020202020204" charset="0"/>
                </a:rPr>
                <a:t>A</a:t>
              </a:r>
              <a:endParaRPr lang="en-GB" sz="3200" b="1" i="1" dirty="0">
                <a:latin typeface="Century Gothic" panose="020B0502020202020204" pitchFamily="34" charset="0"/>
                <a:ea typeface="Lato" panose="020B0604020202020204" charset="0"/>
                <a:cs typeface="Lato" panose="020B0604020202020204" charset="0"/>
              </a:endParaRPr>
            </a:p>
          </p:txBody>
        </p:sp>
        <p:sp>
          <p:nvSpPr>
            <p:cNvPr id="19" name="Rectangle 18">
              <a:extLst>
                <a:ext uri="{FF2B5EF4-FFF2-40B4-BE49-F238E27FC236}">
                  <a16:creationId xmlns:a16="http://schemas.microsoft.com/office/drawing/2014/main" id="{5C683189-BAC2-A339-5359-E82B3C9DF184}"/>
                </a:ext>
              </a:extLst>
            </p:cNvPr>
            <p:cNvSpPr/>
            <p:nvPr/>
          </p:nvSpPr>
          <p:spPr>
            <a:xfrm>
              <a:off x="497876" y="2501900"/>
              <a:ext cx="3193178" cy="1699504"/>
            </a:xfrm>
            <a:prstGeom prst="rect">
              <a:avLst/>
            </a:prstGeom>
          </p:spPr>
          <p:txBody>
            <a:bodyPr wrap="square">
              <a:spAutoFit/>
            </a:bodyPr>
            <a:lstStyle/>
            <a:p>
              <a:pPr>
                <a:lnSpc>
                  <a:spcPts val="3200"/>
                </a:lnSpc>
              </a:pPr>
              <a:r>
                <a:rPr lang="en-US" sz="2400" dirty="0">
                  <a:solidFill>
                    <a:schemeClr val="tx1"/>
                  </a:solidFill>
                  <a:latin typeface="Century Gothic" panose="020B0502020202020204" pitchFamily="34" charset="0"/>
                </a:rPr>
                <a:t>I don’t think a person can get in trouble for growing cannabis at home.</a:t>
              </a:r>
              <a:endParaRPr lang="en-GB" sz="2400" dirty="0">
                <a:solidFill>
                  <a:schemeClr val="tx1"/>
                </a:solidFill>
                <a:latin typeface="Century Gothic" panose="020B0502020202020204" pitchFamily="34" charset="0"/>
                <a:ea typeface="Lato" panose="020B0604020202020204" charset="0"/>
                <a:cs typeface="Lato" panose="020B0604020202020204" charset="0"/>
              </a:endParaRPr>
            </a:p>
          </p:txBody>
        </p:sp>
      </p:grpSp>
      <p:grpSp>
        <p:nvGrpSpPr>
          <p:cNvPr id="36" name="Group 35">
            <a:extLst>
              <a:ext uri="{FF2B5EF4-FFF2-40B4-BE49-F238E27FC236}">
                <a16:creationId xmlns:a16="http://schemas.microsoft.com/office/drawing/2014/main" id="{2DAF1FD0-1392-DE8D-B6D8-6ECFF603E676}"/>
              </a:ext>
            </a:extLst>
          </p:cNvPr>
          <p:cNvGrpSpPr/>
          <p:nvPr/>
        </p:nvGrpSpPr>
        <p:grpSpPr>
          <a:xfrm>
            <a:off x="4412892" y="1696409"/>
            <a:ext cx="5186514" cy="4806856"/>
            <a:chOff x="4412892" y="1696409"/>
            <a:chExt cx="5186514" cy="4806856"/>
          </a:xfrm>
        </p:grpSpPr>
        <p:pic>
          <p:nvPicPr>
            <p:cNvPr id="32" name="Picture 31" descr="A pink rectangle with black border&#10;&#10;Description automatically generated">
              <a:extLst>
                <a:ext uri="{FF2B5EF4-FFF2-40B4-BE49-F238E27FC236}">
                  <a16:creationId xmlns:a16="http://schemas.microsoft.com/office/drawing/2014/main" id="{0ADC5845-2B2D-B903-5D2E-D3FC591CE891}"/>
                </a:ext>
              </a:extLst>
            </p:cNvPr>
            <p:cNvPicPr>
              <a:picLocks noChangeAspect="1"/>
            </p:cNvPicPr>
            <p:nvPr/>
          </p:nvPicPr>
          <p:blipFill>
            <a:blip r:embed="rId4"/>
            <a:stretch>
              <a:fillRect/>
            </a:stretch>
          </p:blipFill>
          <p:spPr>
            <a:xfrm>
              <a:off x="4412892" y="1696409"/>
              <a:ext cx="5186514" cy="4806856"/>
            </a:xfrm>
            <a:prstGeom prst="rect">
              <a:avLst/>
            </a:prstGeom>
          </p:spPr>
        </p:pic>
        <p:sp>
          <p:nvSpPr>
            <p:cNvPr id="30" name="Rectangle 29">
              <a:extLst>
                <a:ext uri="{FF2B5EF4-FFF2-40B4-BE49-F238E27FC236}">
                  <a16:creationId xmlns:a16="http://schemas.microsoft.com/office/drawing/2014/main" id="{887BB47A-13B1-4EC8-EAB6-1445E37D552A}"/>
                </a:ext>
              </a:extLst>
            </p:cNvPr>
            <p:cNvSpPr/>
            <p:nvPr/>
          </p:nvSpPr>
          <p:spPr>
            <a:xfrm>
              <a:off x="4551725" y="1873724"/>
              <a:ext cx="4889651" cy="2572756"/>
            </a:xfrm>
            <a:prstGeom prst="rect">
              <a:avLst/>
            </a:prstGeom>
          </p:spPr>
          <p:txBody>
            <a:bodyPr wrap="square">
              <a:spAutoFit/>
            </a:bodyPr>
            <a:lstStyle/>
            <a:p>
              <a:pPr>
                <a:lnSpc>
                  <a:spcPts val="2800"/>
                </a:lnSpc>
                <a:spcBef>
                  <a:spcPts val="900"/>
                </a:spcBef>
              </a:pPr>
              <a:r>
                <a:rPr lang="en-GB" sz="2000" dirty="0">
                  <a:solidFill>
                    <a:schemeClr val="tx1"/>
                  </a:solidFill>
                  <a:latin typeface="Century Gothic" panose="020B0502020202020204" pitchFamily="34" charset="0"/>
                </a:rPr>
                <a:t>Prosecution for possession, supply or intent to supply cannabis follows the same process if the plants are being grown at home as if a person either possessed, supplied, or intended to supply prepared cannabis that they had purchased.</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p:txBody>
        </p:sp>
      </p:grpSp>
    </p:spTree>
    <p:extLst>
      <p:ext uri="{BB962C8B-B14F-4D97-AF65-F5344CB8AC3E}">
        <p14:creationId xmlns:p14="http://schemas.microsoft.com/office/powerpoint/2010/main" val="420148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C856-CEE9-C337-9B9B-0D94ABBBE7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AEA3D4-3301-D172-EDB8-CA24AD078444}"/>
              </a:ext>
            </a:extLst>
          </p:cNvPr>
          <p:cNvSpPr>
            <a:spLocks noGrp="1"/>
          </p:cNvSpPr>
          <p:nvPr>
            <p:ph type="title"/>
          </p:nvPr>
        </p:nvSpPr>
        <p:spPr>
          <a:xfrm>
            <a:off x="233592" y="543878"/>
            <a:ext cx="6518081" cy="694054"/>
          </a:xfrm>
        </p:spPr>
        <p:txBody>
          <a:bodyPr/>
          <a:lstStyle/>
          <a:p>
            <a:r>
              <a:rPr lang="en-US" dirty="0"/>
              <a:t>Continue the conversation</a:t>
            </a:r>
            <a:endParaRPr lang="en-GB" dirty="0"/>
          </a:p>
        </p:txBody>
      </p:sp>
      <p:sp>
        <p:nvSpPr>
          <p:cNvPr id="4" name="Slide Number Placeholder 3">
            <a:extLst>
              <a:ext uri="{FF2B5EF4-FFF2-40B4-BE49-F238E27FC236}">
                <a16:creationId xmlns:a16="http://schemas.microsoft.com/office/drawing/2014/main" id="{AA9EA3E1-FFC4-66CD-5A19-4E2F2CC8DB70}"/>
              </a:ext>
            </a:extLst>
          </p:cNvPr>
          <p:cNvSpPr>
            <a:spLocks noGrp="1"/>
          </p:cNvSpPr>
          <p:nvPr>
            <p:ph type="sldNum" sz="quarter" idx="4"/>
          </p:nvPr>
        </p:nvSpPr>
        <p:spPr/>
        <p:txBody>
          <a:bodyPr/>
          <a:lstStyle/>
          <a:p>
            <a:r>
              <a:rPr lang="en-GB"/>
              <a:t>© PSHE Association 2025</a:t>
            </a:r>
            <a:endParaRPr lang="en-GB" dirty="0"/>
          </a:p>
        </p:txBody>
      </p:sp>
      <p:grpSp>
        <p:nvGrpSpPr>
          <p:cNvPr id="35" name="Group 34">
            <a:extLst>
              <a:ext uri="{FF2B5EF4-FFF2-40B4-BE49-F238E27FC236}">
                <a16:creationId xmlns:a16="http://schemas.microsoft.com/office/drawing/2014/main" id="{77354899-1147-F809-2FF1-35FD879C2058}"/>
              </a:ext>
            </a:extLst>
          </p:cNvPr>
          <p:cNvGrpSpPr/>
          <p:nvPr/>
        </p:nvGrpSpPr>
        <p:grpSpPr>
          <a:xfrm>
            <a:off x="323850" y="1743941"/>
            <a:ext cx="3671029" cy="4713576"/>
            <a:chOff x="323850" y="1743941"/>
            <a:chExt cx="3671029" cy="4713576"/>
          </a:xfrm>
        </p:grpSpPr>
        <p:pic>
          <p:nvPicPr>
            <p:cNvPr id="34" name="Picture 33" descr="A pink rectangle with a white border&#10;&#10;Description automatically generated">
              <a:extLst>
                <a:ext uri="{FF2B5EF4-FFF2-40B4-BE49-F238E27FC236}">
                  <a16:creationId xmlns:a16="http://schemas.microsoft.com/office/drawing/2014/main" id="{9AA83645-1A53-F1D0-6430-465F2C7A24F6}"/>
                </a:ext>
              </a:extLst>
            </p:cNvPr>
            <p:cNvPicPr>
              <a:picLocks noChangeAspect="1"/>
            </p:cNvPicPr>
            <p:nvPr/>
          </p:nvPicPr>
          <p:blipFill>
            <a:blip r:embed="rId3"/>
            <a:stretch>
              <a:fillRect/>
            </a:stretch>
          </p:blipFill>
          <p:spPr>
            <a:xfrm>
              <a:off x="323850" y="1743941"/>
              <a:ext cx="3671029" cy="4713576"/>
            </a:xfrm>
            <a:prstGeom prst="rect">
              <a:avLst/>
            </a:prstGeom>
          </p:spPr>
        </p:pic>
        <p:sp>
          <p:nvSpPr>
            <p:cNvPr id="5" name="Rectangle 4">
              <a:extLst>
                <a:ext uri="{FF2B5EF4-FFF2-40B4-BE49-F238E27FC236}">
                  <a16:creationId xmlns:a16="http://schemas.microsoft.com/office/drawing/2014/main" id="{BB182C16-FD2F-0D5B-2A78-660E7912AB2E}"/>
                </a:ext>
              </a:extLst>
            </p:cNvPr>
            <p:cNvSpPr/>
            <p:nvPr/>
          </p:nvSpPr>
          <p:spPr>
            <a:xfrm>
              <a:off x="497876" y="1995891"/>
              <a:ext cx="452461" cy="441275"/>
            </a:xfrm>
            <a:prstGeom prst="rect">
              <a:avLst/>
            </a:prstGeom>
          </p:spPr>
          <p:txBody>
            <a:bodyPr wrap="square">
              <a:spAutoFit/>
            </a:bodyPr>
            <a:lstStyle/>
            <a:p>
              <a:pPr>
                <a:lnSpc>
                  <a:spcPts val="2700"/>
                </a:lnSpc>
                <a:spcBef>
                  <a:spcPts val="1100"/>
                </a:spcBef>
              </a:pPr>
              <a:r>
                <a:rPr lang="en-GB" sz="3200" b="1" dirty="0">
                  <a:latin typeface="Century Gothic" panose="020B0502020202020204" pitchFamily="34" charset="0"/>
                  <a:ea typeface="Lato" panose="020B0604020202020204" charset="0"/>
                  <a:cs typeface="Lato" panose="020B0604020202020204" charset="0"/>
                </a:rPr>
                <a:t>B</a:t>
              </a:r>
              <a:endParaRPr lang="en-GB" sz="3200" b="1" i="1" dirty="0">
                <a:latin typeface="Century Gothic" panose="020B0502020202020204" pitchFamily="34" charset="0"/>
                <a:ea typeface="Lato" panose="020B0604020202020204" charset="0"/>
                <a:cs typeface="Lato" panose="020B0604020202020204" charset="0"/>
              </a:endParaRPr>
            </a:p>
          </p:txBody>
        </p:sp>
        <p:sp>
          <p:nvSpPr>
            <p:cNvPr id="19" name="Rectangle 18">
              <a:extLst>
                <a:ext uri="{FF2B5EF4-FFF2-40B4-BE49-F238E27FC236}">
                  <a16:creationId xmlns:a16="http://schemas.microsoft.com/office/drawing/2014/main" id="{1CCBEBF4-2955-1739-0B0B-C469861CC5C1}"/>
                </a:ext>
              </a:extLst>
            </p:cNvPr>
            <p:cNvSpPr/>
            <p:nvPr/>
          </p:nvSpPr>
          <p:spPr>
            <a:xfrm>
              <a:off x="497876" y="2501900"/>
              <a:ext cx="3193178" cy="878767"/>
            </a:xfrm>
            <a:prstGeom prst="rect">
              <a:avLst/>
            </a:prstGeom>
          </p:spPr>
          <p:txBody>
            <a:bodyPr wrap="square">
              <a:spAutoFit/>
            </a:bodyPr>
            <a:lstStyle/>
            <a:p>
              <a:pPr>
                <a:lnSpc>
                  <a:spcPts val="3200"/>
                </a:lnSpc>
              </a:pPr>
              <a:r>
                <a:rPr lang="en-GB" sz="2400" dirty="0">
                  <a:solidFill>
                    <a:schemeClr val="tx1"/>
                  </a:solidFill>
                  <a:latin typeface="Century Gothic" panose="020B0502020202020204" pitchFamily="34" charset="0"/>
                </a:rPr>
                <a:t>I think cannabis can cause harm.</a:t>
              </a:r>
              <a:endParaRPr lang="en-GB" sz="2400" dirty="0">
                <a:solidFill>
                  <a:schemeClr val="tx1"/>
                </a:solidFill>
                <a:latin typeface="Century Gothic" panose="020B0502020202020204" pitchFamily="34" charset="0"/>
                <a:ea typeface="Lato" panose="020B0604020202020204" charset="0"/>
                <a:cs typeface="Lato" panose="020B0604020202020204" charset="0"/>
              </a:endParaRPr>
            </a:p>
          </p:txBody>
        </p:sp>
      </p:grpSp>
      <p:grpSp>
        <p:nvGrpSpPr>
          <p:cNvPr id="36" name="Group 35">
            <a:extLst>
              <a:ext uri="{FF2B5EF4-FFF2-40B4-BE49-F238E27FC236}">
                <a16:creationId xmlns:a16="http://schemas.microsoft.com/office/drawing/2014/main" id="{27D2BB6E-2A5C-2BE4-95FA-301761629803}"/>
              </a:ext>
            </a:extLst>
          </p:cNvPr>
          <p:cNvGrpSpPr/>
          <p:nvPr/>
        </p:nvGrpSpPr>
        <p:grpSpPr>
          <a:xfrm>
            <a:off x="4412892" y="1696409"/>
            <a:ext cx="5186514" cy="4806856"/>
            <a:chOff x="4412892" y="1696409"/>
            <a:chExt cx="5186514" cy="4806856"/>
          </a:xfrm>
        </p:grpSpPr>
        <p:pic>
          <p:nvPicPr>
            <p:cNvPr id="32" name="Picture 31" descr="A pink rectangle with black border&#10;&#10;Description automatically generated">
              <a:extLst>
                <a:ext uri="{FF2B5EF4-FFF2-40B4-BE49-F238E27FC236}">
                  <a16:creationId xmlns:a16="http://schemas.microsoft.com/office/drawing/2014/main" id="{EE1AF1FA-8335-C1C5-146D-D054E34F8B35}"/>
                </a:ext>
              </a:extLst>
            </p:cNvPr>
            <p:cNvPicPr>
              <a:picLocks noChangeAspect="1"/>
            </p:cNvPicPr>
            <p:nvPr/>
          </p:nvPicPr>
          <p:blipFill>
            <a:blip r:embed="rId4"/>
            <a:stretch>
              <a:fillRect/>
            </a:stretch>
          </p:blipFill>
          <p:spPr>
            <a:xfrm>
              <a:off x="4412892" y="1696409"/>
              <a:ext cx="5186514" cy="4806856"/>
            </a:xfrm>
            <a:prstGeom prst="rect">
              <a:avLst/>
            </a:prstGeom>
          </p:spPr>
        </p:pic>
        <p:sp>
          <p:nvSpPr>
            <p:cNvPr id="30" name="Rectangle 29">
              <a:extLst>
                <a:ext uri="{FF2B5EF4-FFF2-40B4-BE49-F238E27FC236}">
                  <a16:creationId xmlns:a16="http://schemas.microsoft.com/office/drawing/2014/main" id="{3836F7EB-89E4-2102-0AB5-2C116A42B9AC}"/>
                </a:ext>
              </a:extLst>
            </p:cNvPr>
            <p:cNvSpPr/>
            <p:nvPr/>
          </p:nvSpPr>
          <p:spPr>
            <a:xfrm>
              <a:off x="4544831" y="1887387"/>
              <a:ext cx="4913171" cy="4297587"/>
            </a:xfrm>
            <a:prstGeom prst="rect">
              <a:avLst/>
            </a:prstGeom>
          </p:spPr>
          <p:txBody>
            <a:bodyPr wrap="square">
              <a:spAutoFit/>
            </a:bodyPr>
            <a:lstStyle/>
            <a:p>
              <a:pPr>
                <a:lnSpc>
                  <a:spcPts val="2600"/>
                </a:lnSpc>
                <a:spcBef>
                  <a:spcPts val="900"/>
                </a:spcBef>
              </a:pPr>
              <a:r>
                <a:rPr lang="en-GB" sz="2000" dirty="0">
                  <a:solidFill>
                    <a:schemeClr val="tx1"/>
                  </a:solidFill>
                  <a:latin typeface="Century Gothic" panose="020B0502020202020204" pitchFamily="34" charset="0"/>
                </a:rPr>
                <a:t>Smoking cannabis can cause breathing difficulties, and increases the risk of lung cancer, even if tobacco is not used.</a:t>
              </a:r>
            </a:p>
            <a:p>
              <a:pPr>
                <a:lnSpc>
                  <a:spcPts val="2600"/>
                </a:lnSpc>
                <a:spcBef>
                  <a:spcPts val="900"/>
                </a:spcBef>
              </a:pPr>
              <a:r>
                <a:rPr lang="en-GB" sz="2000" dirty="0">
                  <a:solidFill>
                    <a:schemeClr val="tx1"/>
                  </a:solidFill>
                  <a:latin typeface="Century Gothic" panose="020B0502020202020204" pitchFamily="34" charset="0"/>
                </a:rPr>
                <a:t>Cannabis can harm mental health including reducing motivation, impairing memory and cognitive function, as well as causing paranoia and anxiety. </a:t>
              </a:r>
            </a:p>
            <a:p>
              <a:pPr>
                <a:lnSpc>
                  <a:spcPts val="2600"/>
                </a:lnSpc>
                <a:spcBef>
                  <a:spcPts val="900"/>
                </a:spcBef>
              </a:pPr>
              <a:r>
                <a:rPr lang="en-GB" sz="2000" dirty="0">
                  <a:solidFill>
                    <a:schemeClr val="tx1"/>
                  </a:solidFill>
                  <a:latin typeface="Century Gothic" panose="020B0502020202020204" pitchFamily="34" charset="0"/>
                </a:rPr>
                <a:t>Using cannabis can also harm relationships and affect a person’s studies/work.</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p:txBody>
        </p:sp>
      </p:grpSp>
    </p:spTree>
    <p:extLst>
      <p:ext uri="{BB962C8B-B14F-4D97-AF65-F5344CB8AC3E}">
        <p14:creationId xmlns:p14="http://schemas.microsoft.com/office/powerpoint/2010/main" val="212916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C1687-1117-5E2E-B3D3-68034381A91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776D30-CD09-6890-0135-82543D4E5E52}"/>
              </a:ext>
            </a:extLst>
          </p:cNvPr>
          <p:cNvSpPr>
            <a:spLocks noGrp="1"/>
          </p:cNvSpPr>
          <p:nvPr>
            <p:ph type="title"/>
          </p:nvPr>
        </p:nvSpPr>
        <p:spPr>
          <a:xfrm>
            <a:off x="233592" y="543878"/>
            <a:ext cx="6518081" cy="694054"/>
          </a:xfrm>
        </p:spPr>
        <p:txBody>
          <a:bodyPr/>
          <a:lstStyle/>
          <a:p>
            <a:r>
              <a:rPr lang="en-US" dirty="0"/>
              <a:t>Continue the conversation</a:t>
            </a:r>
            <a:endParaRPr lang="en-GB" dirty="0"/>
          </a:p>
        </p:txBody>
      </p:sp>
      <p:sp>
        <p:nvSpPr>
          <p:cNvPr id="4" name="Slide Number Placeholder 3">
            <a:extLst>
              <a:ext uri="{FF2B5EF4-FFF2-40B4-BE49-F238E27FC236}">
                <a16:creationId xmlns:a16="http://schemas.microsoft.com/office/drawing/2014/main" id="{EDFCD493-7EA4-9414-7C92-0F3858549980}"/>
              </a:ext>
            </a:extLst>
          </p:cNvPr>
          <p:cNvSpPr>
            <a:spLocks noGrp="1"/>
          </p:cNvSpPr>
          <p:nvPr>
            <p:ph type="sldNum" sz="quarter" idx="4"/>
          </p:nvPr>
        </p:nvSpPr>
        <p:spPr/>
        <p:txBody>
          <a:bodyPr/>
          <a:lstStyle/>
          <a:p>
            <a:r>
              <a:rPr lang="en-GB"/>
              <a:t>© PSHE Association 2025</a:t>
            </a:r>
            <a:endParaRPr lang="en-GB" dirty="0"/>
          </a:p>
        </p:txBody>
      </p:sp>
      <p:grpSp>
        <p:nvGrpSpPr>
          <p:cNvPr id="35" name="Group 34">
            <a:extLst>
              <a:ext uri="{FF2B5EF4-FFF2-40B4-BE49-F238E27FC236}">
                <a16:creationId xmlns:a16="http://schemas.microsoft.com/office/drawing/2014/main" id="{9C133298-05AC-B5BD-8B90-EB5F3299F1C6}"/>
              </a:ext>
            </a:extLst>
          </p:cNvPr>
          <p:cNvGrpSpPr/>
          <p:nvPr/>
        </p:nvGrpSpPr>
        <p:grpSpPr>
          <a:xfrm>
            <a:off x="323850" y="1743941"/>
            <a:ext cx="3671029" cy="4713576"/>
            <a:chOff x="323850" y="1743941"/>
            <a:chExt cx="3671029" cy="4713576"/>
          </a:xfrm>
        </p:grpSpPr>
        <p:pic>
          <p:nvPicPr>
            <p:cNvPr id="34" name="Picture 33" descr="A pink rectangle with a white border&#10;&#10;Description automatically generated">
              <a:extLst>
                <a:ext uri="{FF2B5EF4-FFF2-40B4-BE49-F238E27FC236}">
                  <a16:creationId xmlns:a16="http://schemas.microsoft.com/office/drawing/2014/main" id="{5E3B2811-1F0D-4B3E-928F-79654C87E3D7}"/>
                </a:ext>
              </a:extLst>
            </p:cNvPr>
            <p:cNvPicPr>
              <a:picLocks noChangeAspect="1"/>
            </p:cNvPicPr>
            <p:nvPr/>
          </p:nvPicPr>
          <p:blipFill>
            <a:blip r:embed="rId3"/>
            <a:stretch>
              <a:fillRect/>
            </a:stretch>
          </p:blipFill>
          <p:spPr>
            <a:xfrm>
              <a:off x="323850" y="1743941"/>
              <a:ext cx="3671029" cy="4713576"/>
            </a:xfrm>
            <a:prstGeom prst="rect">
              <a:avLst/>
            </a:prstGeom>
          </p:spPr>
        </p:pic>
        <p:sp>
          <p:nvSpPr>
            <p:cNvPr id="5" name="Rectangle 4">
              <a:extLst>
                <a:ext uri="{FF2B5EF4-FFF2-40B4-BE49-F238E27FC236}">
                  <a16:creationId xmlns:a16="http://schemas.microsoft.com/office/drawing/2014/main" id="{D90D030F-F477-6195-96E4-645530ED5D62}"/>
                </a:ext>
              </a:extLst>
            </p:cNvPr>
            <p:cNvSpPr/>
            <p:nvPr/>
          </p:nvSpPr>
          <p:spPr>
            <a:xfrm>
              <a:off x="497876" y="1995891"/>
              <a:ext cx="452461" cy="441275"/>
            </a:xfrm>
            <a:prstGeom prst="rect">
              <a:avLst/>
            </a:prstGeom>
          </p:spPr>
          <p:txBody>
            <a:bodyPr wrap="square">
              <a:spAutoFit/>
            </a:bodyPr>
            <a:lstStyle/>
            <a:p>
              <a:pPr>
                <a:lnSpc>
                  <a:spcPts val="2700"/>
                </a:lnSpc>
                <a:spcBef>
                  <a:spcPts val="1100"/>
                </a:spcBef>
              </a:pPr>
              <a:r>
                <a:rPr lang="en-GB" sz="3200" b="1" dirty="0">
                  <a:latin typeface="Century Gothic" panose="020B0502020202020204" pitchFamily="34" charset="0"/>
                  <a:ea typeface="Lato" panose="020B0604020202020204" charset="0"/>
                  <a:cs typeface="Lato" panose="020B0604020202020204" charset="0"/>
                </a:rPr>
                <a:t>C</a:t>
              </a:r>
              <a:endParaRPr lang="en-GB" sz="3200" b="1" i="1" dirty="0">
                <a:latin typeface="Century Gothic" panose="020B0502020202020204" pitchFamily="34" charset="0"/>
                <a:ea typeface="Lato" panose="020B0604020202020204" charset="0"/>
                <a:cs typeface="Lato" panose="020B0604020202020204" charset="0"/>
              </a:endParaRPr>
            </a:p>
          </p:txBody>
        </p:sp>
        <p:sp>
          <p:nvSpPr>
            <p:cNvPr id="19" name="Rectangle 18">
              <a:extLst>
                <a:ext uri="{FF2B5EF4-FFF2-40B4-BE49-F238E27FC236}">
                  <a16:creationId xmlns:a16="http://schemas.microsoft.com/office/drawing/2014/main" id="{7626A0F7-7A5A-F388-5251-8A4ECBF8D6B5}"/>
                </a:ext>
              </a:extLst>
            </p:cNvPr>
            <p:cNvSpPr/>
            <p:nvPr/>
          </p:nvSpPr>
          <p:spPr>
            <a:xfrm>
              <a:off x="497876" y="2501900"/>
              <a:ext cx="3193178" cy="1699504"/>
            </a:xfrm>
            <a:prstGeom prst="rect">
              <a:avLst/>
            </a:prstGeom>
          </p:spPr>
          <p:txBody>
            <a:bodyPr wrap="square">
              <a:spAutoFit/>
            </a:bodyPr>
            <a:lstStyle/>
            <a:p>
              <a:pPr>
                <a:lnSpc>
                  <a:spcPts val="3200"/>
                </a:lnSpc>
              </a:pPr>
              <a:r>
                <a:rPr lang="en-US" sz="2400" dirty="0">
                  <a:solidFill>
                    <a:schemeClr val="tx1"/>
                  </a:solidFill>
                  <a:latin typeface="Century Gothic" panose="020B0502020202020204" pitchFamily="34" charset="0"/>
                </a:rPr>
                <a:t>I heard that cannabis is used medicinally so it must be safe.</a:t>
              </a:r>
              <a:endParaRPr lang="en-GB" sz="2400" dirty="0">
                <a:solidFill>
                  <a:schemeClr val="tx1"/>
                </a:solidFill>
                <a:latin typeface="Century Gothic" panose="020B0502020202020204" pitchFamily="34" charset="0"/>
                <a:ea typeface="Lato" panose="020B0604020202020204" charset="0"/>
                <a:cs typeface="Lato" panose="020B0604020202020204" charset="0"/>
              </a:endParaRPr>
            </a:p>
          </p:txBody>
        </p:sp>
      </p:grpSp>
      <p:grpSp>
        <p:nvGrpSpPr>
          <p:cNvPr id="36" name="Group 35">
            <a:extLst>
              <a:ext uri="{FF2B5EF4-FFF2-40B4-BE49-F238E27FC236}">
                <a16:creationId xmlns:a16="http://schemas.microsoft.com/office/drawing/2014/main" id="{8F4992F5-E474-2C07-9374-2BB1ED32D624}"/>
              </a:ext>
            </a:extLst>
          </p:cNvPr>
          <p:cNvGrpSpPr/>
          <p:nvPr/>
        </p:nvGrpSpPr>
        <p:grpSpPr>
          <a:xfrm>
            <a:off x="4412892" y="1696409"/>
            <a:ext cx="5186514" cy="4806856"/>
            <a:chOff x="4412892" y="1696409"/>
            <a:chExt cx="5186514" cy="4806856"/>
          </a:xfrm>
        </p:grpSpPr>
        <p:pic>
          <p:nvPicPr>
            <p:cNvPr id="32" name="Picture 31" descr="A pink rectangle with black border&#10;&#10;Description automatically generated">
              <a:extLst>
                <a:ext uri="{FF2B5EF4-FFF2-40B4-BE49-F238E27FC236}">
                  <a16:creationId xmlns:a16="http://schemas.microsoft.com/office/drawing/2014/main" id="{6023BD4E-C8CC-E90D-7578-AC64D2E37931}"/>
                </a:ext>
              </a:extLst>
            </p:cNvPr>
            <p:cNvPicPr>
              <a:picLocks noChangeAspect="1"/>
            </p:cNvPicPr>
            <p:nvPr/>
          </p:nvPicPr>
          <p:blipFill>
            <a:blip r:embed="rId4"/>
            <a:stretch>
              <a:fillRect/>
            </a:stretch>
          </p:blipFill>
          <p:spPr>
            <a:xfrm>
              <a:off x="4412892" y="1696409"/>
              <a:ext cx="5186514" cy="4806856"/>
            </a:xfrm>
            <a:prstGeom prst="rect">
              <a:avLst/>
            </a:prstGeom>
          </p:spPr>
        </p:pic>
        <p:sp>
          <p:nvSpPr>
            <p:cNvPr id="30" name="Rectangle 29">
              <a:extLst>
                <a:ext uri="{FF2B5EF4-FFF2-40B4-BE49-F238E27FC236}">
                  <a16:creationId xmlns:a16="http://schemas.microsoft.com/office/drawing/2014/main" id="{B5E1251E-254C-6641-502D-C3B2E83BB222}"/>
                </a:ext>
              </a:extLst>
            </p:cNvPr>
            <p:cNvSpPr/>
            <p:nvPr/>
          </p:nvSpPr>
          <p:spPr>
            <a:xfrm>
              <a:off x="4543412" y="1873724"/>
              <a:ext cx="4897964" cy="2688172"/>
            </a:xfrm>
            <a:prstGeom prst="rect">
              <a:avLst/>
            </a:prstGeom>
          </p:spPr>
          <p:txBody>
            <a:bodyPr wrap="square">
              <a:spAutoFit/>
            </a:bodyPr>
            <a:lstStyle/>
            <a:p>
              <a:pPr>
                <a:lnSpc>
                  <a:spcPts val="2800"/>
                </a:lnSpc>
                <a:spcBef>
                  <a:spcPts val="900"/>
                </a:spcBef>
              </a:pPr>
              <a:r>
                <a:rPr lang="en-GB" sz="2000" dirty="0">
                  <a:solidFill>
                    <a:schemeClr val="tx1"/>
                  </a:solidFill>
                  <a:latin typeface="Century Gothic" panose="020B0502020202020204" pitchFamily="34" charset="0"/>
                </a:rPr>
                <a:t>Medicines based on cannabis are now prescribed in very rare cases by a small number of specialists in the UK. </a:t>
              </a:r>
            </a:p>
            <a:p>
              <a:pPr>
                <a:lnSpc>
                  <a:spcPts val="2800"/>
                </a:lnSpc>
                <a:spcBef>
                  <a:spcPts val="900"/>
                </a:spcBef>
              </a:pPr>
              <a:r>
                <a:rPr lang="en-GB" sz="2000" dirty="0">
                  <a:solidFill>
                    <a:schemeClr val="tx1"/>
                  </a:solidFill>
                  <a:latin typeface="Century Gothic" panose="020B0502020202020204" pitchFamily="34" charset="0"/>
                </a:rPr>
                <a:t>Medical cannabis has lower levels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of the compound THC that gives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users the ‘high’ associated with cannabis use. </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p:txBody>
        </p:sp>
      </p:grpSp>
    </p:spTree>
    <p:extLst>
      <p:ext uri="{BB962C8B-B14F-4D97-AF65-F5344CB8AC3E}">
        <p14:creationId xmlns:p14="http://schemas.microsoft.com/office/powerpoint/2010/main" val="350703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841EA-ECB6-66AB-DC6B-895F0F8C5BD0}"/>
              </a:ext>
            </a:extLst>
          </p:cNvPr>
          <p:cNvSpPr>
            <a:spLocks noGrp="1"/>
          </p:cNvSpPr>
          <p:nvPr>
            <p:ph sz="half" idx="10"/>
          </p:nvPr>
        </p:nvSpPr>
        <p:spPr>
          <a:xfrm>
            <a:off x="246427" y="1291071"/>
            <a:ext cx="7356640" cy="4566366"/>
          </a:xfrm>
        </p:spPr>
        <p:txBody>
          <a:bodyPr/>
          <a:lstStyle/>
          <a:p>
            <a:pPr>
              <a:lnSpc>
                <a:spcPts val="2800"/>
              </a:lnSpc>
              <a:spcBef>
                <a:spcPts val="1100"/>
              </a:spcBef>
              <a:spcAft>
                <a:spcPts val="0"/>
              </a:spcAft>
            </a:pPr>
            <a:r>
              <a:rPr lang="en-US" dirty="0"/>
              <a:t>The slides in this presentation are divided into two sections:</a:t>
            </a:r>
          </a:p>
          <a:p>
            <a:pPr marL="234000" indent="-234000">
              <a:lnSpc>
                <a:spcPts val="2800"/>
              </a:lnSpc>
              <a:spcBef>
                <a:spcPts val="1100"/>
              </a:spcBef>
              <a:spcAft>
                <a:spcPts val="0"/>
              </a:spcAft>
              <a:buFont typeface="+mj-lt"/>
              <a:buAutoNum type="romanLcPeriod"/>
            </a:pPr>
            <a:r>
              <a:rPr lang="en-US" b="1" i="1" dirty="0"/>
              <a:t>Teacher slides (purple) </a:t>
            </a:r>
            <a:r>
              <a:rPr lang="en-US" dirty="0"/>
              <a:t>– provide key information regarding lesson preparation.</a:t>
            </a:r>
          </a:p>
          <a:p>
            <a:pPr marL="234000" indent="-234000">
              <a:lnSpc>
                <a:spcPts val="2800"/>
              </a:lnSpc>
              <a:spcBef>
                <a:spcPts val="1100"/>
              </a:spcBef>
              <a:spcAft>
                <a:spcPts val="0"/>
              </a:spcAft>
              <a:buFont typeface="+mj-lt"/>
              <a:buAutoNum type="romanLcPeriod"/>
            </a:pPr>
            <a:r>
              <a:rPr lang="en-US" b="1" i="1" dirty="0"/>
              <a:t>Student slides </a:t>
            </a:r>
            <a:r>
              <a:rPr lang="en-US" dirty="0"/>
              <a:t>– provide a visual focus point for students during the lesson and delivery notes for teachers about the activities. Click ‘notes’ to view these. </a:t>
            </a:r>
          </a:p>
          <a:p>
            <a:pPr>
              <a:lnSpc>
                <a:spcPts val="2800"/>
              </a:lnSpc>
              <a:spcBef>
                <a:spcPts val="1100"/>
              </a:spcBef>
              <a:spcAft>
                <a:spcPts val="0"/>
              </a:spcAft>
            </a:pPr>
            <a:r>
              <a:rPr lang="en-US" dirty="0"/>
              <a:t>Ensure that you select ‘Use Presenter View’ under the ‘Slide Show’ tab – this will allow you to preview the teaching notes on your monitor while the main presentation is displayed on a screen/smartboard.</a:t>
            </a:r>
          </a:p>
          <a:p>
            <a:pPr>
              <a:lnSpc>
                <a:spcPts val="2800"/>
              </a:lnSpc>
              <a:spcBef>
                <a:spcPts val="1100"/>
              </a:spcBef>
            </a:pPr>
            <a:endParaRPr lang="en-US" dirty="0"/>
          </a:p>
          <a:p>
            <a:pPr>
              <a:lnSpc>
                <a:spcPts val="2800"/>
              </a:lnSpc>
              <a:spcBef>
                <a:spcPts val="1100"/>
              </a:spcBef>
            </a:pPr>
            <a:endParaRPr lang="en-US" dirty="0"/>
          </a:p>
        </p:txBody>
      </p:sp>
      <p:sp>
        <p:nvSpPr>
          <p:cNvPr id="4" name="Slide Number Placeholder 5">
            <a:extLst>
              <a:ext uri="{FF2B5EF4-FFF2-40B4-BE49-F238E27FC236}">
                <a16:creationId xmlns:a16="http://schemas.microsoft.com/office/drawing/2014/main" id="{EB3A5DCE-84C3-2258-1D58-DAC034C41654}"/>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6" name="Title 5">
            <a:extLst>
              <a:ext uri="{FF2B5EF4-FFF2-40B4-BE49-F238E27FC236}">
                <a16:creationId xmlns:a16="http://schemas.microsoft.com/office/drawing/2014/main" id="{7B9C906D-6583-8109-A627-228C516B4A8A}"/>
              </a:ext>
            </a:extLst>
          </p:cNvPr>
          <p:cNvSpPr>
            <a:spLocks noGrp="1"/>
          </p:cNvSpPr>
          <p:nvPr>
            <p:ph type="title"/>
          </p:nvPr>
        </p:nvSpPr>
        <p:spPr>
          <a:xfrm>
            <a:off x="205987" y="587217"/>
            <a:ext cx="7498822" cy="694054"/>
          </a:xfrm>
        </p:spPr>
        <p:txBody>
          <a:bodyPr/>
          <a:lstStyle/>
          <a:p>
            <a:r>
              <a:rPr lang="en-US" dirty="0"/>
              <a:t>Using this PowerPoint</a:t>
            </a:r>
          </a:p>
        </p:txBody>
      </p:sp>
    </p:spTree>
    <p:extLst>
      <p:ext uri="{BB962C8B-B14F-4D97-AF65-F5344CB8AC3E}">
        <p14:creationId xmlns:p14="http://schemas.microsoft.com/office/powerpoint/2010/main" val="2868642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18178-8A57-DE34-59A6-4E14123B9C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26EBBCF-5D88-391C-F1D3-0C71CF267030}"/>
              </a:ext>
            </a:extLst>
          </p:cNvPr>
          <p:cNvSpPr>
            <a:spLocks noGrp="1"/>
          </p:cNvSpPr>
          <p:nvPr>
            <p:ph type="title"/>
          </p:nvPr>
        </p:nvSpPr>
        <p:spPr>
          <a:xfrm>
            <a:off x="233592" y="543878"/>
            <a:ext cx="6518081" cy="694054"/>
          </a:xfrm>
        </p:spPr>
        <p:txBody>
          <a:bodyPr/>
          <a:lstStyle/>
          <a:p>
            <a:r>
              <a:rPr lang="en-US" dirty="0"/>
              <a:t>Continue the conversation</a:t>
            </a:r>
            <a:endParaRPr lang="en-GB" dirty="0"/>
          </a:p>
        </p:txBody>
      </p:sp>
      <p:sp>
        <p:nvSpPr>
          <p:cNvPr id="4" name="Slide Number Placeholder 3">
            <a:extLst>
              <a:ext uri="{FF2B5EF4-FFF2-40B4-BE49-F238E27FC236}">
                <a16:creationId xmlns:a16="http://schemas.microsoft.com/office/drawing/2014/main" id="{A89E44FF-DA31-A55F-C9E7-8B887B30938A}"/>
              </a:ext>
            </a:extLst>
          </p:cNvPr>
          <p:cNvSpPr>
            <a:spLocks noGrp="1"/>
          </p:cNvSpPr>
          <p:nvPr>
            <p:ph type="sldNum" sz="quarter" idx="4"/>
          </p:nvPr>
        </p:nvSpPr>
        <p:spPr/>
        <p:txBody>
          <a:bodyPr/>
          <a:lstStyle/>
          <a:p>
            <a:r>
              <a:rPr lang="en-GB"/>
              <a:t>© PSHE Association 2025</a:t>
            </a:r>
            <a:endParaRPr lang="en-GB" dirty="0"/>
          </a:p>
        </p:txBody>
      </p:sp>
      <p:grpSp>
        <p:nvGrpSpPr>
          <p:cNvPr id="35" name="Group 34">
            <a:extLst>
              <a:ext uri="{FF2B5EF4-FFF2-40B4-BE49-F238E27FC236}">
                <a16:creationId xmlns:a16="http://schemas.microsoft.com/office/drawing/2014/main" id="{D02A7CBC-F9E9-D06F-BCD2-114FE76DC395}"/>
              </a:ext>
            </a:extLst>
          </p:cNvPr>
          <p:cNvGrpSpPr/>
          <p:nvPr/>
        </p:nvGrpSpPr>
        <p:grpSpPr>
          <a:xfrm>
            <a:off x="323850" y="1743941"/>
            <a:ext cx="3671029" cy="4713576"/>
            <a:chOff x="323850" y="1743941"/>
            <a:chExt cx="3671029" cy="4713576"/>
          </a:xfrm>
        </p:grpSpPr>
        <p:pic>
          <p:nvPicPr>
            <p:cNvPr id="34" name="Picture 33" descr="A pink rectangle with a white border&#10;&#10;Description automatically generated">
              <a:extLst>
                <a:ext uri="{FF2B5EF4-FFF2-40B4-BE49-F238E27FC236}">
                  <a16:creationId xmlns:a16="http://schemas.microsoft.com/office/drawing/2014/main" id="{05FEC3AA-6F52-7A71-9A3B-6FED19A03413}"/>
                </a:ext>
              </a:extLst>
            </p:cNvPr>
            <p:cNvPicPr>
              <a:picLocks noChangeAspect="1"/>
            </p:cNvPicPr>
            <p:nvPr/>
          </p:nvPicPr>
          <p:blipFill>
            <a:blip r:embed="rId3"/>
            <a:stretch>
              <a:fillRect/>
            </a:stretch>
          </p:blipFill>
          <p:spPr>
            <a:xfrm>
              <a:off x="323850" y="1743941"/>
              <a:ext cx="3671029" cy="4713576"/>
            </a:xfrm>
            <a:prstGeom prst="rect">
              <a:avLst/>
            </a:prstGeom>
          </p:spPr>
        </p:pic>
        <p:sp>
          <p:nvSpPr>
            <p:cNvPr id="5" name="Rectangle 4">
              <a:extLst>
                <a:ext uri="{FF2B5EF4-FFF2-40B4-BE49-F238E27FC236}">
                  <a16:creationId xmlns:a16="http://schemas.microsoft.com/office/drawing/2014/main" id="{0E218FA4-F15E-A11F-0BC8-537154BB5589}"/>
                </a:ext>
              </a:extLst>
            </p:cNvPr>
            <p:cNvSpPr/>
            <p:nvPr/>
          </p:nvSpPr>
          <p:spPr>
            <a:xfrm>
              <a:off x="497876" y="1995891"/>
              <a:ext cx="452461" cy="441275"/>
            </a:xfrm>
            <a:prstGeom prst="rect">
              <a:avLst/>
            </a:prstGeom>
          </p:spPr>
          <p:txBody>
            <a:bodyPr wrap="square">
              <a:spAutoFit/>
            </a:bodyPr>
            <a:lstStyle/>
            <a:p>
              <a:pPr>
                <a:lnSpc>
                  <a:spcPts val="2700"/>
                </a:lnSpc>
                <a:spcBef>
                  <a:spcPts val="1100"/>
                </a:spcBef>
              </a:pPr>
              <a:r>
                <a:rPr lang="en-GB" sz="3200" b="1" dirty="0">
                  <a:latin typeface="Century Gothic" panose="020B0502020202020204" pitchFamily="34" charset="0"/>
                  <a:ea typeface="Lato" panose="020B0604020202020204" charset="0"/>
                  <a:cs typeface="Lato" panose="020B0604020202020204" charset="0"/>
                </a:rPr>
                <a:t>D</a:t>
              </a:r>
              <a:endParaRPr lang="en-GB" sz="3200" b="1" i="1" dirty="0">
                <a:latin typeface="Century Gothic" panose="020B0502020202020204" pitchFamily="34" charset="0"/>
                <a:ea typeface="Lato" panose="020B0604020202020204" charset="0"/>
                <a:cs typeface="Lato" panose="020B0604020202020204" charset="0"/>
              </a:endParaRPr>
            </a:p>
          </p:txBody>
        </p:sp>
        <p:sp>
          <p:nvSpPr>
            <p:cNvPr id="19" name="Rectangle 18">
              <a:extLst>
                <a:ext uri="{FF2B5EF4-FFF2-40B4-BE49-F238E27FC236}">
                  <a16:creationId xmlns:a16="http://schemas.microsoft.com/office/drawing/2014/main" id="{8E41FF62-27A0-4F8A-8FB9-70786E092BA2}"/>
                </a:ext>
              </a:extLst>
            </p:cNvPr>
            <p:cNvSpPr/>
            <p:nvPr/>
          </p:nvSpPr>
          <p:spPr>
            <a:xfrm>
              <a:off x="497876" y="2501900"/>
              <a:ext cx="3193178" cy="878767"/>
            </a:xfrm>
            <a:prstGeom prst="rect">
              <a:avLst/>
            </a:prstGeom>
          </p:spPr>
          <p:txBody>
            <a:bodyPr wrap="square">
              <a:spAutoFit/>
            </a:bodyPr>
            <a:lstStyle/>
            <a:p>
              <a:pPr>
                <a:lnSpc>
                  <a:spcPts val="3200"/>
                </a:lnSpc>
              </a:pPr>
              <a:r>
                <a:rPr lang="en-US" sz="2400" dirty="0">
                  <a:solidFill>
                    <a:schemeClr val="tx1"/>
                  </a:solidFill>
                  <a:latin typeface="Century Gothic" panose="020B0502020202020204" pitchFamily="34" charset="0"/>
                </a:rPr>
                <a:t>I think most people use cannabis</a:t>
              </a:r>
              <a:endParaRPr lang="en-GB" sz="2400" dirty="0">
                <a:solidFill>
                  <a:schemeClr val="tx1"/>
                </a:solidFill>
                <a:latin typeface="Century Gothic" panose="020B0502020202020204" pitchFamily="34" charset="0"/>
                <a:ea typeface="Lato" panose="020B0604020202020204" charset="0"/>
                <a:cs typeface="Lato" panose="020B0604020202020204" charset="0"/>
              </a:endParaRPr>
            </a:p>
          </p:txBody>
        </p:sp>
      </p:grpSp>
      <p:grpSp>
        <p:nvGrpSpPr>
          <p:cNvPr id="36" name="Group 35">
            <a:extLst>
              <a:ext uri="{FF2B5EF4-FFF2-40B4-BE49-F238E27FC236}">
                <a16:creationId xmlns:a16="http://schemas.microsoft.com/office/drawing/2014/main" id="{7CCE943E-CB97-0143-5DAA-A7ADBCEDE0F4}"/>
              </a:ext>
            </a:extLst>
          </p:cNvPr>
          <p:cNvGrpSpPr/>
          <p:nvPr/>
        </p:nvGrpSpPr>
        <p:grpSpPr>
          <a:xfrm>
            <a:off x="4412892" y="1696409"/>
            <a:ext cx="5186514" cy="4806856"/>
            <a:chOff x="4412892" y="1696409"/>
            <a:chExt cx="5186514" cy="4806856"/>
          </a:xfrm>
        </p:grpSpPr>
        <p:pic>
          <p:nvPicPr>
            <p:cNvPr id="32" name="Picture 31" descr="A pink rectangle with black border&#10;&#10;Description automatically generated">
              <a:extLst>
                <a:ext uri="{FF2B5EF4-FFF2-40B4-BE49-F238E27FC236}">
                  <a16:creationId xmlns:a16="http://schemas.microsoft.com/office/drawing/2014/main" id="{45DD579C-8B1D-A2F7-4039-0E2E89EC2C91}"/>
                </a:ext>
              </a:extLst>
            </p:cNvPr>
            <p:cNvPicPr>
              <a:picLocks noChangeAspect="1"/>
            </p:cNvPicPr>
            <p:nvPr/>
          </p:nvPicPr>
          <p:blipFill>
            <a:blip r:embed="rId4"/>
            <a:stretch>
              <a:fillRect/>
            </a:stretch>
          </p:blipFill>
          <p:spPr>
            <a:xfrm>
              <a:off x="4412892" y="1696409"/>
              <a:ext cx="5186514" cy="4806856"/>
            </a:xfrm>
            <a:prstGeom prst="rect">
              <a:avLst/>
            </a:prstGeom>
          </p:spPr>
        </p:pic>
        <p:sp>
          <p:nvSpPr>
            <p:cNvPr id="30" name="Rectangle 29">
              <a:extLst>
                <a:ext uri="{FF2B5EF4-FFF2-40B4-BE49-F238E27FC236}">
                  <a16:creationId xmlns:a16="http://schemas.microsoft.com/office/drawing/2014/main" id="{E5C22B26-26A6-2058-F572-D8AE7486B0B7}"/>
                </a:ext>
              </a:extLst>
            </p:cNvPr>
            <p:cNvSpPr/>
            <p:nvPr/>
          </p:nvSpPr>
          <p:spPr>
            <a:xfrm>
              <a:off x="4560038" y="1873724"/>
              <a:ext cx="4889651" cy="2329292"/>
            </a:xfrm>
            <a:prstGeom prst="rect">
              <a:avLst/>
            </a:prstGeom>
          </p:spPr>
          <p:txBody>
            <a:bodyPr wrap="square">
              <a:spAutoFit/>
            </a:bodyPr>
            <a:lstStyle/>
            <a:p>
              <a:pPr>
                <a:lnSpc>
                  <a:spcPts val="2800"/>
                </a:lnSpc>
                <a:spcBef>
                  <a:spcPts val="900"/>
                </a:spcBef>
              </a:pPr>
              <a:r>
                <a:rPr lang="en-US" sz="2000" dirty="0">
                  <a:solidFill>
                    <a:schemeClr val="tx1"/>
                  </a:solidFill>
                  <a:latin typeface="Century Gothic" panose="020B0502020202020204" pitchFamily="34" charset="0"/>
                </a:rPr>
                <a:t>In 2021, only 7% of 11-15-year-olds </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had ever tried cannabis (meaning </a:t>
              </a:r>
              <a:br>
                <a:rPr lang="en-US" sz="2000" dirty="0">
                  <a:solidFill>
                    <a:schemeClr val="tx1"/>
                  </a:solidFill>
                  <a:latin typeface="Century Gothic" panose="020B0502020202020204" pitchFamily="34" charset="0"/>
                </a:rPr>
              </a:br>
              <a:r>
                <a:rPr lang="en-US" sz="2000" dirty="0">
                  <a:solidFill>
                    <a:schemeClr val="tx1"/>
                  </a:solidFill>
                  <a:latin typeface="Century Gothic" panose="020B0502020202020204" pitchFamily="34" charset="0"/>
                </a:rPr>
                <a:t>93% had not). </a:t>
              </a:r>
            </a:p>
            <a:p>
              <a:pPr>
                <a:lnSpc>
                  <a:spcPts val="2800"/>
                </a:lnSpc>
                <a:spcBef>
                  <a:spcPts val="900"/>
                </a:spcBef>
              </a:pPr>
              <a:r>
                <a:rPr lang="en-US" sz="2000" dirty="0">
                  <a:solidFill>
                    <a:schemeClr val="tx1"/>
                  </a:solidFill>
                  <a:latin typeface="Century Gothic" panose="020B0502020202020204" pitchFamily="34" charset="0"/>
                </a:rPr>
                <a:t>This is a distinct decline from previous years and demonstrates that most young people do not use cannabis.</a:t>
              </a:r>
              <a:endParaRPr lang="en-GB" sz="2000" dirty="0">
                <a:solidFill>
                  <a:schemeClr val="tx1"/>
                </a:solidFill>
                <a:latin typeface="Century Gothic" panose="020B0502020202020204" pitchFamily="34" charset="0"/>
                <a:ea typeface="Lato" panose="020B0604020202020204" charset="0"/>
                <a:cs typeface="Lato" panose="020B0604020202020204" charset="0"/>
              </a:endParaRPr>
            </a:p>
          </p:txBody>
        </p:sp>
      </p:grpSp>
    </p:spTree>
    <p:extLst>
      <p:ext uri="{BB962C8B-B14F-4D97-AF65-F5344CB8AC3E}">
        <p14:creationId xmlns:p14="http://schemas.microsoft.com/office/powerpoint/2010/main" val="310185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8E039-3F22-405D-61BC-2E85002BBA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50732B3-13D9-91D6-0B0B-A6C6300DA7E8}"/>
              </a:ext>
            </a:extLst>
          </p:cNvPr>
          <p:cNvSpPr>
            <a:spLocks noGrp="1"/>
          </p:cNvSpPr>
          <p:nvPr>
            <p:ph type="title"/>
          </p:nvPr>
        </p:nvSpPr>
        <p:spPr>
          <a:xfrm>
            <a:off x="233592" y="543878"/>
            <a:ext cx="6518081" cy="694054"/>
          </a:xfrm>
        </p:spPr>
        <p:txBody>
          <a:bodyPr/>
          <a:lstStyle/>
          <a:p>
            <a:r>
              <a:rPr lang="en-US" dirty="0"/>
              <a:t>Continue the conversation</a:t>
            </a:r>
            <a:endParaRPr lang="en-GB" dirty="0"/>
          </a:p>
        </p:txBody>
      </p:sp>
      <p:sp>
        <p:nvSpPr>
          <p:cNvPr id="4" name="Slide Number Placeholder 3">
            <a:extLst>
              <a:ext uri="{FF2B5EF4-FFF2-40B4-BE49-F238E27FC236}">
                <a16:creationId xmlns:a16="http://schemas.microsoft.com/office/drawing/2014/main" id="{C24659CB-7A7A-032A-7F49-962AFC630A6A}"/>
              </a:ext>
            </a:extLst>
          </p:cNvPr>
          <p:cNvSpPr>
            <a:spLocks noGrp="1"/>
          </p:cNvSpPr>
          <p:nvPr>
            <p:ph type="sldNum" sz="quarter" idx="4"/>
          </p:nvPr>
        </p:nvSpPr>
        <p:spPr/>
        <p:txBody>
          <a:bodyPr/>
          <a:lstStyle/>
          <a:p>
            <a:r>
              <a:rPr lang="en-GB"/>
              <a:t>© PSHE Association 2025</a:t>
            </a:r>
            <a:endParaRPr lang="en-GB" dirty="0"/>
          </a:p>
        </p:txBody>
      </p:sp>
      <p:grpSp>
        <p:nvGrpSpPr>
          <p:cNvPr id="35" name="Group 34">
            <a:extLst>
              <a:ext uri="{FF2B5EF4-FFF2-40B4-BE49-F238E27FC236}">
                <a16:creationId xmlns:a16="http://schemas.microsoft.com/office/drawing/2014/main" id="{E3567FA8-BB90-A1AD-AFA3-13DFB9DF4ABB}"/>
              </a:ext>
            </a:extLst>
          </p:cNvPr>
          <p:cNvGrpSpPr/>
          <p:nvPr/>
        </p:nvGrpSpPr>
        <p:grpSpPr>
          <a:xfrm>
            <a:off x="323850" y="1743941"/>
            <a:ext cx="3671029" cy="4713576"/>
            <a:chOff x="323850" y="1743941"/>
            <a:chExt cx="3671029" cy="4713576"/>
          </a:xfrm>
        </p:grpSpPr>
        <p:pic>
          <p:nvPicPr>
            <p:cNvPr id="34" name="Picture 33" descr="A pink rectangle with a white border&#10;&#10;Description automatically generated">
              <a:extLst>
                <a:ext uri="{FF2B5EF4-FFF2-40B4-BE49-F238E27FC236}">
                  <a16:creationId xmlns:a16="http://schemas.microsoft.com/office/drawing/2014/main" id="{4EF48881-3551-42E1-53A7-9547593EA3BF}"/>
                </a:ext>
              </a:extLst>
            </p:cNvPr>
            <p:cNvPicPr>
              <a:picLocks noChangeAspect="1"/>
            </p:cNvPicPr>
            <p:nvPr/>
          </p:nvPicPr>
          <p:blipFill>
            <a:blip r:embed="rId3"/>
            <a:stretch>
              <a:fillRect/>
            </a:stretch>
          </p:blipFill>
          <p:spPr>
            <a:xfrm>
              <a:off x="323850" y="1743941"/>
              <a:ext cx="3671029" cy="4713576"/>
            </a:xfrm>
            <a:prstGeom prst="rect">
              <a:avLst/>
            </a:prstGeom>
          </p:spPr>
        </p:pic>
        <p:sp>
          <p:nvSpPr>
            <p:cNvPr id="5" name="Rectangle 4">
              <a:extLst>
                <a:ext uri="{FF2B5EF4-FFF2-40B4-BE49-F238E27FC236}">
                  <a16:creationId xmlns:a16="http://schemas.microsoft.com/office/drawing/2014/main" id="{83026E11-163D-2EE1-FF50-4F74B7934DA9}"/>
                </a:ext>
              </a:extLst>
            </p:cNvPr>
            <p:cNvSpPr/>
            <p:nvPr/>
          </p:nvSpPr>
          <p:spPr>
            <a:xfrm>
              <a:off x="497876" y="1995891"/>
              <a:ext cx="452461" cy="441275"/>
            </a:xfrm>
            <a:prstGeom prst="rect">
              <a:avLst/>
            </a:prstGeom>
          </p:spPr>
          <p:txBody>
            <a:bodyPr wrap="square">
              <a:spAutoFit/>
            </a:bodyPr>
            <a:lstStyle/>
            <a:p>
              <a:pPr>
                <a:lnSpc>
                  <a:spcPts val="2700"/>
                </a:lnSpc>
                <a:spcBef>
                  <a:spcPts val="1100"/>
                </a:spcBef>
              </a:pPr>
              <a:r>
                <a:rPr lang="en-GB" sz="3200" b="1" dirty="0">
                  <a:latin typeface="Century Gothic" panose="020B0502020202020204" pitchFamily="34" charset="0"/>
                  <a:ea typeface="Lato" panose="020B0604020202020204" charset="0"/>
                  <a:cs typeface="Lato" panose="020B0604020202020204" charset="0"/>
                </a:rPr>
                <a:t>E</a:t>
              </a:r>
              <a:endParaRPr lang="en-GB" sz="3200" b="1" i="1" dirty="0">
                <a:latin typeface="Century Gothic" panose="020B0502020202020204" pitchFamily="34" charset="0"/>
                <a:ea typeface="Lato" panose="020B0604020202020204" charset="0"/>
                <a:cs typeface="Lato" panose="020B0604020202020204" charset="0"/>
              </a:endParaRPr>
            </a:p>
          </p:txBody>
        </p:sp>
        <p:sp>
          <p:nvSpPr>
            <p:cNvPr id="19" name="Rectangle 18">
              <a:extLst>
                <a:ext uri="{FF2B5EF4-FFF2-40B4-BE49-F238E27FC236}">
                  <a16:creationId xmlns:a16="http://schemas.microsoft.com/office/drawing/2014/main" id="{256944BE-51FD-5281-BC4D-6842C4242F7E}"/>
                </a:ext>
              </a:extLst>
            </p:cNvPr>
            <p:cNvSpPr/>
            <p:nvPr/>
          </p:nvSpPr>
          <p:spPr>
            <a:xfrm>
              <a:off x="497876" y="2501900"/>
              <a:ext cx="3193178" cy="878767"/>
            </a:xfrm>
            <a:prstGeom prst="rect">
              <a:avLst/>
            </a:prstGeom>
          </p:spPr>
          <p:txBody>
            <a:bodyPr wrap="square">
              <a:spAutoFit/>
            </a:bodyPr>
            <a:lstStyle/>
            <a:p>
              <a:pPr>
                <a:lnSpc>
                  <a:spcPts val="3200"/>
                </a:lnSpc>
              </a:pPr>
              <a:r>
                <a:rPr lang="en-US" sz="2400" dirty="0">
                  <a:solidFill>
                    <a:schemeClr val="tx1"/>
                  </a:solidFill>
                  <a:latin typeface="Century Gothic" panose="020B0502020202020204" pitchFamily="34" charset="0"/>
                </a:rPr>
                <a:t>I heard cannabis is a Class B drug</a:t>
              </a:r>
              <a:endParaRPr lang="en-GB" sz="2400" dirty="0">
                <a:solidFill>
                  <a:schemeClr val="tx1"/>
                </a:solidFill>
                <a:latin typeface="Century Gothic" panose="020B0502020202020204" pitchFamily="34" charset="0"/>
                <a:ea typeface="Lato" panose="020B0604020202020204" charset="0"/>
                <a:cs typeface="Lato" panose="020B0604020202020204" charset="0"/>
              </a:endParaRPr>
            </a:p>
          </p:txBody>
        </p:sp>
      </p:grpSp>
      <p:grpSp>
        <p:nvGrpSpPr>
          <p:cNvPr id="36" name="Group 35">
            <a:extLst>
              <a:ext uri="{FF2B5EF4-FFF2-40B4-BE49-F238E27FC236}">
                <a16:creationId xmlns:a16="http://schemas.microsoft.com/office/drawing/2014/main" id="{1E77768E-34FB-D958-CE9E-7AA0819B2B51}"/>
              </a:ext>
            </a:extLst>
          </p:cNvPr>
          <p:cNvGrpSpPr/>
          <p:nvPr/>
        </p:nvGrpSpPr>
        <p:grpSpPr>
          <a:xfrm>
            <a:off x="4412892" y="1696409"/>
            <a:ext cx="5186514" cy="4806856"/>
            <a:chOff x="4412892" y="1696409"/>
            <a:chExt cx="5186514" cy="4806856"/>
          </a:xfrm>
        </p:grpSpPr>
        <p:pic>
          <p:nvPicPr>
            <p:cNvPr id="32" name="Picture 31" descr="A pink rectangle with black border&#10;&#10;Description automatically generated">
              <a:extLst>
                <a:ext uri="{FF2B5EF4-FFF2-40B4-BE49-F238E27FC236}">
                  <a16:creationId xmlns:a16="http://schemas.microsoft.com/office/drawing/2014/main" id="{C32A9C74-0340-1BA6-9BC5-32FF7FB2F58A}"/>
                </a:ext>
              </a:extLst>
            </p:cNvPr>
            <p:cNvPicPr>
              <a:picLocks noChangeAspect="1"/>
            </p:cNvPicPr>
            <p:nvPr/>
          </p:nvPicPr>
          <p:blipFill>
            <a:blip r:embed="rId4"/>
            <a:stretch>
              <a:fillRect/>
            </a:stretch>
          </p:blipFill>
          <p:spPr>
            <a:xfrm>
              <a:off x="4412892" y="1696409"/>
              <a:ext cx="5186514" cy="4806856"/>
            </a:xfrm>
            <a:prstGeom prst="rect">
              <a:avLst/>
            </a:prstGeom>
          </p:spPr>
        </p:pic>
        <p:sp>
          <p:nvSpPr>
            <p:cNvPr id="30" name="Rectangle 29">
              <a:extLst>
                <a:ext uri="{FF2B5EF4-FFF2-40B4-BE49-F238E27FC236}">
                  <a16:creationId xmlns:a16="http://schemas.microsoft.com/office/drawing/2014/main" id="{D8482910-721A-6457-E52F-05C1DEB41562}"/>
                </a:ext>
              </a:extLst>
            </p:cNvPr>
            <p:cNvSpPr/>
            <p:nvPr/>
          </p:nvSpPr>
          <p:spPr>
            <a:xfrm>
              <a:off x="4560037" y="1865411"/>
              <a:ext cx="4785783" cy="3880806"/>
            </a:xfrm>
            <a:prstGeom prst="rect">
              <a:avLst/>
            </a:prstGeom>
          </p:spPr>
          <p:txBody>
            <a:bodyPr wrap="square">
              <a:spAutoFit/>
            </a:bodyPr>
            <a:lstStyle/>
            <a:p>
              <a:pPr>
                <a:lnSpc>
                  <a:spcPts val="2800"/>
                </a:lnSpc>
                <a:spcBef>
                  <a:spcPts val="900"/>
                </a:spcBef>
              </a:pPr>
              <a:r>
                <a:rPr lang="en-GB" sz="2000" dirty="0">
                  <a:solidFill>
                    <a:schemeClr val="tx1"/>
                  </a:solidFill>
                  <a:latin typeface="Century Gothic" panose="020B0502020202020204" pitchFamily="34" charset="0"/>
                </a:rPr>
                <a:t>Cannabis is a Class B drug. Previously it had been downgraded to Class C, however it was reclassified to Class B again in 2009. </a:t>
              </a:r>
            </a:p>
            <a:p>
              <a:pPr>
                <a:lnSpc>
                  <a:spcPts val="2800"/>
                </a:lnSpc>
                <a:spcBef>
                  <a:spcPts val="900"/>
                </a:spcBef>
              </a:pPr>
              <a:r>
                <a:rPr lang="en-GB" sz="2000" dirty="0">
                  <a:solidFill>
                    <a:schemeClr val="tx1"/>
                  </a:solidFill>
                  <a:latin typeface="Century Gothic" panose="020B0502020202020204" pitchFamily="34" charset="0"/>
                </a:rPr>
                <a:t>This means that penalties include a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prison sentence of up to 5 years for possession and up to 14 years for intent to supply or supply. </a:t>
              </a:r>
            </a:p>
            <a:p>
              <a:pPr>
                <a:lnSpc>
                  <a:spcPts val="2800"/>
                </a:lnSpc>
                <a:spcBef>
                  <a:spcPts val="900"/>
                </a:spcBef>
              </a:pPr>
              <a:r>
                <a:rPr lang="en-GB" sz="2000" dirty="0">
                  <a:solidFill>
                    <a:schemeClr val="tx1"/>
                  </a:solidFill>
                  <a:latin typeface="Century Gothic" panose="020B0502020202020204" pitchFamily="34" charset="0"/>
                </a:rPr>
                <a:t>In both cases there can also be an unlimited fine.</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p:txBody>
        </p:sp>
      </p:grpSp>
    </p:spTree>
    <p:extLst>
      <p:ext uri="{BB962C8B-B14F-4D97-AF65-F5344CB8AC3E}">
        <p14:creationId xmlns:p14="http://schemas.microsoft.com/office/powerpoint/2010/main" val="362192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A66D8-564F-D482-3E6D-93E99901D86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7833A14-A637-DA58-A9E4-66CBB91ADD40}"/>
              </a:ext>
            </a:extLst>
          </p:cNvPr>
          <p:cNvSpPr>
            <a:spLocks noGrp="1"/>
          </p:cNvSpPr>
          <p:nvPr>
            <p:ph type="title"/>
          </p:nvPr>
        </p:nvSpPr>
        <p:spPr>
          <a:xfrm>
            <a:off x="233592" y="543878"/>
            <a:ext cx="6518081" cy="694054"/>
          </a:xfrm>
        </p:spPr>
        <p:txBody>
          <a:bodyPr/>
          <a:lstStyle/>
          <a:p>
            <a:r>
              <a:rPr lang="en-US" dirty="0"/>
              <a:t>Continue the conversation</a:t>
            </a:r>
            <a:endParaRPr lang="en-GB" dirty="0"/>
          </a:p>
        </p:txBody>
      </p:sp>
      <p:sp>
        <p:nvSpPr>
          <p:cNvPr id="4" name="Slide Number Placeholder 3">
            <a:extLst>
              <a:ext uri="{FF2B5EF4-FFF2-40B4-BE49-F238E27FC236}">
                <a16:creationId xmlns:a16="http://schemas.microsoft.com/office/drawing/2014/main" id="{96B8344C-7F9C-01B9-56C3-49B28C0B052D}"/>
              </a:ext>
            </a:extLst>
          </p:cNvPr>
          <p:cNvSpPr>
            <a:spLocks noGrp="1"/>
          </p:cNvSpPr>
          <p:nvPr>
            <p:ph type="sldNum" sz="quarter" idx="4"/>
          </p:nvPr>
        </p:nvSpPr>
        <p:spPr/>
        <p:txBody>
          <a:bodyPr/>
          <a:lstStyle/>
          <a:p>
            <a:r>
              <a:rPr lang="en-GB"/>
              <a:t>© PSHE Association 2025</a:t>
            </a:r>
            <a:endParaRPr lang="en-GB" dirty="0"/>
          </a:p>
        </p:txBody>
      </p:sp>
      <p:grpSp>
        <p:nvGrpSpPr>
          <p:cNvPr id="35" name="Group 34">
            <a:extLst>
              <a:ext uri="{FF2B5EF4-FFF2-40B4-BE49-F238E27FC236}">
                <a16:creationId xmlns:a16="http://schemas.microsoft.com/office/drawing/2014/main" id="{17F4663C-B84F-EAAA-5812-DAC7447BF87E}"/>
              </a:ext>
            </a:extLst>
          </p:cNvPr>
          <p:cNvGrpSpPr/>
          <p:nvPr/>
        </p:nvGrpSpPr>
        <p:grpSpPr>
          <a:xfrm>
            <a:off x="323850" y="1743941"/>
            <a:ext cx="3671029" cy="4713576"/>
            <a:chOff x="323850" y="1743941"/>
            <a:chExt cx="3671029" cy="4713576"/>
          </a:xfrm>
        </p:grpSpPr>
        <p:pic>
          <p:nvPicPr>
            <p:cNvPr id="34" name="Picture 33" descr="A pink rectangle with a white border&#10;&#10;Description automatically generated">
              <a:extLst>
                <a:ext uri="{FF2B5EF4-FFF2-40B4-BE49-F238E27FC236}">
                  <a16:creationId xmlns:a16="http://schemas.microsoft.com/office/drawing/2014/main" id="{5927812F-0809-E280-78E4-947572FDC9B5}"/>
                </a:ext>
              </a:extLst>
            </p:cNvPr>
            <p:cNvPicPr>
              <a:picLocks noChangeAspect="1"/>
            </p:cNvPicPr>
            <p:nvPr/>
          </p:nvPicPr>
          <p:blipFill>
            <a:blip r:embed="rId3"/>
            <a:stretch>
              <a:fillRect/>
            </a:stretch>
          </p:blipFill>
          <p:spPr>
            <a:xfrm>
              <a:off x="323850" y="1743941"/>
              <a:ext cx="3671029" cy="4713576"/>
            </a:xfrm>
            <a:prstGeom prst="rect">
              <a:avLst/>
            </a:prstGeom>
          </p:spPr>
        </p:pic>
        <p:sp>
          <p:nvSpPr>
            <p:cNvPr id="5" name="Rectangle 4">
              <a:extLst>
                <a:ext uri="{FF2B5EF4-FFF2-40B4-BE49-F238E27FC236}">
                  <a16:creationId xmlns:a16="http://schemas.microsoft.com/office/drawing/2014/main" id="{A7850521-C96A-1E78-EB37-BC67E962ECB6}"/>
                </a:ext>
              </a:extLst>
            </p:cNvPr>
            <p:cNvSpPr/>
            <p:nvPr/>
          </p:nvSpPr>
          <p:spPr>
            <a:xfrm>
              <a:off x="497876" y="1995891"/>
              <a:ext cx="452461" cy="441275"/>
            </a:xfrm>
            <a:prstGeom prst="rect">
              <a:avLst/>
            </a:prstGeom>
          </p:spPr>
          <p:txBody>
            <a:bodyPr wrap="square">
              <a:spAutoFit/>
            </a:bodyPr>
            <a:lstStyle/>
            <a:p>
              <a:pPr>
                <a:lnSpc>
                  <a:spcPts val="2700"/>
                </a:lnSpc>
                <a:spcBef>
                  <a:spcPts val="1100"/>
                </a:spcBef>
              </a:pPr>
              <a:r>
                <a:rPr lang="en-GB" sz="3200" b="1" dirty="0">
                  <a:latin typeface="Century Gothic" panose="020B0502020202020204" pitchFamily="34" charset="0"/>
                  <a:ea typeface="Lato" panose="020B0604020202020204" charset="0"/>
                  <a:cs typeface="Lato" panose="020B0604020202020204" charset="0"/>
                </a:rPr>
                <a:t>F</a:t>
              </a:r>
              <a:endParaRPr lang="en-GB" sz="3200" b="1" i="1" dirty="0">
                <a:latin typeface="Century Gothic" panose="020B0502020202020204" pitchFamily="34" charset="0"/>
                <a:ea typeface="Lato" panose="020B0604020202020204" charset="0"/>
                <a:cs typeface="Lato" panose="020B0604020202020204" charset="0"/>
              </a:endParaRPr>
            </a:p>
          </p:txBody>
        </p:sp>
        <p:sp>
          <p:nvSpPr>
            <p:cNvPr id="19" name="Rectangle 18">
              <a:extLst>
                <a:ext uri="{FF2B5EF4-FFF2-40B4-BE49-F238E27FC236}">
                  <a16:creationId xmlns:a16="http://schemas.microsoft.com/office/drawing/2014/main" id="{5A67D544-1B2E-AC3C-969B-2C6C8995EEFF}"/>
                </a:ext>
              </a:extLst>
            </p:cNvPr>
            <p:cNvSpPr/>
            <p:nvPr/>
          </p:nvSpPr>
          <p:spPr>
            <a:xfrm>
              <a:off x="497876" y="2501900"/>
              <a:ext cx="3193178" cy="1289135"/>
            </a:xfrm>
            <a:prstGeom prst="rect">
              <a:avLst/>
            </a:prstGeom>
          </p:spPr>
          <p:txBody>
            <a:bodyPr wrap="square">
              <a:spAutoFit/>
            </a:bodyPr>
            <a:lstStyle/>
            <a:p>
              <a:pPr>
                <a:lnSpc>
                  <a:spcPts val="3200"/>
                </a:lnSpc>
              </a:pPr>
              <a:r>
                <a:rPr lang="en-US" sz="2400" dirty="0">
                  <a:solidFill>
                    <a:schemeClr val="tx1"/>
                  </a:solidFill>
                  <a:latin typeface="Century Gothic" panose="020B0502020202020204" pitchFamily="34" charset="0"/>
                </a:rPr>
                <a:t>I think it’s safe because it’s from a plant and natural</a:t>
              </a:r>
              <a:endParaRPr lang="en-GB" sz="2400" dirty="0">
                <a:solidFill>
                  <a:schemeClr val="tx1"/>
                </a:solidFill>
                <a:latin typeface="Century Gothic" panose="020B0502020202020204" pitchFamily="34" charset="0"/>
                <a:ea typeface="Lato" panose="020B0604020202020204" charset="0"/>
                <a:cs typeface="Lato" panose="020B0604020202020204" charset="0"/>
              </a:endParaRPr>
            </a:p>
          </p:txBody>
        </p:sp>
      </p:grpSp>
      <p:grpSp>
        <p:nvGrpSpPr>
          <p:cNvPr id="36" name="Group 35">
            <a:extLst>
              <a:ext uri="{FF2B5EF4-FFF2-40B4-BE49-F238E27FC236}">
                <a16:creationId xmlns:a16="http://schemas.microsoft.com/office/drawing/2014/main" id="{56101B85-BDD8-D104-411D-F613798F2402}"/>
              </a:ext>
            </a:extLst>
          </p:cNvPr>
          <p:cNvGrpSpPr/>
          <p:nvPr/>
        </p:nvGrpSpPr>
        <p:grpSpPr>
          <a:xfrm>
            <a:off x="4412892" y="1696409"/>
            <a:ext cx="5186514" cy="4806856"/>
            <a:chOff x="4412892" y="1696409"/>
            <a:chExt cx="5186514" cy="4806856"/>
          </a:xfrm>
        </p:grpSpPr>
        <p:pic>
          <p:nvPicPr>
            <p:cNvPr id="32" name="Picture 31" descr="A pink rectangle with black border&#10;&#10;Description automatically generated">
              <a:extLst>
                <a:ext uri="{FF2B5EF4-FFF2-40B4-BE49-F238E27FC236}">
                  <a16:creationId xmlns:a16="http://schemas.microsoft.com/office/drawing/2014/main" id="{6FD51D18-4962-FD7E-6D41-2634D69F2410}"/>
                </a:ext>
              </a:extLst>
            </p:cNvPr>
            <p:cNvPicPr>
              <a:picLocks noChangeAspect="1"/>
            </p:cNvPicPr>
            <p:nvPr/>
          </p:nvPicPr>
          <p:blipFill>
            <a:blip r:embed="rId4"/>
            <a:stretch>
              <a:fillRect/>
            </a:stretch>
          </p:blipFill>
          <p:spPr>
            <a:xfrm>
              <a:off x="4412892" y="1696409"/>
              <a:ext cx="5186514" cy="4806856"/>
            </a:xfrm>
            <a:prstGeom prst="rect">
              <a:avLst/>
            </a:prstGeom>
          </p:spPr>
        </p:pic>
        <p:sp>
          <p:nvSpPr>
            <p:cNvPr id="30" name="Rectangle 29">
              <a:extLst>
                <a:ext uri="{FF2B5EF4-FFF2-40B4-BE49-F238E27FC236}">
                  <a16:creationId xmlns:a16="http://schemas.microsoft.com/office/drawing/2014/main" id="{08FADC46-8F00-1910-E408-79D72BC65F77}"/>
                </a:ext>
              </a:extLst>
            </p:cNvPr>
            <p:cNvSpPr/>
            <p:nvPr/>
          </p:nvSpPr>
          <p:spPr>
            <a:xfrm>
              <a:off x="4551725" y="1865411"/>
              <a:ext cx="4889651" cy="3406317"/>
            </a:xfrm>
            <a:prstGeom prst="rect">
              <a:avLst/>
            </a:prstGeom>
          </p:spPr>
          <p:txBody>
            <a:bodyPr wrap="square">
              <a:spAutoFit/>
            </a:bodyPr>
            <a:lstStyle/>
            <a:p>
              <a:pPr>
                <a:lnSpc>
                  <a:spcPts val="2800"/>
                </a:lnSpc>
                <a:spcBef>
                  <a:spcPts val="900"/>
                </a:spcBef>
              </a:pPr>
              <a:r>
                <a:rPr lang="en-GB" sz="2000" dirty="0">
                  <a:solidFill>
                    <a:schemeClr val="tx1"/>
                  </a:solidFill>
                  <a:latin typeface="Century Gothic" panose="020B0502020202020204" pitchFamily="34" charset="0"/>
                </a:rPr>
                <a:t>Not everything that occurs naturally is inherently safe. </a:t>
              </a:r>
            </a:p>
            <a:p>
              <a:pPr>
                <a:lnSpc>
                  <a:spcPts val="2800"/>
                </a:lnSpc>
                <a:spcBef>
                  <a:spcPts val="900"/>
                </a:spcBef>
              </a:pPr>
              <a:r>
                <a:rPr lang="en-GB" sz="2000" dirty="0">
                  <a:solidFill>
                    <a:schemeClr val="tx1"/>
                  </a:solidFill>
                  <a:latin typeface="Century Gothic" panose="020B0502020202020204" pitchFamily="34" charset="0"/>
                </a:rPr>
                <a:t>Different strains of cannabis have varying levels of the compounds CBD and THC. It’s hard to tell what the balance between these compounds will be and therefore difficult to judge how harmful a particular batch of cannabis will be.</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p:txBody>
        </p:sp>
      </p:grpSp>
    </p:spTree>
    <p:extLst>
      <p:ext uri="{BB962C8B-B14F-4D97-AF65-F5344CB8AC3E}">
        <p14:creationId xmlns:p14="http://schemas.microsoft.com/office/powerpoint/2010/main" val="148164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B46FF-E929-65F5-8343-B450025473A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B20C44-1CFD-3C2D-A17B-FCB41391369F}"/>
              </a:ext>
            </a:extLst>
          </p:cNvPr>
          <p:cNvSpPr>
            <a:spLocks noGrp="1"/>
          </p:cNvSpPr>
          <p:nvPr>
            <p:ph type="title"/>
          </p:nvPr>
        </p:nvSpPr>
        <p:spPr>
          <a:xfrm>
            <a:off x="233592" y="543878"/>
            <a:ext cx="6518081" cy="694054"/>
          </a:xfrm>
        </p:spPr>
        <p:txBody>
          <a:bodyPr/>
          <a:lstStyle/>
          <a:p>
            <a:r>
              <a:rPr lang="en-US" dirty="0"/>
              <a:t>Continue the conversation</a:t>
            </a:r>
            <a:endParaRPr lang="en-GB" dirty="0"/>
          </a:p>
        </p:txBody>
      </p:sp>
      <p:sp>
        <p:nvSpPr>
          <p:cNvPr id="4" name="Slide Number Placeholder 3">
            <a:extLst>
              <a:ext uri="{FF2B5EF4-FFF2-40B4-BE49-F238E27FC236}">
                <a16:creationId xmlns:a16="http://schemas.microsoft.com/office/drawing/2014/main" id="{4D53696B-70D6-D468-ECA9-EDF7C8DF26E9}"/>
              </a:ext>
            </a:extLst>
          </p:cNvPr>
          <p:cNvSpPr>
            <a:spLocks noGrp="1"/>
          </p:cNvSpPr>
          <p:nvPr>
            <p:ph type="sldNum" sz="quarter" idx="4"/>
          </p:nvPr>
        </p:nvSpPr>
        <p:spPr/>
        <p:txBody>
          <a:bodyPr/>
          <a:lstStyle/>
          <a:p>
            <a:r>
              <a:rPr lang="en-GB"/>
              <a:t>© PSHE Association 2025</a:t>
            </a:r>
            <a:endParaRPr lang="en-GB" dirty="0"/>
          </a:p>
        </p:txBody>
      </p:sp>
      <p:grpSp>
        <p:nvGrpSpPr>
          <p:cNvPr id="35" name="Group 34">
            <a:extLst>
              <a:ext uri="{FF2B5EF4-FFF2-40B4-BE49-F238E27FC236}">
                <a16:creationId xmlns:a16="http://schemas.microsoft.com/office/drawing/2014/main" id="{DB0FA0A2-39E9-BC3F-438E-5C30576929C4}"/>
              </a:ext>
            </a:extLst>
          </p:cNvPr>
          <p:cNvGrpSpPr/>
          <p:nvPr/>
        </p:nvGrpSpPr>
        <p:grpSpPr>
          <a:xfrm>
            <a:off x="323850" y="1743941"/>
            <a:ext cx="3671029" cy="4713576"/>
            <a:chOff x="323850" y="1743941"/>
            <a:chExt cx="3671029" cy="4713576"/>
          </a:xfrm>
        </p:grpSpPr>
        <p:pic>
          <p:nvPicPr>
            <p:cNvPr id="34" name="Picture 33" descr="A pink rectangle with a white border&#10;&#10;Description automatically generated">
              <a:extLst>
                <a:ext uri="{FF2B5EF4-FFF2-40B4-BE49-F238E27FC236}">
                  <a16:creationId xmlns:a16="http://schemas.microsoft.com/office/drawing/2014/main" id="{FAFF5245-D2F7-335C-83EC-5988F5567819}"/>
                </a:ext>
              </a:extLst>
            </p:cNvPr>
            <p:cNvPicPr>
              <a:picLocks noChangeAspect="1"/>
            </p:cNvPicPr>
            <p:nvPr/>
          </p:nvPicPr>
          <p:blipFill>
            <a:blip r:embed="rId3"/>
            <a:stretch>
              <a:fillRect/>
            </a:stretch>
          </p:blipFill>
          <p:spPr>
            <a:xfrm>
              <a:off x="323850" y="1743941"/>
              <a:ext cx="3671029" cy="4713576"/>
            </a:xfrm>
            <a:prstGeom prst="rect">
              <a:avLst/>
            </a:prstGeom>
          </p:spPr>
        </p:pic>
        <p:sp>
          <p:nvSpPr>
            <p:cNvPr id="5" name="Rectangle 4">
              <a:extLst>
                <a:ext uri="{FF2B5EF4-FFF2-40B4-BE49-F238E27FC236}">
                  <a16:creationId xmlns:a16="http://schemas.microsoft.com/office/drawing/2014/main" id="{9EBFEF1D-D07F-4818-8B05-2BCB810B84D7}"/>
                </a:ext>
              </a:extLst>
            </p:cNvPr>
            <p:cNvSpPr/>
            <p:nvPr/>
          </p:nvSpPr>
          <p:spPr>
            <a:xfrm>
              <a:off x="497876" y="1995891"/>
              <a:ext cx="452461" cy="441275"/>
            </a:xfrm>
            <a:prstGeom prst="rect">
              <a:avLst/>
            </a:prstGeom>
          </p:spPr>
          <p:txBody>
            <a:bodyPr wrap="square">
              <a:spAutoFit/>
            </a:bodyPr>
            <a:lstStyle/>
            <a:p>
              <a:pPr>
                <a:lnSpc>
                  <a:spcPts val="2700"/>
                </a:lnSpc>
                <a:spcBef>
                  <a:spcPts val="1100"/>
                </a:spcBef>
              </a:pPr>
              <a:r>
                <a:rPr lang="en-GB" sz="3200" b="1" dirty="0">
                  <a:latin typeface="Century Gothic" panose="020B0502020202020204" pitchFamily="34" charset="0"/>
                  <a:ea typeface="Lato" panose="020B0604020202020204" charset="0"/>
                  <a:cs typeface="Lato" panose="020B0604020202020204" charset="0"/>
                </a:rPr>
                <a:t>G</a:t>
              </a:r>
              <a:endParaRPr lang="en-GB" sz="3200" b="1" i="1" dirty="0">
                <a:latin typeface="Century Gothic" panose="020B0502020202020204" pitchFamily="34" charset="0"/>
                <a:ea typeface="Lato" panose="020B0604020202020204" charset="0"/>
                <a:cs typeface="Lato" panose="020B0604020202020204" charset="0"/>
              </a:endParaRPr>
            </a:p>
          </p:txBody>
        </p:sp>
        <p:sp>
          <p:nvSpPr>
            <p:cNvPr id="19" name="Rectangle 18">
              <a:extLst>
                <a:ext uri="{FF2B5EF4-FFF2-40B4-BE49-F238E27FC236}">
                  <a16:creationId xmlns:a16="http://schemas.microsoft.com/office/drawing/2014/main" id="{3B93C985-81B0-D6EE-31B2-52D022CA0263}"/>
                </a:ext>
              </a:extLst>
            </p:cNvPr>
            <p:cNvSpPr/>
            <p:nvPr/>
          </p:nvSpPr>
          <p:spPr>
            <a:xfrm>
              <a:off x="497876" y="2501900"/>
              <a:ext cx="3193178" cy="2109873"/>
            </a:xfrm>
            <a:prstGeom prst="rect">
              <a:avLst/>
            </a:prstGeom>
          </p:spPr>
          <p:txBody>
            <a:bodyPr wrap="square">
              <a:spAutoFit/>
            </a:bodyPr>
            <a:lstStyle/>
            <a:p>
              <a:pPr>
                <a:lnSpc>
                  <a:spcPts val="3200"/>
                </a:lnSpc>
              </a:pPr>
              <a:r>
                <a:rPr lang="en-US" sz="2400" dirty="0">
                  <a:solidFill>
                    <a:schemeClr val="tx1"/>
                  </a:solidFill>
                  <a:latin typeface="Century Gothic" panose="020B0502020202020204" pitchFamily="34" charset="0"/>
                </a:rPr>
                <a:t>I think driving following cannabis use can increase the likelihood of car accidents</a:t>
              </a:r>
              <a:endParaRPr lang="en-GB" sz="2400" dirty="0">
                <a:solidFill>
                  <a:schemeClr val="tx1"/>
                </a:solidFill>
                <a:latin typeface="Century Gothic" panose="020B0502020202020204" pitchFamily="34" charset="0"/>
                <a:ea typeface="Lato" panose="020B0604020202020204" charset="0"/>
                <a:cs typeface="Lato" panose="020B0604020202020204" charset="0"/>
              </a:endParaRPr>
            </a:p>
          </p:txBody>
        </p:sp>
      </p:grpSp>
      <p:grpSp>
        <p:nvGrpSpPr>
          <p:cNvPr id="36" name="Group 35">
            <a:extLst>
              <a:ext uri="{FF2B5EF4-FFF2-40B4-BE49-F238E27FC236}">
                <a16:creationId xmlns:a16="http://schemas.microsoft.com/office/drawing/2014/main" id="{7C5611E5-E8A5-94D0-A059-9C3F52E524B9}"/>
              </a:ext>
            </a:extLst>
          </p:cNvPr>
          <p:cNvGrpSpPr/>
          <p:nvPr/>
        </p:nvGrpSpPr>
        <p:grpSpPr>
          <a:xfrm>
            <a:off x="4412892" y="1696409"/>
            <a:ext cx="5186514" cy="4806856"/>
            <a:chOff x="4412892" y="1696409"/>
            <a:chExt cx="5186514" cy="4806856"/>
          </a:xfrm>
        </p:grpSpPr>
        <p:pic>
          <p:nvPicPr>
            <p:cNvPr id="32" name="Picture 31" descr="A pink rectangle with black border&#10;&#10;Description automatically generated">
              <a:extLst>
                <a:ext uri="{FF2B5EF4-FFF2-40B4-BE49-F238E27FC236}">
                  <a16:creationId xmlns:a16="http://schemas.microsoft.com/office/drawing/2014/main" id="{8A4BD020-989A-22E4-36CC-CDBDCCCBC2F2}"/>
                </a:ext>
              </a:extLst>
            </p:cNvPr>
            <p:cNvPicPr>
              <a:picLocks noChangeAspect="1"/>
            </p:cNvPicPr>
            <p:nvPr/>
          </p:nvPicPr>
          <p:blipFill>
            <a:blip r:embed="rId4"/>
            <a:stretch>
              <a:fillRect/>
            </a:stretch>
          </p:blipFill>
          <p:spPr>
            <a:xfrm>
              <a:off x="4412892" y="1696409"/>
              <a:ext cx="5186514" cy="4806856"/>
            </a:xfrm>
            <a:prstGeom prst="rect">
              <a:avLst/>
            </a:prstGeom>
          </p:spPr>
        </p:pic>
        <p:sp>
          <p:nvSpPr>
            <p:cNvPr id="30" name="Rectangle 29">
              <a:extLst>
                <a:ext uri="{FF2B5EF4-FFF2-40B4-BE49-F238E27FC236}">
                  <a16:creationId xmlns:a16="http://schemas.microsoft.com/office/drawing/2014/main" id="{81385D86-4EBD-757C-4E9B-DD5FE14245CE}"/>
                </a:ext>
              </a:extLst>
            </p:cNvPr>
            <p:cNvSpPr/>
            <p:nvPr/>
          </p:nvSpPr>
          <p:spPr>
            <a:xfrm>
              <a:off x="4555376" y="1873724"/>
              <a:ext cx="4903484" cy="3358676"/>
            </a:xfrm>
            <a:prstGeom prst="rect">
              <a:avLst/>
            </a:prstGeom>
          </p:spPr>
          <p:txBody>
            <a:bodyPr wrap="square">
              <a:spAutoFit/>
            </a:bodyPr>
            <a:lstStyle/>
            <a:p>
              <a:pPr>
                <a:lnSpc>
                  <a:spcPts val="2800"/>
                </a:lnSpc>
                <a:spcBef>
                  <a:spcPts val="900"/>
                </a:spcBef>
              </a:pPr>
              <a:r>
                <a:rPr lang="en-GB" sz="2000" dirty="0">
                  <a:solidFill>
                    <a:schemeClr val="tx1"/>
                  </a:solidFill>
                  <a:latin typeface="Century Gothic" panose="020B0502020202020204" pitchFamily="34" charset="0"/>
                </a:rPr>
                <a:t>If a person has used cannabis they are at an increased risk of having an accident if they drive. </a:t>
              </a:r>
            </a:p>
            <a:p>
              <a:pPr>
                <a:lnSpc>
                  <a:spcPts val="2800"/>
                </a:lnSpc>
                <a:spcBef>
                  <a:spcPts val="900"/>
                </a:spcBef>
              </a:pPr>
              <a:r>
                <a:rPr lang="en-GB" sz="2000" dirty="0">
                  <a:solidFill>
                    <a:schemeClr val="tx1"/>
                  </a:solidFill>
                  <a:latin typeface="Century Gothic" panose="020B0502020202020204" pitchFamily="34" charset="0"/>
                </a:rPr>
                <a:t>This is because cannabis decreases attention, reduces the speed of information processing and slows response times-all of which are essential for driving safely.</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a:p>
              <a:pPr>
                <a:lnSpc>
                  <a:spcPts val="2400"/>
                </a:lnSpc>
              </a:pPr>
              <a:endParaRPr lang="en-GB" sz="1700" b="1" dirty="0">
                <a:solidFill>
                  <a:schemeClr val="tx1"/>
                </a:solidFill>
                <a:latin typeface="Century Gothic" panose="020B0502020202020204" pitchFamily="34" charset="0"/>
                <a:ea typeface="Lato" panose="020B0604020202020204" charset="0"/>
                <a:cs typeface="Lato" panose="020B0604020202020204" charset="0"/>
              </a:endParaRPr>
            </a:p>
          </p:txBody>
        </p:sp>
      </p:grpSp>
    </p:spTree>
    <p:extLst>
      <p:ext uri="{BB962C8B-B14F-4D97-AF65-F5344CB8AC3E}">
        <p14:creationId xmlns:p14="http://schemas.microsoft.com/office/powerpoint/2010/main" val="90101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0E8C8-039B-0450-1533-1E2B9D5628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61C34B-45F8-E7B1-2942-653B97397374}"/>
              </a:ext>
            </a:extLst>
          </p:cNvPr>
          <p:cNvSpPr>
            <a:spLocks noGrp="1"/>
          </p:cNvSpPr>
          <p:nvPr>
            <p:ph type="title"/>
          </p:nvPr>
        </p:nvSpPr>
        <p:spPr>
          <a:xfrm>
            <a:off x="233592" y="543878"/>
            <a:ext cx="6518081" cy="694054"/>
          </a:xfrm>
        </p:spPr>
        <p:txBody>
          <a:bodyPr/>
          <a:lstStyle/>
          <a:p>
            <a:r>
              <a:rPr lang="en-US" dirty="0"/>
              <a:t>Continue the conversation</a:t>
            </a:r>
            <a:endParaRPr lang="en-GB" dirty="0"/>
          </a:p>
        </p:txBody>
      </p:sp>
      <p:sp>
        <p:nvSpPr>
          <p:cNvPr id="4" name="Slide Number Placeholder 3">
            <a:extLst>
              <a:ext uri="{FF2B5EF4-FFF2-40B4-BE49-F238E27FC236}">
                <a16:creationId xmlns:a16="http://schemas.microsoft.com/office/drawing/2014/main" id="{EEE9DBFA-6B7F-F114-C277-D4C880821442}"/>
              </a:ext>
            </a:extLst>
          </p:cNvPr>
          <p:cNvSpPr>
            <a:spLocks noGrp="1"/>
          </p:cNvSpPr>
          <p:nvPr>
            <p:ph type="sldNum" sz="quarter" idx="4"/>
          </p:nvPr>
        </p:nvSpPr>
        <p:spPr/>
        <p:txBody>
          <a:bodyPr/>
          <a:lstStyle/>
          <a:p>
            <a:r>
              <a:rPr lang="en-GB"/>
              <a:t>© PSHE Association 2025</a:t>
            </a:r>
            <a:endParaRPr lang="en-GB" dirty="0"/>
          </a:p>
        </p:txBody>
      </p:sp>
      <p:grpSp>
        <p:nvGrpSpPr>
          <p:cNvPr id="35" name="Group 34">
            <a:extLst>
              <a:ext uri="{FF2B5EF4-FFF2-40B4-BE49-F238E27FC236}">
                <a16:creationId xmlns:a16="http://schemas.microsoft.com/office/drawing/2014/main" id="{E2A2CC9D-B543-A57C-7249-9F9E9D3CB7A4}"/>
              </a:ext>
            </a:extLst>
          </p:cNvPr>
          <p:cNvGrpSpPr/>
          <p:nvPr/>
        </p:nvGrpSpPr>
        <p:grpSpPr>
          <a:xfrm>
            <a:off x="323850" y="1743941"/>
            <a:ext cx="3671029" cy="4713576"/>
            <a:chOff x="323850" y="1743941"/>
            <a:chExt cx="3671029" cy="4713576"/>
          </a:xfrm>
        </p:grpSpPr>
        <p:pic>
          <p:nvPicPr>
            <p:cNvPr id="34" name="Picture 33" descr="A pink rectangle with a white border&#10;&#10;Description automatically generated">
              <a:extLst>
                <a:ext uri="{FF2B5EF4-FFF2-40B4-BE49-F238E27FC236}">
                  <a16:creationId xmlns:a16="http://schemas.microsoft.com/office/drawing/2014/main" id="{F30C8B40-A578-503F-2956-4C3E32801D8F}"/>
                </a:ext>
              </a:extLst>
            </p:cNvPr>
            <p:cNvPicPr>
              <a:picLocks noChangeAspect="1"/>
            </p:cNvPicPr>
            <p:nvPr/>
          </p:nvPicPr>
          <p:blipFill>
            <a:blip r:embed="rId3"/>
            <a:stretch>
              <a:fillRect/>
            </a:stretch>
          </p:blipFill>
          <p:spPr>
            <a:xfrm>
              <a:off x="323850" y="1743941"/>
              <a:ext cx="3671029" cy="4713576"/>
            </a:xfrm>
            <a:prstGeom prst="rect">
              <a:avLst/>
            </a:prstGeom>
          </p:spPr>
        </p:pic>
        <p:sp>
          <p:nvSpPr>
            <p:cNvPr id="5" name="Rectangle 4">
              <a:extLst>
                <a:ext uri="{FF2B5EF4-FFF2-40B4-BE49-F238E27FC236}">
                  <a16:creationId xmlns:a16="http://schemas.microsoft.com/office/drawing/2014/main" id="{81257C8B-2837-0BBE-0A9C-117F7FE0D6AD}"/>
                </a:ext>
              </a:extLst>
            </p:cNvPr>
            <p:cNvSpPr/>
            <p:nvPr/>
          </p:nvSpPr>
          <p:spPr>
            <a:xfrm>
              <a:off x="497876" y="1995891"/>
              <a:ext cx="452461" cy="441275"/>
            </a:xfrm>
            <a:prstGeom prst="rect">
              <a:avLst/>
            </a:prstGeom>
          </p:spPr>
          <p:txBody>
            <a:bodyPr wrap="square">
              <a:spAutoFit/>
            </a:bodyPr>
            <a:lstStyle/>
            <a:p>
              <a:pPr>
                <a:lnSpc>
                  <a:spcPts val="2700"/>
                </a:lnSpc>
                <a:spcBef>
                  <a:spcPts val="1100"/>
                </a:spcBef>
              </a:pPr>
              <a:r>
                <a:rPr lang="en-GB" sz="3200" b="1" dirty="0">
                  <a:latin typeface="Century Gothic" panose="020B0502020202020204" pitchFamily="34" charset="0"/>
                  <a:ea typeface="Lato" panose="020B0604020202020204" charset="0"/>
                  <a:cs typeface="Lato" panose="020B0604020202020204" charset="0"/>
                </a:rPr>
                <a:t>H</a:t>
              </a:r>
              <a:endParaRPr lang="en-GB" sz="3200" b="1" i="1" dirty="0">
                <a:latin typeface="Century Gothic" panose="020B0502020202020204" pitchFamily="34" charset="0"/>
                <a:ea typeface="Lato" panose="020B0604020202020204" charset="0"/>
                <a:cs typeface="Lato" panose="020B0604020202020204" charset="0"/>
              </a:endParaRPr>
            </a:p>
          </p:txBody>
        </p:sp>
        <p:sp>
          <p:nvSpPr>
            <p:cNvPr id="19" name="Rectangle 18">
              <a:extLst>
                <a:ext uri="{FF2B5EF4-FFF2-40B4-BE49-F238E27FC236}">
                  <a16:creationId xmlns:a16="http://schemas.microsoft.com/office/drawing/2014/main" id="{D075D89D-D440-E630-62E1-7363CCED0E79}"/>
                </a:ext>
              </a:extLst>
            </p:cNvPr>
            <p:cNvSpPr/>
            <p:nvPr/>
          </p:nvSpPr>
          <p:spPr>
            <a:xfrm>
              <a:off x="497876" y="2501900"/>
              <a:ext cx="3193178" cy="878767"/>
            </a:xfrm>
            <a:prstGeom prst="rect">
              <a:avLst/>
            </a:prstGeom>
          </p:spPr>
          <p:txBody>
            <a:bodyPr wrap="square">
              <a:spAutoFit/>
            </a:bodyPr>
            <a:lstStyle/>
            <a:p>
              <a:pPr>
                <a:lnSpc>
                  <a:spcPts val="3200"/>
                </a:lnSpc>
              </a:pPr>
              <a:r>
                <a:rPr lang="en-US" sz="2400" dirty="0">
                  <a:solidFill>
                    <a:schemeClr val="tx1"/>
                  </a:solidFill>
                  <a:latin typeface="Century Gothic" panose="020B0502020202020204" pitchFamily="34" charset="0"/>
                </a:rPr>
                <a:t>I heard cannabis is safer than alcohol</a:t>
              </a:r>
              <a:endParaRPr lang="en-GB" sz="2400" dirty="0">
                <a:solidFill>
                  <a:schemeClr val="tx1"/>
                </a:solidFill>
                <a:latin typeface="Century Gothic" panose="020B0502020202020204" pitchFamily="34" charset="0"/>
                <a:ea typeface="Lato" panose="020B0604020202020204" charset="0"/>
                <a:cs typeface="Lato" panose="020B0604020202020204" charset="0"/>
              </a:endParaRPr>
            </a:p>
          </p:txBody>
        </p:sp>
      </p:grpSp>
      <p:grpSp>
        <p:nvGrpSpPr>
          <p:cNvPr id="36" name="Group 35">
            <a:extLst>
              <a:ext uri="{FF2B5EF4-FFF2-40B4-BE49-F238E27FC236}">
                <a16:creationId xmlns:a16="http://schemas.microsoft.com/office/drawing/2014/main" id="{3B38D3A8-D65E-13D6-E97B-A8C1D4D323D8}"/>
              </a:ext>
            </a:extLst>
          </p:cNvPr>
          <p:cNvGrpSpPr/>
          <p:nvPr/>
        </p:nvGrpSpPr>
        <p:grpSpPr>
          <a:xfrm>
            <a:off x="4412892" y="1696409"/>
            <a:ext cx="5186514" cy="4806856"/>
            <a:chOff x="4412892" y="1696409"/>
            <a:chExt cx="5186514" cy="4806856"/>
          </a:xfrm>
        </p:grpSpPr>
        <p:pic>
          <p:nvPicPr>
            <p:cNvPr id="32" name="Picture 31" descr="A pink rectangle with black border&#10;&#10;Description automatically generated">
              <a:extLst>
                <a:ext uri="{FF2B5EF4-FFF2-40B4-BE49-F238E27FC236}">
                  <a16:creationId xmlns:a16="http://schemas.microsoft.com/office/drawing/2014/main" id="{CF0FEBF8-A9D9-E31A-1A2C-76569404F36D}"/>
                </a:ext>
              </a:extLst>
            </p:cNvPr>
            <p:cNvPicPr>
              <a:picLocks noChangeAspect="1"/>
            </p:cNvPicPr>
            <p:nvPr/>
          </p:nvPicPr>
          <p:blipFill>
            <a:blip r:embed="rId4"/>
            <a:stretch>
              <a:fillRect/>
            </a:stretch>
          </p:blipFill>
          <p:spPr>
            <a:xfrm>
              <a:off x="4412892" y="1696409"/>
              <a:ext cx="5186514" cy="4806856"/>
            </a:xfrm>
            <a:prstGeom prst="rect">
              <a:avLst/>
            </a:prstGeom>
          </p:spPr>
        </p:pic>
        <p:sp>
          <p:nvSpPr>
            <p:cNvPr id="30" name="Rectangle 29">
              <a:extLst>
                <a:ext uri="{FF2B5EF4-FFF2-40B4-BE49-F238E27FC236}">
                  <a16:creationId xmlns:a16="http://schemas.microsoft.com/office/drawing/2014/main" id="{6E66B31B-6F33-25C7-2942-F10B76E309DC}"/>
                </a:ext>
              </a:extLst>
            </p:cNvPr>
            <p:cNvSpPr/>
            <p:nvPr/>
          </p:nvSpPr>
          <p:spPr>
            <a:xfrm>
              <a:off x="4551719" y="1865410"/>
              <a:ext cx="4731709" cy="3521733"/>
            </a:xfrm>
            <a:prstGeom prst="rect">
              <a:avLst/>
            </a:prstGeom>
          </p:spPr>
          <p:txBody>
            <a:bodyPr wrap="square">
              <a:spAutoFit/>
            </a:bodyPr>
            <a:lstStyle/>
            <a:p>
              <a:pPr>
                <a:lnSpc>
                  <a:spcPts val="2800"/>
                </a:lnSpc>
                <a:spcBef>
                  <a:spcPts val="900"/>
                </a:spcBef>
              </a:pPr>
              <a:r>
                <a:rPr lang="en-GB" sz="2000" dirty="0">
                  <a:solidFill>
                    <a:schemeClr val="tx1"/>
                  </a:solidFill>
                  <a:latin typeface="Century Gothic" panose="020B0502020202020204" pitchFamily="34" charset="0"/>
                </a:rPr>
                <a:t>Cannabis has different long-term effects to alcohol, so it is often dangerous in different ways. </a:t>
              </a:r>
            </a:p>
            <a:p>
              <a:pPr>
                <a:lnSpc>
                  <a:spcPts val="2800"/>
                </a:lnSpc>
                <a:spcBef>
                  <a:spcPts val="900"/>
                </a:spcBef>
              </a:pPr>
              <a:r>
                <a:rPr lang="en-GB" sz="2000" dirty="0">
                  <a:solidFill>
                    <a:schemeClr val="tx1"/>
                  </a:solidFill>
                  <a:latin typeface="Century Gothic" panose="020B0502020202020204" pitchFamily="34" charset="0"/>
                </a:rPr>
                <a:t>With varying THC levels in cannabis and higher levels in newer strains, it is impossible to compare the effects of all strains of cannabis to alcohol. </a:t>
              </a:r>
            </a:p>
            <a:p>
              <a:pPr>
                <a:lnSpc>
                  <a:spcPts val="2800"/>
                </a:lnSpc>
                <a:spcBef>
                  <a:spcPts val="900"/>
                </a:spcBef>
              </a:pPr>
              <a:r>
                <a:rPr lang="en-GB" sz="2000" dirty="0">
                  <a:solidFill>
                    <a:schemeClr val="tx1"/>
                  </a:solidFill>
                  <a:latin typeface="Century Gothic" panose="020B0502020202020204" pitchFamily="34" charset="0"/>
                </a:rPr>
                <a:t>It is especially unsafe to mix alcohol </a:t>
              </a:r>
              <a:br>
                <a:rPr lang="en-GB" sz="2000" dirty="0">
                  <a:solidFill>
                    <a:schemeClr val="tx1"/>
                  </a:solidFill>
                  <a:latin typeface="Century Gothic" panose="020B0502020202020204" pitchFamily="34" charset="0"/>
                </a:rPr>
              </a:br>
              <a:r>
                <a:rPr lang="en-GB" sz="2000" dirty="0">
                  <a:solidFill>
                    <a:schemeClr val="tx1"/>
                  </a:solidFill>
                  <a:latin typeface="Century Gothic" panose="020B0502020202020204" pitchFamily="34" charset="0"/>
                </a:rPr>
                <a:t>and cannabis. </a:t>
              </a:r>
              <a:endParaRPr lang="en-GB" sz="2000" b="1" dirty="0">
                <a:solidFill>
                  <a:schemeClr val="tx1"/>
                </a:solidFill>
                <a:latin typeface="Century Gothic" panose="020B0502020202020204" pitchFamily="34" charset="0"/>
                <a:ea typeface="Lato" panose="020B0604020202020204" charset="0"/>
                <a:cs typeface="Lato" panose="020B0604020202020204" charset="0"/>
              </a:endParaRPr>
            </a:p>
          </p:txBody>
        </p:sp>
      </p:grpSp>
    </p:spTree>
    <p:extLst>
      <p:ext uri="{BB962C8B-B14F-4D97-AF65-F5344CB8AC3E}">
        <p14:creationId xmlns:p14="http://schemas.microsoft.com/office/powerpoint/2010/main" val="13293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0BC63-3F4C-4ACE-80E0-5D24D099D6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E020F6-F9D5-88DD-2C79-38E3AB52619B}"/>
              </a:ext>
            </a:extLst>
          </p:cNvPr>
          <p:cNvSpPr>
            <a:spLocks noGrp="1"/>
          </p:cNvSpPr>
          <p:nvPr>
            <p:ph type="title"/>
          </p:nvPr>
        </p:nvSpPr>
        <p:spPr>
          <a:xfrm>
            <a:off x="233592" y="543878"/>
            <a:ext cx="6518081" cy="694054"/>
          </a:xfrm>
        </p:spPr>
        <p:txBody>
          <a:bodyPr/>
          <a:lstStyle/>
          <a:p>
            <a:r>
              <a:rPr lang="en-US" dirty="0"/>
              <a:t>Continue the conversation</a:t>
            </a:r>
            <a:endParaRPr lang="en-GB" dirty="0"/>
          </a:p>
        </p:txBody>
      </p:sp>
      <p:sp>
        <p:nvSpPr>
          <p:cNvPr id="4" name="Slide Number Placeholder 3">
            <a:extLst>
              <a:ext uri="{FF2B5EF4-FFF2-40B4-BE49-F238E27FC236}">
                <a16:creationId xmlns:a16="http://schemas.microsoft.com/office/drawing/2014/main" id="{311E7F69-3EBA-237C-17DD-3445DAA2D6C5}"/>
              </a:ext>
            </a:extLst>
          </p:cNvPr>
          <p:cNvSpPr>
            <a:spLocks noGrp="1"/>
          </p:cNvSpPr>
          <p:nvPr>
            <p:ph type="sldNum" sz="quarter" idx="4"/>
          </p:nvPr>
        </p:nvSpPr>
        <p:spPr/>
        <p:txBody>
          <a:bodyPr/>
          <a:lstStyle/>
          <a:p>
            <a:r>
              <a:rPr lang="en-GB"/>
              <a:t>© PSHE Association 2025</a:t>
            </a:r>
            <a:endParaRPr lang="en-GB" dirty="0"/>
          </a:p>
        </p:txBody>
      </p:sp>
      <p:grpSp>
        <p:nvGrpSpPr>
          <p:cNvPr id="35" name="Group 34">
            <a:extLst>
              <a:ext uri="{FF2B5EF4-FFF2-40B4-BE49-F238E27FC236}">
                <a16:creationId xmlns:a16="http://schemas.microsoft.com/office/drawing/2014/main" id="{4381E547-825D-8D98-1CE0-E3AF4A78286C}"/>
              </a:ext>
            </a:extLst>
          </p:cNvPr>
          <p:cNvGrpSpPr/>
          <p:nvPr/>
        </p:nvGrpSpPr>
        <p:grpSpPr>
          <a:xfrm>
            <a:off x="323850" y="1743941"/>
            <a:ext cx="3671029" cy="4713576"/>
            <a:chOff x="323850" y="1743941"/>
            <a:chExt cx="3671029" cy="4713576"/>
          </a:xfrm>
        </p:grpSpPr>
        <p:pic>
          <p:nvPicPr>
            <p:cNvPr id="34" name="Picture 33" descr="A pink rectangle with a white border&#10;&#10;Description automatically generated">
              <a:extLst>
                <a:ext uri="{FF2B5EF4-FFF2-40B4-BE49-F238E27FC236}">
                  <a16:creationId xmlns:a16="http://schemas.microsoft.com/office/drawing/2014/main" id="{D33E0096-59BD-1485-47C9-545A60C7B07B}"/>
                </a:ext>
              </a:extLst>
            </p:cNvPr>
            <p:cNvPicPr>
              <a:picLocks noChangeAspect="1"/>
            </p:cNvPicPr>
            <p:nvPr/>
          </p:nvPicPr>
          <p:blipFill>
            <a:blip r:embed="rId3"/>
            <a:stretch>
              <a:fillRect/>
            </a:stretch>
          </p:blipFill>
          <p:spPr>
            <a:xfrm>
              <a:off x="323850" y="1743941"/>
              <a:ext cx="3671029" cy="4713576"/>
            </a:xfrm>
            <a:prstGeom prst="rect">
              <a:avLst/>
            </a:prstGeom>
          </p:spPr>
        </p:pic>
        <p:sp>
          <p:nvSpPr>
            <p:cNvPr id="5" name="Rectangle 4">
              <a:extLst>
                <a:ext uri="{FF2B5EF4-FFF2-40B4-BE49-F238E27FC236}">
                  <a16:creationId xmlns:a16="http://schemas.microsoft.com/office/drawing/2014/main" id="{F637CB9C-E45E-C248-0F13-B11EB953A9AF}"/>
                </a:ext>
              </a:extLst>
            </p:cNvPr>
            <p:cNvSpPr/>
            <p:nvPr/>
          </p:nvSpPr>
          <p:spPr>
            <a:xfrm>
              <a:off x="497876" y="1995891"/>
              <a:ext cx="452461" cy="441275"/>
            </a:xfrm>
            <a:prstGeom prst="rect">
              <a:avLst/>
            </a:prstGeom>
          </p:spPr>
          <p:txBody>
            <a:bodyPr wrap="square">
              <a:spAutoFit/>
            </a:bodyPr>
            <a:lstStyle/>
            <a:p>
              <a:pPr>
                <a:lnSpc>
                  <a:spcPts val="2700"/>
                </a:lnSpc>
                <a:spcBef>
                  <a:spcPts val="1100"/>
                </a:spcBef>
              </a:pPr>
              <a:r>
                <a:rPr lang="en-GB" sz="3200" b="1" dirty="0">
                  <a:latin typeface="Century Gothic" panose="020B0502020202020204" pitchFamily="34" charset="0"/>
                  <a:ea typeface="Lato" panose="020B0604020202020204" charset="0"/>
                  <a:cs typeface="Lato" panose="020B0604020202020204" charset="0"/>
                </a:rPr>
                <a:t>I</a:t>
              </a:r>
              <a:endParaRPr lang="en-GB" sz="3200" b="1" i="1" dirty="0">
                <a:latin typeface="Century Gothic" panose="020B0502020202020204" pitchFamily="34" charset="0"/>
                <a:ea typeface="Lato" panose="020B0604020202020204" charset="0"/>
                <a:cs typeface="Lato" panose="020B0604020202020204" charset="0"/>
              </a:endParaRPr>
            </a:p>
          </p:txBody>
        </p:sp>
        <p:sp>
          <p:nvSpPr>
            <p:cNvPr id="19" name="Rectangle 18">
              <a:extLst>
                <a:ext uri="{FF2B5EF4-FFF2-40B4-BE49-F238E27FC236}">
                  <a16:creationId xmlns:a16="http://schemas.microsoft.com/office/drawing/2014/main" id="{D3D3DA2E-89F5-502B-1C6E-0618F65633FB}"/>
                </a:ext>
              </a:extLst>
            </p:cNvPr>
            <p:cNvSpPr/>
            <p:nvPr/>
          </p:nvSpPr>
          <p:spPr>
            <a:xfrm>
              <a:off x="497876" y="2501900"/>
              <a:ext cx="3193178" cy="1699504"/>
            </a:xfrm>
            <a:prstGeom prst="rect">
              <a:avLst/>
            </a:prstGeom>
          </p:spPr>
          <p:txBody>
            <a:bodyPr wrap="square">
              <a:spAutoFit/>
            </a:bodyPr>
            <a:lstStyle/>
            <a:p>
              <a:pPr>
                <a:lnSpc>
                  <a:spcPts val="3200"/>
                </a:lnSpc>
              </a:pPr>
              <a:r>
                <a:rPr lang="en-US" sz="2400" dirty="0">
                  <a:latin typeface="Century Gothic" panose="020B0502020202020204" pitchFamily="34" charset="0"/>
                </a:rPr>
                <a:t>I think cannabis is added to some vapes so it must be ok to use</a:t>
              </a:r>
              <a:endParaRPr lang="en-GB" sz="2400" dirty="0">
                <a:solidFill>
                  <a:schemeClr val="tx1"/>
                </a:solidFill>
                <a:latin typeface="Century Gothic" panose="020B0502020202020204" pitchFamily="34" charset="0"/>
                <a:ea typeface="Lato" panose="020B0604020202020204" charset="0"/>
                <a:cs typeface="Lato" panose="020B0604020202020204" charset="0"/>
              </a:endParaRPr>
            </a:p>
          </p:txBody>
        </p:sp>
      </p:grpSp>
      <p:grpSp>
        <p:nvGrpSpPr>
          <p:cNvPr id="36" name="Group 35">
            <a:extLst>
              <a:ext uri="{FF2B5EF4-FFF2-40B4-BE49-F238E27FC236}">
                <a16:creationId xmlns:a16="http://schemas.microsoft.com/office/drawing/2014/main" id="{59C85F13-F18E-F3C4-F4D3-EFCB4849190E}"/>
              </a:ext>
            </a:extLst>
          </p:cNvPr>
          <p:cNvGrpSpPr/>
          <p:nvPr/>
        </p:nvGrpSpPr>
        <p:grpSpPr>
          <a:xfrm>
            <a:off x="4412892" y="1696409"/>
            <a:ext cx="5186514" cy="4806856"/>
            <a:chOff x="4412892" y="1696409"/>
            <a:chExt cx="5186514" cy="4806856"/>
          </a:xfrm>
        </p:grpSpPr>
        <p:pic>
          <p:nvPicPr>
            <p:cNvPr id="32" name="Picture 31" descr="A pink rectangle with black border&#10;&#10;Description automatically generated">
              <a:extLst>
                <a:ext uri="{FF2B5EF4-FFF2-40B4-BE49-F238E27FC236}">
                  <a16:creationId xmlns:a16="http://schemas.microsoft.com/office/drawing/2014/main" id="{B63AC06B-FAC4-A363-47F8-898C4A91EE67}"/>
                </a:ext>
              </a:extLst>
            </p:cNvPr>
            <p:cNvPicPr>
              <a:picLocks noChangeAspect="1"/>
            </p:cNvPicPr>
            <p:nvPr/>
          </p:nvPicPr>
          <p:blipFill>
            <a:blip r:embed="rId4"/>
            <a:stretch>
              <a:fillRect/>
            </a:stretch>
          </p:blipFill>
          <p:spPr>
            <a:xfrm>
              <a:off x="4412892" y="1696409"/>
              <a:ext cx="5186514" cy="4806856"/>
            </a:xfrm>
            <a:prstGeom prst="rect">
              <a:avLst/>
            </a:prstGeom>
          </p:spPr>
        </p:pic>
        <p:sp>
          <p:nvSpPr>
            <p:cNvPr id="30" name="Rectangle 29">
              <a:extLst>
                <a:ext uri="{FF2B5EF4-FFF2-40B4-BE49-F238E27FC236}">
                  <a16:creationId xmlns:a16="http://schemas.microsoft.com/office/drawing/2014/main" id="{C4B22785-B10E-4346-ADAC-B17C21C48E12}"/>
                </a:ext>
              </a:extLst>
            </p:cNvPr>
            <p:cNvSpPr/>
            <p:nvPr/>
          </p:nvSpPr>
          <p:spPr>
            <a:xfrm>
              <a:off x="4518473" y="1840472"/>
              <a:ext cx="4983746" cy="4182940"/>
            </a:xfrm>
            <a:prstGeom prst="rect">
              <a:avLst/>
            </a:prstGeom>
          </p:spPr>
          <p:txBody>
            <a:bodyPr wrap="square">
              <a:spAutoFit/>
            </a:bodyPr>
            <a:lstStyle/>
            <a:p>
              <a:pPr>
                <a:lnSpc>
                  <a:spcPts val="2400"/>
                </a:lnSpc>
                <a:spcBef>
                  <a:spcPts val="900"/>
                </a:spcBef>
              </a:pPr>
              <a:r>
                <a:rPr lang="en-GB" dirty="0">
                  <a:solidFill>
                    <a:schemeClr val="tx1"/>
                  </a:solidFill>
                  <a:latin typeface="Century Gothic" panose="020B0502020202020204" pitchFamily="34" charset="0"/>
                </a:rPr>
                <a:t>E-cigarettes contain a mix of chemicals, along with nicotine. Vapes are less harmful than smoking but that does not mean they are risk free and the risks may be increased when other chemicals are added. </a:t>
              </a:r>
            </a:p>
            <a:p>
              <a:pPr>
                <a:lnSpc>
                  <a:spcPts val="2400"/>
                </a:lnSpc>
                <a:spcBef>
                  <a:spcPts val="900"/>
                </a:spcBef>
              </a:pPr>
              <a:r>
                <a:rPr lang="en-GB" dirty="0">
                  <a:solidFill>
                    <a:schemeClr val="tx1"/>
                  </a:solidFill>
                  <a:latin typeface="Century Gothic" panose="020B0502020202020204" pitchFamily="34" charset="0"/>
                </a:rPr>
                <a:t>Some contain CBD, which is found in cannabis plants but does not produce a high. Some illegally produced vapes have been found to contain illegal substances, such as THC, which is also found in cannabis. This produces a high and has also been linked to paranoia. The risks of these illegal vapes are much higher.</a:t>
              </a:r>
              <a:endParaRPr lang="en-GB" b="1" dirty="0">
                <a:solidFill>
                  <a:schemeClr val="tx1"/>
                </a:solidFill>
                <a:latin typeface="Century Gothic" panose="020B0502020202020204" pitchFamily="34" charset="0"/>
                <a:ea typeface="Lato" panose="020B0604020202020204" charset="0"/>
                <a:cs typeface="Lato" panose="020B0604020202020204" charset="0"/>
              </a:endParaRPr>
            </a:p>
          </p:txBody>
        </p:sp>
      </p:grpSp>
      <p:grpSp>
        <p:nvGrpSpPr>
          <p:cNvPr id="11" name="Group 10">
            <a:extLst>
              <a:ext uri="{FF2B5EF4-FFF2-40B4-BE49-F238E27FC236}">
                <a16:creationId xmlns:a16="http://schemas.microsoft.com/office/drawing/2014/main" id="{3A324918-1782-4935-8076-E4F98B28102B}"/>
              </a:ext>
            </a:extLst>
          </p:cNvPr>
          <p:cNvGrpSpPr/>
          <p:nvPr/>
        </p:nvGrpSpPr>
        <p:grpSpPr>
          <a:xfrm>
            <a:off x="0" y="0"/>
            <a:ext cx="9906000" cy="6858000"/>
            <a:chOff x="0" y="0"/>
            <a:chExt cx="9906000" cy="6858000"/>
          </a:xfrm>
        </p:grpSpPr>
        <p:sp>
          <p:nvSpPr>
            <p:cNvPr id="8" name="Rectangle 7">
              <a:extLst>
                <a:ext uri="{FF2B5EF4-FFF2-40B4-BE49-F238E27FC236}">
                  <a16:creationId xmlns:a16="http://schemas.microsoft.com/office/drawing/2014/main" id="{C2093B5C-10A1-58F1-F5FE-118122550CB2}"/>
                </a:ext>
              </a:extLst>
            </p:cNvPr>
            <p:cNvSpPr/>
            <p:nvPr/>
          </p:nvSpPr>
          <p:spPr>
            <a:xfrm>
              <a:off x="0" y="0"/>
              <a:ext cx="9906000" cy="6858000"/>
            </a:xfrm>
            <a:prstGeom prst="rect">
              <a:avLst/>
            </a:prstGeom>
            <a:solidFill>
              <a:schemeClr val="accent4">
                <a:lumMod val="75000"/>
                <a:alpha val="71301"/>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C19B4ECF-4814-5392-A8E2-067E213FD44A}"/>
                </a:ext>
              </a:extLst>
            </p:cNvPr>
            <p:cNvSpPr/>
            <p:nvPr/>
          </p:nvSpPr>
          <p:spPr>
            <a:xfrm>
              <a:off x="2314463" y="1840472"/>
              <a:ext cx="5277073" cy="3272089"/>
            </a:xfrm>
            <a:prstGeom prst="roundRect">
              <a:avLst>
                <a:gd name="adj" fmla="val 4125"/>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E232A1-4963-FE38-633D-A969CB4255F1}"/>
                </a:ext>
              </a:extLst>
            </p:cNvPr>
            <p:cNvSpPr/>
            <p:nvPr/>
          </p:nvSpPr>
          <p:spPr>
            <a:xfrm>
              <a:off x="2768885" y="2855110"/>
              <a:ext cx="4423184" cy="1200329"/>
            </a:xfrm>
            <a:prstGeom prst="rect">
              <a:avLst/>
            </a:prstGeom>
            <a:ln>
              <a:noFill/>
            </a:ln>
          </p:spPr>
          <p:txBody>
            <a:bodyPr wrap="square">
              <a:spAutoFit/>
            </a:bodyPr>
            <a:lstStyle/>
            <a:p>
              <a:pPr algn="ctr"/>
              <a:r>
                <a:rPr lang="en-US" sz="3600" b="1" dirty="0">
                  <a:solidFill>
                    <a:schemeClr val="bg1"/>
                  </a:solidFill>
                  <a:latin typeface="Century Gothic" panose="020B0502020202020204" pitchFamily="34" charset="0"/>
                </a:rPr>
                <a:t>Did any responses surprise you?</a:t>
              </a:r>
              <a:endParaRPr lang="en-GB" sz="3600" b="1" dirty="0">
                <a:solidFill>
                  <a:schemeClr val="bg1"/>
                </a:solidFill>
                <a:latin typeface="Century Gothic" panose="020B0502020202020204" pitchFamily="34" charset="0"/>
                <a:ea typeface="Lato" panose="020B0604020202020204" charset="0"/>
                <a:cs typeface="Lato" panose="020B0604020202020204" charset="0"/>
              </a:endParaRPr>
            </a:p>
          </p:txBody>
        </p:sp>
      </p:grpSp>
    </p:spTree>
    <p:extLst>
      <p:ext uri="{BB962C8B-B14F-4D97-AF65-F5344CB8AC3E}">
        <p14:creationId xmlns:p14="http://schemas.microsoft.com/office/powerpoint/2010/main" val="156668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1A13C4-12BC-DAE6-842B-B70F07366140}"/>
              </a:ext>
            </a:extLst>
          </p:cNvPr>
          <p:cNvSpPr>
            <a:spLocks noGrp="1"/>
          </p:cNvSpPr>
          <p:nvPr>
            <p:ph type="sldNum" sz="quarter" idx="4"/>
          </p:nvPr>
        </p:nvSpPr>
        <p:spPr/>
        <p:txBody>
          <a:bodyPr/>
          <a:lstStyle/>
          <a:p>
            <a:r>
              <a:rPr lang="en-GB"/>
              <a:t>© PSHE Association 2025</a:t>
            </a:r>
            <a:endParaRPr lang="en-GB" dirty="0"/>
          </a:p>
        </p:txBody>
      </p:sp>
      <p:sp>
        <p:nvSpPr>
          <p:cNvPr id="5" name="Title 1">
            <a:extLst>
              <a:ext uri="{FF2B5EF4-FFF2-40B4-BE49-F238E27FC236}">
                <a16:creationId xmlns:a16="http://schemas.microsoft.com/office/drawing/2014/main" id="{05969CFA-460A-B980-B73A-2E37EF361D8A}"/>
              </a:ext>
            </a:extLst>
          </p:cNvPr>
          <p:cNvSpPr txBox="1">
            <a:spLocks/>
          </p:cNvSpPr>
          <p:nvPr/>
        </p:nvSpPr>
        <p:spPr>
          <a:xfrm>
            <a:off x="233592" y="543878"/>
            <a:ext cx="10159311" cy="694054"/>
          </a:xfrm>
          <a:prstGeom prst="rect">
            <a:avLst/>
          </a:prstGeom>
        </p:spPr>
        <p:txBody>
          <a:bodyPr vert="horz" lIns="91440" tIns="45720" rIns="91440" bIns="45720" rtlCol="0" anchor="b">
            <a:noAutofit/>
          </a:bodyPr>
          <a:lstStyle>
            <a:lvl1pPr algn="l" defTabSz="990570" rtl="0" eaLnBrk="1" latinLnBrk="0" hangingPunct="1">
              <a:lnSpc>
                <a:spcPts val="4300"/>
              </a:lnSpc>
              <a:spcBef>
                <a:spcPts val="2600"/>
              </a:spcBef>
              <a:buNone/>
              <a:defRPr sz="3600" b="1" kern="1200">
                <a:solidFill>
                  <a:schemeClr val="tx1"/>
                </a:solidFill>
                <a:latin typeface="Century Gothic" panose="020B0502020202020204" pitchFamily="34" charset="0"/>
                <a:ea typeface="+mj-ea"/>
                <a:cs typeface="+mj-cs"/>
              </a:defRPr>
            </a:lvl1pPr>
          </a:lstStyle>
          <a:p>
            <a:r>
              <a:rPr lang="en-US" dirty="0"/>
              <a:t>What have we learnt?</a:t>
            </a:r>
          </a:p>
        </p:txBody>
      </p:sp>
      <p:sp>
        <p:nvSpPr>
          <p:cNvPr id="7" name="Content Placeholder 2">
            <a:extLst>
              <a:ext uri="{FF2B5EF4-FFF2-40B4-BE49-F238E27FC236}">
                <a16:creationId xmlns:a16="http://schemas.microsoft.com/office/drawing/2014/main" id="{CAFFA136-606A-5F8E-D920-FFC59BD90166}"/>
              </a:ext>
            </a:extLst>
          </p:cNvPr>
          <p:cNvSpPr txBox="1">
            <a:spLocks/>
          </p:cNvSpPr>
          <p:nvPr/>
        </p:nvSpPr>
        <p:spPr>
          <a:xfrm>
            <a:off x="232915" y="1303303"/>
            <a:ext cx="8515159" cy="2879229"/>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ts val="3200"/>
              </a:lnSpc>
            </a:pPr>
            <a:r>
              <a:rPr lang="en-GB" sz="2400" b="1" dirty="0">
                <a:ea typeface="Lato" panose="020B0604020202020204" charset="0"/>
                <a:cs typeface="Lato" panose="020B0604020202020204" charset="0"/>
              </a:rPr>
              <a:t>Using a different coloured pen, can you add any new learning to your mind map from the start of the lesson?</a:t>
            </a:r>
          </a:p>
          <a:p>
            <a:r>
              <a:rPr lang="en-GB" sz="2000" dirty="0">
                <a:ea typeface="Lato" panose="020B0604020202020204" charset="0"/>
                <a:cs typeface="Lato" panose="020B0604020202020204" charset="0"/>
              </a:rPr>
              <a:t>Do you need to make any changes?</a:t>
            </a:r>
          </a:p>
        </p:txBody>
      </p:sp>
      <p:sp>
        <p:nvSpPr>
          <p:cNvPr id="21" name="Rounded Rectangle 20">
            <a:extLst>
              <a:ext uri="{FF2B5EF4-FFF2-40B4-BE49-F238E27FC236}">
                <a16:creationId xmlns:a16="http://schemas.microsoft.com/office/drawing/2014/main" id="{1F0C1898-CD98-761D-E85A-FC0929712C30}"/>
              </a:ext>
            </a:extLst>
          </p:cNvPr>
          <p:cNvSpPr/>
          <p:nvPr/>
        </p:nvSpPr>
        <p:spPr>
          <a:xfrm>
            <a:off x="2008766" y="3704998"/>
            <a:ext cx="6068434" cy="1885901"/>
          </a:xfrm>
          <a:prstGeom prst="roundRect">
            <a:avLst>
              <a:gd name="adj" fmla="val 12121"/>
            </a:avLst>
          </a:prstGeom>
          <a:solidFill>
            <a:schemeClr val="bg1"/>
          </a:solid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CAA6F721-EBBC-41C5-0704-B17B93DD9B6A}"/>
              </a:ext>
            </a:extLst>
          </p:cNvPr>
          <p:cNvSpPr txBox="1">
            <a:spLocks/>
          </p:cNvSpPr>
          <p:nvPr/>
        </p:nvSpPr>
        <p:spPr>
          <a:xfrm>
            <a:off x="1918758" y="4131433"/>
            <a:ext cx="6240467" cy="1082724"/>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ts val="3200"/>
              </a:lnSpc>
            </a:pPr>
            <a:r>
              <a:rPr lang="en-GB" sz="2800" dirty="0">
                <a:solidFill>
                  <a:schemeClr val="tx1"/>
                </a:solidFill>
                <a:latin typeface="Century Gothic" panose="020B0502020202020204" pitchFamily="34" charset="0"/>
                <a:ea typeface="Lato" panose="020B0604020202020204" charset="0"/>
                <a:cs typeface="Lato" panose="020B0604020202020204" charset="0"/>
              </a:rPr>
              <a:t>What are the potential risks of using alcohol or other drugs?</a:t>
            </a:r>
          </a:p>
        </p:txBody>
      </p:sp>
      <p:sp>
        <p:nvSpPr>
          <p:cNvPr id="24" name="Rectangle 23">
            <a:extLst>
              <a:ext uri="{FF2B5EF4-FFF2-40B4-BE49-F238E27FC236}">
                <a16:creationId xmlns:a16="http://schemas.microsoft.com/office/drawing/2014/main" id="{F825B00D-99E9-1E12-B5EB-2379C3436724}"/>
              </a:ext>
            </a:extLst>
          </p:cNvPr>
          <p:cNvSpPr/>
          <p:nvPr/>
        </p:nvSpPr>
        <p:spPr>
          <a:xfrm>
            <a:off x="8308975" y="3874235"/>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BBAEC46-698F-B626-922C-8170BD1DB992}"/>
              </a:ext>
            </a:extLst>
          </p:cNvPr>
          <p:cNvSpPr/>
          <p:nvPr/>
        </p:nvSpPr>
        <p:spPr>
          <a:xfrm>
            <a:off x="8308975" y="4043568"/>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02B5FB2-D428-041D-6BD6-B47A5F0DEA58}"/>
              </a:ext>
            </a:extLst>
          </p:cNvPr>
          <p:cNvSpPr/>
          <p:nvPr/>
        </p:nvSpPr>
        <p:spPr>
          <a:xfrm>
            <a:off x="8308975" y="4212901"/>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5E19CC1-8046-9196-CF3A-B233900760BF}"/>
              </a:ext>
            </a:extLst>
          </p:cNvPr>
          <p:cNvSpPr/>
          <p:nvPr/>
        </p:nvSpPr>
        <p:spPr>
          <a:xfrm>
            <a:off x="5938308" y="6024768"/>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DF86745-F4CD-41DD-05A6-AE4A681F5BD6}"/>
              </a:ext>
            </a:extLst>
          </p:cNvPr>
          <p:cNvSpPr/>
          <p:nvPr/>
        </p:nvSpPr>
        <p:spPr>
          <a:xfrm>
            <a:off x="5938308" y="6194101"/>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E98380-2586-EB88-20DE-3FEFD10682C2}"/>
              </a:ext>
            </a:extLst>
          </p:cNvPr>
          <p:cNvSpPr/>
          <p:nvPr/>
        </p:nvSpPr>
        <p:spPr>
          <a:xfrm>
            <a:off x="5938308" y="6363434"/>
            <a:ext cx="149977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AA56228-DB06-9EFC-0227-D8D16AB803CA}"/>
              </a:ext>
            </a:extLst>
          </p:cNvPr>
          <p:cNvSpPr/>
          <p:nvPr/>
        </p:nvSpPr>
        <p:spPr>
          <a:xfrm>
            <a:off x="335097" y="3300798"/>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A0A7594-6ED2-ABB5-0E1C-09D56F829115}"/>
              </a:ext>
            </a:extLst>
          </p:cNvPr>
          <p:cNvSpPr/>
          <p:nvPr/>
        </p:nvSpPr>
        <p:spPr>
          <a:xfrm>
            <a:off x="335097" y="3470131"/>
            <a:ext cx="108299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A0BA06-803A-652D-BA2E-145EAF6310F0}"/>
              </a:ext>
            </a:extLst>
          </p:cNvPr>
          <p:cNvSpPr/>
          <p:nvPr/>
        </p:nvSpPr>
        <p:spPr>
          <a:xfrm>
            <a:off x="335097" y="3639464"/>
            <a:ext cx="127158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FF8E429-A5DE-A559-7AA4-59D7D2E5053E}"/>
              </a:ext>
            </a:extLst>
          </p:cNvPr>
          <p:cNvSpPr/>
          <p:nvPr/>
        </p:nvSpPr>
        <p:spPr>
          <a:xfrm>
            <a:off x="335097" y="4600359"/>
            <a:ext cx="1082998" cy="842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41E908E-0BED-2DAB-2D4B-ACB51376BBF5}"/>
              </a:ext>
            </a:extLst>
          </p:cNvPr>
          <p:cNvSpPr/>
          <p:nvPr/>
        </p:nvSpPr>
        <p:spPr>
          <a:xfrm>
            <a:off x="335097" y="5514759"/>
            <a:ext cx="1082998" cy="8421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08BF7D3-F7C1-766C-31D7-0B9064AC8FFD}"/>
              </a:ext>
            </a:extLst>
          </p:cNvPr>
          <p:cNvSpPr/>
          <p:nvPr/>
        </p:nvSpPr>
        <p:spPr>
          <a:xfrm>
            <a:off x="335097" y="5665588"/>
            <a:ext cx="1082998" cy="8421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562C1B5-7C9D-D33F-E688-50DB3F55782D}"/>
              </a:ext>
            </a:extLst>
          </p:cNvPr>
          <p:cNvSpPr/>
          <p:nvPr/>
        </p:nvSpPr>
        <p:spPr>
          <a:xfrm>
            <a:off x="1994214" y="6014380"/>
            <a:ext cx="1082998" cy="8421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DE4E8A6-CC43-8963-F979-693CDBC47A67}"/>
              </a:ext>
            </a:extLst>
          </p:cNvPr>
          <p:cNvSpPr/>
          <p:nvPr/>
        </p:nvSpPr>
        <p:spPr>
          <a:xfrm>
            <a:off x="1994214" y="6165209"/>
            <a:ext cx="1082998" cy="8421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1BB6DF2-F767-C8CE-2ABB-49B2C4E6CB53}"/>
              </a:ext>
            </a:extLst>
          </p:cNvPr>
          <p:cNvSpPr/>
          <p:nvPr/>
        </p:nvSpPr>
        <p:spPr>
          <a:xfrm>
            <a:off x="6669909" y="3063790"/>
            <a:ext cx="1082998" cy="8421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690B64C-A09F-8B35-EA8C-BE20ABEC4F2B}"/>
              </a:ext>
            </a:extLst>
          </p:cNvPr>
          <p:cNvSpPr/>
          <p:nvPr/>
        </p:nvSpPr>
        <p:spPr>
          <a:xfrm>
            <a:off x="6669909" y="3214619"/>
            <a:ext cx="1082998" cy="8421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red and black striped object&#10;&#10;Description automatically generated">
            <a:extLst>
              <a:ext uri="{FF2B5EF4-FFF2-40B4-BE49-F238E27FC236}">
                <a16:creationId xmlns:a16="http://schemas.microsoft.com/office/drawing/2014/main" id="{9507059F-E252-7DC1-7697-B7401551054E}"/>
              </a:ext>
            </a:extLst>
          </p:cNvPr>
          <p:cNvPicPr>
            <a:picLocks noChangeAspect="1"/>
          </p:cNvPicPr>
          <p:nvPr/>
        </p:nvPicPr>
        <p:blipFill>
          <a:blip r:embed="rId3"/>
          <a:stretch>
            <a:fillRect/>
          </a:stretch>
        </p:blipFill>
        <p:spPr>
          <a:xfrm rot="4100830">
            <a:off x="8619770" y="1900720"/>
            <a:ext cx="229784" cy="1758347"/>
          </a:xfrm>
          <a:prstGeom prst="rect">
            <a:avLst/>
          </a:prstGeom>
        </p:spPr>
      </p:pic>
    </p:spTree>
    <p:extLst>
      <p:ext uri="{BB962C8B-B14F-4D97-AF65-F5344CB8AC3E}">
        <p14:creationId xmlns:p14="http://schemas.microsoft.com/office/powerpoint/2010/main" val="3838061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69AF9-FDB7-E212-D40E-E780A3A6494D}"/>
              </a:ext>
            </a:extLst>
          </p:cNvPr>
          <p:cNvSpPr>
            <a:spLocks noGrp="1"/>
          </p:cNvSpPr>
          <p:nvPr>
            <p:ph type="title"/>
          </p:nvPr>
        </p:nvSpPr>
        <p:spPr/>
        <p:txBody>
          <a:bodyPr/>
          <a:lstStyle/>
          <a:p>
            <a:r>
              <a:rPr lang="en-US" dirty="0"/>
              <a:t>Personal reflection</a:t>
            </a:r>
            <a:endParaRPr lang="en-GB" dirty="0"/>
          </a:p>
        </p:txBody>
      </p:sp>
      <p:sp>
        <p:nvSpPr>
          <p:cNvPr id="4" name="Slide Number Placeholder 3">
            <a:extLst>
              <a:ext uri="{FF2B5EF4-FFF2-40B4-BE49-F238E27FC236}">
                <a16:creationId xmlns:a16="http://schemas.microsoft.com/office/drawing/2014/main" id="{2F9C0150-1448-E698-EB13-6B863722B6DB}"/>
              </a:ext>
            </a:extLst>
          </p:cNvPr>
          <p:cNvSpPr>
            <a:spLocks noGrp="1"/>
          </p:cNvSpPr>
          <p:nvPr>
            <p:ph type="sldNum" sz="quarter" idx="4"/>
          </p:nvPr>
        </p:nvSpPr>
        <p:spPr/>
        <p:txBody>
          <a:bodyPr/>
          <a:lstStyle/>
          <a:p>
            <a:r>
              <a:rPr lang="en-GB"/>
              <a:t>© PSHE Association 2025</a:t>
            </a:r>
            <a:endParaRPr lang="en-GB" dirty="0"/>
          </a:p>
        </p:txBody>
      </p:sp>
      <p:grpSp>
        <p:nvGrpSpPr>
          <p:cNvPr id="13" name="Group 12">
            <a:extLst>
              <a:ext uri="{FF2B5EF4-FFF2-40B4-BE49-F238E27FC236}">
                <a16:creationId xmlns:a16="http://schemas.microsoft.com/office/drawing/2014/main" id="{0B925754-8CB7-8CBE-8028-D694B0196262}"/>
              </a:ext>
            </a:extLst>
          </p:cNvPr>
          <p:cNvGrpSpPr/>
          <p:nvPr/>
        </p:nvGrpSpPr>
        <p:grpSpPr>
          <a:xfrm>
            <a:off x="1131057" y="1728364"/>
            <a:ext cx="3655483" cy="4197668"/>
            <a:chOff x="352124" y="1728364"/>
            <a:chExt cx="3655483" cy="4197668"/>
          </a:xfrm>
        </p:grpSpPr>
        <p:sp>
          <p:nvSpPr>
            <p:cNvPr id="6" name="Rectangle: Rounded Corners 6">
              <a:extLst>
                <a:ext uri="{FF2B5EF4-FFF2-40B4-BE49-F238E27FC236}">
                  <a16:creationId xmlns:a16="http://schemas.microsoft.com/office/drawing/2014/main" id="{72A5E082-F292-8BEB-5586-1A0ADFFABFDC}"/>
                </a:ext>
              </a:extLst>
            </p:cNvPr>
            <p:cNvSpPr/>
            <p:nvPr/>
          </p:nvSpPr>
          <p:spPr>
            <a:xfrm>
              <a:off x="352124" y="1728364"/>
              <a:ext cx="3655483" cy="4197668"/>
            </a:xfrm>
            <a:prstGeom prst="roundRect">
              <a:avLst>
                <a:gd name="adj" fmla="val 8542"/>
              </a:avLst>
            </a:prstGeom>
            <a:solidFill>
              <a:srgbClr val="C4F2EE"/>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2052000" rIns="144000" bIns="45720" numCol="1" spcCol="0" rtlCol="0" fromWordArt="0" anchor="t" anchorCtr="0" forceAA="0" compatLnSpc="1">
              <a:prstTxWarp prst="textNoShape">
                <a:avLst/>
              </a:prstTxWarp>
              <a:noAutofit/>
            </a:bodyPr>
            <a:lstStyle/>
            <a:p>
              <a:pPr>
                <a:lnSpc>
                  <a:spcPts val="3200"/>
                </a:lnSpc>
                <a:spcBef>
                  <a:spcPts val="1500"/>
                </a:spcBef>
              </a:pPr>
              <a:r>
                <a:rPr lang="en-GB" sz="2400" dirty="0">
                  <a:solidFill>
                    <a:schemeClr val="tx1"/>
                  </a:solidFill>
                  <a:latin typeface="Century Gothic" panose="020B0502020202020204" pitchFamily="34" charset="0"/>
                  <a:ea typeface="Lato" panose="020B0604020202020204" charset="0"/>
                  <a:cs typeface="Lato" panose="020B0604020202020204" charset="0"/>
                </a:rPr>
                <a:t>What is one positive thing that has happened this week so far?</a:t>
              </a:r>
            </a:p>
            <a:p>
              <a:pPr>
                <a:lnSpc>
                  <a:spcPts val="2700"/>
                </a:lnSpc>
                <a:spcBef>
                  <a:spcPts val="1100"/>
                </a:spcBef>
              </a:pPr>
              <a:endParaRPr lang="en-GB" sz="2000" dirty="0">
                <a:solidFill>
                  <a:schemeClr val="tx1"/>
                </a:solidFill>
                <a:latin typeface="Century Gothic" panose="020B0502020202020204" pitchFamily="34" charset="0"/>
                <a:ea typeface="Lato" panose="020B0604020202020204" charset="0"/>
                <a:cs typeface="Lato" panose="020B0604020202020204" charset="0"/>
              </a:endParaRPr>
            </a:p>
          </p:txBody>
        </p:sp>
        <p:pic>
          <p:nvPicPr>
            <p:cNvPr id="10" name="Picture 9" descr="A blue thumb up symbol&#10;&#10;Description automatically generated">
              <a:extLst>
                <a:ext uri="{FF2B5EF4-FFF2-40B4-BE49-F238E27FC236}">
                  <a16:creationId xmlns:a16="http://schemas.microsoft.com/office/drawing/2014/main" id="{C708AAC6-2360-16FD-E159-1D9A8DF18DF8}"/>
                </a:ext>
              </a:extLst>
            </p:cNvPr>
            <p:cNvPicPr>
              <a:picLocks noChangeAspect="1"/>
            </p:cNvPicPr>
            <p:nvPr/>
          </p:nvPicPr>
          <p:blipFill>
            <a:blip r:embed="rId3"/>
            <a:stretch>
              <a:fillRect/>
            </a:stretch>
          </p:blipFill>
          <p:spPr>
            <a:xfrm>
              <a:off x="1351089" y="2080189"/>
              <a:ext cx="1495526" cy="1510735"/>
            </a:xfrm>
            <a:prstGeom prst="rect">
              <a:avLst/>
            </a:prstGeom>
          </p:spPr>
        </p:pic>
      </p:grpSp>
      <p:grpSp>
        <p:nvGrpSpPr>
          <p:cNvPr id="14" name="Group 13">
            <a:extLst>
              <a:ext uri="{FF2B5EF4-FFF2-40B4-BE49-F238E27FC236}">
                <a16:creationId xmlns:a16="http://schemas.microsoft.com/office/drawing/2014/main" id="{EEEF77BC-9B02-AECD-5254-B57649660CBC}"/>
              </a:ext>
            </a:extLst>
          </p:cNvPr>
          <p:cNvGrpSpPr/>
          <p:nvPr/>
        </p:nvGrpSpPr>
        <p:grpSpPr>
          <a:xfrm>
            <a:off x="5111977" y="1728364"/>
            <a:ext cx="3655483" cy="4197668"/>
            <a:chOff x="4333044" y="1728364"/>
            <a:chExt cx="3655483" cy="4197668"/>
          </a:xfrm>
        </p:grpSpPr>
        <p:sp>
          <p:nvSpPr>
            <p:cNvPr id="8" name="Rectangle: Rounded Corners 6">
              <a:extLst>
                <a:ext uri="{FF2B5EF4-FFF2-40B4-BE49-F238E27FC236}">
                  <a16:creationId xmlns:a16="http://schemas.microsoft.com/office/drawing/2014/main" id="{8E7A81AF-3D5E-7BB0-51EF-F321FC20BAE2}"/>
                </a:ext>
              </a:extLst>
            </p:cNvPr>
            <p:cNvSpPr/>
            <p:nvPr/>
          </p:nvSpPr>
          <p:spPr>
            <a:xfrm>
              <a:off x="4333044" y="1728364"/>
              <a:ext cx="3655483" cy="4197668"/>
            </a:xfrm>
            <a:prstGeom prst="roundRect">
              <a:avLst>
                <a:gd name="adj" fmla="val 8542"/>
              </a:avLst>
            </a:prstGeom>
            <a:solidFill>
              <a:srgbClr val="C4F2EE"/>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4000" tIns="2052000" rIns="144000" bIns="45720" numCol="1" spcCol="0" rtlCol="0" fromWordArt="0" anchor="t" anchorCtr="0" forceAA="0" compatLnSpc="1">
              <a:prstTxWarp prst="textNoShape">
                <a:avLst/>
              </a:prstTxWarp>
              <a:noAutofit/>
            </a:bodyPr>
            <a:lstStyle/>
            <a:p>
              <a:r>
                <a:rPr lang="en-GB" sz="2400" dirty="0">
                  <a:solidFill>
                    <a:schemeClr val="tx1"/>
                  </a:solidFill>
                  <a:latin typeface="Century Gothic" panose="020B0502020202020204" pitchFamily="34" charset="0"/>
                  <a:ea typeface="Lato" panose="020B0604020202020204" charset="0"/>
                  <a:cs typeface="Lato" panose="020B0604020202020204" charset="0"/>
                </a:rPr>
                <a:t>What question(s) do you have about the lesson?</a:t>
              </a:r>
            </a:p>
            <a:p>
              <a:pPr>
                <a:lnSpc>
                  <a:spcPts val="2700"/>
                </a:lnSpc>
                <a:spcBef>
                  <a:spcPts val="1100"/>
                </a:spcBef>
              </a:pPr>
              <a:endParaRPr lang="en-GB" sz="2000" dirty="0">
                <a:solidFill>
                  <a:schemeClr val="tx1"/>
                </a:solidFill>
                <a:latin typeface="Century Gothic" panose="020B0502020202020204" pitchFamily="34" charset="0"/>
                <a:ea typeface="Lato" panose="020B0604020202020204" charset="0"/>
                <a:cs typeface="Lato" panose="020B0604020202020204" charset="0"/>
              </a:endParaRPr>
            </a:p>
          </p:txBody>
        </p:sp>
        <p:pic>
          <p:nvPicPr>
            <p:cNvPr id="12" name="Picture 11" descr="A blue and black question mark&#10;&#10;Description automatically generated">
              <a:extLst>
                <a:ext uri="{FF2B5EF4-FFF2-40B4-BE49-F238E27FC236}">
                  <a16:creationId xmlns:a16="http://schemas.microsoft.com/office/drawing/2014/main" id="{6B0EBB08-3705-D6A9-7919-B9285E243E72}"/>
                </a:ext>
              </a:extLst>
            </p:cNvPr>
            <p:cNvPicPr>
              <a:picLocks noChangeAspect="1"/>
            </p:cNvPicPr>
            <p:nvPr/>
          </p:nvPicPr>
          <p:blipFill>
            <a:blip r:embed="rId4"/>
            <a:stretch>
              <a:fillRect/>
            </a:stretch>
          </p:blipFill>
          <p:spPr>
            <a:xfrm>
              <a:off x="5604633" y="2080189"/>
              <a:ext cx="911754" cy="1538585"/>
            </a:xfrm>
            <a:prstGeom prst="rect">
              <a:avLst/>
            </a:prstGeom>
          </p:spPr>
        </p:pic>
      </p:grpSp>
    </p:spTree>
    <p:extLst>
      <p:ext uri="{BB962C8B-B14F-4D97-AF65-F5344CB8AC3E}">
        <p14:creationId xmlns:p14="http://schemas.microsoft.com/office/powerpoint/2010/main" val="150929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C8CC62-2EAF-02A1-84FC-A7EB9AF05F32}"/>
              </a:ext>
            </a:extLst>
          </p:cNvPr>
          <p:cNvSpPr>
            <a:spLocks noGrp="1"/>
          </p:cNvSpPr>
          <p:nvPr>
            <p:ph sz="half" idx="10"/>
          </p:nvPr>
        </p:nvSpPr>
        <p:spPr>
          <a:xfrm>
            <a:off x="232915" y="1331585"/>
            <a:ext cx="4556573" cy="5360732"/>
          </a:xfrm>
        </p:spPr>
        <p:txBody>
          <a:bodyPr>
            <a:normAutofit/>
          </a:bodyPr>
          <a:lstStyle/>
          <a:p>
            <a:pPr>
              <a:lnSpc>
                <a:spcPts val="2500"/>
              </a:lnSpc>
              <a:spcBef>
                <a:spcPts val="1100"/>
              </a:spcBef>
              <a:spcAft>
                <a:spcPts val="0"/>
              </a:spcAft>
            </a:pPr>
            <a:r>
              <a:rPr lang="en-US" dirty="0"/>
              <a:t>To access further advice, guidance and support related to substance use, you can:</a:t>
            </a:r>
          </a:p>
          <a:p>
            <a:pPr lvl="0">
              <a:lnSpc>
                <a:spcPts val="2500"/>
              </a:lnSpc>
              <a:spcBef>
                <a:spcPts val="1100"/>
              </a:spcBef>
              <a:spcAft>
                <a:spcPts val="0"/>
              </a:spcAft>
            </a:pPr>
            <a:r>
              <a:rPr lang="en-US" dirty="0"/>
              <a:t>Speak to a parent/carer or a member of staff in school such as your form tutor, head of year or school nurse.</a:t>
            </a:r>
          </a:p>
          <a:p>
            <a:pPr marL="198000" lvl="0" indent="-198000">
              <a:lnSpc>
                <a:spcPts val="2500"/>
              </a:lnSpc>
              <a:spcBef>
                <a:spcPts val="1100"/>
              </a:spcBef>
              <a:spcAft>
                <a:spcPts val="0"/>
              </a:spcAft>
            </a:pPr>
            <a:r>
              <a:rPr lang="en-US" dirty="0"/>
              <a:t>Or contact:</a:t>
            </a:r>
          </a:p>
          <a:p>
            <a:pPr marL="198000" lvl="0" indent="-198000">
              <a:lnSpc>
                <a:spcPts val="2500"/>
              </a:lnSpc>
              <a:spcBef>
                <a:spcPts val="1100"/>
              </a:spcBef>
              <a:spcAft>
                <a:spcPts val="0"/>
              </a:spcAft>
              <a:buFont typeface="Arial" panose="020B0604020202020204" pitchFamily="34" charset="0"/>
              <a:buChar char="•"/>
            </a:pPr>
            <a:r>
              <a:rPr lang="en-GB" sz="2000" dirty="0">
                <a:ea typeface="Lato" panose="020B0604020202020204" charset="0"/>
                <a:cs typeface="Lato" panose="020B0604020202020204" charset="0"/>
              </a:rPr>
              <a:t>Childline: </a:t>
            </a:r>
            <a:r>
              <a:rPr lang="en-GB" sz="2000" u="sng" dirty="0">
                <a:ea typeface="Lato" panose="020B0604020202020204" charset="0"/>
                <a:cs typeface="Lato" panose="020B0604020202020204" charset="0"/>
                <a:hlinkClick r:id="rId3"/>
              </a:rPr>
              <a:t>www.childline.org.uk</a:t>
            </a:r>
            <a:r>
              <a:rPr lang="en-GB" sz="2000" dirty="0">
                <a:ea typeface="Lato" panose="020B0604020202020204" charset="0"/>
                <a:cs typeface="Lato" panose="020B0604020202020204" charset="0"/>
              </a:rPr>
              <a:t> </a:t>
            </a:r>
            <a:br>
              <a:rPr lang="en-GB" sz="2000" dirty="0">
                <a:ea typeface="Lato" panose="020B0604020202020204" charset="0"/>
                <a:cs typeface="Lato" panose="020B0604020202020204" charset="0"/>
              </a:rPr>
            </a:br>
            <a:r>
              <a:rPr lang="en-GB" sz="2000" dirty="0">
                <a:ea typeface="Lato" panose="020B0604020202020204" charset="0"/>
                <a:cs typeface="Lato" panose="020B0604020202020204" charset="0"/>
              </a:rPr>
              <a:t>or 0800 11 11</a:t>
            </a:r>
          </a:p>
          <a:p>
            <a:pPr marL="198000" lvl="0" indent="-198000">
              <a:lnSpc>
                <a:spcPts val="2500"/>
              </a:lnSpc>
              <a:spcBef>
                <a:spcPts val="1100"/>
              </a:spcBef>
              <a:spcAft>
                <a:spcPts val="0"/>
              </a:spcAft>
              <a:buFont typeface="Arial" panose="020B0604020202020204" pitchFamily="34" charset="0"/>
              <a:buChar char="•"/>
            </a:pPr>
            <a:r>
              <a:rPr lang="en-GB" sz="2000" dirty="0">
                <a:ea typeface="Lato" panose="020B0604020202020204" charset="0"/>
                <a:cs typeface="Lato" panose="020B0604020202020204" charset="0"/>
              </a:rPr>
              <a:t>FRANK: </a:t>
            </a:r>
            <a:r>
              <a:rPr lang="en-GB" sz="2000" dirty="0">
                <a:ea typeface="Lato" panose="020B0604020202020204" charset="0"/>
                <a:cs typeface="Lato" panose="020B0604020202020204" charset="0"/>
                <a:hlinkClick r:id="rId4"/>
              </a:rPr>
              <a:t>www.talktofrank.com/get-help</a:t>
            </a:r>
            <a:r>
              <a:rPr lang="en-GB" sz="2000" dirty="0">
                <a:ea typeface="Lato" panose="020B0604020202020204" charset="0"/>
                <a:cs typeface="Lato" panose="020B0604020202020204" charset="0"/>
              </a:rPr>
              <a:t> </a:t>
            </a:r>
          </a:p>
          <a:p>
            <a:pPr>
              <a:lnSpc>
                <a:spcPct val="120000"/>
              </a:lnSpc>
              <a:spcBef>
                <a:spcPts val="600"/>
              </a:spcBef>
              <a:spcAft>
                <a:spcPts val="1200"/>
              </a:spcAft>
            </a:pPr>
            <a:endParaRPr lang="en-US" dirty="0"/>
          </a:p>
        </p:txBody>
      </p:sp>
      <p:sp>
        <p:nvSpPr>
          <p:cNvPr id="3" name="Title 2">
            <a:extLst>
              <a:ext uri="{FF2B5EF4-FFF2-40B4-BE49-F238E27FC236}">
                <a16:creationId xmlns:a16="http://schemas.microsoft.com/office/drawing/2014/main" id="{7A73A3C7-0CBD-C858-B903-7B19CCDDD8BB}"/>
              </a:ext>
            </a:extLst>
          </p:cNvPr>
          <p:cNvSpPr>
            <a:spLocks noGrp="1"/>
          </p:cNvSpPr>
          <p:nvPr>
            <p:ph type="title"/>
          </p:nvPr>
        </p:nvSpPr>
        <p:spPr/>
        <p:txBody>
          <a:bodyPr/>
          <a:lstStyle/>
          <a:p>
            <a:r>
              <a:rPr lang="en-US" dirty="0"/>
              <a:t>Sources of support</a:t>
            </a:r>
          </a:p>
        </p:txBody>
      </p:sp>
      <p:sp>
        <p:nvSpPr>
          <p:cNvPr id="10" name="Slide Number Placeholder 5">
            <a:extLst>
              <a:ext uri="{FF2B5EF4-FFF2-40B4-BE49-F238E27FC236}">
                <a16:creationId xmlns:a16="http://schemas.microsoft.com/office/drawing/2014/main" id="{10FF5ADA-4862-CB19-7B8C-52E4DC78B541}"/>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solidFill>
                  <a:schemeClr val="bg1"/>
                </a:solidFill>
              </a:rPr>
              <a:t>© PSHE Association 2025</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0887F6EA-5EDB-6084-C8F4-4BE559FEC38E}"/>
              </a:ext>
            </a:extLst>
          </p:cNvPr>
          <p:cNvPicPr>
            <a:picLocks noChangeAspect="1"/>
          </p:cNvPicPr>
          <p:nvPr/>
        </p:nvPicPr>
        <p:blipFill>
          <a:blip r:embed="rId5"/>
          <a:stretch>
            <a:fillRect/>
          </a:stretch>
        </p:blipFill>
        <p:spPr>
          <a:xfrm>
            <a:off x="5348520" y="3007096"/>
            <a:ext cx="3943279" cy="1497708"/>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787CADB-D92B-F331-B3FE-8CF6142453E1}"/>
              </a:ext>
            </a:extLst>
          </p:cNvPr>
          <p:cNvPicPr>
            <a:picLocks noChangeAspect="1"/>
          </p:cNvPicPr>
          <p:nvPr/>
        </p:nvPicPr>
        <p:blipFill>
          <a:blip r:embed="rId6"/>
          <a:stretch>
            <a:fillRect/>
          </a:stretch>
        </p:blipFill>
        <p:spPr>
          <a:xfrm>
            <a:off x="5624584" y="4583699"/>
            <a:ext cx="3943279" cy="16911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AC6EE3D9-BC38-E9F7-087C-4080B76C24D4}"/>
              </a:ext>
            </a:extLst>
          </p:cNvPr>
          <p:cNvPicPr>
            <a:picLocks noChangeAspect="1"/>
          </p:cNvPicPr>
          <p:nvPr/>
        </p:nvPicPr>
        <p:blipFill>
          <a:blip r:embed="rId6"/>
          <a:stretch>
            <a:fillRect/>
          </a:stretch>
        </p:blipFill>
        <p:spPr>
          <a:xfrm>
            <a:off x="6071474" y="1428750"/>
            <a:ext cx="3496389" cy="1499450"/>
          </a:xfrm>
          <a:prstGeom prst="rect">
            <a:avLst/>
          </a:prstGeom>
        </p:spPr>
      </p:pic>
      <p:sp>
        <p:nvSpPr>
          <p:cNvPr id="14" name="Google Shape;436;p25">
            <a:extLst>
              <a:ext uri="{FF2B5EF4-FFF2-40B4-BE49-F238E27FC236}">
                <a16:creationId xmlns:a16="http://schemas.microsoft.com/office/drawing/2014/main" id="{70DDFCB0-0CBB-60C0-C032-D08117C3B726}"/>
              </a:ext>
            </a:extLst>
          </p:cNvPr>
          <p:cNvSpPr txBox="1"/>
          <p:nvPr/>
        </p:nvSpPr>
        <p:spPr>
          <a:xfrm>
            <a:off x="5645234" y="3222163"/>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Something's worrying me,</a:t>
            </a:r>
            <a:br>
              <a:rPr lang="en-US" sz="2000" dirty="0">
                <a:solidFill>
                  <a:schemeClr val="tx1"/>
                </a:solidFill>
                <a:latin typeface="Century Gothic"/>
                <a:ea typeface="Century Gothic"/>
                <a:cs typeface="Century Gothic"/>
                <a:sym typeface="Century Gothic"/>
              </a:rPr>
            </a:br>
            <a:r>
              <a:rPr lang="en-US" sz="2000" dirty="0">
                <a:solidFill>
                  <a:schemeClr val="tx1"/>
                </a:solidFill>
                <a:latin typeface="Century Gothic"/>
                <a:ea typeface="Century Gothic"/>
                <a:cs typeface="Century Gothic"/>
                <a:sym typeface="Century Gothic"/>
              </a:rPr>
              <a:t>can I talk to you?</a:t>
            </a:r>
            <a:endParaRPr sz="2000" dirty="0">
              <a:solidFill>
                <a:schemeClr val="tx1"/>
              </a:solidFill>
            </a:endParaRPr>
          </a:p>
        </p:txBody>
      </p:sp>
      <p:sp>
        <p:nvSpPr>
          <p:cNvPr id="15" name="Google Shape;437;p25">
            <a:extLst>
              <a:ext uri="{FF2B5EF4-FFF2-40B4-BE49-F238E27FC236}">
                <a16:creationId xmlns:a16="http://schemas.microsoft.com/office/drawing/2014/main" id="{3D072A1F-6997-8982-9865-1D296ECF839A}"/>
              </a:ext>
            </a:extLst>
          </p:cNvPr>
          <p:cNvSpPr txBox="1"/>
          <p:nvPr/>
        </p:nvSpPr>
        <p:spPr>
          <a:xfrm>
            <a:off x="6378575" y="1581174"/>
            <a:ext cx="2999342"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need your help with something . . . </a:t>
            </a:r>
            <a:endParaRPr sz="2000" dirty="0">
              <a:solidFill>
                <a:schemeClr val="tx1"/>
              </a:solidFill>
            </a:endParaRPr>
          </a:p>
        </p:txBody>
      </p:sp>
      <p:sp>
        <p:nvSpPr>
          <p:cNvPr id="16" name="Google Shape;438;p25">
            <a:extLst>
              <a:ext uri="{FF2B5EF4-FFF2-40B4-BE49-F238E27FC236}">
                <a16:creationId xmlns:a16="http://schemas.microsoft.com/office/drawing/2014/main" id="{84272AEE-F184-417B-8010-960FDFB7C03B}"/>
              </a:ext>
            </a:extLst>
          </p:cNvPr>
          <p:cNvSpPr txBox="1"/>
          <p:nvPr/>
        </p:nvSpPr>
        <p:spPr>
          <a:xfrm>
            <a:off x="6028064" y="4834430"/>
            <a:ext cx="3349853" cy="937720"/>
          </a:xfrm>
          <a:prstGeom prst="rect">
            <a:avLst/>
          </a:prstGeom>
          <a:noFill/>
          <a:ln>
            <a:noFill/>
          </a:ln>
        </p:spPr>
        <p:txBody>
          <a:bodyPr spcFirstLastPara="1" wrap="square" lIns="91425" tIns="45700" rIns="91425" bIns="45700" anchor="t" anchorCtr="0">
            <a:noAutofit/>
          </a:bodyPr>
          <a:lstStyle/>
          <a:p>
            <a:pPr marL="0" marR="0" lvl="0" indent="0" algn="l" rtl="0">
              <a:lnSpc>
                <a:spcPts val="2800"/>
              </a:lnSpc>
              <a:spcBef>
                <a:spcPts val="0"/>
              </a:spcBef>
              <a:spcAft>
                <a:spcPts val="0"/>
              </a:spcAft>
              <a:buClr>
                <a:schemeClr val="lt1"/>
              </a:buClr>
              <a:buSzPts val="2000"/>
              <a:buFont typeface="Arial"/>
              <a:buNone/>
            </a:pPr>
            <a:r>
              <a:rPr lang="en-US" sz="2000" dirty="0">
                <a:solidFill>
                  <a:schemeClr val="tx1"/>
                </a:solidFill>
                <a:latin typeface="Century Gothic"/>
                <a:ea typeface="Century Gothic"/>
                <a:cs typeface="Century Gothic"/>
                <a:sym typeface="Century Gothic"/>
              </a:rPr>
              <a:t>I have something that’s been bothering me . . .</a:t>
            </a:r>
            <a:endParaRPr sz="2000" dirty="0">
              <a:solidFill>
                <a:schemeClr val="tx1"/>
              </a:solidFill>
            </a:endParaRPr>
          </a:p>
        </p:txBody>
      </p:sp>
    </p:spTree>
    <p:extLst>
      <p:ext uri="{BB962C8B-B14F-4D97-AF65-F5344CB8AC3E}">
        <p14:creationId xmlns:p14="http://schemas.microsoft.com/office/powerpoint/2010/main" val="114581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66078C-47B8-E44A-DC81-623D9308AD2E}"/>
              </a:ext>
            </a:extLst>
          </p:cNvPr>
          <p:cNvSpPr>
            <a:spLocks noGrp="1"/>
          </p:cNvSpPr>
          <p:nvPr>
            <p:ph type="title"/>
          </p:nvPr>
        </p:nvSpPr>
        <p:spPr/>
        <p:txBody>
          <a:bodyPr/>
          <a:lstStyle/>
          <a:p>
            <a:r>
              <a:rPr lang="en-US" dirty="0"/>
              <a:t>More activities</a:t>
            </a:r>
            <a:endParaRPr lang="en-GB" dirty="0"/>
          </a:p>
        </p:txBody>
      </p:sp>
      <p:sp>
        <p:nvSpPr>
          <p:cNvPr id="2" name="Content Placeholder 1">
            <a:extLst>
              <a:ext uri="{FF2B5EF4-FFF2-40B4-BE49-F238E27FC236}">
                <a16:creationId xmlns:a16="http://schemas.microsoft.com/office/drawing/2014/main" id="{9309F4D6-5F54-E58A-23CB-17AB5546F57B}"/>
              </a:ext>
            </a:extLst>
          </p:cNvPr>
          <p:cNvSpPr>
            <a:spLocks noGrp="1"/>
          </p:cNvSpPr>
          <p:nvPr>
            <p:ph sz="half" idx="10"/>
          </p:nvPr>
        </p:nvSpPr>
        <p:spPr>
          <a:xfrm>
            <a:off x="223487" y="1293877"/>
            <a:ext cx="7205171" cy="1671544"/>
          </a:xfrm>
        </p:spPr>
        <p:txBody>
          <a:bodyPr/>
          <a:lstStyle/>
          <a:p>
            <a:pPr>
              <a:lnSpc>
                <a:spcPct val="115000"/>
              </a:lnSpc>
            </a:pPr>
            <a:r>
              <a:rPr lang="en-GB" sz="2000" dirty="0">
                <a:ea typeface="Lato" panose="020B0604020202020204" charset="0"/>
                <a:cs typeface="Lato" panose="020B0604020202020204" charset="0"/>
              </a:rPr>
              <a:t>Design a campaign to help young people access accurate information about cannabis and alcohol use.</a:t>
            </a:r>
          </a:p>
          <a:p>
            <a:pPr>
              <a:lnSpc>
                <a:spcPct val="115000"/>
              </a:lnSpc>
            </a:pPr>
            <a:r>
              <a:rPr lang="en-GB" dirty="0">
                <a:ea typeface="Lato" panose="020B0604020202020204" charset="0"/>
                <a:cs typeface="Lato" panose="020B0604020202020204" charset="0"/>
              </a:rPr>
              <a:t>This could include:</a:t>
            </a:r>
            <a:endParaRPr lang="en-GB" sz="2000" dirty="0">
              <a:ea typeface="Lato" panose="020B0604020202020204" charset="0"/>
              <a:cs typeface="Lato" panose="020B0604020202020204" charset="0"/>
            </a:endParaRPr>
          </a:p>
        </p:txBody>
      </p:sp>
      <p:sp>
        <p:nvSpPr>
          <p:cNvPr id="4" name="Slide Number Placeholder 3">
            <a:extLst>
              <a:ext uri="{FF2B5EF4-FFF2-40B4-BE49-F238E27FC236}">
                <a16:creationId xmlns:a16="http://schemas.microsoft.com/office/drawing/2014/main" id="{FC5710F7-7B6A-40C5-0CE8-AB0E5A7FC82A}"/>
              </a:ext>
            </a:extLst>
          </p:cNvPr>
          <p:cNvSpPr>
            <a:spLocks noGrp="1"/>
          </p:cNvSpPr>
          <p:nvPr>
            <p:ph type="sldNum" sz="quarter" idx="4"/>
          </p:nvPr>
        </p:nvSpPr>
        <p:spPr/>
        <p:txBody>
          <a:bodyPr/>
          <a:lstStyle/>
          <a:p>
            <a:r>
              <a:rPr lang="en-GB"/>
              <a:t>© PSHE Association 2025</a:t>
            </a:r>
            <a:endParaRPr lang="en-GB" dirty="0"/>
          </a:p>
        </p:txBody>
      </p:sp>
      <p:grpSp>
        <p:nvGrpSpPr>
          <p:cNvPr id="5" name="Group 4">
            <a:extLst>
              <a:ext uri="{FF2B5EF4-FFF2-40B4-BE49-F238E27FC236}">
                <a16:creationId xmlns:a16="http://schemas.microsoft.com/office/drawing/2014/main" id="{C09561A7-8DE1-23EB-9761-7E06B71EF9C5}"/>
              </a:ext>
            </a:extLst>
          </p:cNvPr>
          <p:cNvGrpSpPr/>
          <p:nvPr/>
        </p:nvGrpSpPr>
        <p:grpSpPr>
          <a:xfrm>
            <a:off x="341917" y="3061994"/>
            <a:ext cx="2638537" cy="3272089"/>
            <a:chOff x="341917" y="3061994"/>
            <a:chExt cx="2638537" cy="3272089"/>
          </a:xfrm>
        </p:grpSpPr>
        <p:sp>
          <p:nvSpPr>
            <p:cNvPr id="19" name="Rounded Rectangle 18">
              <a:extLst>
                <a:ext uri="{FF2B5EF4-FFF2-40B4-BE49-F238E27FC236}">
                  <a16:creationId xmlns:a16="http://schemas.microsoft.com/office/drawing/2014/main" id="{010726B1-6BE7-8100-B870-2F1CF9361912}"/>
                </a:ext>
              </a:extLst>
            </p:cNvPr>
            <p:cNvSpPr/>
            <p:nvPr/>
          </p:nvSpPr>
          <p:spPr>
            <a:xfrm>
              <a:off x="341917" y="3061994"/>
              <a:ext cx="2638537" cy="3272089"/>
            </a:xfrm>
            <a:prstGeom prst="roundRect">
              <a:avLst>
                <a:gd name="adj" fmla="val 6361"/>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pic>
          <p:nvPicPr>
            <p:cNvPr id="12" name="Picture 11" descr="A pink rectangular object with lines&#10;&#10;Description automatically generated">
              <a:extLst>
                <a:ext uri="{FF2B5EF4-FFF2-40B4-BE49-F238E27FC236}">
                  <a16:creationId xmlns:a16="http://schemas.microsoft.com/office/drawing/2014/main" id="{ADBE43D7-F361-10D4-7F73-B4C3AAA6525C}"/>
                </a:ext>
              </a:extLst>
            </p:cNvPr>
            <p:cNvPicPr>
              <a:picLocks noChangeAspect="1"/>
            </p:cNvPicPr>
            <p:nvPr/>
          </p:nvPicPr>
          <p:blipFill>
            <a:blip r:embed="rId3"/>
            <a:stretch>
              <a:fillRect/>
            </a:stretch>
          </p:blipFill>
          <p:spPr>
            <a:xfrm rot="21259522">
              <a:off x="859070" y="3766767"/>
              <a:ext cx="1604229" cy="2233970"/>
            </a:xfrm>
            <a:prstGeom prst="rect">
              <a:avLst/>
            </a:prstGeom>
          </p:spPr>
        </p:pic>
        <p:sp>
          <p:nvSpPr>
            <p:cNvPr id="15" name="Content Placeholder 1">
              <a:extLst>
                <a:ext uri="{FF2B5EF4-FFF2-40B4-BE49-F238E27FC236}">
                  <a16:creationId xmlns:a16="http://schemas.microsoft.com/office/drawing/2014/main" id="{9B82D0F6-C6ED-9AC0-3BD9-47D3D3288DD0}"/>
                </a:ext>
              </a:extLst>
            </p:cNvPr>
            <p:cNvSpPr txBox="1">
              <a:spLocks/>
            </p:cNvSpPr>
            <p:nvPr/>
          </p:nvSpPr>
          <p:spPr>
            <a:xfrm>
              <a:off x="1182990" y="3228392"/>
              <a:ext cx="1132589" cy="464536"/>
            </a:xfrm>
            <a:prstGeom prst="rect">
              <a:avLst/>
            </a:prstGeom>
          </p:spPr>
          <p:txBody>
            <a:bodyPr vert="horz" lIns="91440" tIns="45720" rIns="91440" bIns="45720" rtlCol="0">
              <a:norm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nSpc>
                  <a:spcPct val="115000"/>
                </a:lnSpc>
              </a:pPr>
              <a:r>
                <a:rPr lang="en-GB" sz="1800" b="1" dirty="0">
                  <a:ea typeface="Lato" panose="020B0604020202020204" charset="0"/>
                  <a:cs typeface="Lato" panose="020B0604020202020204" charset="0"/>
                </a:rPr>
                <a:t>Posters</a:t>
              </a:r>
            </a:p>
          </p:txBody>
        </p:sp>
      </p:grpSp>
      <p:grpSp>
        <p:nvGrpSpPr>
          <p:cNvPr id="24" name="Group 23">
            <a:extLst>
              <a:ext uri="{FF2B5EF4-FFF2-40B4-BE49-F238E27FC236}">
                <a16:creationId xmlns:a16="http://schemas.microsoft.com/office/drawing/2014/main" id="{D6FCA311-B070-4A95-0A58-066F3432A237}"/>
              </a:ext>
            </a:extLst>
          </p:cNvPr>
          <p:cNvGrpSpPr/>
          <p:nvPr/>
        </p:nvGrpSpPr>
        <p:grpSpPr>
          <a:xfrm>
            <a:off x="6934973" y="3061994"/>
            <a:ext cx="2638537" cy="3272089"/>
            <a:chOff x="6724995" y="3061994"/>
            <a:chExt cx="2638537" cy="3272089"/>
          </a:xfrm>
        </p:grpSpPr>
        <p:sp>
          <p:nvSpPr>
            <p:cNvPr id="21" name="Rounded Rectangle 20">
              <a:extLst>
                <a:ext uri="{FF2B5EF4-FFF2-40B4-BE49-F238E27FC236}">
                  <a16:creationId xmlns:a16="http://schemas.microsoft.com/office/drawing/2014/main" id="{2E61F99B-C754-D76F-DAF7-CE260D6C2362}"/>
                </a:ext>
              </a:extLst>
            </p:cNvPr>
            <p:cNvSpPr/>
            <p:nvPr/>
          </p:nvSpPr>
          <p:spPr>
            <a:xfrm>
              <a:off x="6724995" y="3061994"/>
              <a:ext cx="2638537" cy="3272089"/>
            </a:xfrm>
            <a:prstGeom prst="roundRect">
              <a:avLst>
                <a:gd name="adj" fmla="val 6361"/>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pic>
          <p:nvPicPr>
            <p:cNvPr id="14" name="Picture 13" descr="A pink lined paper with red border&#10;&#10;Description automatically generated">
              <a:extLst>
                <a:ext uri="{FF2B5EF4-FFF2-40B4-BE49-F238E27FC236}">
                  <a16:creationId xmlns:a16="http://schemas.microsoft.com/office/drawing/2014/main" id="{A4E09396-D520-15E3-7C90-F96267CD0357}"/>
                </a:ext>
              </a:extLst>
            </p:cNvPr>
            <p:cNvPicPr>
              <a:picLocks noChangeAspect="1"/>
            </p:cNvPicPr>
            <p:nvPr/>
          </p:nvPicPr>
          <p:blipFill>
            <a:blip r:embed="rId4"/>
            <a:stretch>
              <a:fillRect/>
            </a:stretch>
          </p:blipFill>
          <p:spPr>
            <a:xfrm rot="642337">
              <a:off x="7328697" y="4109130"/>
              <a:ext cx="1407465" cy="1959965"/>
            </a:xfrm>
            <a:prstGeom prst="rect">
              <a:avLst/>
            </a:prstGeom>
          </p:spPr>
        </p:pic>
        <p:sp>
          <p:nvSpPr>
            <p:cNvPr id="17" name="Content Placeholder 1">
              <a:extLst>
                <a:ext uri="{FF2B5EF4-FFF2-40B4-BE49-F238E27FC236}">
                  <a16:creationId xmlns:a16="http://schemas.microsoft.com/office/drawing/2014/main" id="{BCAE4F8D-E9A4-37D9-A3E6-685EF45C30BB}"/>
                </a:ext>
              </a:extLst>
            </p:cNvPr>
            <p:cNvSpPr txBox="1">
              <a:spLocks/>
            </p:cNvSpPr>
            <p:nvPr/>
          </p:nvSpPr>
          <p:spPr>
            <a:xfrm>
              <a:off x="6961018" y="3228391"/>
              <a:ext cx="2166490" cy="662007"/>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ct val="115000"/>
                </a:lnSpc>
              </a:pPr>
              <a:r>
                <a:rPr lang="en-GB" sz="1800" b="1" dirty="0">
                  <a:ea typeface="Lato" panose="020B0604020202020204" charset="0"/>
                  <a:cs typeface="Lato" panose="020B0604020202020204" charset="0"/>
                </a:rPr>
                <a:t>A short script for an advert</a:t>
              </a:r>
              <a:endParaRPr lang="en-US" sz="1800" b="1" dirty="0">
                <a:ea typeface="Lato" panose="020B0604020202020204" charset="0"/>
                <a:cs typeface="Lato" panose="020B0604020202020204" charset="0"/>
              </a:endParaRPr>
            </a:p>
          </p:txBody>
        </p:sp>
        <p:pic>
          <p:nvPicPr>
            <p:cNvPr id="23" name="Picture 22" descr="A red and black striped object&#10;&#10;Description automatically generated with medium confidence">
              <a:extLst>
                <a:ext uri="{FF2B5EF4-FFF2-40B4-BE49-F238E27FC236}">
                  <a16:creationId xmlns:a16="http://schemas.microsoft.com/office/drawing/2014/main" id="{609E5452-C524-DEB1-DF0F-4F058669B34F}"/>
                </a:ext>
              </a:extLst>
            </p:cNvPr>
            <p:cNvPicPr>
              <a:picLocks noChangeAspect="1"/>
            </p:cNvPicPr>
            <p:nvPr/>
          </p:nvPicPr>
          <p:blipFill>
            <a:blip r:embed="rId5"/>
            <a:stretch>
              <a:fillRect/>
            </a:stretch>
          </p:blipFill>
          <p:spPr>
            <a:xfrm rot="6167706">
              <a:off x="8035035" y="4298353"/>
              <a:ext cx="488980" cy="1170797"/>
            </a:xfrm>
            <a:prstGeom prst="rect">
              <a:avLst/>
            </a:prstGeom>
          </p:spPr>
        </p:pic>
      </p:grpSp>
      <p:grpSp>
        <p:nvGrpSpPr>
          <p:cNvPr id="7" name="Group 6">
            <a:extLst>
              <a:ext uri="{FF2B5EF4-FFF2-40B4-BE49-F238E27FC236}">
                <a16:creationId xmlns:a16="http://schemas.microsoft.com/office/drawing/2014/main" id="{66BD1B65-3827-3D98-BF50-B782A763AC03}"/>
              </a:ext>
            </a:extLst>
          </p:cNvPr>
          <p:cNvGrpSpPr/>
          <p:nvPr/>
        </p:nvGrpSpPr>
        <p:grpSpPr>
          <a:xfrm>
            <a:off x="3297107" y="3061994"/>
            <a:ext cx="3321213" cy="3272089"/>
            <a:chOff x="3297107" y="3061994"/>
            <a:chExt cx="3321213" cy="3272089"/>
          </a:xfrm>
        </p:grpSpPr>
        <p:grpSp>
          <p:nvGrpSpPr>
            <p:cNvPr id="25" name="Group 24">
              <a:extLst>
                <a:ext uri="{FF2B5EF4-FFF2-40B4-BE49-F238E27FC236}">
                  <a16:creationId xmlns:a16="http://schemas.microsoft.com/office/drawing/2014/main" id="{53D4896F-84A8-6567-953A-66F427266F20}"/>
                </a:ext>
              </a:extLst>
            </p:cNvPr>
            <p:cNvGrpSpPr/>
            <p:nvPr/>
          </p:nvGrpSpPr>
          <p:grpSpPr>
            <a:xfrm>
              <a:off x="3297107" y="3061994"/>
              <a:ext cx="3321213" cy="3272089"/>
              <a:chOff x="3199891" y="3061994"/>
              <a:chExt cx="3321213" cy="3272089"/>
            </a:xfrm>
          </p:grpSpPr>
          <p:sp>
            <p:nvSpPr>
              <p:cNvPr id="20" name="Rounded Rectangle 19">
                <a:extLst>
                  <a:ext uri="{FF2B5EF4-FFF2-40B4-BE49-F238E27FC236}">
                    <a16:creationId xmlns:a16="http://schemas.microsoft.com/office/drawing/2014/main" id="{6C0186D9-D3FC-5E00-5710-BA59C16152D4}"/>
                  </a:ext>
                </a:extLst>
              </p:cNvPr>
              <p:cNvSpPr/>
              <p:nvPr/>
            </p:nvSpPr>
            <p:spPr>
              <a:xfrm>
                <a:off x="3199891" y="3061994"/>
                <a:ext cx="3321213" cy="3272089"/>
              </a:xfrm>
              <a:prstGeom prst="roundRect">
                <a:avLst>
                  <a:gd name="adj" fmla="val 6361"/>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6" name="Content Placeholder 1">
                <a:extLst>
                  <a:ext uri="{FF2B5EF4-FFF2-40B4-BE49-F238E27FC236}">
                    <a16:creationId xmlns:a16="http://schemas.microsoft.com/office/drawing/2014/main" id="{3286E721-8A83-F1C5-0BCA-11F709E88064}"/>
                  </a:ext>
                </a:extLst>
              </p:cNvPr>
              <p:cNvSpPr txBox="1">
                <a:spLocks/>
              </p:cNvSpPr>
              <p:nvPr/>
            </p:nvSpPr>
            <p:spPr>
              <a:xfrm>
                <a:off x="3709643" y="3228392"/>
                <a:ext cx="2166490" cy="662007"/>
              </a:xfrm>
              <a:prstGeom prst="rect">
                <a:avLst/>
              </a:prstGeom>
            </p:spPr>
            <p:txBody>
              <a:bodyPr vert="horz" lIns="91440" tIns="45720" rIns="91440" bIns="45720" rtlCol="0">
                <a:noAutofit/>
              </a:bodyPr>
              <a:lstStyle>
                <a:lvl1pPr marL="0" indent="0" algn="l" defTabSz="990570" rtl="0" eaLnBrk="1" latinLnBrk="0" hangingPunct="1">
                  <a:lnSpc>
                    <a:spcPts val="2800"/>
                  </a:lnSpc>
                  <a:spcBef>
                    <a:spcPts val="1100"/>
                  </a:spcBef>
                  <a:spcAft>
                    <a:spcPts val="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Century Gothic" panose="020B0502020202020204" pitchFamily="34" charset="0"/>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Century Gothic" panose="020B0502020202020204" pitchFamily="34" charset="0"/>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Century Gothic" panose="020B0502020202020204" pitchFamily="34" charset="0"/>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a:lstStyle>
              <a:p>
                <a:pPr algn="ctr">
                  <a:lnSpc>
                    <a:spcPct val="115000"/>
                  </a:lnSpc>
                </a:pPr>
                <a:r>
                  <a:rPr lang="en-GB" sz="1800" b="1" dirty="0">
                    <a:ea typeface="Lato" panose="020B0604020202020204" charset="0"/>
                    <a:cs typeface="Lato" panose="020B0604020202020204" charset="0"/>
                  </a:rPr>
                  <a:t>A 60-second news bulletin</a:t>
                </a:r>
              </a:p>
            </p:txBody>
          </p:sp>
        </p:grpSp>
        <p:pic>
          <p:nvPicPr>
            <p:cNvPr id="6" name="Picture 5" descr="A person sitting at a desk&#10;&#10;Description automatically generated">
              <a:extLst>
                <a:ext uri="{FF2B5EF4-FFF2-40B4-BE49-F238E27FC236}">
                  <a16:creationId xmlns:a16="http://schemas.microsoft.com/office/drawing/2014/main" id="{6668B26B-5F59-D640-5E13-00A936B46B29}"/>
                </a:ext>
              </a:extLst>
            </p:cNvPr>
            <p:cNvPicPr>
              <a:picLocks noChangeAspect="1"/>
            </p:cNvPicPr>
            <p:nvPr/>
          </p:nvPicPr>
          <p:blipFill>
            <a:blip r:embed="rId6"/>
            <a:stretch>
              <a:fillRect/>
            </a:stretch>
          </p:blipFill>
          <p:spPr>
            <a:xfrm>
              <a:off x="3633730" y="4170489"/>
              <a:ext cx="2638538" cy="1837246"/>
            </a:xfrm>
            <a:prstGeom prst="rect">
              <a:avLst/>
            </a:prstGeom>
          </p:spPr>
        </p:pic>
      </p:grpSp>
    </p:spTree>
    <p:extLst>
      <p:ext uri="{BB962C8B-B14F-4D97-AF65-F5344CB8AC3E}">
        <p14:creationId xmlns:p14="http://schemas.microsoft.com/office/powerpoint/2010/main" val="29215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DFB8DD-8EFF-7D86-477D-ABA544EDFF18}"/>
              </a:ext>
            </a:extLst>
          </p:cNvPr>
          <p:cNvSpPr>
            <a:spLocks noGrp="1"/>
          </p:cNvSpPr>
          <p:nvPr>
            <p:ph type="title"/>
          </p:nvPr>
        </p:nvSpPr>
        <p:spPr/>
        <p:txBody>
          <a:bodyPr/>
          <a:lstStyle/>
          <a:p>
            <a:r>
              <a:rPr lang="en-US" dirty="0"/>
              <a:t>Support and challenge</a:t>
            </a:r>
          </a:p>
        </p:txBody>
      </p:sp>
      <p:sp>
        <p:nvSpPr>
          <p:cNvPr id="5" name="Slide Number Placeholder 5">
            <a:extLst>
              <a:ext uri="{FF2B5EF4-FFF2-40B4-BE49-F238E27FC236}">
                <a16:creationId xmlns:a16="http://schemas.microsoft.com/office/drawing/2014/main" id="{D8FAFFB4-9251-B657-395C-DDE1AE6284F6}"/>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pic>
        <p:nvPicPr>
          <p:cNvPr id="9" name="Picture 8">
            <a:extLst>
              <a:ext uri="{FF2B5EF4-FFF2-40B4-BE49-F238E27FC236}">
                <a16:creationId xmlns:a16="http://schemas.microsoft.com/office/drawing/2014/main" id="{FCBBBBF2-140F-5DAA-5A93-3A4AA8B1B7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20005" y="4750212"/>
            <a:ext cx="817747" cy="932045"/>
          </a:xfrm>
          <a:prstGeom prst="rect">
            <a:avLst/>
          </a:prstGeom>
        </p:spPr>
      </p:pic>
      <p:pic>
        <p:nvPicPr>
          <p:cNvPr id="10" name="Picture 9">
            <a:extLst>
              <a:ext uri="{FF2B5EF4-FFF2-40B4-BE49-F238E27FC236}">
                <a16:creationId xmlns:a16="http://schemas.microsoft.com/office/drawing/2014/main" id="{74D7163A-920B-F3D5-0FB3-F8E4FEBC10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682231">
            <a:off x="6821370" y="4979817"/>
            <a:ext cx="702439" cy="1404878"/>
          </a:xfrm>
          <a:prstGeom prst="rect">
            <a:avLst/>
          </a:prstGeom>
        </p:spPr>
      </p:pic>
      <p:sp>
        <p:nvSpPr>
          <p:cNvPr id="11" name="TextBox 10">
            <a:extLst>
              <a:ext uri="{FF2B5EF4-FFF2-40B4-BE49-F238E27FC236}">
                <a16:creationId xmlns:a16="http://schemas.microsoft.com/office/drawing/2014/main" id="{22C058CF-B1C6-AA5D-C792-ED99EBCAD116}"/>
              </a:ext>
            </a:extLst>
          </p:cNvPr>
          <p:cNvSpPr txBox="1"/>
          <p:nvPr/>
        </p:nvSpPr>
        <p:spPr>
          <a:xfrm>
            <a:off x="7773777" y="4207594"/>
            <a:ext cx="1386585" cy="375666"/>
          </a:xfrm>
          <a:prstGeom prst="rect">
            <a:avLst/>
          </a:prstGeom>
          <a:noFill/>
        </p:spPr>
        <p:txBody>
          <a:bodyPr wrap="square" rtlCol="0">
            <a:spAutoFit/>
          </a:bodyPr>
          <a:lstStyle/>
          <a:p>
            <a:pPr algn="ctr"/>
            <a:r>
              <a:rPr lang="en-GB" b="1" dirty="0">
                <a:latin typeface="Century Gothic" panose="020B0502020202020204" pitchFamily="34" charset="0"/>
              </a:rPr>
              <a:t>Challenge</a:t>
            </a:r>
          </a:p>
        </p:txBody>
      </p:sp>
      <p:sp>
        <p:nvSpPr>
          <p:cNvPr id="12" name="TextBox 11">
            <a:extLst>
              <a:ext uri="{FF2B5EF4-FFF2-40B4-BE49-F238E27FC236}">
                <a16:creationId xmlns:a16="http://schemas.microsoft.com/office/drawing/2014/main" id="{842AEAFA-2DC6-AF51-FD55-C1B8F0CCDC91}"/>
              </a:ext>
            </a:extLst>
          </p:cNvPr>
          <p:cNvSpPr txBox="1"/>
          <p:nvPr/>
        </p:nvSpPr>
        <p:spPr>
          <a:xfrm rot="20700000">
            <a:off x="6199828" y="4517940"/>
            <a:ext cx="1386585" cy="375666"/>
          </a:xfrm>
          <a:prstGeom prst="rect">
            <a:avLst/>
          </a:prstGeom>
          <a:noFill/>
        </p:spPr>
        <p:txBody>
          <a:bodyPr wrap="square" rtlCol="0">
            <a:spAutoFit/>
          </a:bodyPr>
          <a:lstStyle/>
          <a:p>
            <a:pPr algn="ctr"/>
            <a:r>
              <a:rPr lang="en-GB" b="1">
                <a:latin typeface="Century Gothic" panose="020B0502020202020204" pitchFamily="34" charset="0"/>
              </a:rPr>
              <a:t>Support</a:t>
            </a:r>
          </a:p>
        </p:txBody>
      </p:sp>
      <p:sp>
        <p:nvSpPr>
          <p:cNvPr id="13" name="Content Placeholder 12">
            <a:extLst>
              <a:ext uri="{FF2B5EF4-FFF2-40B4-BE49-F238E27FC236}">
                <a16:creationId xmlns:a16="http://schemas.microsoft.com/office/drawing/2014/main" id="{C6B0E203-A0FC-F97F-2F42-96FC644AE25E}"/>
              </a:ext>
            </a:extLst>
          </p:cNvPr>
          <p:cNvSpPr>
            <a:spLocks noGrp="1"/>
          </p:cNvSpPr>
          <p:nvPr>
            <p:ph sz="half" idx="13"/>
          </p:nvPr>
        </p:nvSpPr>
        <p:spPr>
          <a:xfrm>
            <a:off x="4239895" y="1308061"/>
            <a:ext cx="3964305" cy="4937321"/>
          </a:xfrm>
        </p:spPr>
        <p:txBody>
          <a:bodyPr/>
          <a:lstStyle/>
          <a:p>
            <a:pPr>
              <a:lnSpc>
                <a:spcPts val="2800"/>
              </a:lnSpc>
              <a:spcBef>
                <a:spcPts val="1100"/>
              </a:spcBef>
              <a:spcAft>
                <a:spcPts val="0"/>
              </a:spcAft>
            </a:pPr>
            <a:r>
              <a:rPr lang="en-US" b="1" i="1" dirty="0"/>
              <a:t>Challenge activities </a:t>
            </a:r>
            <a:r>
              <a:rPr lang="en-US" dirty="0"/>
              <a:t>deepen and extend learning for those who need more challenge or who finish the activity quickly.</a:t>
            </a:r>
          </a:p>
          <a:p>
            <a:pPr>
              <a:lnSpc>
                <a:spcPts val="2800"/>
              </a:lnSpc>
              <a:spcBef>
                <a:spcPts val="1100"/>
              </a:spcBef>
              <a:spcAft>
                <a:spcPts val="0"/>
              </a:spcAft>
            </a:pPr>
            <a:r>
              <a:rPr lang="en-US" dirty="0"/>
              <a:t>Look for these icons on the pupil slides. See delivery notes for details of the activities.</a:t>
            </a:r>
          </a:p>
          <a:p>
            <a:pPr>
              <a:lnSpc>
                <a:spcPts val="2800"/>
              </a:lnSpc>
            </a:pPr>
            <a:endParaRPr lang="en-US" dirty="0"/>
          </a:p>
          <a:p>
            <a:pPr>
              <a:lnSpc>
                <a:spcPts val="2800"/>
              </a:lnSpc>
            </a:pPr>
            <a:endParaRPr lang="en-US" dirty="0"/>
          </a:p>
          <a:p>
            <a:pPr>
              <a:lnSpc>
                <a:spcPts val="2800"/>
              </a:lnSpc>
            </a:pPr>
            <a:endParaRPr lang="en-US" dirty="0"/>
          </a:p>
          <a:p>
            <a:pPr>
              <a:lnSpc>
                <a:spcPts val="2800"/>
              </a:lnSpc>
            </a:pPr>
            <a:endParaRPr lang="en-US" dirty="0"/>
          </a:p>
        </p:txBody>
      </p:sp>
      <p:sp>
        <p:nvSpPr>
          <p:cNvPr id="15" name="Content Placeholder 14">
            <a:extLst>
              <a:ext uri="{FF2B5EF4-FFF2-40B4-BE49-F238E27FC236}">
                <a16:creationId xmlns:a16="http://schemas.microsoft.com/office/drawing/2014/main" id="{A5E62C91-E60B-0450-B4D6-480CD06CE927}"/>
              </a:ext>
            </a:extLst>
          </p:cNvPr>
          <p:cNvSpPr>
            <a:spLocks noGrp="1"/>
          </p:cNvSpPr>
          <p:nvPr>
            <p:ph sz="half" idx="12"/>
          </p:nvPr>
        </p:nvSpPr>
        <p:spPr>
          <a:xfrm>
            <a:off x="251249" y="1291127"/>
            <a:ext cx="3748405" cy="4937321"/>
          </a:xfrm>
        </p:spPr>
        <p:txBody>
          <a:bodyPr/>
          <a:lstStyle/>
          <a:p>
            <a:pPr>
              <a:lnSpc>
                <a:spcPts val="2800"/>
              </a:lnSpc>
              <a:spcBef>
                <a:spcPts val="1100"/>
              </a:spcBef>
              <a:spcAft>
                <a:spcPts val="0"/>
              </a:spcAft>
            </a:pPr>
            <a:r>
              <a:rPr lang="en-US" dirty="0"/>
              <a:t>The lesson includes suggestions for challenge and support activities, to help you differentiate appropriately for your class.  </a:t>
            </a:r>
          </a:p>
          <a:p>
            <a:pPr>
              <a:lnSpc>
                <a:spcPts val="2800"/>
              </a:lnSpc>
              <a:spcBef>
                <a:spcPts val="1100"/>
              </a:spcBef>
              <a:spcAft>
                <a:spcPts val="0"/>
              </a:spcAft>
            </a:pPr>
            <a:r>
              <a:rPr lang="en-US" b="1" i="1" dirty="0"/>
              <a:t>Support activities </a:t>
            </a:r>
            <a:r>
              <a:rPr lang="en-US" dirty="0"/>
              <a:t>are adapted to be more accessible for those who need it.</a:t>
            </a:r>
          </a:p>
          <a:p>
            <a:pPr>
              <a:lnSpc>
                <a:spcPts val="2800"/>
              </a:lnSpc>
            </a:pPr>
            <a:endParaRPr lang="en-US" dirty="0"/>
          </a:p>
          <a:p>
            <a:pPr>
              <a:lnSpc>
                <a:spcPts val="2800"/>
              </a:lnSpc>
            </a:pPr>
            <a:endParaRPr lang="en-US" dirty="0"/>
          </a:p>
          <a:p>
            <a:pPr>
              <a:lnSpc>
                <a:spcPts val="2800"/>
              </a:lnSpc>
            </a:pPr>
            <a:endParaRPr lang="en-US" dirty="0"/>
          </a:p>
          <a:p>
            <a:pPr>
              <a:lnSpc>
                <a:spcPts val="2800"/>
              </a:lnSpc>
            </a:pPr>
            <a:endParaRPr lang="en-US" dirty="0"/>
          </a:p>
        </p:txBody>
      </p:sp>
    </p:spTree>
    <p:extLst>
      <p:ext uri="{BB962C8B-B14F-4D97-AF65-F5344CB8AC3E}">
        <p14:creationId xmlns:p14="http://schemas.microsoft.com/office/powerpoint/2010/main" val="762753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51249" y="1291128"/>
            <a:ext cx="7498822" cy="4566366"/>
          </a:xfrm>
        </p:spPr>
        <p:txBody>
          <a:bodyPr/>
          <a:lstStyle/>
          <a:p>
            <a:pPr>
              <a:lnSpc>
                <a:spcPts val="2800"/>
              </a:lnSpc>
              <a:spcBef>
                <a:spcPts val="600"/>
              </a:spcBef>
              <a:spcAft>
                <a:spcPts val="1200"/>
              </a:spcAft>
            </a:pPr>
            <a:r>
              <a:rPr lang="en-GB" dirty="0">
                <a:effectLst/>
                <a:ea typeface="Calibri" panose="020F0502020204030204" pitchFamily="34" charset="0"/>
                <a:cs typeface="Times New Roman" panose="02020603050405020304" pitchFamily="18" charset="0"/>
              </a:rPr>
              <a:t>This is the fourth of five drug education lessons, for year 9. This lesson explores the effects of different patterns of alcohol use, and the health risks associated with alcohol and cannabis use.</a:t>
            </a:r>
          </a:p>
          <a:p>
            <a:pPr>
              <a:lnSpc>
                <a:spcPts val="2800"/>
              </a:lnSpc>
            </a:pPr>
            <a:endParaRPr lang="en-US" dirty="0"/>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Context</a:t>
            </a:r>
            <a:endParaRPr lang="en-US" dirty="0"/>
          </a:p>
        </p:txBody>
      </p:sp>
    </p:spTree>
    <p:extLst>
      <p:ext uri="{BB962C8B-B14F-4D97-AF65-F5344CB8AC3E}">
        <p14:creationId xmlns:p14="http://schemas.microsoft.com/office/powerpoint/2010/main" val="2453988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DFAB1DA-D5B9-13E2-9945-13991E9BF716}"/>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10" name="Content Placeholder 9">
            <a:extLst>
              <a:ext uri="{FF2B5EF4-FFF2-40B4-BE49-F238E27FC236}">
                <a16:creationId xmlns:a16="http://schemas.microsoft.com/office/drawing/2014/main" id="{B8AD5F36-49C1-6FB1-287B-8204BA271278}"/>
              </a:ext>
            </a:extLst>
          </p:cNvPr>
          <p:cNvSpPr>
            <a:spLocks noGrp="1"/>
          </p:cNvSpPr>
          <p:nvPr>
            <p:ph sz="half" idx="10"/>
          </p:nvPr>
        </p:nvSpPr>
        <p:spPr>
          <a:xfrm>
            <a:off x="234314" y="1282663"/>
            <a:ext cx="7753985" cy="4566366"/>
          </a:xfrm>
        </p:spPr>
        <p:txBody>
          <a:bodyPr/>
          <a:lstStyle/>
          <a:p>
            <a:pPr>
              <a:lnSpc>
                <a:spcPts val="2800"/>
              </a:lnSpc>
              <a:spcBef>
                <a:spcPts val="1100"/>
              </a:spcBef>
              <a:spcAft>
                <a:spcPts val="0"/>
              </a:spcAft>
            </a:pPr>
            <a:r>
              <a:rPr lang="en-GB" dirty="0">
                <a:ea typeface="Lato" panose="020B0604020202020204" charset="0"/>
                <a:cs typeface="Lato" panose="020B0604020202020204" charset="0"/>
              </a:rPr>
              <a:t>Key information on content related to these lessons can be found in the Year 9 Knowledge Organiser.</a:t>
            </a:r>
          </a:p>
          <a:p>
            <a:pPr>
              <a:lnSpc>
                <a:spcPts val="2800"/>
              </a:lnSpc>
              <a:spcBef>
                <a:spcPts val="1100"/>
              </a:spcBef>
              <a:spcAft>
                <a:spcPts val="0"/>
              </a:spcAft>
            </a:pPr>
            <a:r>
              <a:rPr lang="en-GB" dirty="0">
                <a:ea typeface="Lato" panose="020B0604020202020204" charset="0"/>
                <a:cs typeface="Lato" panose="020B0604020202020204" charset="0"/>
              </a:rPr>
              <a:t>Advice on safe practice, dispelling common misconceptions, visitors to the classroom and other important information can be found in </a:t>
            </a:r>
            <a:r>
              <a:rPr lang="en-GB" i="1" dirty="0">
                <a:ea typeface="Lato" panose="020B0604020202020204" charset="0"/>
                <a:cs typeface="Lato" panose="020B0604020202020204" charset="0"/>
              </a:rPr>
              <a:t>Teacher Guidance: Drug education. </a:t>
            </a:r>
            <a:r>
              <a:rPr lang="en-GB" dirty="0">
                <a:ea typeface="Lato" panose="020B0604020202020204" charset="0"/>
                <a:cs typeface="Lato" panose="020B0604020202020204" charset="0"/>
              </a:rPr>
              <a:t>This includes direction to further guidance regarding police stop and search powers, should this discussion arise during the lesson.</a:t>
            </a:r>
          </a:p>
          <a:p>
            <a:pPr>
              <a:lnSpc>
                <a:spcPts val="2800"/>
              </a:lnSpc>
              <a:spcBef>
                <a:spcPts val="1100"/>
              </a:spcBef>
              <a:spcAft>
                <a:spcPts val="0"/>
              </a:spcAft>
            </a:pPr>
            <a:r>
              <a:rPr lang="en-GB" dirty="0">
                <a:ea typeface="Lato" panose="020B0604020202020204" charset="0"/>
                <a:cs typeface="Lato" panose="020B0604020202020204" charset="0"/>
              </a:rPr>
              <a:t>Data sources to inform your planning can be found within our document that outlines the approach of these lessons </a:t>
            </a:r>
            <a:r>
              <a:rPr lang="en-GB" i="1" dirty="0">
                <a:ea typeface="Lato" panose="020B0604020202020204" charset="0"/>
                <a:cs typeface="Lato" panose="020B0604020202020204" charset="0"/>
              </a:rPr>
              <a:t>Evidence Review: Effective drug education </a:t>
            </a:r>
            <a:r>
              <a:rPr lang="en-GB" dirty="0">
                <a:ea typeface="Lato" panose="020B0604020202020204" charset="0"/>
                <a:cs typeface="Lato" panose="020B0604020202020204" charset="0"/>
              </a:rPr>
              <a:t>including advice regarding how to talk to young people about alcohol.</a:t>
            </a:r>
          </a:p>
          <a:p>
            <a:pPr>
              <a:lnSpc>
                <a:spcPts val="2800"/>
              </a:lnSpc>
              <a:spcBef>
                <a:spcPts val="1100"/>
              </a:spcBef>
              <a:spcAft>
                <a:spcPts val="0"/>
              </a:spcAft>
            </a:pPr>
            <a:endParaRPr lang="en-GB" sz="1600" dirty="0">
              <a:solidFill>
                <a:schemeClr val="bg1"/>
              </a:solidFill>
              <a:latin typeface="Lato" panose="020B0604020202020204" charset="0"/>
              <a:ea typeface="Lato" panose="020B0604020202020204" charset="0"/>
              <a:cs typeface="Lato" panose="020B0604020202020204" charset="0"/>
            </a:endParaRPr>
          </a:p>
          <a:p>
            <a:pPr>
              <a:lnSpc>
                <a:spcPts val="2800"/>
              </a:lnSpc>
              <a:spcBef>
                <a:spcPts val="1100"/>
              </a:spcBef>
              <a:spcAft>
                <a:spcPts val="0"/>
              </a:spcAft>
            </a:pPr>
            <a:endParaRPr lang="en-GB" sz="1800" dirty="0">
              <a:solidFill>
                <a:schemeClr val="bg1"/>
              </a:solidFill>
              <a:latin typeface="Lato" panose="020B0604020202020204" charset="0"/>
              <a:ea typeface="Lato" panose="020B0604020202020204" charset="0"/>
              <a:cs typeface="Lato" panose="020B0604020202020204" charset="0"/>
            </a:endParaRPr>
          </a:p>
        </p:txBody>
      </p:sp>
      <p:sp>
        <p:nvSpPr>
          <p:cNvPr id="12" name="Title 11">
            <a:extLst>
              <a:ext uri="{FF2B5EF4-FFF2-40B4-BE49-F238E27FC236}">
                <a16:creationId xmlns:a16="http://schemas.microsoft.com/office/drawing/2014/main" id="{FC38B9C6-B310-00C2-0925-3DA1549DED16}"/>
              </a:ext>
            </a:extLst>
          </p:cNvPr>
          <p:cNvSpPr>
            <a:spLocks noGrp="1"/>
          </p:cNvSpPr>
          <p:nvPr>
            <p:ph type="title"/>
          </p:nvPr>
        </p:nvSpPr>
        <p:spPr/>
        <p:txBody>
          <a:bodyPr/>
          <a:lstStyle/>
          <a:p>
            <a:r>
              <a:rPr lang="en-GB" dirty="0"/>
              <a:t>Developing subject knowledge</a:t>
            </a:r>
            <a:endParaRPr lang="en-US" dirty="0"/>
          </a:p>
        </p:txBody>
      </p:sp>
    </p:spTree>
    <p:extLst>
      <p:ext uri="{BB962C8B-B14F-4D97-AF65-F5344CB8AC3E}">
        <p14:creationId xmlns:p14="http://schemas.microsoft.com/office/powerpoint/2010/main" val="393540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D801F7-CFF5-4CC1-BA0F-8495ACEE7B1C}"/>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5" name="Content Placeholder 4">
            <a:extLst>
              <a:ext uri="{FF2B5EF4-FFF2-40B4-BE49-F238E27FC236}">
                <a16:creationId xmlns:a16="http://schemas.microsoft.com/office/drawing/2014/main" id="{F1FBCFA1-6283-9032-5858-B8C2F9781A65}"/>
              </a:ext>
            </a:extLst>
          </p:cNvPr>
          <p:cNvSpPr>
            <a:spLocks noGrp="1"/>
          </p:cNvSpPr>
          <p:nvPr>
            <p:ph sz="half" idx="12"/>
          </p:nvPr>
        </p:nvSpPr>
        <p:spPr>
          <a:xfrm>
            <a:off x="251249" y="1291128"/>
            <a:ext cx="3495309" cy="4650224"/>
          </a:xfrm>
        </p:spPr>
        <p:txBody>
          <a:bodyPr/>
          <a:lstStyle/>
          <a:p>
            <a:pPr>
              <a:lnSpc>
                <a:spcPts val="2800"/>
              </a:lnSpc>
              <a:spcBef>
                <a:spcPts val="600"/>
              </a:spcBef>
              <a:spcAft>
                <a:spcPts val="1200"/>
              </a:spcAft>
            </a:pPr>
            <a:r>
              <a:rPr lang="en-GB" dirty="0">
                <a:effectLst/>
                <a:ea typeface="Calibri" panose="020F0502020204030204" pitchFamily="34" charset="0"/>
                <a:cs typeface="Times New Roman" panose="02020603050405020304" pitchFamily="18" charset="0"/>
              </a:rPr>
              <a:t>To learn about the short and long-term effects of alcohol and cannabis use on individuals.</a:t>
            </a:r>
          </a:p>
        </p:txBody>
      </p:sp>
      <p:sp>
        <p:nvSpPr>
          <p:cNvPr id="6" name="Content Placeholder 5">
            <a:extLst>
              <a:ext uri="{FF2B5EF4-FFF2-40B4-BE49-F238E27FC236}">
                <a16:creationId xmlns:a16="http://schemas.microsoft.com/office/drawing/2014/main" id="{E84B8912-EEB7-F52E-745A-3D184A1C6C25}"/>
              </a:ext>
            </a:extLst>
          </p:cNvPr>
          <p:cNvSpPr>
            <a:spLocks noGrp="1"/>
          </p:cNvSpPr>
          <p:nvPr>
            <p:ph sz="half" idx="13"/>
          </p:nvPr>
        </p:nvSpPr>
        <p:spPr>
          <a:xfrm>
            <a:off x="4067944" y="1333463"/>
            <a:ext cx="4757079" cy="4650224"/>
          </a:xfrm>
        </p:spPr>
        <p:txBody>
          <a:bodyPr/>
          <a:lstStyle/>
          <a:p>
            <a:pPr>
              <a:lnSpc>
                <a:spcPct val="100000"/>
              </a:lnSpc>
              <a:spcBef>
                <a:spcPts val="600"/>
              </a:spcBef>
              <a:spcAft>
                <a:spcPts val="0"/>
              </a:spcAft>
            </a:pPr>
            <a:r>
              <a:rPr lang="en-GB" dirty="0">
                <a:effectLst/>
                <a:ea typeface="Calibri" panose="020F0502020204030204" pitchFamily="34" charset="0"/>
                <a:cs typeface="Times New Roman" panose="02020603050405020304" pitchFamily="18" charset="0"/>
              </a:rPr>
              <a:t>Students will be able to: </a:t>
            </a:r>
          </a:p>
          <a:p>
            <a:pPr marL="198000" lvl="0" indent="-198000">
              <a:lnSpc>
                <a:spcPts val="2800"/>
              </a:lnSpc>
              <a:spcBef>
                <a:spcPts val="1100"/>
              </a:spcBef>
              <a:spcAft>
                <a:spcPts val="0"/>
              </a:spcAft>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analyse the factors that might affect someone’s decision to use or not use substances </a:t>
            </a:r>
          </a:p>
          <a:p>
            <a:pPr marL="198000" lvl="0" indent="-198000">
              <a:lnSpc>
                <a:spcPts val="2800"/>
              </a:lnSpc>
              <a:spcBef>
                <a:spcPts val="1100"/>
              </a:spcBef>
              <a:spcAft>
                <a:spcPts val="0"/>
              </a:spcAft>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describe some of the health risks associated with occasional and problematic substance use</a:t>
            </a:r>
          </a:p>
          <a:p>
            <a:pPr marL="198000" lvl="0" indent="-198000">
              <a:lnSpc>
                <a:spcPts val="2800"/>
              </a:lnSpc>
              <a:spcBef>
                <a:spcPts val="1100"/>
              </a:spcBef>
              <a:spcAft>
                <a:spcPts val="0"/>
              </a:spcAft>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identify and challenge misconceptions related to cannabis use and drinking alcohol</a:t>
            </a:r>
          </a:p>
        </p:txBody>
      </p:sp>
    </p:spTree>
    <p:extLst>
      <p:ext uri="{BB962C8B-B14F-4D97-AF65-F5344CB8AC3E}">
        <p14:creationId xmlns:p14="http://schemas.microsoft.com/office/powerpoint/2010/main" val="40209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B4CDFE-E689-A536-61A5-915DDBE37E99}"/>
              </a:ext>
            </a:extLst>
          </p:cNvPr>
          <p:cNvSpPr>
            <a:spLocks noGrp="1"/>
          </p:cNvSpPr>
          <p:nvPr>
            <p:ph sz="half" idx="12"/>
          </p:nvPr>
        </p:nvSpPr>
        <p:spPr>
          <a:xfrm>
            <a:off x="5018405" y="1138882"/>
            <a:ext cx="4562158" cy="4573593"/>
          </a:xfrm>
        </p:spPr>
        <p:txBody>
          <a:bodyPr>
            <a:normAutofit/>
          </a:bodyPr>
          <a:lstStyle/>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Box or envelope for questions</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Flip chart paper and markers</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1: </a:t>
            </a:r>
            <a:r>
              <a:rPr lang="en-GB" i="1" dirty="0">
                <a:effectLst/>
                <a:ea typeface="Calibri" panose="020F0502020204030204" pitchFamily="34" charset="0"/>
                <a:cs typeface="Times New Roman" panose="02020603050405020304" pitchFamily="18" charset="0"/>
              </a:rPr>
              <a:t>Alcohol patterns </a:t>
            </a:r>
            <a:br>
              <a:rPr lang="en-GB" i="1"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[one per small group of 3-4 students]</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1a: </a:t>
            </a:r>
            <a:r>
              <a:rPr lang="en-GB" i="1" dirty="0">
                <a:effectLst/>
                <a:ea typeface="Calibri" panose="020F0502020204030204" pitchFamily="34" charset="0"/>
                <a:cs typeface="Times New Roman" panose="02020603050405020304" pitchFamily="18" charset="0"/>
              </a:rPr>
              <a:t>Alcohol patterns and risks </a:t>
            </a:r>
            <a:r>
              <a:rPr lang="en-GB" dirty="0">
                <a:effectLst/>
                <a:ea typeface="Calibri" panose="020F0502020204030204" pitchFamily="34" charset="0"/>
                <a:cs typeface="Times New Roman" panose="02020603050405020304" pitchFamily="18" charset="0"/>
              </a:rPr>
              <a:t>[support option, as required]</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2: </a:t>
            </a:r>
            <a:r>
              <a:rPr lang="en-GB" i="1" dirty="0">
                <a:effectLst/>
                <a:ea typeface="Calibri" panose="020F0502020204030204" pitchFamily="34" charset="0"/>
                <a:cs typeface="Times New Roman" panose="02020603050405020304" pitchFamily="18" charset="0"/>
              </a:rPr>
              <a:t>Continue the conversation </a:t>
            </a:r>
            <a:r>
              <a:rPr lang="en-GB" dirty="0">
                <a:effectLst/>
                <a:ea typeface="Calibri" panose="020F0502020204030204" pitchFamily="34" charset="0"/>
                <a:cs typeface="Times New Roman" panose="02020603050405020304" pitchFamily="18" charset="0"/>
              </a:rPr>
              <a:t>[one per pair]</a:t>
            </a:r>
          </a:p>
          <a:p>
            <a:pPr marL="126000" lvl="0" indent="-126000">
              <a:buFont typeface="Arial" panose="020B0604020202020204" pitchFamily="34" charset="0"/>
              <a:buChar char="•"/>
              <a:tabLst>
                <a:tab pos="228600" algn="l"/>
                <a:tab pos="457200" algn="l"/>
              </a:tabLst>
            </a:pPr>
            <a:r>
              <a:rPr lang="en-GB" dirty="0">
                <a:effectLst/>
                <a:ea typeface="Calibri" panose="020F0502020204030204" pitchFamily="34" charset="0"/>
                <a:cs typeface="Times New Roman" panose="02020603050405020304" pitchFamily="18" charset="0"/>
              </a:rPr>
              <a:t>Resource 2a: </a:t>
            </a:r>
            <a:r>
              <a:rPr lang="en-GB" i="1" dirty="0">
                <a:effectLst/>
                <a:ea typeface="Calibri" panose="020F0502020204030204" pitchFamily="34" charset="0"/>
                <a:cs typeface="Times New Roman" panose="02020603050405020304" pitchFamily="18" charset="0"/>
              </a:rPr>
              <a:t>Find the response</a:t>
            </a:r>
            <a:r>
              <a:rPr lang="en-GB" dirty="0">
                <a:effectLst/>
                <a:ea typeface="Calibri" panose="020F0502020204030204" pitchFamily="34" charset="0"/>
                <a:cs typeface="Times New Roman" panose="02020603050405020304" pitchFamily="18" charset="0"/>
              </a:rPr>
              <a:t> </a:t>
            </a:r>
            <a:br>
              <a:rPr lang="en-GB" dirty="0">
                <a:effectLst/>
                <a:ea typeface="Calibri" panose="020F0502020204030204" pitchFamily="34" charset="0"/>
                <a:cs typeface="Times New Roman" panose="02020603050405020304" pitchFamily="18" charset="0"/>
              </a:rPr>
            </a:br>
            <a:r>
              <a:rPr lang="en-GB" dirty="0">
                <a:effectLst/>
                <a:ea typeface="Calibri" panose="020F0502020204030204" pitchFamily="34" charset="0"/>
                <a:cs typeface="Times New Roman" panose="02020603050405020304" pitchFamily="18" charset="0"/>
              </a:rPr>
              <a:t>[support option, as required]</a:t>
            </a:r>
          </a:p>
          <a:p>
            <a:pPr marL="126000" indent="-12600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7DDEB449-AF80-3F40-DE9B-1645C56CA84F}"/>
              </a:ext>
            </a:extLst>
          </p:cNvPr>
          <p:cNvSpPr>
            <a:spLocks noGrp="1"/>
          </p:cNvSpPr>
          <p:nvPr>
            <p:ph type="sldNum" sz="quarter" idx="4"/>
          </p:nvPr>
        </p:nvSpPr>
        <p:spPr>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93419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80C3-C45D-8953-A402-38BF7B4934A0}"/>
              </a:ext>
            </a:extLst>
          </p:cNvPr>
          <p:cNvSpPr>
            <a:spLocks noGrp="1"/>
          </p:cNvSpPr>
          <p:nvPr>
            <p:ph type="title"/>
          </p:nvPr>
        </p:nvSpPr>
        <p:spPr>
          <a:xfrm>
            <a:off x="205987" y="592977"/>
            <a:ext cx="7498822" cy="694054"/>
          </a:xfrm>
        </p:spPr>
        <p:txBody>
          <a:bodyPr/>
          <a:lstStyle/>
          <a:p>
            <a:r>
              <a:rPr lang="en-GB" sz="4000"/>
              <a:t>Lesson summary</a:t>
            </a:r>
            <a:endParaRPr lang="en-US"/>
          </a:p>
        </p:txBody>
      </p:sp>
      <p:graphicFrame>
        <p:nvGraphicFramePr>
          <p:cNvPr id="3" name="Table 2">
            <a:extLst>
              <a:ext uri="{FF2B5EF4-FFF2-40B4-BE49-F238E27FC236}">
                <a16:creationId xmlns:a16="http://schemas.microsoft.com/office/drawing/2014/main" id="{09D9BA57-D907-9617-004A-5DFDB57B9A36}"/>
              </a:ext>
            </a:extLst>
          </p:cNvPr>
          <p:cNvGraphicFramePr>
            <a:graphicFrameLocks noGrp="1"/>
          </p:cNvGraphicFramePr>
          <p:nvPr>
            <p:extLst>
              <p:ext uri="{D42A27DB-BD31-4B8C-83A1-F6EECF244321}">
                <p14:modId xmlns:p14="http://schemas.microsoft.com/office/powerpoint/2010/main" val="269504194"/>
              </p:ext>
            </p:extLst>
          </p:nvPr>
        </p:nvGraphicFramePr>
        <p:xfrm>
          <a:off x="330200" y="1413648"/>
          <a:ext cx="9245600" cy="4628588"/>
        </p:xfrm>
        <a:graphic>
          <a:graphicData uri="http://schemas.openxmlformats.org/drawingml/2006/table">
            <a:tbl>
              <a:tblPr firstRow="1" bandRow="1">
                <a:tableStyleId>{F5AB1C69-6EDB-4FF4-983F-18BD219EF322}</a:tableStyleId>
              </a:tblPr>
              <a:tblGrid>
                <a:gridCol w="1730094">
                  <a:extLst>
                    <a:ext uri="{9D8B030D-6E8A-4147-A177-3AD203B41FA5}">
                      <a16:colId xmlns:a16="http://schemas.microsoft.com/office/drawing/2014/main" val="2495411842"/>
                    </a:ext>
                  </a:extLst>
                </a:gridCol>
                <a:gridCol w="6557214">
                  <a:extLst>
                    <a:ext uri="{9D8B030D-6E8A-4147-A177-3AD203B41FA5}">
                      <a16:colId xmlns:a16="http://schemas.microsoft.com/office/drawing/2014/main" val="3888252853"/>
                    </a:ext>
                  </a:extLst>
                </a:gridCol>
                <a:gridCol w="958292">
                  <a:extLst>
                    <a:ext uri="{9D8B030D-6E8A-4147-A177-3AD203B41FA5}">
                      <a16:colId xmlns:a16="http://schemas.microsoft.com/office/drawing/2014/main" val="1961446416"/>
                    </a:ext>
                  </a:extLst>
                </a:gridCol>
              </a:tblGrid>
              <a:tr h="565028">
                <a:tc>
                  <a:txBody>
                    <a:bodyPr/>
                    <a:lstStyle/>
                    <a:p>
                      <a:pPr marL="0" indent="0" algn="l">
                        <a:buFont typeface="Arial" panose="020B0604020202020204" pitchFamily="34" charset="0"/>
                        <a:buNone/>
                      </a:pPr>
                      <a:r>
                        <a:rPr lang="en-GB" sz="1400" dirty="0">
                          <a:solidFill>
                            <a:schemeClr val="accent2"/>
                          </a:solidFill>
                          <a:latin typeface="Century Gothic" panose="020B0502020202020204" pitchFamily="34" charset="0"/>
                        </a:rPr>
                        <a:t>Activity</a:t>
                      </a:r>
                    </a:p>
                  </a:txBody>
                  <a:tcPr marL="72000" marR="72000" marT="72000" marB="7200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dirty="0">
                          <a:solidFill>
                            <a:schemeClr val="accent2"/>
                          </a:solidFill>
                          <a:latin typeface="Century Gothic" panose="020B0502020202020204" pitchFamily="34" charset="0"/>
                        </a:rPr>
                        <a:t>Description</a:t>
                      </a:r>
                    </a:p>
                  </a:txBody>
                  <a:tcPr marL="144000" marR="72000" marT="72000" marB="72000">
                    <a:lnL w="12700" cmpd="sng">
                      <a:noFill/>
                    </a:lnL>
                    <a:lnR w="12700" cmpd="sng">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400" dirty="0">
                          <a:solidFill>
                            <a:schemeClr val="accent2"/>
                          </a:solidFill>
                          <a:latin typeface="Century Gothic" panose="020B0502020202020204" pitchFamily="34" charset="0"/>
                        </a:rPr>
                        <a:t>Timing</a:t>
                      </a:r>
                    </a:p>
                  </a:txBody>
                  <a:tcPr marL="72000" marR="72000" marT="72000" marB="7200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8068731"/>
                  </a:ext>
                </a:extLst>
              </a:tr>
              <a:tr h="394134">
                <a:tc>
                  <a:txBody>
                    <a:bodyPr/>
                    <a:lstStyle/>
                    <a:p>
                      <a:pPr marL="0" indent="0">
                        <a:lnSpc>
                          <a:spcPts val="1600"/>
                        </a:lnSpc>
                        <a:buNone/>
                      </a:pPr>
                      <a:r>
                        <a:rPr lang="en-GB" sz="1200" dirty="0">
                          <a:solidFill>
                            <a:schemeClr val="tx1"/>
                          </a:solidFill>
                          <a:latin typeface="Century Gothic" panose="020B0502020202020204" pitchFamily="34" charset="0"/>
                        </a:rPr>
                        <a:t>Introduction</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Aft>
                          <a:spcPts val="600"/>
                        </a:spcAft>
                      </a:pPr>
                      <a:r>
                        <a:rPr lang="en-GB" sz="1200" kern="1200" dirty="0">
                          <a:solidFill>
                            <a:schemeClr val="tx1"/>
                          </a:solidFill>
                          <a:effectLst/>
                          <a:latin typeface="Century Gothic" panose="020B0502020202020204" pitchFamily="34" charset="0"/>
                          <a:ea typeface="+mn-ea"/>
                          <a:cs typeface="+mn-cs"/>
                        </a:rPr>
                        <a:t>Introduce the learning objective and outcomes, and revisit ground rules.</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2 mins</a:t>
                      </a: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017373"/>
                  </a:ext>
                </a:extLst>
              </a:tr>
              <a:tr h="673878">
                <a:tc>
                  <a:txBody>
                    <a:bodyPr/>
                    <a:lstStyle/>
                    <a:p>
                      <a:pPr>
                        <a:lnSpc>
                          <a:spcPts val="1600"/>
                        </a:lnSpc>
                      </a:pPr>
                      <a:r>
                        <a:rPr lang="en-GB" sz="1200" dirty="0">
                          <a:solidFill>
                            <a:schemeClr val="tx1"/>
                          </a:solidFill>
                          <a:latin typeface="Century Gothic" panose="020B0502020202020204" pitchFamily="34" charset="0"/>
                        </a:rPr>
                        <a:t>Baseline assessment activity</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Aft>
                          <a:spcPts val="600"/>
                        </a:spcAft>
                      </a:pPr>
                      <a:r>
                        <a:rPr lang="en-GB" sz="1200" kern="1200" dirty="0">
                          <a:solidFill>
                            <a:schemeClr val="tx1"/>
                          </a:solidFill>
                          <a:effectLst/>
                          <a:latin typeface="Century Gothic" panose="020B0502020202020204" pitchFamily="34" charset="0"/>
                          <a:ea typeface="+mn-ea"/>
                          <a:cs typeface="+mn-cs"/>
                        </a:rPr>
                        <a:t>Students create a mind map on the risks associated with the use of alcohol </a:t>
                      </a:r>
                      <a:br>
                        <a:rPr lang="en-GB" sz="1200" kern="1200" dirty="0">
                          <a:solidFill>
                            <a:schemeClr val="tx1"/>
                          </a:solidFill>
                          <a:effectLst/>
                          <a:latin typeface="Century Gothic" panose="020B0502020202020204" pitchFamily="34" charset="0"/>
                          <a:ea typeface="+mn-ea"/>
                          <a:cs typeface="+mn-cs"/>
                        </a:rPr>
                      </a:br>
                      <a:r>
                        <a:rPr lang="en-GB" sz="1200" kern="1200" dirty="0">
                          <a:solidFill>
                            <a:schemeClr val="tx1"/>
                          </a:solidFill>
                          <a:effectLst/>
                          <a:latin typeface="Century Gothic" panose="020B0502020202020204" pitchFamily="34" charset="0"/>
                          <a:ea typeface="+mn-ea"/>
                          <a:cs typeface="+mn-cs"/>
                        </a:rPr>
                        <a:t>and other drugs.</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8 mins</a:t>
                      </a: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0075071"/>
                  </a:ext>
                </a:extLst>
              </a:tr>
              <a:tr h="625033">
                <a:tc>
                  <a:txBody>
                    <a:bodyPr/>
                    <a:lstStyle/>
                    <a:p>
                      <a:pPr>
                        <a:lnSpc>
                          <a:spcPts val="1600"/>
                        </a:lnSpc>
                      </a:pPr>
                      <a:r>
                        <a:rPr lang="en-GB" sz="1200" dirty="0">
                          <a:solidFill>
                            <a:schemeClr val="tx1"/>
                          </a:solidFill>
                          <a:latin typeface="Century Gothic" panose="020B0502020202020204" pitchFamily="34" charset="0"/>
                        </a:rPr>
                        <a:t>Factors affecting decisions</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Aft>
                          <a:spcPts val="600"/>
                        </a:spcAft>
                      </a:pPr>
                      <a:r>
                        <a:rPr lang="en-GB" sz="1200" kern="1200" dirty="0">
                          <a:solidFill>
                            <a:schemeClr val="tx1"/>
                          </a:solidFill>
                          <a:effectLst/>
                          <a:latin typeface="Century Gothic" panose="020B0502020202020204" pitchFamily="34" charset="0"/>
                          <a:ea typeface="+mn-ea"/>
                          <a:cs typeface="+mn-cs"/>
                        </a:rPr>
                        <a:t>Students evaluate how a person’s environment can affect their choice to drink alcohol or use other drugs.</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15 mins</a:t>
                      </a: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9629276"/>
                  </a:ext>
                </a:extLst>
              </a:tr>
              <a:tr h="462987">
                <a:tc>
                  <a:txBody>
                    <a:bodyPr/>
                    <a:lstStyle/>
                    <a:p>
                      <a:pPr>
                        <a:lnSpc>
                          <a:spcPts val="1600"/>
                        </a:lnSpc>
                      </a:pPr>
                      <a:r>
                        <a:rPr lang="en-GB" sz="1200" dirty="0">
                          <a:solidFill>
                            <a:schemeClr val="tx1"/>
                          </a:solidFill>
                          <a:latin typeface="Century Gothic" panose="020B0502020202020204" pitchFamily="34" charset="0"/>
                        </a:rPr>
                        <a:t>Alcohol patterns</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Aft>
                          <a:spcPts val="600"/>
                        </a:spcAft>
                      </a:pPr>
                      <a:r>
                        <a:rPr lang="en-GB" sz="1200" kern="1200" dirty="0">
                          <a:solidFill>
                            <a:schemeClr val="tx1"/>
                          </a:solidFill>
                          <a:effectLst/>
                          <a:latin typeface="Century Gothic" panose="020B0502020202020204" pitchFamily="34" charset="0"/>
                          <a:ea typeface="+mn-ea"/>
                          <a:cs typeface="+mn-cs"/>
                        </a:rPr>
                        <a:t>Students explore alcohol drinking patterns and analyse levels of risk.</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10 mins</a:t>
                      </a: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4210135"/>
                  </a:ext>
                </a:extLst>
              </a:tr>
              <a:tr h="537877">
                <a:tc>
                  <a:txBody>
                    <a:bodyPr/>
                    <a:lstStyle/>
                    <a:p>
                      <a:pPr>
                        <a:lnSpc>
                          <a:spcPts val="1600"/>
                        </a:lnSpc>
                      </a:pPr>
                      <a:r>
                        <a:rPr lang="en-GB" sz="1200" dirty="0">
                          <a:solidFill>
                            <a:schemeClr val="tx1"/>
                          </a:solidFill>
                          <a:latin typeface="Century Gothic" panose="020B0502020202020204" pitchFamily="34" charset="0"/>
                        </a:rPr>
                        <a:t>Continue the conversation</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Aft>
                          <a:spcPts val="600"/>
                        </a:spcAft>
                      </a:pPr>
                      <a:r>
                        <a:rPr lang="en-GB" sz="1200" kern="1200" dirty="0">
                          <a:solidFill>
                            <a:schemeClr val="tx1"/>
                          </a:solidFill>
                          <a:effectLst/>
                          <a:latin typeface="Century Gothic" panose="020B0502020202020204" pitchFamily="34" charset="0"/>
                          <a:ea typeface="+mn-ea"/>
                          <a:cs typeface="+mn-cs"/>
                        </a:rPr>
                        <a:t>Students identify and correct misconceptions in relation to cannabis.</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ts val="1600"/>
                        </a:lnSpc>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10 mins</a:t>
                      </a: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9879350"/>
                  </a:ext>
                </a:extLst>
              </a:tr>
              <a:tr h="765189">
                <a:tc>
                  <a:txBody>
                    <a:bodyPr/>
                    <a:lstStyle/>
                    <a:p>
                      <a:pPr>
                        <a:lnSpc>
                          <a:spcPts val="1600"/>
                        </a:lnSpc>
                      </a:pPr>
                      <a:r>
                        <a:rPr lang="en-GB" sz="1200" dirty="0">
                          <a:solidFill>
                            <a:schemeClr val="tx1"/>
                          </a:solidFill>
                          <a:latin typeface="Century Gothic" panose="020B0502020202020204" pitchFamily="34" charset="0"/>
                        </a:rPr>
                        <a:t>Reflection </a:t>
                      </a:r>
                      <a:br>
                        <a:rPr lang="en-GB" sz="1200" dirty="0">
                          <a:solidFill>
                            <a:schemeClr val="tx1"/>
                          </a:solidFill>
                          <a:latin typeface="Century Gothic" panose="020B0502020202020204" pitchFamily="34" charset="0"/>
                        </a:rPr>
                      </a:br>
                      <a:r>
                        <a:rPr lang="en-GB" sz="1200" dirty="0">
                          <a:solidFill>
                            <a:schemeClr val="tx1"/>
                          </a:solidFill>
                          <a:latin typeface="Century Gothic" panose="020B0502020202020204" pitchFamily="34" charset="0"/>
                        </a:rPr>
                        <a:t>and endpoint assessment</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Aft>
                          <a:spcPts val="600"/>
                        </a:spcAft>
                      </a:pPr>
                      <a:r>
                        <a:rPr lang="en-GB" sz="1200" kern="1200" dirty="0">
                          <a:solidFill>
                            <a:schemeClr val="tx1"/>
                          </a:solidFill>
                          <a:effectLst/>
                          <a:latin typeface="Century Gothic" panose="020B0502020202020204" pitchFamily="34" charset="0"/>
                          <a:ea typeface="+mn-ea"/>
                          <a:cs typeface="+mn-cs"/>
                        </a:rPr>
                        <a:t>Students revisit their mind map, adding new learning to demonstrate progress. </a:t>
                      </a:r>
                      <a:r>
                        <a:rPr lang="en-US" sz="1200" kern="1200" dirty="0">
                          <a:solidFill>
                            <a:schemeClr val="tx1"/>
                          </a:solidFill>
                          <a:effectLst/>
                          <a:latin typeface="Century Gothic" panose="020B0502020202020204" pitchFamily="34" charset="0"/>
                          <a:ea typeface="+mn-ea"/>
                          <a:cs typeface="+mn-cs"/>
                        </a:rPr>
                        <a:t>Students reflect on questions they still have. </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600"/>
                        </a:lnSpc>
                        <a:spcBef>
                          <a:spcPts val="0"/>
                        </a:spcBef>
                        <a:spcAft>
                          <a:spcPts val="0"/>
                        </a:spcAft>
                        <a:buClrTx/>
                        <a:buSzTx/>
                        <a:buFontTx/>
                        <a:buNone/>
                        <a:tabLst/>
                        <a:defRPr/>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10 mins</a:t>
                      </a: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9356398"/>
                  </a:ext>
                </a:extLst>
              </a:tr>
              <a:tr h="604462">
                <a:tc>
                  <a:txBody>
                    <a:bodyPr/>
                    <a:lstStyle/>
                    <a:p>
                      <a:pPr>
                        <a:lnSpc>
                          <a:spcPts val="1600"/>
                        </a:lnSpc>
                      </a:pPr>
                      <a:r>
                        <a:rPr lang="en-GB" sz="1200" dirty="0">
                          <a:solidFill>
                            <a:schemeClr val="tx1"/>
                          </a:solidFill>
                          <a:latin typeface="Century Gothic" panose="020B0502020202020204" pitchFamily="34" charset="0"/>
                        </a:rPr>
                        <a:t>Signposting support</a:t>
                      </a:r>
                    </a:p>
                  </a:txBody>
                  <a:tcPr>
                    <a:lnL w="9525"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600"/>
                        </a:lnSpc>
                        <a:spcAft>
                          <a:spcPts val="600"/>
                        </a:spcAft>
                      </a:pPr>
                      <a:r>
                        <a:rPr lang="en-GB" sz="1200" kern="1200" dirty="0">
                          <a:solidFill>
                            <a:schemeClr val="tx1"/>
                          </a:solidFill>
                          <a:effectLst/>
                          <a:latin typeface="Century Gothic" panose="020B0502020202020204" pitchFamily="34" charset="0"/>
                          <a:ea typeface="+mn-ea"/>
                          <a:cs typeface="+mn-cs"/>
                        </a:rPr>
                        <a:t>Remind students how to access further advice, guidance and support related to </a:t>
                      </a:r>
                      <a:br>
                        <a:rPr lang="en-GB" sz="1200" kern="1200" dirty="0">
                          <a:solidFill>
                            <a:schemeClr val="tx1"/>
                          </a:solidFill>
                          <a:effectLst/>
                          <a:latin typeface="Century Gothic" panose="020B0502020202020204" pitchFamily="34" charset="0"/>
                          <a:ea typeface="+mn-ea"/>
                          <a:cs typeface="+mn-cs"/>
                        </a:rPr>
                      </a:br>
                      <a:r>
                        <a:rPr lang="en-GB" sz="1200" kern="1200" dirty="0">
                          <a:solidFill>
                            <a:schemeClr val="tx1"/>
                          </a:solidFill>
                          <a:effectLst/>
                          <a:latin typeface="Century Gothic" panose="020B0502020202020204" pitchFamily="34" charset="0"/>
                          <a:ea typeface="+mn-ea"/>
                          <a:cs typeface="+mn-cs"/>
                        </a:rPr>
                        <a:t>drugs issues.</a:t>
                      </a:r>
                      <a:endParaRPr lang="en-GB" sz="1200" dirty="0">
                        <a:solidFill>
                          <a:schemeClr val="tx1"/>
                        </a:solidFill>
                        <a:effectLst/>
                        <a:latin typeface="Century Gothic" panose="020B0502020202020204" pitchFamily="34" charset="0"/>
                        <a:ea typeface="Lato" panose="020B0604020202020204" charset="0"/>
                        <a:cs typeface="Lato" panose="020B0604020202020204" charset="0"/>
                      </a:endParaRPr>
                    </a:p>
                  </a:txBody>
                  <a:tcP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600"/>
                        </a:lnSpc>
                        <a:spcBef>
                          <a:spcPts val="0"/>
                        </a:spcBef>
                        <a:spcAft>
                          <a:spcPts val="0"/>
                        </a:spcAft>
                        <a:buClrTx/>
                        <a:buSzTx/>
                        <a:buFontTx/>
                        <a:buNone/>
                        <a:tabLst/>
                        <a:defRPr/>
                      </a:pPr>
                      <a:r>
                        <a:rPr lang="en-GB" sz="1200" dirty="0">
                          <a:solidFill>
                            <a:schemeClr val="tx1"/>
                          </a:solidFill>
                          <a:latin typeface="Century Gothic" panose="020B0502020202020204" pitchFamily="34" charset="0"/>
                          <a:ea typeface="Lato" panose="020F0502020204030203" pitchFamily="34" charset="0"/>
                          <a:cs typeface="Lato" panose="020F0502020204030203" pitchFamily="34" charset="0"/>
                        </a:rPr>
                        <a:t>5 mins</a:t>
                      </a:r>
                    </a:p>
                  </a:txBody>
                  <a:tcPr>
                    <a:lnL w="12700" cmpd="sng">
                      <a:noFill/>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8216848"/>
                  </a:ext>
                </a:extLst>
              </a:tr>
            </a:tbl>
          </a:graphicData>
        </a:graphic>
      </p:graphicFrame>
      <p:sp>
        <p:nvSpPr>
          <p:cNvPr id="4" name="Slide Number Placeholder 5">
            <a:extLst>
              <a:ext uri="{FF2B5EF4-FFF2-40B4-BE49-F238E27FC236}">
                <a16:creationId xmlns:a16="http://schemas.microsoft.com/office/drawing/2014/main" id="{0CFC328E-5112-5431-FA93-8B6310F43AE9}"/>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Tree>
    <p:extLst>
      <p:ext uri="{BB962C8B-B14F-4D97-AF65-F5344CB8AC3E}">
        <p14:creationId xmlns:p14="http://schemas.microsoft.com/office/powerpoint/2010/main" val="1469003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650CD0-9CB1-2FC6-EC31-BDC3DFC5DCDD}"/>
              </a:ext>
            </a:extLst>
          </p:cNvPr>
          <p:cNvSpPr>
            <a:spLocks noGrp="1"/>
          </p:cNvSpPr>
          <p:nvPr>
            <p:ph type="body" sz="quarter" idx="15"/>
          </p:nvPr>
        </p:nvSpPr>
        <p:spPr/>
        <p:txBody>
          <a:bodyPr/>
          <a:lstStyle/>
          <a:p>
            <a:r>
              <a:rPr lang="en-US"/>
              <a:t>Lesson 4</a:t>
            </a:r>
            <a:endParaRPr lang="en-US" dirty="0"/>
          </a:p>
        </p:txBody>
      </p:sp>
      <p:sp>
        <p:nvSpPr>
          <p:cNvPr id="5" name="Title 4">
            <a:extLst>
              <a:ext uri="{FF2B5EF4-FFF2-40B4-BE49-F238E27FC236}">
                <a16:creationId xmlns:a16="http://schemas.microsoft.com/office/drawing/2014/main" id="{B21B06BF-F8B1-0FF4-D78C-1659EA64500F}"/>
              </a:ext>
            </a:extLst>
          </p:cNvPr>
          <p:cNvSpPr>
            <a:spLocks noGrp="1"/>
          </p:cNvSpPr>
          <p:nvPr>
            <p:ph type="title"/>
          </p:nvPr>
        </p:nvSpPr>
        <p:spPr>
          <a:xfrm>
            <a:off x="232081" y="1271142"/>
            <a:ext cx="6634232" cy="1325563"/>
          </a:xfrm>
        </p:spPr>
        <p:txBody>
          <a:bodyPr>
            <a:normAutofit fontScale="90000"/>
          </a:bodyPr>
          <a:lstStyle/>
          <a:p>
            <a:r>
              <a:rPr lang="en-US" dirty="0"/>
              <a:t>Alcohol and cannabis</a:t>
            </a:r>
          </a:p>
        </p:txBody>
      </p:sp>
      <p:pic>
        <p:nvPicPr>
          <p:cNvPr id="2" name="Picture 1" descr="A red round table with a black background&#10;&#10;Description automatically generated">
            <a:extLst>
              <a:ext uri="{FF2B5EF4-FFF2-40B4-BE49-F238E27FC236}">
                <a16:creationId xmlns:a16="http://schemas.microsoft.com/office/drawing/2014/main" id="{92083984-4FF7-6B0E-9C87-F7AC14CA7BFA}"/>
              </a:ext>
            </a:extLst>
          </p:cNvPr>
          <p:cNvPicPr>
            <a:picLocks noChangeAspect="1"/>
          </p:cNvPicPr>
          <p:nvPr/>
        </p:nvPicPr>
        <p:blipFill>
          <a:blip r:embed="rId3"/>
          <a:srcRect r="10495" b="63599"/>
          <a:stretch/>
        </p:blipFill>
        <p:spPr>
          <a:xfrm>
            <a:off x="4314509" y="3888728"/>
            <a:ext cx="5591492" cy="2969272"/>
          </a:xfrm>
          <a:prstGeom prst="rect">
            <a:avLst/>
          </a:prstGeom>
        </p:spPr>
      </p:pic>
      <p:sp>
        <p:nvSpPr>
          <p:cNvPr id="3" name="Slide Number Placeholder 5">
            <a:extLst>
              <a:ext uri="{FF2B5EF4-FFF2-40B4-BE49-F238E27FC236}">
                <a16:creationId xmlns:a16="http://schemas.microsoft.com/office/drawing/2014/main" id="{921C8C57-55DD-143A-ED53-99B469004F3A}"/>
              </a:ext>
            </a:extLst>
          </p:cNvPr>
          <p:cNvSpPr>
            <a:spLocks noGrp="1"/>
          </p:cNvSpPr>
          <p:nvPr>
            <p:ph type="sldNum" sz="quarter" idx="4"/>
          </p:nvPr>
        </p:nvSpPr>
        <p:spPr>
          <a:xfrm>
            <a:off x="7438086" y="6411310"/>
            <a:ext cx="2228850" cy="365125"/>
          </a:xfrm>
          <a:prstGeom prst="rect">
            <a:avLst/>
          </a:prstGeom>
        </p:spPr>
        <p:txBody>
          <a:bodyPr vert="horz" lIns="91440" tIns="45720" rIns="91440" bIns="45720" rtlCol="0" anchor="ctr"/>
          <a:lstStyle>
            <a:lvl1pPr algn="r">
              <a:defRPr sz="1083">
                <a:solidFill>
                  <a:schemeClr val="tx1"/>
                </a:solidFill>
                <a:latin typeface="Century Gothic" panose="020B0502020202020204" pitchFamily="34" charset="0"/>
              </a:defRPr>
            </a:lvl1pPr>
          </a:lstStyle>
          <a:p>
            <a:r>
              <a:rPr lang="en-GB" dirty="0"/>
              <a:t>© PSHE Association 2025</a:t>
            </a:r>
          </a:p>
        </p:txBody>
      </p:sp>
      <p:sp>
        <p:nvSpPr>
          <p:cNvPr id="4" name="Oval 3">
            <a:extLst>
              <a:ext uri="{FF2B5EF4-FFF2-40B4-BE49-F238E27FC236}">
                <a16:creationId xmlns:a16="http://schemas.microsoft.com/office/drawing/2014/main" id="{6DA86D10-D3F2-2230-567F-FBE870CFDA47}"/>
              </a:ext>
            </a:extLst>
          </p:cNvPr>
          <p:cNvSpPr/>
          <p:nvPr/>
        </p:nvSpPr>
        <p:spPr>
          <a:xfrm>
            <a:off x="5414728" y="5449721"/>
            <a:ext cx="1451585" cy="298457"/>
          </a:xfrm>
          <a:prstGeom prst="ellipse">
            <a:avLst/>
          </a:prstGeom>
          <a:solidFill>
            <a:srgbClr val="7F1C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garette in a box&#10;&#10;Description automatically generated">
            <a:extLst>
              <a:ext uri="{FF2B5EF4-FFF2-40B4-BE49-F238E27FC236}">
                <a16:creationId xmlns:a16="http://schemas.microsoft.com/office/drawing/2014/main" id="{65711241-17CD-20F9-17F2-53C12F2088A5}"/>
              </a:ext>
            </a:extLst>
          </p:cNvPr>
          <p:cNvPicPr>
            <a:picLocks noChangeAspect="1"/>
          </p:cNvPicPr>
          <p:nvPr/>
        </p:nvPicPr>
        <p:blipFill>
          <a:blip r:embed="rId4"/>
          <a:stretch>
            <a:fillRect/>
          </a:stretch>
        </p:blipFill>
        <p:spPr>
          <a:xfrm flipH="1">
            <a:off x="5449453" y="3551008"/>
            <a:ext cx="1920486" cy="2209534"/>
          </a:xfrm>
          <a:prstGeom prst="rect">
            <a:avLst/>
          </a:prstGeom>
        </p:spPr>
      </p:pic>
      <p:pic>
        <p:nvPicPr>
          <p:cNvPr id="9" name="Picture 8" descr="A bottle of wine with a black background&#10;&#10;Description automatically generated">
            <a:extLst>
              <a:ext uri="{FF2B5EF4-FFF2-40B4-BE49-F238E27FC236}">
                <a16:creationId xmlns:a16="http://schemas.microsoft.com/office/drawing/2014/main" id="{BFD6C8D4-5084-10DC-2D44-DEFA2324172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
                    </a14:imgEffect>
                  </a14:imgLayer>
                </a14:imgProps>
              </a:ext>
            </a:extLst>
          </a:blip>
          <a:stretch>
            <a:fillRect/>
          </a:stretch>
        </p:blipFill>
        <p:spPr>
          <a:xfrm>
            <a:off x="7774847" y="2961455"/>
            <a:ext cx="1047255" cy="2411909"/>
          </a:xfrm>
          <a:prstGeom prst="rect">
            <a:avLst/>
          </a:prstGeom>
        </p:spPr>
      </p:pic>
      <p:pic>
        <p:nvPicPr>
          <p:cNvPr id="10" name="Picture 9" descr="A glass of wine with a black background&#10;&#10;Description automatically generated">
            <a:extLst>
              <a:ext uri="{FF2B5EF4-FFF2-40B4-BE49-F238E27FC236}">
                <a16:creationId xmlns:a16="http://schemas.microsoft.com/office/drawing/2014/main" id="{809F90B6-62BE-51C7-833C-1A195FFE4DE6}"/>
              </a:ext>
            </a:extLst>
          </p:cNvPr>
          <p:cNvPicPr>
            <a:picLocks noChangeAspect="1"/>
          </p:cNvPicPr>
          <p:nvPr/>
        </p:nvPicPr>
        <p:blipFill>
          <a:blip r:embed="rId7"/>
          <a:stretch>
            <a:fillRect/>
          </a:stretch>
        </p:blipFill>
        <p:spPr>
          <a:xfrm>
            <a:off x="7381514" y="3788131"/>
            <a:ext cx="1060353" cy="1922750"/>
          </a:xfrm>
          <a:prstGeom prst="rect">
            <a:avLst/>
          </a:prstGeom>
        </p:spPr>
      </p:pic>
      <p:pic>
        <p:nvPicPr>
          <p:cNvPr id="11" name="Picture 10" descr="A red bottle with a white label&#10;&#10;Description automatically generated">
            <a:extLst>
              <a:ext uri="{FF2B5EF4-FFF2-40B4-BE49-F238E27FC236}">
                <a16:creationId xmlns:a16="http://schemas.microsoft.com/office/drawing/2014/main" id="{D67FF975-3D85-66A4-4D2E-FDD5F3917A5B}"/>
              </a:ext>
            </a:extLst>
          </p:cNvPr>
          <p:cNvPicPr>
            <a:picLocks noChangeAspect="1"/>
          </p:cNvPicPr>
          <p:nvPr/>
        </p:nvPicPr>
        <p:blipFill>
          <a:blip r:embed="rId8"/>
          <a:stretch>
            <a:fillRect/>
          </a:stretch>
        </p:blipFill>
        <p:spPr>
          <a:xfrm>
            <a:off x="8165236" y="2462568"/>
            <a:ext cx="1458774" cy="3335560"/>
          </a:xfrm>
          <a:prstGeom prst="rect">
            <a:avLst/>
          </a:prstGeom>
        </p:spPr>
      </p:pic>
    </p:spTree>
    <p:extLst>
      <p:ext uri="{BB962C8B-B14F-4D97-AF65-F5344CB8AC3E}">
        <p14:creationId xmlns:p14="http://schemas.microsoft.com/office/powerpoint/2010/main" val="2017157559"/>
      </p:ext>
    </p:extLst>
  </p:cSld>
  <p:clrMapOvr>
    <a:masterClrMapping/>
  </p:clrMapOvr>
</p:sld>
</file>

<file path=ppt/theme/theme1.xml><?xml version="1.0" encoding="utf-8"?>
<a:theme xmlns:a="http://schemas.openxmlformats.org/drawingml/2006/main" name="Teacher slides">
  <a:themeElements>
    <a:clrScheme name="PSHE">
      <a:dk1>
        <a:srgbClr val="000000"/>
      </a:dk1>
      <a:lt1>
        <a:srgbClr val="FFFFFF"/>
      </a:lt1>
      <a:dk2>
        <a:srgbClr val="64235E"/>
      </a:dk2>
      <a:lt2>
        <a:srgbClr val="FFFFFF"/>
      </a:lt2>
      <a:accent1>
        <a:srgbClr val="799B2B"/>
      </a:accent1>
      <a:accent2>
        <a:srgbClr val="ED694B"/>
      </a:accent2>
      <a:accent3>
        <a:srgbClr val="0B837F"/>
      </a:accent3>
      <a:accent4>
        <a:srgbClr val="A63679"/>
      </a:accent4>
      <a:accent5>
        <a:srgbClr val="00A099"/>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Pupil slides ">
  <a:themeElements>
    <a:clrScheme name="PSHE-V2">
      <a:dk1>
        <a:srgbClr val="000000"/>
      </a:dk1>
      <a:lt1>
        <a:srgbClr val="FFFFFF"/>
      </a:lt1>
      <a:dk2>
        <a:srgbClr val="64235E"/>
      </a:dk2>
      <a:lt2>
        <a:srgbClr val="FFFFFF"/>
      </a:lt2>
      <a:accent1>
        <a:srgbClr val="799B2C"/>
      </a:accent1>
      <a:accent2>
        <a:srgbClr val="EC694A"/>
      </a:accent2>
      <a:accent3>
        <a:srgbClr val="10837E"/>
      </a:accent3>
      <a:accent4>
        <a:srgbClr val="A63679"/>
      </a:accent4>
      <a:accent5>
        <a:srgbClr val="5B5B58"/>
      </a:accent5>
      <a:accent6>
        <a:srgbClr val="000000"/>
      </a:accent6>
      <a:hlink>
        <a:srgbClr val="FFFFFF"/>
      </a:hlink>
      <a:folHlink>
        <a:srgbClr val="FF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CD5EEA548FA42A79E02DE2A5D37FC" ma:contentTypeVersion="18" ma:contentTypeDescription="Create a new document." ma:contentTypeScope="" ma:versionID="e06c6bcb223fcddc8567383f75746fa2">
  <xsd:schema xmlns:xsd="http://www.w3.org/2001/XMLSchema" xmlns:xs="http://www.w3.org/2001/XMLSchema" xmlns:p="http://schemas.microsoft.com/office/2006/metadata/properties" xmlns:ns2="6ded5182-507a-430e-922d-50a9575e5a4a" xmlns:ns3="88f9c89a-407a-49b7-9ca1-7578c3d06dfc" targetNamespace="http://schemas.microsoft.com/office/2006/metadata/properties" ma:root="true" ma:fieldsID="ef8efee9fcfbd5aa4f0db65f2e9e8e16" ns2:_="" ns3:_="">
    <xsd:import namespace="6ded5182-507a-430e-922d-50a9575e5a4a"/>
    <xsd:import namespace="88f9c89a-407a-49b7-9ca1-7578c3d06d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ed5182-507a-430e-922d-50a9575e5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7c8dee8-8c22-4243-a021-e169b2d8d25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f9c89a-407a-49b7-9ca1-7578c3d06d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1d29111-9521-4e7f-9445-78934f361fc7}" ma:internalName="TaxCatchAll" ma:showField="CatchAllData" ma:web="88f9c89a-407a-49b7-9ca1-7578c3d06d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8f9c89a-407a-49b7-9ca1-7578c3d06dfc" xsi:nil="true"/>
    <lcf76f155ced4ddcb4097134ff3c332f xmlns="6ded5182-507a-430e-922d-50a9575e5a4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5811E8-CD25-40FF-998B-36D4D2A71E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ed5182-507a-430e-922d-50a9575e5a4a"/>
    <ds:schemaRef ds:uri="88f9c89a-407a-49b7-9ca1-7578c3d06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C0E2A9-F3BF-405C-BD8F-B8D7E62A97F4}">
  <ds:schemaRefs>
    <ds:schemaRef ds:uri="http://purl.org/dc/terms/"/>
    <ds:schemaRef ds:uri="http://schemas.openxmlformats.org/package/2006/metadata/core-properties"/>
    <ds:schemaRef ds:uri="http://purl.org/dc/dcmitype/"/>
    <ds:schemaRef ds:uri="http://schemas.microsoft.com/office/2006/documentManagement/types"/>
    <ds:schemaRef ds:uri="88f9c89a-407a-49b7-9ca1-7578c3d06dfc"/>
    <ds:schemaRef ds:uri="http://schemas.microsoft.com/office/infopath/2007/PartnerControls"/>
    <ds:schemaRef ds:uri="http://purl.org/dc/elements/1.1/"/>
    <ds:schemaRef ds:uri="6ded5182-507a-430e-922d-50a9575e5a4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32DD3E0-FF10-4F7A-B115-FBEC4D6275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399</TotalTime>
  <Words>4977</Words>
  <Application>Microsoft Macintosh PowerPoint</Application>
  <PresentationFormat>A4 Paper (210x297 mm)</PresentationFormat>
  <Paragraphs>331</Paragraphs>
  <Slides>29</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Arial</vt:lpstr>
      <vt:lpstr>Calibri</vt:lpstr>
      <vt:lpstr>Century Gothic</vt:lpstr>
      <vt:lpstr>Lato</vt:lpstr>
      <vt:lpstr>Outfit</vt:lpstr>
      <vt:lpstr>Slack-Lato</vt:lpstr>
      <vt:lpstr>Symbol</vt:lpstr>
      <vt:lpstr>Teacher slides</vt:lpstr>
      <vt:lpstr>Pupil slides </vt:lpstr>
      <vt:lpstr>Drug education</vt:lpstr>
      <vt:lpstr>Using this PowerPoint</vt:lpstr>
      <vt:lpstr>Support and challenge</vt:lpstr>
      <vt:lpstr>Context</vt:lpstr>
      <vt:lpstr>Developing subject knowledge</vt:lpstr>
      <vt:lpstr>PowerPoint Presentation</vt:lpstr>
      <vt:lpstr>PowerPoint Presentation</vt:lpstr>
      <vt:lpstr>Lesson summary</vt:lpstr>
      <vt:lpstr>Alcohol and cannabis</vt:lpstr>
      <vt:lpstr>PowerPoint Presentation</vt:lpstr>
      <vt:lpstr>PowerPoint Presentation</vt:lpstr>
      <vt:lpstr>PowerPoint Presentation</vt:lpstr>
      <vt:lpstr>PowerPoint Presentation</vt:lpstr>
      <vt:lpstr>Factors affecting decisions</vt:lpstr>
      <vt:lpstr>Alcohol patterns</vt:lpstr>
      <vt:lpstr>PowerPoint Presentation</vt:lpstr>
      <vt:lpstr>Continue the conversation</vt:lpstr>
      <vt:lpstr>Continue the conversation</vt:lpstr>
      <vt:lpstr>Continue the conversation</vt:lpstr>
      <vt:lpstr>Continue the conversation</vt:lpstr>
      <vt:lpstr>Continue the conversation</vt:lpstr>
      <vt:lpstr>Continue the conversation</vt:lpstr>
      <vt:lpstr>Continue the conversation</vt:lpstr>
      <vt:lpstr>Continue the conversation</vt:lpstr>
      <vt:lpstr>Continue the conversation</vt:lpstr>
      <vt:lpstr>PowerPoint Presentation</vt:lpstr>
      <vt:lpstr>Personal reflection</vt:lpstr>
      <vt:lpstr>Sources of support</vt:lpstr>
      <vt:lpstr>More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 Ashby</dc:creator>
  <cp:lastModifiedBy>Cecily Crawford</cp:lastModifiedBy>
  <cp:revision>35</cp:revision>
  <dcterms:created xsi:type="dcterms:W3CDTF">2023-05-19T09:34:20Z</dcterms:created>
  <dcterms:modified xsi:type="dcterms:W3CDTF">2024-11-18T09:37:39Z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0x010100078CD5EEA548FA42A79E02DE2A5D37FC</vt:lpwstr>
  </property>
  <property fmtid="{D5CDD505-2E9C-101B-9397-08002B2CF9AE}" pid="3" name="MediaServiceImageTags">
    <vt:lpwstr/>
  </property>
</Properties>
</file>