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27"/>
  </p:notesMasterIdLst>
  <p:handoutMasterIdLst>
    <p:handoutMasterId r:id="rId28"/>
  </p:handoutMasterIdLst>
  <p:sldIdLst>
    <p:sldId id="257" r:id="rId6"/>
    <p:sldId id="269" r:id="rId7"/>
    <p:sldId id="270" r:id="rId8"/>
    <p:sldId id="260" r:id="rId9"/>
    <p:sldId id="272" r:id="rId10"/>
    <p:sldId id="261" r:id="rId11"/>
    <p:sldId id="256" r:id="rId12"/>
    <p:sldId id="262" r:id="rId13"/>
    <p:sldId id="263" r:id="rId14"/>
    <p:sldId id="264" r:id="rId15"/>
    <p:sldId id="265" r:id="rId16"/>
    <p:sldId id="267" r:id="rId17"/>
    <p:sldId id="279" r:id="rId18"/>
    <p:sldId id="280" r:id="rId19"/>
    <p:sldId id="281" r:id="rId20"/>
    <p:sldId id="282" r:id="rId21"/>
    <p:sldId id="283" r:id="rId22"/>
    <p:sldId id="284" r:id="rId23"/>
    <p:sldId id="273" r:id="rId24"/>
    <p:sldId id="268" r:id="rId25"/>
    <p:sldId id="278" r:id="rId2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69"/>
            <p14:sldId id="270"/>
            <p14:sldId id="260"/>
            <p14:sldId id="272"/>
            <p14:sldId id="261"/>
            <p14:sldId id="256"/>
            <p14:sldId id="262"/>
          </p14:sldIdLst>
        </p14:section>
        <p14:section name="Pupil Slides" id="{938DD7AC-2297-1F48-B25E-0B0BFFE37CBE}">
          <p14:sldIdLst>
            <p14:sldId id="263"/>
            <p14:sldId id="264"/>
            <p14:sldId id="265"/>
            <p14:sldId id="267"/>
            <p14:sldId id="279"/>
            <p14:sldId id="280"/>
            <p14:sldId id="281"/>
            <p14:sldId id="282"/>
            <p14:sldId id="283"/>
            <p14:sldId id="284"/>
            <p14:sldId id="273"/>
            <p14:sldId id="268"/>
            <p14:sldId id="278"/>
          </p14:sldIdLst>
        </p14:section>
      </p14:sectionLst>
    </p:ext>
    <p:ext uri="{EFAFB233-063F-42B5-8137-9DF3F51BA10A}">
      <p15:sldGuideLst xmlns:p15="http://schemas.microsoft.com/office/powerpoint/2012/main">
        <p15:guide id="2" pos="3120" userDrawn="1">
          <p15:clr>
            <a:srgbClr val="A4A3A4"/>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A585043F-A66D-640D-13ED-CBB00BA6FCE7}" name="Florence Ackland" initials="FA" userId="S::florence@pshe-association.org.uk::4fb6b414-8ee9-4dd4-af5a-4d2d97910631" providerId="AD"/>
  <p188:author id="{ECE9A068-C919-A02A-25B8-2F5A9A3AA73E}" name="Jenny Barksfield" initials="JB" userId="S::jenny@pshe-association.org.uk::e146badb-6d45-41de-81bb-9480fcad5801" providerId="AD"/>
  <p188:author id="{9DA7D97E-0E7E-1C61-E981-34651E1E73A9}" name="Monica Perry" initials="MP" userId="S::Monica@pshe-association.org.uk::2b9395e8-95cb-4167-9b45-755ad557802d" providerId="AD"/>
  <p188:author id="{49F4D48D-B9AE-63B3-08F1-F6CADBD8013F}" name="Jasmine John" initials="JJ" userId="S::Jasmine@pshe-association.org.uk::f5f6a001-5c5b-4349-9c1b-b373bda37f43" providerId="AD"/>
  <p188:author id="{A615D0C0-0528-1829-B6EF-3E91335F7BD5}" name="Elizabeth Laming" initials="EL" userId="S::Elizabeth@pshe-association.org.uk::9efb028c-33ba-4adf-b3e0-6fd4460b30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A099"/>
    <a:srgbClr val="044041"/>
    <a:srgbClr val="D39BBD"/>
    <a:srgbClr val="88C2BF"/>
    <a:srgbClr val="ED6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128B8-9C02-49B8-BC69-CC93D90B7807}" v="2" dt="2024-10-14T09:20:17.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7" autoAdjust="0"/>
    <p:restoredTop sz="76560" autoAdjust="0"/>
  </p:normalViewPr>
  <p:slideViewPr>
    <p:cSldViewPr snapToGrid="0">
      <p:cViewPr varScale="1">
        <p:scale>
          <a:sx n="165" d="100"/>
          <a:sy n="165" d="100"/>
        </p:scale>
        <p:origin x="3008" y="192"/>
      </p:cViewPr>
      <p:guideLst>
        <p:guide pos="3120"/>
        <p:guide orient="horz" pos="2183"/>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Century Gothic" panose="020B0502020202020204" pitchFamily="34" charset="0"/>
            </a:endParaRPr>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latin typeface="Century Gothic" panose="020B0502020202020204" pitchFamily="34" charset="0"/>
              </a:rPr>
              <a:t>29/10/2024</a:t>
            </a:fld>
            <a:endParaRPr lang="en-GB" dirty="0">
              <a:latin typeface="Century Gothic" panose="020B0502020202020204" pitchFamily="34" charset="0"/>
            </a:endParaRPr>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latin typeface="Century Gothic" panose="020B0502020202020204" pitchFamily="34" charset="0"/>
              </a:rPr>
              <a:t>‹#›</a:t>
            </a:fld>
            <a:endParaRPr lang="en-GB" dirty="0">
              <a:latin typeface="Century Gothic" panose="020B0502020202020204" pitchFamily="34" charset="0"/>
            </a:endParaRPr>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8E72EAD3-7812-2E4F-B4D3-7C238458E569}" type="datetimeFigureOut">
              <a:rPr lang="en-US" smtClean="0"/>
              <a:pPr/>
              <a:t>10/29/24</a:t>
            </a:fld>
            <a:endParaRPr lang="en-US" dirty="0"/>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4AB8E58B-C9BC-F047-AC61-EC49AB3E98B5}" type="slidenum">
              <a:rPr lang="en-US" smtClean="0"/>
              <a:pPr/>
              <a:t>‹#›</a:t>
            </a:fld>
            <a:endParaRPr lang="en-US" dirty="0"/>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ondonambulance.nhs.uk/calling-us/calling-99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nhs.uk/live-well/alcohol-support/" TargetMode="External"/><Relationship Id="rId4" Type="http://schemas.openxmlformats.org/officeDocument/2006/relationships/hyperlink" Target="file:///PSHESERVER2012/Data/Projects/Projects/Drugs,%20Alcohol%20and%20Tobacco/Work/Extended%20Drugs%20Lessons/KS4/v3/www.talktofrank.co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hs.uk/using-the-nhs/nhs-services/urgent-and-emergency-care/when-to-call-999/"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file:///PSHESERVER2012/Data/Projects/Projects/Drugs,%20Alcohol%20and%20Tobacco/Work/Extended%20Drugs%20Lessons/KS4/v3/www.talktofrank.com/get-help/what-to-do-in-an-emergenc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Getting home (10 mins, slides 14-16)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C1D"/>
              </a:solidFill>
              <a:effectLst/>
              <a:latin typeface="Century Gothic" panose="020B0502020202020204" pitchFamily="34" charset="0"/>
            </a:endParaRPr>
          </a:p>
          <a:p>
            <a:pPr>
              <a:lnSpc>
                <a:spcPct val="11500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Then, in pairs, ask students to decide how to complete the story by writing down the words Isla could use to manage the moment and get home safely. Ask volunteers to share their ideas for what Isla should say and agree as a class her best course of action.</a:t>
            </a:r>
          </a:p>
          <a:p>
            <a:pPr>
              <a:lnSpc>
                <a:spcPct val="115000"/>
              </a:lnSpc>
              <a:spcAft>
                <a:spcPts val="700"/>
              </a:spcAft>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Support: </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Provide students with Resource 3a: Isla’s options and ask them to select what they think the best option might be in this instance and why.</a:t>
            </a:r>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Ask students to script a positive resolution to a conversation between Beth, Charlie and Isla in which Isla decides not to accept the lift due to Beth’s drinking.</a:t>
            </a:r>
          </a:p>
          <a:p>
            <a:pPr>
              <a:lnSpc>
                <a:spcPct val="115000"/>
              </a:lnSpc>
              <a:spcAft>
                <a:spcPts val="700"/>
              </a:spcAft>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223336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700"/>
              </a:spcAft>
              <a:buClrTx/>
              <a:buSzTx/>
              <a:buFontTx/>
              <a:buNone/>
              <a:tabLst/>
              <a:defRPr/>
            </a:pPr>
            <a:r>
              <a:rPr lang="en-US" sz="1800" dirty="0">
                <a:solidFill>
                  <a:srgbClr val="1D1C1D"/>
                </a:solidFill>
                <a:effectLst/>
                <a:latin typeface="Century Gothic" panose="020B0502020202020204" pitchFamily="34" charset="0"/>
              </a:rPr>
              <a:t>Teacher notes – Looking out for others (15 mins, slides 17-18)</a:t>
            </a:r>
          </a:p>
          <a:p>
            <a:pPr>
              <a:lnSpc>
                <a:spcPct val="115000"/>
              </a:lnSpc>
              <a:spcAft>
                <a:spcPts val="700"/>
              </a:spcAft>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1500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In small groups, ask students to review the scenario from Resource 4: Getting help. Gather feedback on the board to compile a whole-class list on what Oscar could do and then, as a class, vote on what his top three options might be.</a:t>
            </a:r>
          </a:p>
          <a:p>
            <a:pPr>
              <a:lnSpc>
                <a:spcPct val="115000"/>
              </a:lnSpc>
              <a:spcAft>
                <a:spcPts val="700"/>
              </a:spcAft>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Options might include: leaving Marek, staying with Marek, putting Marek into the recovery position, checking that Marek’s airways are clear and that he is breathing, telling someone else at the party, calling 999, calling a parent/carer/relative, calling Marek’s parents/carers.  The ‘top’ options are likely to include: calling for help in some form and not leaving Marek unattended.</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310887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D1C1D"/>
                </a:solidFill>
                <a:effectLst/>
                <a:latin typeface="Century Gothic" panose="020B0502020202020204" pitchFamily="34" charset="0"/>
              </a:rPr>
              <a:t>Teacher notes – Looking out for others (15 mins, slides 17-18)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D1C1D"/>
              </a:solidFill>
              <a:effectLst/>
              <a:latin typeface="Century Gothic" panose="020B0502020202020204" pitchFamily="34" charset="0"/>
            </a:endParaRPr>
          </a:p>
          <a:p>
            <a:pPr>
              <a:lnSpc>
                <a:spcPct val="11500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Then, in their groups, ask them to consider the pros and cons of the top three options and decide what they think the best option is in this scenario and why. Ask each group to feedback on their decision to the rest of the class.</a:t>
            </a:r>
          </a:p>
          <a:p>
            <a:pPr>
              <a:lnSpc>
                <a:spcPct val="11500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a:t>
            </a: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Key learning:</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It is important that students recognise that ensuring Marek’s safety is the most important factor in this scenario. Students may worry about getting into trouble if they call for help, but stress that in some circumstances, it is crucial that help is sought, as Marek might be in a life-threatening position – see teacher guidance section on ‘Penalties’ for further information</a:t>
            </a:r>
          </a:p>
          <a:p>
            <a:pPr marL="342900" lvl="0" indent="-342900">
              <a:lnSpc>
                <a:spcPts val="1550"/>
              </a:lnSpc>
              <a:spcAft>
                <a:spcPts val="700"/>
              </a:spcAft>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It is equally important that students understand that if they know, they must tell paramedics/ medical services accurate information about what drugs/alcohol Marek has consumed, so that appropriate help can be given. Even though Oscar doesn’t know whether Marek has taken any of the tablets he bought online, or what they are, he should still tell the paramedics/medical services that it is possible Marek has taken something.</a:t>
            </a:r>
          </a:p>
          <a:p>
            <a:pPr marL="342900" lvl="0" indent="-342900">
              <a:lnSpc>
                <a:spcPts val="1550"/>
              </a:lnSpc>
              <a:spcAft>
                <a:spcPts val="700"/>
              </a:spcAft>
              <a:buFont typeface="Symbol" panose="05050102010706020507" pitchFamily="18" charset="2"/>
              <a:buChar char=""/>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1500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Calibri" panose="020F0502020204030204" pitchFamily="34" charset="0"/>
              </a:rPr>
              <a:t>Explain to students what would happen if they called 999. You may wish to use the following information to help you: </a:t>
            </a:r>
            <a:r>
              <a:rPr lang="en-GB" sz="1800" u="sng"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hlinkClick r:id="rId3"/>
              </a:rPr>
              <a:t>www.londonambulance.nhs.uk/calling-us/calling-999</a:t>
            </a:r>
            <a:r>
              <a:rPr lang="en-GB" sz="1800" u="none"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but key points that should be covered include:</a:t>
            </a:r>
            <a:endParaRPr lang="en-GB" sz="1800" u="none"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Once connected to a call handler, they will have to say which service they need (i.e. ambulance, police, fire, or coast guard) and answer some questions to establish what is wrong, e.g. Where are they? What has happened? This will help the operator to decide on the most appropriate response. Dialling 999 doesn't necessarily mean an ambulance will be dispatched. The call handler will decide what's appropriate.</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 caller should then stay on the phone, as the ambulance control room might have more questions, e.g. about the age and medical history of the person. The call handler will say when they have all the information they need. </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 caller might also be given instructions about how to give first aid until the ambulance arrives.</a:t>
            </a:r>
          </a:p>
          <a:p>
            <a:pPr marL="342900" lvl="0" indent="-342900">
              <a:lnSpc>
                <a:spcPts val="1550"/>
              </a:lnSpc>
              <a:spcAft>
                <a:spcPts val="700"/>
              </a:spcAft>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There are a number of things people can do to assist the ambulance service, e.g. stay with the person until help arrives, call the ambulance service back if their condition changes, ask someone to wait by the door and let the paramedics in when they arrive, tell the paramedics what the individual has taken, any medication they might be on and any allergies they have.</a:t>
            </a:r>
          </a:p>
          <a:p>
            <a:pPr marL="342900" lvl="0" indent="-342900">
              <a:lnSpc>
                <a:spcPts val="1550"/>
              </a:lnSpc>
              <a:spcAft>
                <a:spcPts val="700"/>
              </a:spcAft>
              <a:buFont typeface="Symbol" panose="05050102010706020507" pitchFamily="18" charset="2"/>
              <a:buChar char=""/>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Finally, ask students to discuss how Oscar might manage a negative response from his friends for calling for help – how might he respond to any teasing or criticism of his decision?</a:t>
            </a: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Suggestions might include: Showing confidence and assertiveness in his decision; using humour; asking his friends to empathise; ignoring them.</a:t>
            </a:r>
          </a:p>
          <a:p>
            <a:pPr marL="0" lvl="0" indent="0">
              <a:lnSpc>
                <a:spcPts val="1550"/>
              </a:lnSpc>
              <a:spcAft>
                <a:spcPts val="700"/>
              </a:spcAft>
              <a:buFont typeface="Symbol" panose="05050102010706020507" pitchFamily="18" charset="2"/>
              <a:buNone/>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ts val="1550"/>
              </a:lnSpc>
              <a:spcAft>
                <a:spcPts val="700"/>
              </a:spcAft>
              <a:buFont typeface="Symbol" panose="05050102010706020507" pitchFamily="18" charset="2"/>
              <a:buNone/>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D1C1D"/>
              </a:solidFill>
              <a:effectLst/>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1384631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D1C1D"/>
                </a:solidFill>
                <a:effectLst/>
                <a:latin typeface="Century Gothic" panose="020B0502020202020204" pitchFamily="34" charset="0"/>
              </a:rPr>
              <a:t>Teacher notes – Reflection and endpoint assessment (5 mins)</a:t>
            </a:r>
          </a:p>
          <a:p>
            <a:endParaRPr lang="en-US" dirty="0">
              <a:solidFill>
                <a:srgbClr val="1D1C1D"/>
              </a:solidFill>
              <a:effectLst/>
              <a:latin typeface="Century Gothic" panose="020B0502020202020204" pitchFamily="34"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Working on their own, ask students to write down a 5-point action plan on five separate </a:t>
            </a:r>
            <a:r>
              <a:rPr lang="en-GB" sz="1800" dirty="0" err="1">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post-it</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notes for peers in their year group on how to stay safe and keep each other safe at social events that might involve drugs and/or alcohol. Then, ask students to stick their </a:t>
            </a:r>
            <a:r>
              <a:rPr lang="en-GB" sz="1800" dirty="0" err="1">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post-it</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notes on the board. Group these into common themes and share common strategies with the class.</a:t>
            </a:r>
          </a:p>
          <a:p>
            <a:endParaRPr lang="en-US" dirty="0">
              <a:solidFill>
                <a:srgbClr val="1D1C1D"/>
              </a:solidFill>
              <a:effectLst/>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570676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Signposting support (5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C1D"/>
              </a:solidFill>
              <a:effectLst/>
              <a:latin typeface="Century Gothic" panose="020B0502020202020204" pitchFamily="34"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Ensure that students know where they can seek help and advice, both now and in the future, if they are concerned about substance use or personal safety. Students wishing to seek further guidance can:</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Speak to a tutor, pastoral lead or other trusted member of staff in the school</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Contact Childline </a:t>
            </a:r>
            <a:r>
              <a:rPr lang="en-GB" sz="1800" u="sng"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hlinkClick r:id="rId3"/>
              </a:rPr>
              <a:t>www.childline.org.uk</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0800 1111</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Visit  </a:t>
            </a:r>
            <a:r>
              <a:rPr lang="en-GB" sz="1800" u="sng"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hlinkClick r:id="rId4"/>
              </a:rPr>
              <a:t>www.talktofrank.com/</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0300 1236600</a:t>
            </a:r>
          </a:p>
          <a:p>
            <a:pPr marL="342900" lvl="0" indent="-342900">
              <a:lnSpc>
                <a:spcPts val="1550"/>
              </a:lnSpc>
              <a:spcAft>
                <a:spcPts val="700"/>
              </a:spcAft>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Visit </a:t>
            </a:r>
            <a:r>
              <a:rPr lang="en-GB" sz="1800" u="sng"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hlinkClick r:id="rId5"/>
              </a:rPr>
              <a:t>www.nhs.uk/live-well/alcohol-support</a:t>
            </a: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C1D"/>
              </a:solidFill>
              <a:effectLst/>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20</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Extension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C1D"/>
              </a:solidFill>
              <a:effectLst/>
              <a:latin typeface="Century Gothic" panose="020B0502020202020204" pitchFamily="34"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Ask students to create an awareness campaign about how to respond in an emergency situation, e.g. by putting an individual in the recovery position, using </a:t>
            </a:r>
            <a:r>
              <a:rPr lang="en-GB" sz="1800" u="sng"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hlinkClick r:id="rId3"/>
              </a:rPr>
              <a:t>www.nhs.uk/using-the-nhs/nhs-services/urgent-and-emergency-care/when-to-call-999/</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and </a:t>
            </a:r>
            <a:r>
              <a:rPr lang="en-GB" sz="1800" u="sng"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hlinkClick r:id="rId4"/>
              </a:rPr>
              <a:t>www.talktofrank.com/get-help/what-to-do-in-an-emergency</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to help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21</a:t>
            </a:fld>
            <a:endParaRPr lang="en-US"/>
          </a:p>
        </p:txBody>
      </p:sp>
    </p:spTree>
    <p:extLst>
      <p:ext uri="{BB962C8B-B14F-4D97-AF65-F5344CB8AC3E}">
        <p14:creationId xmlns:p14="http://schemas.microsoft.com/office/powerpoint/2010/main" val="133570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7</a:t>
            </a:fld>
            <a:endParaRPr lang="en-US"/>
          </a:p>
        </p:txBody>
      </p:sp>
    </p:spTree>
    <p:extLst>
      <p:ext uri="{BB962C8B-B14F-4D97-AF65-F5344CB8AC3E}">
        <p14:creationId xmlns:p14="http://schemas.microsoft.com/office/powerpoint/2010/main" val="156521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9</a:t>
            </a:fld>
            <a:endParaRPr lang="en-US"/>
          </a:p>
        </p:txBody>
      </p:sp>
    </p:spTree>
    <p:extLst>
      <p:ext uri="{BB962C8B-B14F-4D97-AF65-F5344CB8AC3E}">
        <p14:creationId xmlns:p14="http://schemas.microsoft.com/office/powerpoint/2010/main" val="173892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Introduction (5 mins, slides 10-11)</a:t>
            </a:r>
          </a:p>
          <a:p>
            <a:endParaRPr lang="en-GB" dirty="0"/>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Ensure ground rules are established with the group before teaching this lesson and make students aware of the question box, which will be available throughout the lesson. Explain that if they have worries or questions during or after the lesson, that they do not want to raise in front of the class, they can write their question on a piece of paper, anonymously or with their name, and put it in the question box. </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Introduction (5 mins, slides 10-11)</a:t>
            </a:r>
          </a:p>
          <a:p>
            <a:endParaRPr lang="en-US" dirty="0"/>
          </a:p>
          <a:p>
            <a:pPr marL="0" marR="0" lvl="0" indent="0" algn="l" defTabSz="914400" rtl="0" eaLnBrk="1" fontAlgn="auto" latinLnBrk="0" hangingPunct="1">
              <a:lnSpc>
                <a:spcPct val="115000"/>
              </a:lnSpc>
              <a:spcBef>
                <a:spcPts val="0"/>
              </a:spcBef>
              <a:spcAft>
                <a:spcPts val="700"/>
              </a:spcAft>
              <a:buClrTx/>
              <a:buSzTx/>
              <a:buFontTx/>
              <a:buNone/>
              <a:tabLst/>
              <a:defRP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Introduce the learning objective and outcomes and explain that today’s lesson will explore the impact of substance use on risk taking and personal safety.</a:t>
            </a:r>
          </a:p>
          <a:p>
            <a:pPr>
              <a:lnSpc>
                <a:spcPct val="115000"/>
              </a:lnSpc>
              <a:spcAft>
                <a:spcPts val="700"/>
              </a:spcAft>
            </a:pPr>
            <a:br>
              <a:rPr lang="en-US" dirty="0"/>
            </a:b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383085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D1C1D"/>
                </a:solidFill>
                <a:effectLst/>
                <a:latin typeface="Century Gothic" panose="020B0502020202020204" pitchFamily="34" charset="0"/>
              </a:rPr>
              <a:t>Teacher notes – Baseline assessment activity (10 mins)</a:t>
            </a:r>
          </a:p>
          <a:p>
            <a:endParaRPr lang="en-US" dirty="0">
              <a:solidFill>
                <a:srgbClr val="1D1C1D"/>
              </a:solidFill>
              <a:effectLst/>
              <a:latin typeface="Century Gothic" panose="020B0502020202020204" pitchFamily="34"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Ask students to complete Resource 1: Four key questions, writing down all the effects and risks of using substances, including alcohol and other drugs that they know of. As this is a baseline assessment, they should work on their own, without any prompting or examples.</a:t>
            </a:r>
          </a:p>
          <a:p>
            <a:pPr>
              <a:lnSpc>
                <a:spcPts val="1550"/>
              </a:lnSpc>
              <a:spcAft>
                <a:spcPts val="700"/>
              </a:spcAft>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Afterwards, ask students to share their ideas as a class with you. Draw out any common ideas, misconceptions or stereotypes about drugs and alcohol emerging from their feedback. This will allow you to gauge students’ current attitudes and beliefs, as well as what they can remember from their earlier lessons. </a:t>
            </a: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Once completed, make sure students have added their names to their grids and collect in, as these will be revisited at the end of lesson 3 to demonstrate progress.  </a:t>
            </a:r>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310394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Making decisions (10 mins)</a:t>
            </a:r>
          </a:p>
          <a:p>
            <a:endParaRPr lang="en-GB" dirty="0"/>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In pairs, ask students to complete Resource 2: Increase, decrease, it depends about the effects of alcohol and other drugs on decision making. You could use a thumbs up/thumbs down approach to class feedback. If students have answered ‘it depends’ for any of the risks, ask volunteers to explain their reasons for this. After each statement, share the answer and the supporting information, using Resource 2a: Increase, decrease, it depends: Teacher notes. </a:t>
            </a:r>
          </a:p>
          <a:p>
            <a:pPr>
              <a:lnSpc>
                <a:spcPts val="1550"/>
              </a:lnSpc>
              <a:spcAft>
                <a:spcPts val="700"/>
              </a:spcAft>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Then, explain to students that if more than one of these factors are added to a scenario, the level of risk increases, and an individual may become increasingly vulnerable.</a:t>
            </a: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N.B.  A person’s vulnerability may increase when they are under the influence of drugs and alcohol, but it is important to avoid victim blaming when discussing the risks people face; being under the influence does not make them responsible, or to blame, for the actions of others towards them. Please refer to the Teacher guidance notes for more on how to respond to victim-blaming language.</a:t>
            </a: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Support: </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Give students statements 1-5 only.</a:t>
            </a:r>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For each statement, ask students to explain their answer by identifying the reasons for the risk being increased or decreased.</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100160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Getting home (10 mins, slides 14-16)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C1D"/>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Ask students to read the scenario from Resource 3: Getting home. Ask students to ‘think, pair, share’ the different options Isla has, and the risks involved in each, using the previous activity to help them (e.g. how many ‘risk factors’ are present in the scenario?). Create a whole class mind map of options.</a:t>
            </a:r>
            <a:endParaRPr lang="en-US" dirty="0">
              <a:solidFill>
                <a:srgbClr val="1D1C1D"/>
              </a:solidFill>
              <a:effectLst/>
              <a:latin typeface="Century Gothic" panose="020B0502020202020204" pitchFamily="34" charset="0"/>
            </a:endParaRPr>
          </a:p>
          <a:p>
            <a:endParaRPr lang="en-GB" dirty="0"/>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Support: </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Provide students with Resource 3a: Isla’s options and ask them to select what they think the best option might be in this instance and why.</a:t>
            </a:r>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Ask students to script a positive resolution to a conversation between Beth, Charlie and Isla in which Isla decides not to accept the lift due to Beth’s drinking.</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120504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D1C1D"/>
                </a:solidFill>
                <a:effectLst/>
                <a:latin typeface="Century Gothic" panose="020B0502020202020204" pitchFamily="34" charset="0"/>
              </a:rPr>
              <a:t>Teacher notes – Getting home (10 mins, slides 14-16)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C1D"/>
              </a:solidFill>
              <a:effectLst/>
              <a:latin typeface="Century Gothic" panose="020B0502020202020204" pitchFamily="34" charset="0"/>
            </a:endParaRPr>
          </a:p>
          <a:p>
            <a:pPr>
              <a:lnSpc>
                <a:spcPct val="11500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Then, in pairs, ask them to discuss what Isla’s best option might be and why.</a:t>
            </a:r>
          </a:p>
          <a:p>
            <a:pPr>
              <a:lnSpc>
                <a:spcPts val="1550"/>
              </a:lnSpc>
              <a:spcAft>
                <a:spcPts val="700"/>
              </a:spcAft>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Take feedback, drawing out key learning:</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As Beth has had at least ‘several drinks’, her blood alcohol level will be over the legal limit to drive</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Sometimes young people can feel that they have to engage in risky behaviour because there is no other option available to them. It’s important to make it clear that their safety is always a priority and that there is often another, safer option</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In this instance, options might include: accepting the lift, trying to persuade Beth not to drive and Charlie not to accept the lift, going back into the party, going back into the house and finding a safe space, phoning a parent/carer/relative/friend, getting a taxi with a friend, walking home/to a safe place</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Students should consider the consequences of each option and recognise that there may not be a ‘perfect’ solution, for example, walking home alone may carry its own risks</a:t>
            </a:r>
          </a:p>
          <a:p>
            <a:pPr marL="342900" lvl="0" indent="-342900">
              <a:lnSpc>
                <a:spcPts val="1550"/>
              </a:lnSpc>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In this instance, the safest response is likely to be phoning a parent/carer/relative or friend, getting a taxi with a friend, or going back into the house and finding a safe space to wait in until somebody else collects them</a:t>
            </a:r>
          </a:p>
          <a:p>
            <a:pPr marL="342900" lvl="0" indent="-342900">
              <a:lnSpc>
                <a:spcPts val="1550"/>
              </a:lnSpc>
              <a:spcAft>
                <a:spcPts val="700"/>
              </a:spcAft>
              <a:buFont typeface="Symbol" panose="05050102010706020507" pitchFamily="18" charset="2"/>
              <a:buChar char=""/>
            </a:pP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Students will have different opinions about the best response – some may have concerns about whether refusing to accept the lift would upset Charlie or Beth, some may be worried about Isla going back into an unsafe environment, some might question whether Isla would get herself or her friends in trouble if she phoned a parent/carer/relative. It is important to stress that, while valid concerns, these do not outweigh the risks involved in accepting a lift from someone who is driving under the influence.</a:t>
            </a:r>
          </a:p>
          <a:p>
            <a:pPr marL="342900" lvl="0" indent="-342900">
              <a:lnSpc>
                <a:spcPts val="1550"/>
              </a:lnSpc>
              <a:spcAft>
                <a:spcPts val="700"/>
              </a:spcAft>
              <a:buFont typeface="Symbol" panose="05050102010706020507" pitchFamily="18" charset="2"/>
              <a:buChar char=""/>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Support: </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Provide students with Resource 3a: Isla’s options and ask them to select what they think the best option might be in this instance and why.</a:t>
            </a:r>
          </a:p>
          <a:p>
            <a:pPr>
              <a:lnSpc>
                <a:spcPts val="1550"/>
              </a:lnSpc>
              <a:spcAft>
                <a:spcPts val="700"/>
              </a:spcAft>
            </a:pPr>
            <a:r>
              <a:rPr lang="en-GB" sz="1800" dirty="0">
                <a:solidFill>
                  <a:srgbClr val="A73679"/>
                </a:solidFill>
                <a:effectLst/>
                <a:latin typeface="Century Gothic" panose="020B0502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Ask students to script a positive resolution to a conversation between Beth, Charlie and Isla in which Isla decides not to accept the lift due to Beth’s drinking.</a:t>
            </a:r>
          </a:p>
          <a:p>
            <a:pPr marL="342900" lvl="0" indent="-342900">
              <a:lnSpc>
                <a:spcPts val="1550"/>
              </a:lnSpc>
              <a:spcAft>
                <a:spcPts val="700"/>
              </a:spcAft>
              <a:buFont typeface="Symbol" panose="05050102010706020507" pitchFamily="18" charset="2"/>
              <a:buChar char=""/>
            </a:pPr>
            <a:endParaRPr lang="en-GB" sz="18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362701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b="0" i="0" dirty="0">
              <a:latin typeface="Century Gothic" panose="020B0502020202020204" pitchFamily="34" charset="0"/>
            </a:endParaRPr>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b="0" i="0" dirty="0">
              <a:latin typeface="Century Gothic" panose="020B0502020202020204" pitchFamily="34" charset="0"/>
            </a:endParaRPr>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b="0" i="0" dirty="0">
              <a:latin typeface="Century Gothic" panose="020B0502020202020204" pitchFamily="34" charset="0"/>
            </a:endParaRPr>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US" sz="1463" b="0" i="0" dirty="0">
              <a:latin typeface="Century Gothic" panose="020B0502020202020204" pitchFamily="34" charset="0"/>
            </a:endParaRPr>
          </a:p>
          <a:p>
            <a:endParaRPr lang="en-GB" sz="1463" b="0" i="0" dirty="0">
              <a:latin typeface="Century Gothic" panose="020B0502020202020204" pitchFamily="34" charset="0"/>
            </a:endParaRPr>
          </a:p>
          <a:p>
            <a:r>
              <a:rPr lang="en-GB" sz="1463" b="0" i="0" dirty="0">
                <a:latin typeface="Century Gothic" panose="020B0502020202020204" pitchFamily="34" charset="0"/>
              </a:rPr>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i="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518025" cy="524175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relevant subject knowledge and guidance on establishing a safe classroom environment, including sharing ground rules, the limits of confidentiality, approaching the topic sensitively and handling questions effectively. </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164747"/>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a:lnSpc>
                <a:spcPts val="2300"/>
              </a:lnSpc>
            </a:pPr>
            <a:r>
              <a:rPr lang="en-GB"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b="0" i="0" dirty="0">
              <a:latin typeface="Century Gothic" panose="020B0502020202020204" pitchFamily="34" charset="0"/>
            </a:endParaRPr>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2FFF7E"/>
          </p15:clr>
        </p15:guide>
        <p15:guide id="2" pos="6240" userDrawn="1">
          <p15:clr>
            <a:srgbClr val="2FFF7E"/>
          </p15:clr>
        </p15:guide>
        <p15:guide id="3" pos="204" userDrawn="1">
          <p15:clr>
            <a:srgbClr val="2FFF7E"/>
          </p15:clr>
        </p15:guide>
        <p15:guide id="4" pos="1005" userDrawn="1">
          <p15:clr>
            <a:srgbClr val="2FFF7E"/>
          </p15:clr>
        </p15:guide>
        <p15:guide id="5" pos="1210" userDrawn="1">
          <p15:clr>
            <a:srgbClr val="2FFF7E"/>
          </p15:clr>
        </p15:guide>
        <p15:guide id="6" pos="2011" userDrawn="1">
          <p15:clr>
            <a:srgbClr val="2FFF7E"/>
          </p15:clr>
        </p15:guide>
        <p15:guide id="7" pos="2216" userDrawn="1">
          <p15:clr>
            <a:srgbClr val="2FFF7E"/>
          </p15:clr>
        </p15:guide>
        <p15:guide id="8" pos="3017" userDrawn="1">
          <p15:clr>
            <a:srgbClr val="2FFF7E"/>
          </p15:clr>
        </p15:guide>
        <p15:guide id="9" pos="3222" userDrawn="1">
          <p15:clr>
            <a:srgbClr val="2FFF7E"/>
          </p15:clr>
        </p15:guide>
        <p15:guide id="10" pos="4023" userDrawn="1">
          <p15:clr>
            <a:srgbClr val="2FFF7E"/>
          </p15:clr>
        </p15:guide>
        <p15:guide id="11" pos="4228" userDrawn="1">
          <p15:clr>
            <a:srgbClr val="2FFF7E"/>
          </p15:clr>
        </p15:guide>
        <p15:guide id="12" pos="5029" userDrawn="1">
          <p15:clr>
            <a:srgbClr val="2FFF7E"/>
          </p15:clr>
        </p15:guide>
        <p15:guide id="13" pos="5234" userDrawn="1">
          <p15:clr>
            <a:srgbClr val="2FFF7E"/>
          </p15:clr>
        </p15:guide>
        <p15:guide id="14" pos="6035" userDrawn="1">
          <p15:clr>
            <a:srgbClr val="2FFF7E"/>
          </p15:clr>
        </p15:guide>
        <p15:guide id="15" orient="horz" userDrawn="1">
          <p15:clr>
            <a:srgbClr val="2FFF7E"/>
          </p15:clr>
        </p15:guide>
        <p15:guide id="16" orient="horz" pos="4320" userDrawn="1">
          <p15:clr>
            <a:srgbClr val="2FFF7E"/>
          </p15:clr>
        </p15:guide>
        <p15:guide id="17" orient="horz" pos="204" userDrawn="1">
          <p15:clr>
            <a:srgbClr val="2FFF7E"/>
          </p15:clr>
        </p15:guide>
        <p15:guide id="18" orient="horz" pos="685" userDrawn="1">
          <p15:clr>
            <a:srgbClr val="2FFF7E"/>
          </p15:clr>
        </p15:guide>
        <p15:guide id="19" orient="horz" pos="890" userDrawn="1">
          <p15:clr>
            <a:srgbClr val="2FFF7E"/>
          </p15:clr>
        </p15:guide>
        <p15:guide id="20" orient="horz" pos="1371" userDrawn="1">
          <p15:clr>
            <a:srgbClr val="2FFF7E"/>
          </p15:clr>
        </p15:guide>
        <p15:guide id="21" orient="horz" pos="1576" userDrawn="1">
          <p15:clr>
            <a:srgbClr val="2FFF7E"/>
          </p15:clr>
        </p15:guide>
        <p15:guide id="22" orient="horz" pos="2057" userDrawn="1">
          <p15:clr>
            <a:srgbClr val="2FFF7E"/>
          </p15:clr>
        </p15:guide>
        <p15:guide id="23" orient="horz" pos="2262" userDrawn="1">
          <p15:clr>
            <a:srgbClr val="2FFF7E"/>
          </p15:clr>
        </p15:guide>
        <p15:guide id="24" orient="horz" pos="2743" userDrawn="1">
          <p15:clr>
            <a:srgbClr val="2FFF7E"/>
          </p15:clr>
        </p15:guide>
        <p15:guide id="25" orient="horz" pos="2948" userDrawn="1">
          <p15:clr>
            <a:srgbClr val="2FFF7E"/>
          </p15:clr>
        </p15:guide>
        <p15:guide id="26" orient="horz" pos="3429" userDrawn="1">
          <p15:clr>
            <a:srgbClr val="2FFF7E"/>
          </p15:clr>
        </p15:guide>
        <p15:guide id="27" orient="horz" pos="3634" userDrawn="1">
          <p15:clr>
            <a:srgbClr val="2FFF7E"/>
          </p15:clr>
        </p15:guide>
        <p15:guide id="28" orient="horz" pos="4115" userDrawn="1">
          <p15:clr>
            <a:srgbClr val="2FFF7E"/>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talktofrank.com/"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hyperlink" Target="http://www.nhs.uk/live-well/alcohol-support" TargetMode="External"/><Relationship Id="rId5" Type="http://schemas.openxmlformats.org/officeDocument/2006/relationships/hyperlink" Target="http://www.childline.org.uk/" TargetMode="Externa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www.nhs.uk/using-the-nhs/nhs-services/urgent-and-emergency-care/when-to-call-999/"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hyperlink" Target="http://www.talktofrank.com/get-help/what-to-do-in-an-emergenc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a:xfrm>
            <a:off x="198969" y="996078"/>
            <a:ext cx="5151120" cy="1325563"/>
          </a:xfrm>
        </p:spPr>
        <p:txBody>
          <a:bodyPr>
            <a:normAutofit fontScale="90000"/>
          </a:bodyPr>
          <a:lstStyle/>
          <a:p>
            <a:r>
              <a:rPr lang="en-US" dirty="0"/>
              <a:t>Drug education</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39606" y="3483582"/>
            <a:ext cx="5071113" cy="895913"/>
          </a:xfrm>
        </p:spPr>
        <p:txBody>
          <a:bodyPr/>
          <a:lstStyle/>
          <a:p>
            <a:pPr>
              <a:lnSpc>
                <a:spcPts val="3200"/>
              </a:lnSpc>
              <a:spcBef>
                <a:spcPts val="0"/>
              </a:spcBef>
            </a:pPr>
            <a:r>
              <a:rPr lang="en-US" sz="2400" dirty="0"/>
              <a:t>Assessing risk</a:t>
            </a:r>
          </a:p>
          <a:p>
            <a:pPr>
              <a:lnSpc>
                <a:spcPts val="3200"/>
              </a:lnSpc>
              <a:spcBef>
                <a:spcPts val="0"/>
              </a:spcBef>
            </a:pPr>
            <a:r>
              <a:rPr lang="en-US" dirty="0"/>
              <a:t>Year 10-11: Lesson 1</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Placeholder 11">
            <a:extLst>
              <a:ext uri="{FF2B5EF4-FFF2-40B4-BE49-F238E27FC236}">
                <a16:creationId xmlns:a16="http://schemas.microsoft.com/office/drawing/2014/main" id="{E4C12C96-B4D6-3254-218D-AC88C21649C2}"/>
              </a:ext>
            </a:extLst>
          </p:cNvPr>
          <p:cNvPicPr>
            <a:picLocks noChangeAspect="1"/>
          </p:cNvPicPr>
          <p:nvPr/>
        </p:nvPicPr>
        <p:blipFill>
          <a:blip r:embed="rId2"/>
          <a:srcRect t="1207" b="1207"/>
          <a:stretch/>
        </p:blipFill>
        <p:spPr>
          <a:xfrm>
            <a:off x="6750838" y="1412875"/>
            <a:ext cx="2449299" cy="3382670"/>
          </a:xfrm>
          <a:prstGeom prst="rect">
            <a:avLst/>
          </a:prstGeom>
          <a:ln>
            <a:noFill/>
          </a:ln>
          <a:effectLst>
            <a:outerShdw blurRad="292100" dist="232131" dir="5400000" algn="tl" rotWithShape="0">
              <a:srgbClr val="333333">
                <a:alpha val="71669"/>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dirty="0"/>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2025</a:t>
            </a:r>
          </a:p>
        </p:txBody>
      </p:sp>
    </p:spTree>
    <p:extLst>
      <p:ext uri="{BB962C8B-B14F-4D97-AF65-F5344CB8AC3E}">
        <p14:creationId xmlns:p14="http://schemas.microsoft.com/office/powerpoint/2010/main" val="255290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745C9D-E4FC-ED65-A944-0DB4FAEFB885}"/>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2" name="Content Placeholder 4">
            <a:extLst>
              <a:ext uri="{FF2B5EF4-FFF2-40B4-BE49-F238E27FC236}">
                <a16:creationId xmlns:a16="http://schemas.microsoft.com/office/drawing/2014/main" id="{0C8EE239-4015-FA8D-9E1E-B899208915FD}"/>
              </a:ext>
            </a:extLst>
          </p:cNvPr>
          <p:cNvSpPr txBox="1">
            <a:spLocks/>
          </p:cNvSpPr>
          <p:nvPr/>
        </p:nvSpPr>
        <p:spPr>
          <a:xfrm>
            <a:off x="241191" y="1285338"/>
            <a:ext cx="3175778" cy="4650224"/>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2800"/>
              </a:lnSpc>
              <a:spcBef>
                <a:spcPts val="1100"/>
              </a:spcBef>
              <a:spcAft>
                <a:spcPts val="0"/>
              </a:spcAft>
            </a:pPr>
            <a:r>
              <a:rPr lang="en-US" dirty="0"/>
              <a:t>To learn about the impact of substance use on risk-taking and personal safety.</a:t>
            </a:r>
          </a:p>
        </p:txBody>
      </p:sp>
      <p:sp>
        <p:nvSpPr>
          <p:cNvPr id="9" name="Content Placeholder 5">
            <a:extLst>
              <a:ext uri="{FF2B5EF4-FFF2-40B4-BE49-F238E27FC236}">
                <a16:creationId xmlns:a16="http://schemas.microsoft.com/office/drawing/2014/main" id="{4716A9EE-378D-66AB-C6EF-8DF9DF8C1B47}"/>
              </a:ext>
            </a:extLst>
          </p:cNvPr>
          <p:cNvSpPr txBox="1">
            <a:spLocks/>
          </p:cNvSpPr>
          <p:nvPr/>
        </p:nvSpPr>
        <p:spPr>
          <a:xfrm>
            <a:off x="4067944" y="1285338"/>
            <a:ext cx="4625482" cy="4650224"/>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198000" indent="-198000">
              <a:lnSpc>
                <a:spcPts val="2800"/>
              </a:lnSpc>
              <a:spcBef>
                <a:spcPts val="1100"/>
              </a:spcBef>
              <a:spcAft>
                <a:spcPts val="0"/>
              </a:spcAft>
            </a:pPr>
            <a:r>
              <a:rPr lang="en-US" dirty="0"/>
              <a:t>We will be able to:</a:t>
            </a:r>
          </a:p>
          <a:p>
            <a:pPr marL="198000" indent="-198000">
              <a:lnSpc>
                <a:spcPts val="2800"/>
              </a:lnSpc>
              <a:spcBef>
                <a:spcPts val="1100"/>
              </a:spcBef>
              <a:spcAft>
                <a:spcPts val="0"/>
              </a:spcAft>
              <a:buFont typeface="Arial" panose="020B0604020202020204" pitchFamily="34" charset="0"/>
              <a:buChar char="•"/>
            </a:pPr>
            <a:r>
              <a:rPr lang="en-US" dirty="0" err="1"/>
              <a:t>analyse</a:t>
            </a:r>
            <a:r>
              <a:rPr lang="en-US" dirty="0"/>
              <a:t> how alcohol and other drugs affect decision-making</a:t>
            </a:r>
          </a:p>
          <a:p>
            <a:pPr marL="198000" indent="-198000">
              <a:lnSpc>
                <a:spcPts val="2800"/>
              </a:lnSpc>
              <a:spcBef>
                <a:spcPts val="1100"/>
              </a:spcBef>
              <a:spcAft>
                <a:spcPts val="0"/>
              </a:spcAft>
              <a:buFont typeface="Arial" panose="020B0604020202020204" pitchFamily="34" charset="0"/>
              <a:buChar char="•"/>
            </a:pPr>
            <a:r>
              <a:rPr lang="en-US" dirty="0"/>
              <a:t>assess the risks of substance </a:t>
            </a:r>
            <a:br>
              <a:rPr lang="en-US" dirty="0"/>
            </a:br>
            <a:r>
              <a:rPr lang="en-US" dirty="0"/>
              <a:t>use when travelling, </a:t>
            </a:r>
            <a:r>
              <a:rPr lang="en-US" dirty="0" err="1"/>
              <a:t>socialising</a:t>
            </a:r>
            <a:r>
              <a:rPr lang="en-US" dirty="0"/>
              <a:t> </a:t>
            </a:r>
            <a:br>
              <a:rPr lang="en-US" dirty="0"/>
            </a:br>
            <a:r>
              <a:rPr lang="en-US" dirty="0"/>
              <a:t>or alone</a:t>
            </a:r>
          </a:p>
          <a:p>
            <a:pPr marL="198000" indent="-198000">
              <a:lnSpc>
                <a:spcPts val="2800"/>
              </a:lnSpc>
              <a:spcBef>
                <a:spcPts val="1100"/>
              </a:spcBef>
              <a:spcAft>
                <a:spcPts val="0"/>
              </a:spcAft>
              <a:buFont typeface="Arial" panose="020B0604020202020204" pitchFamily="34" charset="0"/>
              <a:buChar char="•"/>
            </a:pPr>
            <a:r>
              <a:rPr lang="en-US" dirty="0"/>
              <a:t>explain ways to keep safe and support friends when </a:t>
            </a:r>
            <a:r>
              <a:rPr lang="en-US" dirty="0" err="1"/>
              <a:t>socialising</a:t>
            </a:r>
            <a:r>
              <a:rPr lang="en-US" dirty="0"/>
              <a:t> in situations involving alcohol or other drugs</a:t>
            </a:r>
          </a:p>
        </p:txBody>
      </p:sp>
    </p:spTree>
    <p:extLst>
      <p:ext uri="{BB962C8B-B14F-4D97-AF65-F5344CB8AC3E}">
        <p14:creationId xmlns:p14="http://schemas.microsoft.com/office/powerpoint/2010/main" val="375756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B73028-EDE4-09D5-5CE2-98F1E24B3F79}"/>
              </a:ext>
            </a:extLst>
          </p:cNvPr>
          <p:cNvSpPr>
            <a:spLocks noGrp="1"/>
          </p:cNvSpPr>
          <p:nvPr>
            <p:ph sz="half" idx="10"/>
          </p:nvPr>
        </p:nvSpPr>
        <p:spPr>
          <a:xfrm>
            <a:off x="232915" y="1303304"/>
            <a:ext cx="4023152" cy="4368246"/>
          </a:xfrm>
        </p:spPr>
        <p:txBody>
          <a:bodyPr>
            <a:normAutofit/>
          </a:bodyPr>
          <a:lstStyle/>
          <a:p>
            <a:pPr>
              <a:lnSpc>
                <a:spcPts val="3200"/>
              </a:lnSpc>
            </a:pPr>
            <a:r>
              <a:rPr lang="en-GB" sz="2400" dirty="0">
                <a:ea typeface="Lato" panose="020B0604020202020204" charset="0"/>
                <a:cs typeface="Lato" panose="020B0604020202020204" charset="0"/>
              </a:rPr>
              <a:t>Write down everything you know in response to the four key questions, about the effects and risks of using substances, including alcohol and other drugs. </a:t>
            </a:r>
            <a:endParaRPr lang="en-US" sz="2400" dirty="0">
              <a:ea typeface="Lato" panose="020B0604020202020204" charset="0"/>
              <a:cs typeface="Lato" panose="020B0604020202020204" charset="0"/>
            </a:endParaRPr>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3" y="543878"/>
            <a:ext cx="6256584" cy="694054"/>
          </a:xfrm>
        </p:spPr>
        <p:txBody>
          <a:bodyPr/>
          <a:lstStyle/>
          <a:p>
            <a:r>
              <a:rPr lang="en-US" dirty="0"/>
              <a:t>What’s our starting point?</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pic>
        <p:nvPicPr>
          <p:cNvPr id="7" name="Picture 6" descr="A white rectangular object with black text&#10;&#10;Description automatically generated">
            <a:extLst>
              <a:ext uri="{FF2B5EF4-FFF2-40B4-BE49-F238E27FC236}">
                <a16:creationId xmlns:a16="http://schemas.microsoft.com/office/drawing/2014/main" id="{445C546C-1DFD-43F6-781D-F3A622776582}"/>
              </a:ext>
            </a:extLst>
          </p:cNvPr>
          <p:cNvPicPr>
            <a:picLocks noChangeAspect="1"/>
          </p:cNvPicPr>
          <p:nvPr/>
        </p:nvPicPr>
        <p:blipFill>
          <a:blip r:embed="rId3"/>
          <a:stretch>
            <a:fillRect/>
          </a:stretch>
        </p:blipFill>
        <p:spPr>
          <a:xfrm>
            <a:off x="5281272" y="1237932"/>
            <a:ext cx="4313626" cy="5338205"/>
          </a:xfrm>
          <a:prstGeom prst="rect">
            <a:avLst/>
          </a:prstGeom>
        </p:spPr>
      </p:pic>
      <p:pic>
        <p:nvPicPr>
          <p:cNvPr id="9" name="Picture 8" descr="A green and black striped object&#10;&#10;Description automatically generated">
            <a:extLst>
              <a:ext uri="{FF2B5EF4-FFF2-40B4-BE49-F238E27FC236}">
                <a16:creationId xmlns:a16="http://schemas.microsoft.com/office/drawing/2014/main" id="{56C8CB27-6040-478B-F443-6AF057D25306}"/>
              </a:ext>
            </a:extLst>
          </p:cNvPr>
          <p:cNvPicPr>
            <a:picLocks noChangeAspect="1"/>
          </p:cNvPicPr>
          <p:nvPr/>
        </p:nvPicPr>
        <p:blipFill>
          <a:blip r:embed="rId4"/>
          <a:stretch>
            <a:fillRect/>
          </a:stretch>
        </p:blipFill>
        <p:spPr>
          <a:xfrm rot="12671323">
            <a:off x="5347763" y="2730262"/>
            <a:ext cx="292100" cy="2235200"/>
          </a:xfrm>
          <a:prstGeom prst="rect">
            <a:avLst/>
          </a:prstGeom>
        </p:spPr>
      </p:pic>
    </p:spTree>
    <p:extLst>
      <p:ext uri="{BB962C8B-B14F-4D97-AF65-F5344CB8AC3E}">
        <p14:creationId xmlns:p14="http://schemas.microsoft.com/office/powerpoint/2010/main" val="171329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B14EF-BD5F-6021-614C-21423A486FEB}"/>
              </a:ext>
            </a:extLst>
          </p:cNvPr>
          <p:cNvSpPr>
            <a:spLocks noGrp="1"/>
          </p:cNvSpPr>
          <p:nvPr>
            <p:ph type="title"/>
          </p:nvPr>
        </p:nvSpPr>
        <p:spPr/>
        <p:txBody>
          <a:bodyPr/>
          <a:lstStyle/>
          <a:p>
            <a:r>
              <a:rPr lang="en-US" dirty="0"/>
              <a:t>Making decisions</a:t>
            </a:r>
            <a:endParaRPr lang="en-GB" dirty="0"/>
          </a:p>
        </p:txBody>
      </p:sp>
      <p:sp>
        <p:nvSpPr>
          <p:cNvPr id="6" name="Content Placeholder 5">
            <a:extLst>
              <a:ext uri="{FF2B5EF4-FFF2-40B4-BE49-F238E27FC236}">
                <a16:creationId xmlns:a16="http://schemas.microsoft.com/office/drawing/2014/main" id="{A5817376-BC96-C953-789A-D7F272361433}"/>
              </a:ext>
            </a:extLst>
          </p:cNvPr>
          <p:cNvSpPr>
            <a:spLocks noGrp="1"/>
          </p:cNvSpPr>
          <p:nvPr>
            <p:ph sz="half" idx="10"/>
          </p:nvPr>
        </p:nvSpPr>
        <p:spPr>
          <a:xfrm>
            <a:off x="232915" y="1303304"/>
            <a:ext cx="4427985" cy="4368246"/>
          </a:xfrm>
        </p:spPr>
        <p:txBody>
          <a:bodyPr>
            <a:normAutofit/>
          </a:bodyPr>
          <a:lstStyle/>
          <a:p>
            <a:pPr>
              <a:lnSpc>
                <a:spcPts val="3200"/>
              </a:lnSpc>
              <a:spcBef>
                <a:spcPts val="1500"/>
              </a:spcBef>
            </a:pPr>
            <a:r>
              <a:rPr lang="en-GB" sz="2400" dirty="0">
                <a:ea typeface="Lato" panose="020B0604020202020204" charset="0"/>
                <a:cs typeface="Lato" panose="020B0604020202020204" charset="0"/>
              </a:rPr>
              <a:t>Complete the Increase, decrease, it depends activity about the effects of alcohol and other drugs on decision making.</a:t>
            </a:r>
          </a:p>
          <a:p>
            <a:pPr>
              <a:lnSpc>
                <a:spcPts val="3200"/>
              </a:lnSpc>
              <a:spcBef>
                <a:spcPts val="1500"/>
              </a:spcBef>
            </a:pPr>
            <a:r>
              <a:rPr lang="en-GB" sz="2400" dirty="0">
                <a:ea typeface="Lato" panose="020B0604020202020204" charset="0"/>
                <a:cs typeface="Lato" panose="020B0604020202020204" charset="0"/>
              </a:rPr>
              <a:t>If you have answered ‘it depends’ for any of the risks, explain your reasoning.</a:t>
            </a:r>
          </a:p>
        </p:txBody>
      </p:sp>
      <p:sp>
        <p:nvSpPr>
          <p:cNvPr id="4" name="Slide Number Placeholder 3">
            <a:extLst>
              <a:ext uri="{FF2B5EF4-FFF2-40B4-BE49-F238E27FC236}">
                <a16:creationId xmlns:a16="http://schemas.microsoft.com/office/drawing/2014/main" id="{4D463133-AF52-81E6-084A-2FF54AF0D47B}"/>
              </a:ext>
            </a:extLst>
          </p:cNvPr>
          <p:cNvSpPr>
            <a:spLocks noGrp="1"/>
          </p:cNvSpPr>
          <p:nvPr>
            <p:ph type="sldNum" sz="quarter" idx="4"/>
          </p:nvPr>
        </p:nvSpPr>
        <p:spPr/>
        <p:txBody>
          <a:bodyPr/>
          <a:lstStyle/>
          <a:p>
            <a:r>
              <a:rPr lang="en-GB"/>
              <a:t>© PSHE Association 2025</a:t>
            </a:r>
            <a:endParaRPr lang="en-GB" dirty="0"/>
          </a:p>
        </p:txBody>
      </p:sp>
      <p:pic>
        <p:nvPicPr>
          <p:cNvPr id="2" name="Google Shape;398;p16">
            <a:extLst>
              <a:ext uri="{FF2B5EF4-FFF2-40B4-BE49-F238E27FC236}">
                <a16:creationId xmlns:a16="http://schemas.microsoft.com/office/drawing/2014/main" id="{EE489D1D-792D-CA3D-7CBC-A47C9EBACBFD}"/>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01624" y="5898239"/>
            <a:ext cx="408764" cy="664804"/>
          </a:xfrm>
          <a:prstGeom prst="rect">
            <a:avLst/>
          </a:prstGeom>
          <a:noFill/>
          <a:ln>
            <a:noFill/>
          </a:ln>
        </p:spPr>
      </p:pic>
      <p:pic>
        <p:nvPicPr>
          <p:cNvPr id="3" name="Google Shape;399;p16">
            <a:extLst>
              <a:ext uri="{FF2B5EF4-FFF2-40B4-BE49-F238E27FC236}">
                <a16:creationId xmlns:a16="http://schemas.microsoft.com/office/drawing/2014/main" id="{E29BDE70-E851-C06C-9AE6-D2A2D72329A2}"/>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710389" y="6051927"/>
            <a:ext cx="440209" cy="480636"/>
          </a:xfrm>
          <a:prstGeom prst="rect">
            <a:avLst/>
          </a:prstGeom>
          <a:noFill/>
          <a:ln>
            <a:noFill/>
          </a:ln>
        </p:spPr>
      </p:pic>
      <p:pic>
        <p:nvPicPr>
          <p:cNvPr id="13" name="Picture 12" descr="A pencil and a test paper&#10;&#10;Description automatically generated with medium confidence">
            <a:extLst>
              <a:ext uri="{FF2B5EF4-FFF2-40B4-BE49-F238E27FC236}">
                <a16:creationId xmlns:a16="http://schemas.microsoft.com/office/drawing/2014/main" id="{1714BE6E-94E7-4E39-945A-98ABEE33AF32}"/>
              </a:ext>
            </a:extLst>
          </p:cNvPr>
          <p:cNvPicPr>
            <a:picLocks noChangeAspect="1"/>
          </p:cNvPicPr>
          <p:nvPr/>
        </p:nvPicPr>
        <p:blipFill>
          <a:blip r:embed="rId7"/>
          <a:stretch>
            <a:fillRect/>
          </a:stretch>
        </p:blipFill>
        <p:spPr>
          <a:xfrm>
            <a:off x="4845999" y="1237931"/>
            <a:ext cx="4424655" cy="5325111"/>
          </a:xfrm>
          <a:prstGeom prst="rect">
            <a:avLst/>
          </a:prstGeom>
        </p:spPr>
      </p:pic>
    </p:spTree>
    <p:extLst>
      <p:ext uri="{BB962C8B-B14F-4D97-AF65-F5344CB8AC3E}">
        <p14:creationId xmlns:p14="http://schemas.microsoft.com/office/powerpoint/2010/main" val="285587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ack and grey background with a dotted line&#10;&#10;Description automatically generated">
            <a:extLst>
              <a:ext uri="{FF2B5EF4-FFF2-40B4-BE49-F238E27FC236}">
                <a16:creationId xmlns:a16="http://schemas.microsoft.com/office/drawing/2014/main" id="{4E3DC44A-B1FC-87AE-5D5A-E3E57562C2D1}"/>
              </a:ext>
            </a:extLst>
          </p:cNvPr>
          <p:cNvPicPr>
            <a:picLocks noChangeAspect="1"/>
          </p:cNvPicPr>
          <p:nvPr/>
        </p:nvPicPr>
        <p:blipFill>
          <a:blip r:embed="rId3"/>
          <a:stretch>
            <a:fillRect/>
          </a:stretch>
        </p:blipFill>
        <p:spPr>
          <a:xfrm>
            <a:off x="0" y="4753356"/>
            <a:ext cx="9906000" cy="2108318"/>
          </a:xfrm>
          <a:prstGeom prst="rect">
            <a:avLst/>
          </a:prstGeom>
        </p:spPr>
      </p:pic>
      <p:sp>
        <p:nvSpPr>
          <p:cNvPr id="5" name="Title 4">
            <a:extLst>
              <a:ext uri="{FF2B5EF4-FFF2-40B4-BE49-F238E27FC236}">
                <a16:creationId xmlns:a16="http://schemas.microsoft.com/office/drawing/2014/main" id="{2CF963F7-857C-D4DA-B685-634ECCF3AFAD}"/>
              </a:ext>
            </a:extLst>
          </p:cNvPr>
          <p:cNvSpPr>
            <a:spLocks noGrp="1"/>
          </p:cNvSpPr>
          <p:nvPr>
            <p:ph type="title"/>
          </p:nvPr>
        </p:nvSpPr>
        <p:spPr/>
        <p:txBody>
          <a:bodyPr/>
          <a:lstStyle/>
          <a:p>
            <a:r>
              <a:rPr lang="en-US" dirty="0"/>
              <a:t>Getting home</a:t>
            </a:r>
            <a:endParaRPr lang="en-GB" dirty="0"/>
          </a:p>
        </p:txBody>
      </p:sp>
      <p:sp>
        <p:nvSpPr>
          <p:cNvPr id="4" name="Slide Number Placeholder 3">
            <a:extLst>
              <a:ext uri="{FF2B5EF4-FFF2-40B4-BE49-F238E27FC236}">
                <a16:creationId xmlns:a16="http://schemas.microsoft.com/office/drawing/2014/main" id="{73CB9E92-B2B5-41A0-7652-A93AB73738BC}"/>
              </a:ext>
            </a:extLst>
          </p:cNvPr>
          <p:cNvSpPr>
            <a:spLocks noGrp="1"/>
          </p:cNvSpPr>
          <p:nvPr>
            <p:ph type="sldNum" sz="quarter" idx="4"/>
          </p:nvPr>
        </p:nvSpPr>
        <p:spPr/>
        <p:txBody>
          <a:bodyPr/>
          <a:lstStyle/>
          <a:p>
            <a:r>
              <a:rPr lang="en-GB"/>
              <a:t>© PSHE Association 2025</a:t>
            </a:r>
            <a:endParaRPr lang="en-GB" dirty="0"/>
          </a:p>
        </p:txBody>
      </p:sp>
      <p:sp>
        <p:nvSpPr>
          <p:cNvPr id="8" name="TextBox 7">
            <a:extLst>
              <a:ext uri="{FF2B5EF4-FFF2-40B4-BE49-F238E27FC236}">
                <a16:creationId xmlns:a16="http://schemas.microsoft.com/office/drawing/2014/main" id="{E540E4AC-FBA1-CC10-F0AB-819643E4CFFB}"/>
              </a:ext>
            </a:extLst>
          </p:cNvPr>
          <p:cNvSpPr txBox="1"/>
          <p:nvPr/>
        </p:nvSpPr>
        <p:spPr>
          <a:xfrm>
            <a:off x="211648" y="1285825"/>
            <a:ext cx="8918917"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a:t>
            </a:r>
            <a:r>
              <a:rPr lang="en-GB" sz="2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ead the scenario from Resource 3: Getting home </a:t>
            </a:r>
            <a:endParaRPr lang="en-US" sz="2400" b="1" dirty="0">
              <a:solidFill>
                <a:schemeClr val="bg1"/>
              </a:solidFill>
              <a:latin typeface="Century Gothic" panose="020B0502020202020204" pitchFamily="34" charset="0"/>
            </a:endParaRPr>
          </a:p>
        </p:txBody>
      </p:sp>
      <p:grpSp>
        <p:nvGrpSpPr>
          <p:cNvPr id="2" name="Group 1">
            <a:extLst>
              <a:ext uri="{FF2B5EF4-FFF2-40B4-BE49-F238E27FC236}">
                <a16:creationId xmlns:a16="http://schemas.microsoft.com/office/drawing/2014/main" id="{9F39557B-047B-BB69-F3B9-AF82F2A6BEDC}"/>
              </a:ext>
            </a:extLst>
          </p:cNvPr>
          <p:cNvGrpSpPr/>
          <p:nvPr/>
        </p:nvGrpSpPr>
        <p:grpSpPr>
          <a:xfrm>
            <a:off x="371248" y="5859888"/>
            <a:ext cx="899744" cy="685958"/>
            <a:chOff x="422763" y="5716228"/>
            <a:chExt cx="1054391" cy="803860"/>
          </a:xfrm>
        </p:grpSpPr>
        <p:pic>
          <p:nvPicPr>
            <p:cNvPr id="3" name="Google Shape;374;p14">
              <a:extLst>
                <a:ext uri="{FF2B5EF4-FFF2-40B4-BE49-F238E27FC236}">
                  <a16:creationId xmlns:a16="http://schemas.microsoft.com/office/drawing/2014/main" id="{7FF2CC94-FAB7-DA66-CA80-138259FFD691}"/>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rot="917769" flipH="1">
              <a:off x="422763" y="5716228"/>
              <a:ext cx="401930" cy="803860"/>
            </a:xfrm>
            <a:prstGeom prst="rect">
              <a:avLst/>
            </a:prstGeom>
            <a:noFill/>
            <a:ln>
              <a:noFill/>
            </a:ln>
          </p:spPr>
        </p:pic>
        <p:pic>
          <p:nvPicPr>
            <p:cNvPr id="6" name="Google Shape;375;p14">
              <a:extLst>
                <a:ext uri="{FF2B5EF4-FFF2-40B4-BE49-F238E27FC236}">
                  <a16:creationId xmlns:a16="http://schemas.microsoft.com/office/drawing/2014/main" id="{7AF7D32A-1F82-D878-3D22-A99959115E6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950111" y="5859243"/>
              <a:ext cx="527043" cy="600708"/>
            </a:xfrm>
            <a:prstGeom prst="rect">
              <a:avLst/>
            </a:prstGeom>
            <a:noFill/>
            <a:ln>
              <a:noFill/>
            </a:ln>
          </p:spPr>
        </p:pic>
      </p:grpSp>
      <p:sp>
        <p:nvSpPr>
          <p:cNvPr id="15" name="Rounded Rectangle 14">
            <a:extLst>
              <a:ext uri="{FF2B5EF4-FFF2-40B4-BE49-F238E27FC236}">
                <a16:creationId xmlns:a16="http://schemas.microsoft.com/office/drawing/2014/main" id="{620A5507-BF1B-D845-1F22-6B955BC069AA}"/>
              </a:ext>
            </a:extLst>
          </p:cNvPr>
          <p:cNvSpPr/>
          <p:nvPr/>
        </p:nvSpPr>
        <p:spPr>
          <a:xfrm>
            <a:off x="1920875" y="3178276"/>
            <a:ext cx="6172030" cy="1908987"/>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nchorCtr="0"/>
          <a:lstStyle/>
          <a:p>
            <a:pPr algn="ctr">
              <a:lnSpc>
                <a:spcPts val="3600"/>
              </a:lnSpc>
            </a:pPr>
            <a:r>
              <a:rPr lang="en-US" sz="2800" b="1" dirty="0">
                <a:solidFill>
                  <a:schemeClr val="tx1"/>
                </a:solidFill>
                <a:latin typeface="Century Gothic" panose="020B0502020202020204" pitchFamily="34" charset="0"/>
              </a:rPr>
              <a:t>What options does Isla have? </a:t>
            </a:r>
            <a:br>
              <a:rPr lang="en-US" sz="2800" b="1" dirty="0">
                <a:solidFill>
                  <a:schemeClr val="tx1"/>
                </a:solidFill>
                <a:latin typeface="Century Gothic" panose="020B0502020202020204" pitchFamily="34" charset="0"/>
              </a:rPr>
            </a:br>
            <a:r>
              <a:rPr lang="en-US" sz="2800" b="1" dirty="0">
                <a:solidFill>
                  <a:schemeClr val="tx1"/>
                </a:solidFill>
                <a:latin typeface="Century Gothic" panose="020B0502020202020204" pitchFamily="34" charset="0"/>
              </a:rPr>
              <a:t>What are the risks involved?</a:t>
            </a:r>
            <a:endParaRPr lang="en-GB" sz="2800" b="1" dirty="0">
              <a:solidFill>
                <a:schemeClr val="tx1"/>
              </a:solidFill>
              <a:latin typeface="Century Gothic" panose="020B0502020202020204" pitchFamily="34" charset="0"/>
            </a:endParaRPr>
          </a:p>
        </p:txBody>
      </p:sp>
      <p:pic>
        <p:nvPicPr>
          <p:cNvPr id="17" name="Picture 16" descr="A person with long hair and a yellow sweater&#10;&#10;Description automatically generated">
            <a:extLst>
              <a:ext uri="{FF2B5EF4-FFF2-40B4-BE49-F238E27FC236}">
                <a16:creationId xmlns:a16="http://schemas.microsoft.com/office/drawing/2014/main" id="{13B65723-9AEE-13B8-68B1-15361917CA01}"/>
              </a:ext>
            </a:extLst>
          </p:cNvPr>
          <p:cNvPicPr>
            <a:picLocks noChangeAspect="1"/>
          </p:cNvPicPr>
          <p:nvPr/>
        </p:nvPicPr>
        <p:blipFill>
          <a:blip r:embed="rId8"/>
          <a:stretch>
            <a:fillRect/>
          </a:stretch>
        </p:blipFill>
        <p:spPr>
          <a:xfrm>
            <a:off x="4194268" y="2066935"/>
            <a:ext cx="1577675" cy="1577675"/>
          </a:xfrm>
          <a:prstGeom prst="rect">
            <a:avLst/>
          </a:prstGeom>
        </p:spPr>
      </p:pic>
      <p:pic>
        <p:nvPicPr>
          <p:cNvPr id="21" name="Picture 20" descr="A purple vertical striped object&#10;&#10;Description automatically generated">
            <a:extLst>
              <a:ext uri="{FF2B5EF4-FFF2-40B4-BE49-F238E27FC236}">
                <a16:creationId xmlns:a16="http://schemas.microsoft.com/office/drawing/2014/main" id="{AAD05595-F189-99FC-19EF-1973260CCF10}"/>
              </a:ext>
            </a:extLst>
          </p:cNvPr>
          <p:cNvPicPr>
            <a:picLocks noChangeAspect="1"/>
          </p:cNvPicPr>
          <p:nvPr/>
        </p:nvPicPr>
        <p:blipFill>
          <a:blip r:embed="rId9"/>
          <a:stretch>
            <a:fillRect/>
          </a:stretch>
        </p:blipFill>
        <p:spPr>
          <a:xfrm rot="2879808">
            <a:off x="8576636" y="1517744"/>
            <a:ext cx="273718" cy="1303423"/>
          </a:xfrm>
          <a:prstGeom prst="rect">
            <a:avLst/>
          </a:prstGeom>
        </p:spPr>
      </p:pic>
      <p:pic>
        <p:nvPicPr>
          <p:cNvPr id="23" name="Picture 22" descr="A red and black striped object&#10;&#10;Description automatically generated">
            <a:extLst>
              <a:ext uri="{FF2B5EF4-FFF2-40B4-BE49-F238E27FC236}">
                <a16:creationId xmlns:a16="http://schemas.microsoft.com/office/drawing/2014/main" id="{93FB1298-EAD7-FA31-2DA5-6FF5B3FC1CE7}"/>
              </a:ext>
            </a:extLst>
          </p:cNvPr>
          <p:cNvPicPr>
            <a:picLocks noChangeAspect="1"/>
          </p:cNvPicPr>
          <p:nvPr/>
        </p:nvPicPr>
        <p:blipFill>
          <a:blip r:embed="rId10"/>
          <a:stretch>
            <a:fillRect/>
          </a:stretch>
        </p:blipFill>
        <p:spPr>
          <a:xfrm rot="8848927">
            <a:off x="1148998" y="2855492"/>
            <a:ext cx="149894" cy="1147012"/>
          </a:xfrm>
          <a:prstGeom prst="rect">
            <a:avLst/>
          </a:prstGeom>
        </p:spPr>
      </p:pic>
      <p:pic>
        <p:nvPicPr>
          <p:cNvPr id="27" name="Picture 26" descr="A blue and black striped object&#10;&#10;Description automatically generated">
            <a:extLst>
              <a:ext uri="{FF2B5EF4-FFF2-40B4-BE49-F238E27FC236}">
                <a16:creationId xmlns:a16="http://schemas.microsoft.com/office/drawing/2014/main" id="{73565F7E-EC6D-1501-DE84-83F85B2C4829}"/>
              </a:ext>
            </a:extLst>
          </p:cNvPr>
          <p:cNvPicPr>
            <a:picLocks noChangeAspect="1"/>
          </p:cNvPicPr>
          <p:nvPr/>
        </p:nvPicPr>
        <p:blipFill>
          <a:blip r:embed="rId11"/>
          <a:stretch>
            <a:fillRect/>
          </a:stretch>
        </p:blipFill>
        <p:spPr>
          <a:xfrm rot="1126032">
            <a:off x="9447926" y="2511583"/>
            <a:ext cx="162927" cy="1257803"/>
          </a:xfrm>
          <a:prstGeom prst="rect">
            <a:avLst/>
          </a:prstGeom>
        </p:spPr>
      </p:pic>
      <p:sp>
        <p:nvSpPr>
          <p:cNvPr id="28" name="Rectangle 27">
            <a:extLst>
              <a:ext uri="{FF2B5EF4-FFF2-40B4-BE49-F238E27FC236}">
                <a16:creationId xmlns:a16="http://schemas.microsoft.com/office/drawing/2014/main" id="{4798A568-41CC-DE58-346F-A70291B84764}"/>
              </a:ext>
            </a:extLst>
          </p:cNvPr>
          <p:cNvSpPr/>
          <p:nvPr/>
        </p:nvSpPr>
        <p:spPr>
          <a:xfrm>
            <a:off x="325079" y="2698587"/>
            <a:ext cx="1052701" cy="723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9" name="Rectangle 28">
            <a:extLst>
              <a:ext uri="{FF2B5EF4-FFF2-40B4-BE49-F238E27FC236}">
                <a16:creationId xmlns:a16="http://schemas.microsoft.com/office/drawing/2014/main" id="{BF66ECD8-A4E5-A97C-6837-B2CD0D3738E3}"/>
              </a:ext>
            </a:extLst>
          </p:cNvPr>
          <p:cNvSpPr/>
          <p:nvPr/>
        </p:nvSpPr>
        <p:spPr>
          <a:xfrm>
            <a:off x="325079" y="2814143"/>
            <a:ext cx="728255" cy="723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0" name="Rectangle 29">
            <a:extLst>
              <a:ext uri="{FF2B5EF4-FFF2-40B4-BE49-F238E27FC236}">
                <a16:creationId xmlns:a16="http://schemas.microsoft.com/office/drawing/2014/main" id="{6ECD489F-92C9-46C6-5448-64E772BD964D}"/>
              </a:ext>
            </a:extLst>
          </p:cNvPr>
          <p:cNvSpPr/>
          <p:nvPr/>
        </p:nvSpPr>
        <p:spPr>
          <a:xfrm>
            <a:off x="7325206" y="2643241"/>
            <a:ext cx="1052701" cy="72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1" name="Rectangle 30">
            <a:extLst>
              <a:ext uri="{FF2B5EF4-FFF2-40B4-BE49-F238E27FC236}">
                <a16:creationId xmlns:a16="http://schemas.microsoft.com/office/drawing/2014/main" id="{B2E70C9C-093F-E9D9-8747-88F1080793AF}"/>
              </a:ext>
            </a:extLst>
          </p:cNvPr>
          <p:cNvSpPr/>
          <p:nvPr/>
        </p:nvSpPr>
        <p:spPr>
          <a:xfrm>
            <a:off x="7325206" y="2758797"/>
            <a:ext cx="728255" cy="72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2" name="Rectangle 31">
            <a:extLst>
              <a:ext uri="{FF2B5EF4-FFF2-40B4-BE49-F238E27FC236}">
                <a16:creationId xmlns:a16="http://schemas.microsoft.com/office/drawing/2014/main" id="{F30A1DC0-9519-298E-5010-E9DFECB89563}"/>
              </a:ext>
            </a:extLst>
          </p:cNvPr>
          <p:cNvSpPr/>
          <p:nvPr/>
        </p:nvSpPr>
        <p:spPr>
          <a:xfrm>
            <a:off x="8327798" y="3764241"/>
            <a:ext cx="1052701" cy="72376"/>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255691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with her arm raised&#10;&#10;Description automatically generated">
            <a:extLst>
              <a:ext uri="{FF2B5EF4-FFF2-40B4-BE49-F238E27FC236}">
                <a16:creationId xmlns:a16="http://schemas.microsoft.com/office/drawing/2014/main" id="{E0311AEE-77B5-E278-619D-8C76EA816F7B}"/>
              </a:ext>
            </a:extLst>
          </p:cNvPr>
          <p:cNvPicPr>
            <a:picLocks noChangeAspect="1"/>
          </p:cNvPicPr>
          <p:nvPr/>
        </p:nvPicPr>
        <p:blipFill>
          <a:blip r:embed="rId3"/>
          <a:srcRect r="32877" b="11692"/>
          <a:stretch/>
        </p:blipFill>
        <p:spPr>
          <a:xfrm>
            <a:off x="-1" y="1994802"/>
            <a:ext cx="9906001" cy="4863198"/>
          </a:xfrm>
          <a:prstGeom prst="rect">
            <a:avLst/>
          </a:prstGeom>
        </p:spPr>
      </p:pic>
      <p:sp>
        <p:nvSpPr>
          <p:cNvPr id="5" name="Title 4">
            <a:extLst>
              <a:ext uri="{FF2B5EF4-FFF2-40B4-BE49-F238E27FC236}">
                <a16:creationId xmlns:a16="http://schemas.microsoft.com/office/drawing/2014/main" id="{2CF963F7-857C-D4DA-B685-634ECCF3AFAD}"/>
              </a:ext>
            </a:extLst>
          </p:cNvPr>
          <p:cNvSpPr>
            <a:spLocks noGrp="1"/>
          </p:cNvSpPr>
          <p:nvPr>
            <p:ph type="title"/>
          </p:nvPr>
        </p:nvSpPr>
        <p:spPr/>
        <p:txBody>
          <a:bodyPr/>
          <a:lstStyle/>
          <a:p>
            <a:r>
              <a:rPr lang="en-US" dirty="0"/>
              <a:t>Getting home</a:t>
            </a:r>
            <a:endParaRPr lang="en-GB" dirty="0"/>
          </a:p>
        </p:txBody>
      </p:sp>
      <p:sp>
        <p:nvSpPr>
          <p:cNvPr id="4" name="Slide Number Placeholder 3">
            <a:extLst>
              <a:ext uri="{FF2B5EF4-FFF2-40B4-BE49-F238E27FC236}">
                <a16:creationId xmlns:a16="http://schemas.microsoft.com/office/drawing/2014/main" id="{73CB9E92-B2B5-41A0-7652-A93AB73738BC}"/>
              </a:ext>
            </a:extLst>
          </p:cNvPr>
          <p:cNvSpPr>
            <a:spLocks noGrp="1"/>
          </p:cNvSpPr>
          <p:nvPr>
            <p:ph type="sldNum" sz="quarter" idx="4"/>
          </p:nvPr>
        </p:nvSpPr>
        <p:spPr/>
        <p:txBody>
          <a:bodyPr/>
          <a:lstStyle/>
          <a:p>
            <a:r>
              <a:rPr lang="en-GB"/>
              <a:t>© PSHE Association 2025</a:t>
            </a:r>
            <a:endParaRPr lang="en-GB" dirty="0"/>
          </a:p>
        </p:txBody>
      </p:sp>
      <p:sp>
        <p:nvSpPr>
          <p:cNvPr id="8" name="TextBox 7">
            <a:extLst>
              <a:ext uri="{FF2B5EF4-FFF2-40B4-BE49-F238E27FC236}">
                <a16:creationId xmlns:a16="http://schemas.microsoft.com/office/drawing/2014/main" id="{E540E4AC-FBA1-CC10-F0AB-819643E4CFFB}"/>
              </a:ext>
            </a:extLst>
          </p:cNvPr>
          <p:cNvSpPr txBox="1"/>
          <p:nvPr/>
        </p:nvSpPr>
        <p:spPr>
          <a:xfrm>
            <a:off x="233593" y="1289105"/>
            <a:ext cx="8918917"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What is Isla’s best option? Why?</a:t>
            </a:r>
            <a:endParaRPr lang="en-GB" sz="2400" b="1" dirty="0">
              <a:solidFill>
                <a:schemeClr val="bg1"/>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275BC6B8-D625-2106-E238-929D1360C667}"/>
              </a:ext>
            </a:extLst>
          </p:cNvPr>
          <p:cNvGrpSpPr/>
          <p:nvPr/>
        </p:nvGrpSpPr>
        <p:grpSpPr>
          <a:xfrm>
            <a:off x="371248" y="5859888"/>
            <a:ext cx="899744" cy="685958"/>
            <a:chOff x="422763" y="5716228"/>
            <a:chExt cx="1054391" cy="803860"/>
          </a:xfrm>
        </p:grpSpPr>
        <p:pic>
          <p:nvPicPr>
            <p:cNvPr id="14" name="Google Shape;374;p14">
              <a:extLst>
                <a:ext uri="{FF2B5EF4-FFF2-40B4-BE49-F238E27FC236}">
                  <a16:creationId xmlns:a16="http://schemas.microsoft.com/office/drawing/2014/main" id="{22E4CD8C-C6C3-EFAD-6904-E57583484011}"/>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rot="917769" flipH="1">
              <a:off x="422763" y="5716228"/>
              <a:ext cx="401930" cy="803860"/>
            </a:xfrm>
            <a:prstGeom prst="rect">
              <a:avLst/>
            </a:prstGeom>
            <a:noFill/>
            <a:ln>
              <a:noFill/>
            </a:ln>
          </p:spPr>
        </p:pic>
        <p:pic>
          <p:nvPicPr>
            <p:cNvPr id="15" name="Google Shape;375;p14">
              <a:extLst>
                <a:ext uri="{FF2B5EF4-FFF2-40B4-BE49-F238E27FC236}">
                  <a16:creationId xmlns:a16="http://schemas.microsoft.com/office/drawing/2014/main" id="{16ECF055-EA4D-6A8F-10F3-001E2901C25E}"/>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950111" y="5859243"/>
              <a:ext cx="527043" cy="600708"/>
            </a:xfrm>
            <a:prstGeom prst="rect">
              <a:avLst/>
            </a:prstGeom>
            <a:noFill/>
            <a:ln>
              <a:noFill/>
            </a:ln>
          </p:spPr>
        </p:pic>
      </p:grpSp>
    </p:spTree>
    <p:extLst>
      <p:ext uri="{BB962C8B-B14F-4D97-AF65-F5344CB8AC3E}">
        <p14:creationId xmlns:p14="http://schemas.microsoft.com/office/powerpoint/2010/main" val="1545952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white rectangular object&#10;&#10;Description automatically generated">
            <a:extLst>
              <a:ext uri="{FF2B5EF4-FFF2-40B4-BE49-F238E27FC236}">
                <a16:creationId xmlns:a16="http://schemas.microsoft.com/office/drawing/2014/main" id="{2170A936-6C68-DA0D-300F-172968323488}"/>
              </a:ext>
            </a:extLst>
          </p:cNvPr>
          <p:cNvPicPr>
            <a:picLocks noChangeAspect="1"/>
          </p:cNvPicPr>
          <p:nvPr/>
        </p:nvPicPr>
        <p:blipFill>
          <a:blip r:embed="rId3"/>
          <a:srcRect b="20618"/>
          <a:stretch/>
        </p:blipFill>
        <p:spPr>
          <a:xfrm>
            <a:off x="323850" y="1412875"/>
            <a:ext cx="9593951" cy="5445125"/>
          </a:xfrm>
          <a:prstGeom prst="rect">
            <a:avLst/>
          </a:prstGeom>
        </p:spPr>
      </p:pic>
      <p:sp>
        <p:nvSpPr>
          <p:cNvPr id="17" name="Rectangle 16">
            <a:extLst>
              <a:ext uri="{FF2B5EF4-FFF2-40B4-BE49-F238E27FC236}">
                <a16:creationId xmlns:a16="http://schemas.microsoft.com/office/drawing/2014/main" id="{27D27861-06A4-B113-E934-3E9A0FB7C33C}"/>
              </a:ext>
            </a:extLst>
          </p:cNvPr>
          <p:cNvSpPr/>
          <p:nvPr/>
        </p:nvSpPr>
        <p:spPr>
          <a:xfrm>
            <a:off x="0" y="5702863"/>
            <a:ext cx="1595438" cy="9873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7F3195D5-9A9D-D96C-0536-E37F884E3609}"/>
              </a:ext>
            </a:extLst>
          </p:cNvPr>
          <p:cNvSpPr>
            <a:spLocks noGrp="1"/>
          </p:cNvSpPr>
          <p:nvPr>
            <p:ph sz="half" idx="10"/>
          </p:nvPr>
        </p:nvSpPr>
        <p:spPr>
          <a:xfrm>
            <a:off x="728715" y="1787763"/>
            <a:ext cx="3891088" cy="4368246"/>
          </a:xfrm>
        </p:spPr>
        <p:txBody>
          <a:bodyPr>
            <a:normAutofit/>
          </a:bodyPr>
          <a:lstStyle/>
          <a:p>
            <a:pPr>
              <a:lnSpc>
                <a:spcPts val="3200"/>
              </a:lnSpc>
            </a:pPr>
            <a:r>
              <a:rPr lang="en-US" sz="2400" b="1" dirty="0">
                <a:solidFill>
                  <a:schemeClr val="tx1"/>
                </a:solidFill>
              </a:rPr>
              <a:t>Finish the story by writing what Isla could say to manage the moment and get home safely.</a:t>
            </a:r>
            <a:endParaRPr lang="en-GB" sz="2400" b="1" dirty="0">
              <a:solidFill>
                <a:schemeClr val="tx1"/>
              </a:solidFill>
            </a:endParaRPr>
          </a:p>
        </p:txBody>
      </p:sp>
      <p:sp>
        <p:nvSpPr>
          <p:cNvPr id="5" name="Title 4">
            <a:extLst>
              <a:ext uri="{FF2B5EF4-FFF2-40B4-BE49-F238E27FC236}">
                <a16:creationId xmlns:a16="http://schemas.microsoft.com/office/drawing/2014/main" id="{2CF963F7-857C-D4DA-B685-634ECCF3AFAD}"/>
              </a:ext>
            </a:extLst>
          </p:cNvPr>
          <p:cNvSpPr>
            <a:spLocks noGrp="1"/>
          </p:cNvSpPr>
          <p:nvPr>
            <p:ph type="title"/>
          </p:nvPr>
        </p:nvSpPr>
        <p:spPr/>
        <p:txBody>
          <a:bodyPr/>
          <a:lstStyle/>
          <a:p>
            <a:r>
              <a:rPr lang="en-US" dirty="0"/>
              <a:t>Getting home</a:t>
            </a:r>
            <a:endParaRPr lang="en-GB" dirty="0"/>
          </a:p>
        </p:txBody>
      </p:sp>
      <p:grpSp>
        <p:nvGrpSpPr>
          <p:cNvPr id="2" name="Group 1">
            <a:extLst>
              <a:ext uri="{FF2B5EF4-FFF2-40B4-BE49-F238E27FC236}">
                <a16:creationId xmlns:a16="http://schemas.microsoft.com/office/drawing/2014/main" id="{EACD18A1-7ADC-E92D-143F-89A13FB7A329}"/>
              </a:ext>
            </a:extLst>
          </p:cNvPr>
          <p:cNvGrpSpPr/>
          <p:nvPr/>
        </p:nvGrpSpPr>
        <p:grpSpPr>
          <a:xfrm>
            <a:off x="371248" y="5859888"/>
            <a:ext cx="899744" cy="685958"/>
            <a:chOff x="422763" y="5716228"/>
            <a:chExt cx="1054391" cy="803860"/>
          </a:xfrm>
        </p:grpSpPr>
        <p:pic>
          <p:nvPicPr>
            <p:cNvPr id="6" name="Google Shape;374;p14">
              <a:extLst>
                <a:ext uri="{FF2B5EF4-FFF2-40B4-BE49-F238E27FC236}">
                  <a16:creationId xmlns:a16="http://schemas.microsoft.com/office/drawing/2014/main" id="{BF8D7A08-02A6-413D-332D-13DD86DBA7CE}"/>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rot="917769" flipH="1">
              <a:off x="422763" y="5716228"/>
              <a:ext cx="401930" cy="803860"/>
            </a:xfrm>
            <a:prstGeom prst="rect">
              <a:avLst/>
            </a:prstGeom>
            <a:noFill/>
            <a:ln>
              <a:noFill/>
            </a:ln>
          </p:spPr>
        </p:pic>
        <p:pic>
          <p:nvPicPr>
            <p:cNvPr id="7" name="Google Shape;375;p14">
              <a:extLst>
                <a:ext uri="{FF2B5EF4-FFF2-40B4-BE49-F238E27FC236}">
                  <a16:creationId xmlns:a16="http://schemas.microsoft.com/office/drawing/2014/main" id="{CE6AA3B8-3841-75B6-354F-CB53499D4337}"/>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950111" y="5859243"/>
              <a:ext cx="527043" cy="600708"/>
            </a:xfrm>
            <a:prstGeom prst="rect">
              <a:avLst/>
            </a:prstGeom>
            <a:noFill/>
            <a:ln>
              <a:noFill/>
            </a:ln>
          </p:spPr>
        </p:pic>
      </p:grpSp>
      <p:pic>
        <p:nvPicPr>
          <p:cNvPr id="19" name="Picture 18" descr="A person with long hair and a yellow sweater&#10;&#10;Description automatically generated">
            <a:extLst>
              <a:ext uri="{FF2B5EF4-FFF2-40B4-BE49-F238E27FC236}">
                <a16:creationId xmlns:a16="http://schemas.microsoft.com/office/drawing/2014/main" id="{74849057-30B3-018E-1A2C-80209D4375CD}"/>
              </a:ext>
            </a:extLst>
          </p:cNvPr>
          <p:cNvPicPr>
            <a:picLocks noChangeAspect="1"/>
          </p:cNvPicPr>
          <p:nvPr/>
        </p:nvPicPr>
        <p:blipFill>
          <a:blip r:embed="rId8"/>
          <a:stretch>
            <a:fillRect/>
          </a:stretch>
        </p:blipFill>
        <p:spPr>
          <a:xfrm>
            <a:off x="6720960" y="3500712"/>
            <a:ext cx="1434250" cy="1434250"/>
          </a:xfrm>
          <a:prstGeom prst="rect">
            <a:avLst/>
          </a:prstGeom>
        </p:spPr>
      </p:pic>
      <p:sp>
        <p:nvSpPr>
          <p:cNvPr id="21" name="Slide Number Placeholder 5">
            <a:extLst>
              <a:ext uri="{FF2B5EF4-FFF2-40B4-BE49-F238E27FC236}">
                <a16:creationId xmlns:a16="http://schemas.microsoft.com/office/drawing/2014/main" id="{7F891577-B1EE-98A2-837E-A951EBB410D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2025</a:t>
            </a:r>
          </a:p>
        </p:txBody>
      </p:sp>
      <p:pic>
        <p:nvPicPr>
          <p:cNvPr id="40" name="Picture 39" descr="A blue square with black border&#10;&#10;Description automatically generated">
            <a:extLst>
              <a:ext uri="{FF2B5EF4-FFF2-40B4-BE49-F238E27FC236}">
                <a16:creationId xmlns:a16="http://schemas.microsoft.com/office/drawing/2014/main" id="{D69EE0A6-360C-9045-CEA2-95155B159041}"/>
              </a:ext>
            </a:extLst>
          </p:cNvPr>
          <p:cNvPicPr>
            <a:picLocks noChangeAspect="1"/>
          </p:cNvPicPr>
          <p:nvPr/>
        </p:nvPicPr>
        <p:blipFill>
          <a:blip r:embed="rId9"/>
          <a:stretch>
            <a:fillRect/>
          </a:stretch>
        </p:blipFill>
        <p:spPr>
          <a:xfrm>
            <a:off x="6799409" y="2033755"/>
            <a:ext cx="1277353" cy="1231733"/>
          </a:xfrm>
          <a:prstGeom prst="rect">
            <a:avLst/>
          </a:prstGeom>
        </p:spPr>
      </p:pic>
      <p:pic>
        <p:nvPicPr>
          <p:cNvPr id="44" name="Picture 43" descr="A blue square with black background&#10;&#10;Description automatically generated">
            <a:extLst>
              <a:ext uri="{FF2B5EF4-FFF2-40B4-BE49-F238E27FC236}">
                <a16:creationId xmlns:a16="http://schemas.microsoft.com/office/drawing/2014/main" id="{F533B7AD-E0D8-8805-53B0-D976A3382991}"/>
              </a:ext>
            </a:extLst>
          </p:cNvPr>
          <p:cNvPicPr>
            <a:picLocks noChangeAspect="1"/>
          </p:cNvPicPr>
          <p:nvPr/>
        </p:nvPicPr>
        <p:blipFill>
          <a:blip r:embed="rId10"/>
          <a:stretch>
            <a:fillRect/>
          </a:stretch>
        </p:blipFill>
        <p:spPr>
          <a:xfrm rot="5400000">
            <a:off x="8263930" y="3601887"/>
            <a:ext cx="1181100" cy="1231900"/>
          </a:xfrm>
          <a:prstGeom prst="rect">
            <a:avLst/>
          </a:prstGeom>
        </p:spPr>
      </p:pic>
      <p:pic>
        <p:nvPicPr>
          <p:cNvPr id="45" name="Picture 44" descr="A blue square with black border&#10;&#10;Description automatically generated">
            <a:extLst>
              <a:ext uri="{FF2B5EF4-FFF2-40B4-BE49-F238E27FC236}">
                <a16:creationId xmlns:a16="http://schemas.microsoft.com/office/drawing/2014/main" id="{2F4B6992-82CB-C4B9-2190-1035BB4B33E7}"/>
              </a:ext>
            </a:extLst>
          </p:cNvPr>
          <p:cNvPicPr>
            <a:picLocks noChangeAspect="1"/>
          </p:cNvPicPr>
          <p:nvPr/>
        </p:nvPicPr>
        <p:blipFill>
          <a:blip r:embed="rId9"/>
          <a:stretch>
            <a:fillRect/>
          </a:stretch>
        </p:blipFill>
        <p:spPr>
          <a:xfrm rot="10800000">
            <a:off x="6799409" y="5124195"/>
            <a:ext cx="1277353" cy="1231733"/>
          </a:xfrm>
          <a:prstGeom prst="rect">
            <a:avLst/>
          </a:prstGeom>
        </p:spPr>
      </p:pic>
      <p:pic>
        <p:nvPicPr>
          <p:cNvPr id="46" name="Picture 45" descr="A blue square with black background&#10;&#10;Description automatically generated">
            <a:extLst>
              <a:ext uri="{FF2B5EF4-FFF2-40B4-BE49-F238E27FC236}">
                <a16:creationId xmlns:a16="http://schemas.microsoft.com/office/drawing/2014/main" id="{ECF6536E-D273-E157-BD05-48F27E77F460}"/>
              </a:ext>
            </a:extLst>
          </p:cNvPr>
          <p:cNvPicPr>
            <a:picLocks noChangeAspect="1"/>
          </p:cNvPicPr>
          <p:nvPr/>
        </p:nvPicPr>
        <p:blipFill>
          <a:blip r:embed="rId10"/>
          <a:stretch>
            <a:fillRect/>
          </a:stretch>
        </p:blipFill>
        <p:spPr>
          <a:xfrm rot="16200000" flipH="1">
            <a:off x="5407266" y="3601887"/>
            <a:ext cx="1181100" cy="1231900"/>
          </a:xfrm>
          <a:prstGeom prst="rect">
            <a:avLst/>
          </a:prstGeom>
        </p:spPr>
      </p:pic>
      <p:sp>
        <p:nvSpPr>
          <p:cNvPr id="48" name="Rectangle 47">
            <a:extLst>
              <a:ext uri="{FF2B5EF4-FFF2-40B4-BE49-F238E27FC236}">
                <a16:creationId xmlns:a16="http://schemas.microsoft.com/office/drawing/2014/main" id="{23FBCA0A-D43C-3520-FF0B-AAF4ACDBBED9}"/>
              </a:ext>
            </a:extLst>
          </p:cNvPr>
          <p:cNvSpPr/>
          <p:nvPr/>
        </p:nvSpPr>
        <p:spPr>
          <a:xfrm>
            <a:off x="8492721" y="3767603"/>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9" name="Rectangle 48">
            <a:extLst>
              <a:ext uri="{FF2B5EF4-FFF2-40B4-BE49-F238E27FC236}">
                <a16:creationId xmlns:a16="http://schemas.microsoft.com/office/drawing/2014/main" id="{B31F86E5-B68F-15D2-4CB0-81D733FA16E9}"/>
              </a:ext>
            </a:extLst>
          </p:cNvPr>
          <p:cNvSpPr/>
          <p:nvPr/>
        </p:nvSpPr>
        <p:spPr>
          <a:xfrm>
            <a:off x="8492721" y="3877606"/>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0" name="Rectangle 49">
            <a:extLst>
              <a:ext uri="{FF2B5EF4-FFF2-40B4-BE49-F238E27FC236}">
                <a16:creationId xmlns:a16="http://schemas.microsoft.com/office/drawing/2014/main" id="{060E1E05-1505-9878-5FF6-90B3BEDB4FB4}"/>
              </a:ext>
            </a:extLst>
          </p:cNvPr>
          <p:cNvSpPr/>
          <p:nvPr/>
        </p:nvSpPr>
        <p:spPr>
          <a:xfrm>
            <a:off x="8492721" y="3987609"/>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1" name="Rectangle 50">
            <a:extLst>
              <a:ext uri="{FF2B5EF4-FFF2-40B4-BE49-F238E27FC236}">
                <a16:creationId xmlns:a16="http://schemas.microsoft.com/office/drawing/2014/main" id="{00E94498-57A8-B38E-7CA6-2DA1C5B4AC9B}"/>
              </a:ext>
            </a:extLst>
          </p:cNvPr>
          <p:cNvSpPr/>
          <p:nvPr/>
        </p:nvSpPr>
        <p:spPr>
          <a:xfrm>
            <a:off x="8492721" y="4097612"/>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2" name="Rectangle 51">
            <a:extLst>
              <a:ext uri="{FF2B5EF4-FFF2-40B4-BE49-F238E27FC236}">
                <a16:creationId xmlns:a16="http://schemas.microsoft.com/office/drawing/2014/main" id="{7E59C356-4EDC-9560-4E22-704E39DB9D0A}"/>
              </a:ext>
            </a:extLst>
          </p:cNvPr>
          <p:cNvSpPr/>
          <p:nvPr/>
        </p:nvSpPr>
        <p:spPr>
          <a:xfrm>
            <a:off x="8492721" y="4207615"/>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3" name="Rectangle 52">
            <a:extLst>
              <a:ext uri="{FF2B5EF4-FFF2-40B4-BE49-F238E27FC236}">
                <a16:creationId xmlns:a16="http://schemas.microsoft.com/office/drawing/2014/main" id="{98995891-82E2-2CD7-4AAA-A737C9515FAD}"/>
              </a:ext>
            </a:extLst>
          </p:cNvPr>
          <p:cNvSpPr/>
          <p:nvPr/>
        </p:nvSpPr>
        <p:spPr>
          <a:xfrm>
            <a:off x="8492721" y="4317618"/>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4" name="Rectangle 53">
            <a:extLst>
              <a:ext uri="{FF2B5EF4-FFF2-40B4-BE49-F238E27FC236}">
                <a16:creationId xmlns:a16="http://schemas.microsoft.com/office/drawing/2014/main" id="{DFAA8063-D5F5-991B-D4A3-E7BFE22A2011}"/>
              </a:ext>
            </a:extLst>
          </p:cNvPr>
          <p:cNvSpPr/>
          <p:nvPr/>
        </p:nvSpPr>
        <p:spPr>
          <a:xfrm>
            <a:off x="8492721" y="4427621"/>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5" name="Rectangle 54">
            <a:extLst>
              <a:ext uri="{FF2B5EF4-FFF2-40B4-BE49-F238E27FC236}">
                <a16:creationId xmlns:a16="http://schemas.microsoft.com/office/drawing/2014/main" id="{7D50255E-77A5-7E18-2D89-48BD3A3862DF}"/>
              </a:ext>
            </a:extLst>
          </p:cNvPr>
          <p:cNvSpPr/>
          <p:nvPr/>
        </p:nvSpPr>
        <p:spPr>
          <a:xfrm>
            <a:off x="8492721" y="4537624"/>
            <a:ext cx="596277"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6" name="Rectangle 55">
            <a:extLst>
              <a:ext uri="{FF2B5EF4-FFF2-40B4-BE49-F238E27FC236}">
                <a16:creationId xmlns:a16="http://schemas.microsoft.com/office/drawing/2014/main" id="{13751431-D6AD-4123-BAD8-139761E40718}"/>
              </a:ext>
            </a:extLst>
          </p:cNvPr>
          <p:cNvSpPr/>
          <p:nvPr/>
        </p:nvSpPr>
        <p:spPr>
          <a:xfrm>
            <a:off x="5488264" y="3767603"/>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7" name="Rectangle 56">
            <a:extLst>
              <a:ext uri="{FF2B5EF4-FFF2-40B4-BE49-F238E27FC236}">
                <a16:creationId xmlns:a16="http://schemas.microsoft.com/office/drawing/2014/main" id="{28122801-D93A-BC70-6EF8-6753D481AD54}"/>
              </a:ext>
            </a:extLst>
          </p:cNvPr>
          <p:cNvSpPr/>
          <p:nvPr/>
        </p:nvSpPr>
        <p:spPr>
          <a:xfrm>
            <a:off x="5488264" y="3877606"/>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8" name="Rectangle 57">
            <a:extLst>
              <a:ext uri="{FF2B5EF4-FFF2-40B4-BE49-F238E27FC236}">
                <a16:creationId xmlns:a16="http://schemas.microsoft.com/office/drawing/2014/main" id="{D4A1BA6A-5C84-DCE2-094E-FFFCBB3C1774}"/>
              </a:ext>
            </a:extLst>
          </p:cNvPr>
          <p:cNvSpPr/>
          <p:nvPr/>
        </p:nvSpPr>
        <p:spPr>
          <a:xfrm>
            <a:off x="5488264" y="3987609"/>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9" name="Rectangle 58">
            <a:extLst>
              <a:ext uri="{FF2B5EF4-FFF2-40B4-BE49-F238E27FC236}">
                <a16:creationId xmlns:a16="http://schemas.microsoft.com/office/drawing/2014/main" id="{31C2914A-D16B-931D-CD9B-C283879A5228}"/>
              </a:ext>
            </a:extLst>
          </p:cNvPr>
          <p:cNvSpPr/>
          <p:nvPr/>
        </p:nvSpPr>
        <p:spPr>
          <a:xfrm>
            <a:off x="5488264" y="4097612"/>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0" name="Rectangle 59">
            <a:extLst>
              <a:ext uri="{FF2B5EF4-FFF2-40B4-BE49-F238E27FC236}">
                <a16:creationId xmlns:a16="http://schemas.microsoft.com/office/drawing/2014/main" id="{6A5C44B7-B2C9-C7C0-4834-254229C9DC1D}"/>
              </a:ext>
            </a:extLst>
          </p:cNvPr>
          <p:cNvSpPr/>
          <p:nvPr/>
        </p:nvSpPr>
        <p:spPr>
          <a:xfrm>
            <a:off x="5488264" y="4207615"/>
            <a:ext cx="841516"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1" name="Rectangle 60">
            <a:extLst>
              <a:ext uri="{FF2B5EF4-FFF2-40B4-BE49-F238E27FC236}">
                <a16:creationId xmlns:a16="http://schemas.microsoft.com/office/drawing/2014/main" id="{926DFBBB-86B7-94A3-F03B-044337F940FA}"/>
              </a:ext>
            </a:extLst>
          </p:cNvPr>
          <p:cNvSpPr/>
          <p:nvPr/>
        </p:nvSpPr>
        <p:spPr>
          <a:xfrm>
            <a:off x="5488264" y="4317618"/>
            <a:ext cx="289312"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4" name="Rectangle 63">
            <a:extLst>
              <a:ext uri="{FF2B5EF4-FFF2-40B4-BE49-F238E27FC236}">
                <a16:creationId xmlns:a16="http://schemas.microsoft.com/office/drawing/2014/main" id="{7F7FD62D-CCC0-B8A8-60C3-BB35DD449E6E}"/>
              </a:ext>
            </a:extLst>
          </p:cNvPr>
          <p:cNvSpPr/>
          <p:nvPr/>
        </p:nvSpPr>
        <p:spPr>
          <a:xfrm>
            <a:off x="6972480" y="5389141"/>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5" name="Rectangle 64">
            <a:extLst>
              <a:ext uri="{FF2B5EF4-FFF2-40B4-BE49-F238E27FC236}">
                <a16:creationId xmlns:a16="http://schemas.microsoft.com/office/drawing/2014/main" id="{4DC1886E-0618-7D23-22BB-2789E954EFA8}"/>
              </a:ext>
            </a:extLst>
          </p:cNvPr>
          <p:cNvSpPr/>
          <p:nvPr/>
        </p:nvSpPr>
        <p:spPr>
          <a:xfrm>
            <a:off x="6972480" y="5499144"/>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6" name="Rectangle 65">
            <a:extLst>
              <a:ext uri="{FF2B5EF4-FFF2-40B4-BE49-F238E27FC236}">
                <a16:creationId xmlns:a16="http://schemas.microsoft.com/office/drawing/2014/main" id="{B0430203-3B4D-2FD7-99E9-53795910A054}"/>
              </a:ext>
            </a:extLst>
          </p:cNvPr>
          <p:cNvSpPr/>
          <p:nvPr/>
        </p:nvSpPr>
        <p:spPr>
          <a:xfrm>
            <a:off x="6972480" y="5609147"/>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7" name="Rectangle 66">
            <a:extLst>
              <a:ext uri="{FF2B5EF4-FFF2-40B4-BE49-F238E27FC236}">
                <a16:creationId xmlns:a16="http://schemas.microsoft.com/office/drawing/2014/main" id="{1F29A810-76D2-C3DF-E630-B9E145D19654}"/>
              </a:ext>
            </a:extLst>
          </p:cNvPr>
          <p:cNvSpPr/>
          <p:nvPr/>
        </p:nvSpPr>
        <p:spPr>
          <a:xfrm>
            <a:off x="6972480" y="5719150"/>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8" name="Rectangle 67">
            <a:extLst>
              <a:ext uri="{FF2B5EF4-FFF2-40B4-BE49-F238E27FC236}">
                <a16:creationId xmlns:a16="http://schemas.microsoft.com/office/drawing/2014/main" id="{E252152D-F0A2-733C-50C4-1867695EA61E}"/>
              </a:ext>
            </a:extLst>
          </p:cNvPr>
          <p:cNvSpPr/>
          <p:nvPr/>
        </p:nvSpPr>
        <p:spPr>
          <a:xfrm>
            <a:off x="6972480" y="2171553"/>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9" name="Rectangle 68">
            <a:extLst>
              <a:ext uri="{FF2B5EF4-FFF2-40B4-BE49-F238E27FC236}">
                <a16:creationId xmlns:a16="http://schemas.microsoft.com/office/drawing/2014/main" id="{A70DCB19-3435-D8C9-56AA-518442013653}"/>
              </a:ext>
            </a:extLst>
          </p:cNvPr>
          <p:cNvSpPr/>
          <p:nvPr/>
        </p:nvSpPr>
        <p:spPr>
          <a:xfrm>
            <a:off x="6972480" y="2281556"/>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0" name="Rectangle 69">
            <a:extLst>
              <a:ext uri="{FF2B5EF4-FFF2-40B4-BE49-F238E27FC236}">
                <a16:creationId xmlns:a16="http://schemas.microsoft.com/office/drawing/2014/main" id="{386AEF9F-2825-8EB3-3598-F4C17F16D2C8}"/>
              </a:ext>
            </a:extLst>
          </p:cNvPr>
          <p:cNvSpPr/>
          <p:nvPr/>
        </p:nvSpPr>
        <p:spPr>
          <a:xfrm>
            <a:off x="6972480" y="2391559"/>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1" name="Rectangle 70">
            <a:extLst>
              <a:ext uri="{FF2B5EF4-FFF2-40B4-BE49-F238E27FC236}">
                <a16:creationId xmlns:a16="http://schemas.microsoft.com/office/drawing/2014/main" id="{1CB319E6-8ED1-DA90-371B-0BA095797D70}"/>
              </a:ext>
            </a:extLst>
          </p:cNvPr>
          <p:cNvSpPr/>
          <p:nvPr/>
        </p:nvSpPr>
        <p:spPr>
          <a:xfrm>
            <a:off x="6972480" y="2501562"/>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2" name="Rectangle 71">
            <a:extLst>
              <a:ext uri="{FF2B5EF4-FFF2-40B4-BE49-F238E27FC236}">
                <a16:creationId xmlns:a16="http://schemas.microsoft.com/office/drawing/2014/main" id="{4E03EE6A-26A2-D6DC-99EF-F209928F9EFE}"/>
              </a:ext>
            </a:extLst>
          </p:cNvPr>
          <p:cNvSpPr/>
          <p:nvPr/>
        </p:nvSpPr>
        <p:spPr>
          <a:xfrm>
            <a:off x="6972480" y="2618440"/>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3" name="Rectangle 72">
            <a:extLst>
              <a:ext uri="{FF2B5EF4-FFF2-40B4-BE49-F238E27FC236}">
                <a16:creationId xmlns:a16="http://schemas.microsoft.com/office/drawing/2014/main" id="{C9626912-9579-82BD-D49F-6101EEE244B3}"/>
              </a:ext>
            </a:extLst>
          </p:cNvPr>
          <p:cNvSpPr/>
          <p:nvPr/>
        </p:nvSpPr>
        <p:spPr>
          <a:xfrm>
            <a:off x="6972480" y="2728443"/>
            <a:ext cx="925668"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4" name="Rectangle 73">
            <a:extLst>
              <a:ext uri="{FF2B5EF4-FFF2-40B4-BE49-F238E27FC236}">
                <a16:creationId xmlns:a16="http://schemas.microsoft.com/office/drawing/2014/main" id="{97D629C0-4CCB-5E6A-A2B1-E036F9EC6C5C}"/>
              </a:ext>
            </a:extLst>
          </p:cNvPr>
          <p:cNvSpPr/>
          <p:nvPr/>
        </p:nvSpPr>
        <p:spPr>
          <a:xfrm>
            <a:off x="6972480" y="2838446"/>
            <a:ext cx="841517"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5" name="Rectangle 74">
            <a:extLst>
              <a:ext uri="{FF2B5EF4-FFF2-40B4-BE49-F238E27FC236}">
                <a16:creationId xmlns:a16="http://schemas.microsoft.com/office/drawing/2014/main" id="{6BA34026-389D-300F-2815-7EA751D04C51}"/>
              </a:ext>
            </a:extLst>
          </p:cNvPr>
          <p:cNvSpPr/>
          <p:nvPr/>
        </p:nvSpPr>
        <p:spPr>
          <a:xfrm>
            <a:off x="6972480" y="2948449"/>
            <a:ext cx="765015" cy="69014"/>
          </a:xfrm>
          <a:prstGeom prst="rect">
            <a:avLst/>
          </a:prstGeom>
          <a:solidFill>
            <a:srgbClr val="044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7" name="Picture 46" descr="A blue and black striped object&#10;&#10;Description automatically generated">
            <a:extLst>
              <a:ext uri="{FF2B5EF4-FFF2-40B4-BE49-F238E27FC236}">
                <a16:creationId xmlns:a16="http://schemas.microsoft.com/office/drawing/2014/main" id="{5C135522-2737-CD01-F7B8-C9C13AD3E8CF}"/>
              </a:ext>
            </a:extLst>
          </p:cNvPr>
          <p:cNvPicPr>
            <a:picLocks noChangeAspect="1"/>
          </p:cNvPicPr>
          <p:nvPr/>
        </p:nvPicPr>
        <p:blipFill>
          <a:blip r:embed="rId11"/>
          <a:stretch>
            <a:fillRect/>
          </a:stretch>
        </p:blipFill>
        <p:spPr>
          <a:xfrm rot="9646839">
            <a:off x="6024036" y="4439515"/>
            <a:ext cx="238542" cy="1841549"/>
          </a:xfrm>
          <a:prstGeom prst="rect">
            <a:avLst/>
          </a:prstGeom>
        </p:spPr>
      </p:pic>
    </p:spTree>
    <p:extLst>
      <p:ext uri="{BB962C8B-B14F-4D97-AF65-F5344CB8AC3E}">
        <p14:creationId xmlns:p14="http://schemas.microsoft.com/office/powerpoint/2010/main" val="3530075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301E2C8-7E2C-E86C-B9FB-915C7E6972ED}"/>
              </a:ext>
            </a:extLst>
          </p:cNvPr>
          <p:cNvSpPr/>
          <p:nvPr/>
        </p:nvSpPr>
        <p:spPr>
          <a:xfrm>
            <a:off x="0" y="5957559"/>
            <a:ext cx="9906000" cy="900441"/>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1" name="Picture 30" descr="A purple bottle of pills on a purple surface&#10;&#10;Description automatically generated">
            <a:extLst>
              <a:ext uri="{FF2B5EF4-FFF2-40B4-BE49-F238E27FC236}">
                <a16:creationId xmlns:a16="http://schemas.microsoft.com/office/drawing/2014/main" id="{873101D7-DA76-5382-7106-BE6CA85DCAE7}"/>
              </a:ext>
            </a:extLst>
          </p:cNvPr>
          <p:cNvPicPr>
            <a:picLocks noChangeAspect="1"/>
          </p:cNvPicPr>
          <p:nvPr/>
        </p:nvPicPr>
        <p:blipFill>
          <a:blip r:embed="rId3"/>
          <a:srcRect b="6077"/>
          <a:stretch/>
        </p:blipFill>
        <p:spPr>
          <a:xfrm>
            <a:off x="7677150" y="4680852"/>
            <a:ext cx="2228850" cy="2177148"/>
          </a:xfrm>
          <a:prstGeom prst="rect">
            <a:avLst/>
          </a:prstGeom>
        </p:spPr>
      </p:pic>
      <p:sp>
        <p:nvSpPr>
          <p:cNvPr id="7" name="Title 6">
            <a:extLst>
              <a:ext uri="{FF2B5EF4-FFF2-40B4-BE49-F238E27FC236}">
                <a16:creationId xmlns:a16="http://schemas.microsoft.com/office/drawing/2014/main" id="{A55C396F-7CC6-0F70-495C-AEE0B4FDA859}"/>
              </a:ext>
            </a:extLst>
          </p:cNvPr>
          <p:cNvSpPr>
            <a:spLocks noGrp="1"/>
          </p:cNvSpPr>
          <p:nvPr>
            <p:ph type="title"/>
          </p:nvPr>
        </p:nvSpPr>
        <p:spPr/>
        <p:txBody>
          <a:bodyPr/>
          <a:lstStyle/>
          <a:p>
            <a:r>
              <a:rPr lang="en-US" dirty="0"/>
              <a:t>Getting help</a:t>
            </a:r>
            <a:endParaRPr lang="en-GB" dirty="0"/>
          </a:p>
        </p:txBody>
      </p:sp>
      <p:sp>
        <p:nvSpPr>
          <p:cNvPr id="4" name="Slide Number Placeholder 3">
            <a:extLst>
              <a:ext uri="{FF2B5EF4-FFF2-40B4-BE49-F238E27FC236}">
                <a16:creationId xmlns:a16="http://schemas.microsoft.com/office/drawing/2014/main" id="{7C440F6A-CFC0-B039-7052-25226FDDBD23}"/>
              </a:ext>
            </a:extLst>
          </p:cNvPr>
          <p:cNvSpPr>
            <a:spLocks noGrp="1"/>
          </p:cNvSpPr>
          <p:nvPr>
            <p:ph type="sldNum" sz="quarter" idx="4"/>
          </p:nvPr>
        </p:nvSpPr>
        <p:spPr/>
        <p:txBody>
          <a:bodyPr/>
          <a:lstStyle/>
          <a:p>
            <a:r>
              <a:rPr lang="en-GB"/>
              <a:t>© PSHE Association 2025</a:t>
            </a:r>
            <a:endParaRPr lang="en-GB" dirty="0"/>
          </a:p>
        </p:txBody>
      </p:sp>
      <p:sp>
        <p:nvSpPr>
          <p:cNvPr id="5" name="TextBox 4">
            <a:extLst>
              <a:ext uri="{FF2B5EF4-FFF2-40B4-BE49-F238E27FC236}">
                <a16:creationId xmlns:a16="http://schemas.microsoft.com/office/drawing/2014/main" id="{EB191A74-6F53-5D60-CD49-21B05C9CFE84}"/>
              </a:ext>
            </a:extLst>
          </p:cNvPr>
          <p:cNvSpPr txBox="1"/>
          <p:nvPr/>
        </p:nvSpPr>
        <p:spPr>
          <a:xfrm>
            <a:off x="211648" y="1285825"/>
            <a:ext cx="8918917"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a:t>
            </a:r>
            <a:r>
              <a:rPr lang="en-GB" sz="2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eview the scenario from Resource 4: Getting help </a:t>
            </a:r>
            <a:endParaRPr lang="en-US" sz="2400" b="1" dirty="0">
              <a:solidFill>
                <a:schemeClr val="bg1"/>
              </a:solidFill>
              <a:latin typeface="Century Gothic" panose="020B0502020202020204" pitchFamily="34" charset="0"/>
            </a:endParaRPr>
          </a:p>
        </p:txBody>
      </p:sp>
      <p:sp>
        <p:nvSpPr>
          <p:cNvPr id="2" name="Rounded Rectangle 1">
            <a:extLst>
              <a:ext uri="{FF2B5EF4-FFF2-40B4-BE49-F238E27FC236}">
                <a16:creationId xmlns:a16="http://schemas.microsoft.com/office/drawing/2014/main" id="{448D6B1C-EA78-3B43-A27A-55395C1AC654}"/>
              </a:ext>
            </a:extLst>
          </p:cNvPr>
          <p:cNvSpPr/>
          <p:nvPr/>
        </p:nvSpPr>
        <p:spPr>
          <a:xfrm>
            <a:off x="868925" y="2172775"/>
            <a:ext cx="8711638" cy="959771"/>
          </a:xfrm>
          <a:prstGeom prst="round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bIns="90000" rtlCol="0" anchor="ctr" anchorCtr="0"/>
          <a:lstStyle/>
          <a:p>
            <a:pPr algn="ctr"/>
            <a:r>
              <a:rPr lang="en-US" sz="2800" b="1" dirty="0">
                <a:solidFill>
                  <a:sysClr val="windowText" lastClr="000000"/>
                </a:solidFill>
                <a:latin typeface="Century Gothic" panose="020B0502020202020204" pitchFamily="34" charset="0"/>
              </a:rPr>
              <a:t>What could Oscar do?</a:t>
            </a:r>
            <a:endParaRPr lang="en-GB" sz="2800" b="1" dirty="0">
              <a:solidFill>
                <a:sysClr val="windowText" lastClr="000000"/>
              </a:solidFill>
              <a:latin typeface="Century Gothic" panose="020B0502020202020204" pitchFamily="34" charset="0"/>
            </a:endParaRPr>
          </a:p>
        </p:txBody>
      </p:sp>
      <p:pic>
        <p:nvPicPr>
          <p:cNvPr id="12" name="Picture 11" descr="A person looking up with a purple background&#10;&#10;Description automatically generated">
            <a:extLst>
              <a:ext uri="{FF2B5EF4-FFF2-40B4-BE49-F238E27FC236}">
                <a16:creationId xmlns:a16="http://schemas.microsoft.com/office/drawing/2014/main" id="{32C83B2B-655C-33C4-3D54-025E982D10CC}"/>
              </a:ext>
            </a:extLst>
          </p:cNvPr>
          <p:cNvPicPr>
            <a:picLocks noChangeAspect="1"/>
          </p:cNvPicPr>
          <p:nvPr/>
        </p:nvPicPr>
        <p:blipFill>
          <a:blip r:embed="rId4"/>
          <a:stretch>
            <a:fillRect/>
          </a:stretch>
        </p:blipFill>
        <p:spPr>
          <a:xfrm>
            <a:off x="323850" y="1864260"/>
            <a:ext cx="1576800" cy="1576800"/>
          </a:xfrm>
          <a:prstGeom prst="rect">
            <a:avLst/>
          </a:prstGeom>
        </p:spPr>
      </p:pic>
      <p:pic>
        <p:nvPicPr>
          <p:cNvPr id="19" name="Picture 18" descr="A purple vertical striped object&#10;&#10;Description automatically generated">
            <a:extLst>
              <a:ext uri="{FF2B5EF4-FFF2-40B4-BE49-F238E27FC236}">
                <a16:creationId xmlns:a16="http://schemas.microsoft.com/office/drawing/2014/main" id="{4BB4EDFF-0A57-DCAA-1E7A-51B00BA85673}"/>
              </a:ext>
            </a:extLst>
          </p:cNvPr>
          <p:cNvPicPr>
            <a:picLocks noChangeAspect="1"/>
          </p:cNvPicPr>
          <p:nvPr/>
        </p:nvPicPr>
        <p:blipFill>
          <a:blip r:embed="rId5"/>
          <a:stretch>
            <a:fillRect/>
          </a:stretch>
        </p:blipFill>
        <p:spPr>
          <a:xfrm rot="7961087">
            <a:off x="3656913" y="4589848"/>
            <a:ext cx="273718" cy="1303423"/>
          </a:xfrm>
          <a:prstGeom prst="rect">
            <a:avLst/>
          </a:prstGeom>
        </p:spPr>
      </p:pic>
      <p:pic>
        <p:nvPicPr>
          <p:cNvPr id="20" name="Picture 19" descr="A red and black striped object&#10;&#10;Description automatically generated">
            <a:extLst>
              <a:ext uri="{FF2B5EF4-FFF2-40B4-BE49-F238E27FC236}">
                <a16:creationId xmlns:a16="http://schemas.microsoft.com/office/drawing/2014/main" id="{2E49E1BB-80A6-6048-F73A-3DDF4CA4464F}"/>
              </a:ext>
            </a:extLst>
          </p:cNvPr>
          <p:cNvPicPr>
            <a:picLocks noChangeAspect="1"/>
          </p:cNvPicPr>
          <p:nvPr/>
        </p:nvPicPr>
        <p:blipFill>
          <a:blip r:embed="rId6"/>
          <a:stretch>
            <a:fillRect/>
          </a:stretch>
        </p:blipFill>
        <p:spPr>
          <a:xfrm rot="8848927">
            <a:off x="3682418" y="3770528"/>
            <a:ext cx="149894" cy="1147012"/>
          </a:xfrm>
          <a:prstGeom prst="rect">
            <a:avLst/>
          </a:prstGeom>
        </p:spPr>
      </p:pic>
      <p:pic>
        <p:nvPicPr>
          <p:cNvPr id="21" name="Picture 20" descr="A blue and black striped object&#10;&#10;Description automatically generated">
            <a:extLst>
              <a:ext uri="{FF2B5EF4-FFF2-40B4-BE49-F238E27FC236}">
                <a16:creationId xmlns:a16="http://schemas.microsoft.com/office/drawing/2014/main" id="{345CB243-E0BA-D265-A51B-87C9A6101801}"/>
              </a:ext>
            </a:extLst>
          </p:cNvPr>
          <p:cNvPicPr>
            <a:picLocks noChangeAspect="1"/>
          </p:cNvPicPr>
          <p:nvPr/>
        </p:nvPicPr>
        <p:blipFill>
          <a:blip r:embed="rId7"/>
          <a:stretch>
            <a:fillRect/>
          </a:stretch>
        </p:blipFill>
        <p:spPr>
          <a:xfrm rot="3576873">
            <a:off x="7686771" y="2880685"/>
            <a:ext cx="148115" cy="1143457"/>
          </a:xfrm>
          <a:prstGeom prst="rect">
            <a:avLst/>
          </a:prstGeom>
        </p:spPr>
      </p:pic>
      <p:sp>
        <p:nvSpPr>
          <p:cNvPr id="22" name="Rectangle 21">
            <a:extLst>
              <a:ext uri="{FF2B5EF4-FFF2-40B4-BE49-F238E27FC236}">
                <a16:creationId xmlns:a16="http://schemas.microsoft.com/office/drawing/2014/main" id="{554BB0DC-495F-A4D1-099F-6EE1DAA6E3EB}"/>
              </a:ext>
            </a:extLst>
          </p:cNvPr>
          <p:cNvSpPr/>
          <p:nvPr/>
        </p:nvSpPr>
        <p:spPr>
          <a:xfrm>
            <a:off x="1933037" y="3704595"/>
            <a:ext cx="2051418" cy="723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Rectangle 22">
            <a:extLst>
              <a:ext uri="{FF2B5EF4-FFF2-40B4-BE49-F238E27FC236}">
                <a16:creationId xmlns:a16="http://schemas.microsoft.com/office/drawing/2014/main" id="{7B0E0CAF-B3EC-9F32-8A7F-B4D16299DE48}"/>
              </a:ext>
            </a:extLst>
          </p:cNvPr>
          <p:cNvSpPr/>
          <p:nvPr/>
        </p:nvSpPr>
        <p:spPr>
          <a:xfrm>
            <a:off x="1933037" y="3820151"/>
            <a:ext cx="1419164" cy="723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9" name="Picture 28" descr="A purple silhouette of a person&#10;&#10;Description automatically generated">
            <a:extLst>
              <a:ext uri="{FF2B5EF4-FFF2-40B4-BE49-F238E27FC236}">
                <a16:creationId xmlns:a16="http://schemas.microsoft.com/office/drawing/2014/main" id="{6207553D-BA4F-7F26-6CF3-72E4EB054487}"/>
              </a:ext>
            </a:extLst>
          </p:cNvPr>
          <p:cNvPicPr>
            <a:picLocks noChangeAspect="1"/>
          </p:cNvPicPr>
          <p:nvPr/>
        </p:nvPicPr>
        <p:blipFill>
          <a:blip r:embed="rId8"/>
          <a:srcRect l="40602"/>
          <a:stretch/>
        </p:blipFill>
        <p:spPr>
          <a:xfrm>
            <a:off x="0" y="5545222"/>
            <a:ext cx="2866588" cy="1231213"/>
          </a:xfrm>
          <a:prstGeom prst="rect">
            <a:avLst/>
          </a:prstGeom>
        </p:spPr>
      </p:pic>
      <p:sp>
        <p:nvSpPr>
          <p:cNvPr id="33" name="Rectangle 32">
            <a:extLst>
              <a:ext uri="{FF2B5EF4-FFF2-40B4-BE49-F238E27FC236}">
                <a16:creationId xmlns:a16="http://schemas.microsoft.com/office/drawing/2014/main" id="{63744610-FC98-C847-2FE6-5807BF3B1AC2}"/>
              </a:ext>
            </a:extLst>
          </p:cNvPr>
          <p:cNvSpPr/>
          <p:nvPr/>
        </p:nvSpPr>
        <p:spPr>
          <a:xfrm>
            <a:off x="1933037" y="4626744"/>
            <a:ext cx="1584863" cy="72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4" name="Rectangle 33">
            <a:extLst>
              <a:ext uri="{FF2B5EF4-FFF2-40B4-BE49-F238E27FC236}">
                <a16:creationId xmlns:a16="http://schemas.microsoft.com/office/drawing/2014/main" id="{79B8880F-6EE7-E894-07E3-EBAE88B73590}"/>
              </a:ext>
            </a:extLst>
          </p:cNvPr>
          <p:cNvSpPr/>
          <p:nvPr/>
        </p:nvSpPr>
        <p:spPr>
          <a:xfrm>
            <a:off x="1933037" y="4742300"/>
            <a:ext cx="1419164" cy="72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8" name="Rectangle 37">
            <a:extLst>
              <a:ext uri="{FF2B5EF4-FFF2-40B4-BE49-F238E27FC236}">
                <a16:creationId xmlns:a16="http://schemas.microsoft.com/office/drawing/2014/main" id="{5BC5F78D-4318-5D6E-8342-80730AE9453F}"/>
              </a:ext>
            </a:extLst>
          </p:cNvPr>
          <p:cNvSpPr/>
          <p:nvPr/>
        </p:nvSpPr>
        <p:spPr>
          <a:xfrm>
            <a:off x="5125688" y="3704595"/>
            <a:ext cx="2051418" cy="72376"/>
          </a:xfrm>
          <a:prstGeom prst="rect">
            <a:avLst/>
          </a:prstGeom>
          <a:solidFill>
            <a:srgbClr val="1EA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9" name="Rectangle 38">
            <a:extLst>
              <a:ext uri="{FF2B5EF4-FFF2-40B4-BE49-F238E27FC236}">
                <a16:creationId xmlns:a16="http://schemas.microsoft.com/office/drawing/2014/main" id="{733394BB-5266-2A9A-EABA-29FF0B4022DA}"/>
              </a:ext>
            </a:extLst>
          </p:cNvPr>
          <p:cNvSpPr/>
          <p:nvPr/>
        </p:nvSpPr>
        <p:spPr>
          <a:xfrm>
            <a:off x="5125688" y="4558202"/>
            <a:ext cx="2051418" cy="723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0" name="Rectangle 39">
            <a:extLst>
              <a:ext uri="{FF2B5EF4-FFF2-40B4-BE49-F238E27FC236}">
                <a16:creationId xmlns:a16="http://schemas.microsoft.com/office/drawing/2014/main" id="{916C5A5F-987D-FCB8-7DFB-6BFD58D733B0}"/>
              </a:ext>
            </a:extLst>
          </p:cNvPr>
          <p:cNvSpPr/>
          <p:nvPr/>
        </p:nvSpPr>
        <p:spPr>
          <a:xfrm>
            <a:off x="5125688" y="4720934"/>
            <a:ext cx="2051418" cy="723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1" name="Rectangle 40">
            <a:extLst>
              <a:ext uri="{FF2B5EF4-FFF2-40B4-BE49-F238E27FC236}">
                <a16:creationId xmlns:a16="http://schemas.microsoft.com/office/drawing/2014/main" id="{CE61369E-5EC0-F740-637B-D1363C48AC75}"/>
              </a:ext>
            </a:extLst>
          </p:cNvPr>
          <p:cNvSpPr/>
          <p:nvPr/>
        </p:nvSpPr>
        <p:spPr>
          <a:xfrm>
            <a:off x="5125688" y="4883666"/>
            <a:ext cx="1864925" cy="723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3" name="Picture 42" descr="A green and black striped object&#10;&#10;Description automatically generated">
            <a:extLst>
              <a:ext uri="{FF2B5EF4-FFF2-40B4-BE49-F238E27FC236}">
                <a16:creationId xmlns:a16="http://schemas.microsoft.com/office/drawing/2014/main" id="{06B290B8-21F5-1FAD-B206-A00975761171}"/>
              </a:ext>
            </a:extLst>
          </p:cNvPr>
          <p:cNvPicPr>
            <a:picLocks noChangeAspect="1"/>
          </p:cNvPicPr>
          <p:nvPr/>
        </p:nvPicPr>
        <p:blipFill>
          <a:blip r:embed="rId9"/>
          <a:stretch>
            <a:fillRect/>
          </a:stretch>
        </p:blipFill>
        <p:spPr>
          <a:xfrm rot="12887546">
            <a:off x="6808094" y="4890438"/>
            <a:ext cx="136267" cy="1042740"/>
          </a:xfrm>
          <a:prstGeom prst="rect">
            <a:avLst/>
          </a:prstGeom>
        </p:spPr>
      </p:pic>
    </p:spTree>
    <p:extLst>
      <p:ext uri="{BB962C8B-B14F-4D97-AF65-F5344CB8AC3E}">
        <p14:creationId xmlns:p14="http://schemas.microsoft.com/office/powerpoint/2010/main" val="2132300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paper with purple text&#10;&#10;Description automatically generated">
            <a:extLst>
              <a:ext uri="{FF2B5EF4-FFF2-40B4-BE49-F238E27FC236}">
                <a16:creationId xmlns:a16="http://schemas.microsoft.com/office/drawing/2014/main" id="{93453CEF-440F-45B9-2939-116B05A26780}"/>
              </a:ext>
            </a:extLst>
          </p:cNvPr>
          <p:cNvPicPr>
            <a:picLocks noChangeAspect="1"/>
          </p:cNvPicPr>
          <p:nvPr/>
        </p:nvPicPr>
        <p:blipFill>
          <a:blip r:embed="rId3"/>
          <a:srcRect r="13528" b="12825"/>
          <a:stretch/>
        </p:blipFill>
        <p:spPr>
          <a:xfrm>
            <a:off x="5929147" y="1738341"/>
            <a:ext cx="3976854" cy="5119660"/>
          </a:xfrm>
          <a:prstGeom prst="rect">
            <a:avLst/>
          </a:prstGeom>
        </p:spPr>
      </p:pic>
      <p:sp>
        <p:nvSpPr>
          <p:cNvPr id="6" name="Content Placeholder 5">
            <a:extLst>
              <a:ext uri="{FF2B5EF4-FFF2-40B4-BE49-F238E27FC236}">
                <a16:creationId xmlns:a16="http://schemas.microsoft.com/office/drawing/2014/main" id="{B7535A64-AF5D-8C6C-EFAA-C185908D9C90}"/>
              </a:ext>
            </a:extLst>
          </p:cNvPr>
          <p:cNvSpPr>
            <a:spLocks noGrp="1"/>
          </p:cNvSpPr>
          <p:nvPr>
            <p:ph sz="half" idx="10"/>
          </p:nvPr>
        </p:nvSpPr>
        <p:spPr/>
        <p:txBody>
          <a:bodyPr>
            <a:normAutofit/>
          </a:bodyPr>
          <a:lstStyle/>
          <a:p>
            <a:pPr>
              <a:lnSpc>
                <a:spcPts val="3200"/>
              </a:lnSpc>
            </a:pPr>
            <a:r>
              <a:rPr lang="en-US" sz="2400" dirty="0"/>
              <a:t>What are the pros and cons of the top three options?</a:t>
            </a:r>
          </a:p>
          <a:p>
            <a:pPr>
              <a:lnSpc>
                <a:spcPts val="3200"/>
              </a:lnSpc>
            </a:pPr>
            <a:r>
              <a:rPr lang="en-US" sz="2400" dirty="0"/>
              <a:t>What is the best option in this scenario? Why?</a:t>
            </a:r>
          </a:p>
        </p:txBody>
      </p:sp>
      <p:sp>
        <p:nvSpPr>
          <p:cNvPr id="5" name="Title 4">
            <a:extLst>
              <a:ext uri="{FF2B5EF4-FFF2-40B4-BE49-F238E27FC236}">
                <a16:creationId xmlns:a16="http://schemas.microsoft.com/office/drawing/2014/main" id="{CC32D665-2636-42C2-0601-BB92E01C1E98}"/>
              </a:ext>
            </a:extLst>
          </p:cNvPr>
          <p:cNvSpPr>
            <a:spLocks noGrp="1"/>
          </p:cNvSpPr>
          <p:nvPr>
            <p:ph type="title"/>
          </p:nvPr>
        </p:nvSpPr>
        <p:spPr/>
        <p:txBody>
          <a:bodyPr/>
          <a:lstStyle/>
          <a:p>
            <a:r>
              <a:rPr lang="en-US" dirty="0"/>
              <a:t>Getting help</a:t>
            </a:r>
            <a:endParaRPr lang="en-GB" dirty="0"/>
          </a:p>
        </p:txBody>
      </p:sp>
      <p:sp>
        <p:nvSpPr>
          <p:cNvPr id="2" name="Rounded Rectangle 1">
            <a:extLst>
              <a:ext uri="{FF2B5EF4-FFF2-40B4-BE49-F238E27FC236}">
                <a16:creationId xmlns:a16="http://schemas.microsoft.com/office/drawing/2014/main" id="{05CB4B46-36AE-51DE-F091-20034BECFE55}"/>
              </a:ext>
            </a:extLst>
          </p:cNvPr>
          <p:cNvSpPr/>
          <p:nvPr/>
        </p:nvSpPr>
        <p:spPr>
          <a:xfrm>
            <a:off x="323850" y="4195304"/>
            <a:ext cx="4465638" cy="1988520"/>
          </a:xfrm>
          <a:prstGeom prst="roundRect">
            <a:avLst>
              <a:gd name="adj" fmla="val 2638"/>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432000" bIns="90000" rtlCol="0" anchor="ctr" anchorCtr="0"/>
          <a:lstStyle/>
          <a:p>
            <a:pPr>
              <a:lnSpc>
                <a:spcPts val="3200"/>
              </a:lnSpc>
            </a:pPr>
            <a:r>
              <a:rPr lang="en-US" sz="2400" dirty="0">
                <a:solidFill>
                  <a:schemeClr val="tx1"/>
                </a:solidFill>
                <a:latin typeface="Century Gothic" panose="020B0502020202020204" pitchFamily="34" charset="0"/>
              </a:rPr>
              <a:t>How might Oscar manage a negative response from his friends for calling for help?</a:t>
            </a:r>
            <a:endParaRPr lang="en-GB" sz="2400" dirty="0">
              <a:solidFill>
                <a:schemeClr val="tx1"/>
              </a:solidFill>
              <a:latin typeface="Century Gothic" panose="020B0502020202020204" pitchFamily="34" charset="0"/>
            </a:endParaRPr>
          </a:p>
        </p:txBody>
      </p:sp>
      <p:sp>
        <p:nvSpPr>
          <p:cNvPr id="8" name="Slide Number Placeholder 5">
            <a:extLst>
              <a:ext uri="{FF2B5EF4-FFF2-40B4-BE49-F238E27FC236}">
                <a16:creationId xmlns:a16="http://schemas.microsoft.com/office/drawing/2014/main" id="{52F23C6B-4B66-2250-FE74-FDF6508906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2025</a:t>
            </a:r>
          </a:p>
        </p:txBody>
      </p:sp>
    </p:spTree>
    <p:extLst>
      <p:ext uri="{BB962C8B-B14F-4D97-AF65-F5344CB8AC3E}">
        <p14:creationId xmlns:p14="http://schemas.microsoft.com/office/powerpoint/2010/main" val="49286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A52D599-73F0-1373-CD79-5FDE1D71C190}"/>
              </a:ext>
            </a:extLst>
          </p:cNvPr>
          <p:cNvSpPr>
            <a:spLocks noGrp="1"/>
          </p:cNvSpPr>
          <p:nvPr>
            <p:ph sz="half" idx="10"/>
          </p:nvPr>
        </p:nvSpPr>
        <p:spPr>
          <a:xfrm>
            <a:off x="225166" y="1295555"/>
            <a:ext cx="4354583" cy="4368246"/>
          </a:xfrm>
        </p:spPr>
        <p:txBody>
          <a:bodyPr>
            <a:normAutofit/>
          </a:bodyPr>
          <a:lstStyle/>
          <a:p>
            <a:pPr>
              <a:lnSpc>
                <a:spcPts val="3200"/>
              </a:lnSpc>
            </a:pPr>
            <a:r>
              <a:rPr lang="en-US" sz="2400" dirty="0">
                <a:ea typeface="Lato" panose="020B0604020202020204" charset="0"/>
                <a:cs typeface="Lato" panose="020B0604020202020204" charset="0"/>
              </a:rPr>
              <a:t>Use five separate </a:t>
            </a:r>
            <a:r>
              <a:rPr lang="en-US" sz="2400" dirty="0" err="1">
                <a:ea typeface="Lato" panose="020B0604020202020204" charset="0"/>
                <a:cs typeface="Lato" panose="020B0604020202020204" charset="0"/>
              </a:rPr>
              <a:t>post-it</a:t>
            </a:r>
            <a:r>
              <a:rPr lang="en-US" sz="2400" dirty="0">
                <a:ea typeface="Lato" panose="020B0604020202020204" charset="0"/>
                <a:cs typeface="Lato" panose="020B0604020202020204" charset="0"/>
              </a:rPr>
              <a:t> notes to write a 5-point action plan for peers in your year group, on how to stay safe and keep each other safe at social events that might involve alcohol and/or other drugs. </a:t>
            </a:r>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3" y="543878"/>
            <a:ext cx="5702258" cy="694054"/>
          </a:xfrm>
        </p:spPr>
        <p:txBody>
          <a:bodyPr/>
          <a:lstStyle/>
          <a:p>
            <a:r>
              <a:rPr lang="en-US" dirty="0"/>
              <a:t>What have we learnt?</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pic>
        <p:nvPicPr>
          <p:cNvPr id="6" name="Picture 5" descr="A diagram of several notes&#10;&#10;Description automatically generated with medium confidence">
            <a:extLst>
              <a:ext uri="{FF2B5EF4-FFF2-40B4-BE49-F238E27FC236}">
                <a16:creationId xmlns:a16="http://schemas.microsoft.com/office/drawing/2014/main" id="{2271D999-DBF3-0DEA-E94F-8D08CF81A643}"/>
              </a:ext>
            </a:extLst>
          </p:cNvPr>
          <p:cNvPicPr>
            <a:picLocks noChangeAspect="1"/>
          </p:cNvPicPr>
          <p:nvPr/>
        </p:nvPicPr>
        <p:blipFill>
          <a:blip r:embed="rId3"/>
          <a:stretch>
            <a:fillRect/>
          </a:stretch>
        </p:blipFill>
        <p:spPr>
          <a:xfrm>
            <a:off x="5796367" y="1940539"/>
            <a:ext cx="3784196" cy="4535363"/>
          </a:xfrm>
          <a:prstGeom prst="rect">
            <a:avLst/>
          </a:prstGeom>
        </p:spPr>
      </p:pic>
      <p:sp>
        <p:nvSpPr>
          <p:cNvPr id="7" name="TextBox 6">
            <a:extLst>
              <a:ext uri="{FF2B5EF4-FFF2-40B4-BE49-F238E27FC236}">
                <a16:creationId xmlns:a16="http://schemas.microsoft.com/office/drawing/2014/main" id="{5CD2DC0C-C10E-99F7-D1E3-0144BDAC7059}"/>
              </a:ext>
            </a:extLst>
          </p:cNvPr>
          <p:cNvSpPr txBox="1"/>
          <p:nvPr/>
        </p:nvSpPr>
        <p:spPr>
          <a:xfrm>
            <a:off x="6470542" y="1295555"/>
            <a:ext cx="2921431" cy="461665"/>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Staying safe</a:t>
            </a:r>
          </a:p>
        </p:txBody>
      </p:sp>
      <p:cxnSp>
        <p:nvCxnSpPr>
          <p:cNvPr id="10" name="Straight Connector 9">
            <a:extLst>
              <a:ext uri="{FF2B5EF4-FFF2-40B4-BE49-F238E27FC236}">
                <a16:creationId xmlns:a16="http://schemas.microsoft.com/office/drawing/2014/main" id="{55A5A9C9-CC58-9177-12CC-F93C8FB7F9EF}"/>
              </a:ext>
            </a:extLst>
          </p:cNvPr>
          <p:cNvCxnSpPr/>
          <p:nvPr/>
        </p:nvCxnSpPr>
        <p:spPr>
          <a:xfrm>
            <a:off x="6848287" y="1766808"/>
            <a:ext cx="22240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98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841EA-ECB6-66AB-DC6B-895F0F8C5BD0}"/>
              </a:ext>
            </a:extLst>
          </p:cNvPr>
          <p:cNvSpPr>
            <a:spLocks noGrp="1"/>
          </p:cNvSpPr>
          <p:nvPr>
            <p:ph sz="half" idx="10"/>
          </p:nvPr>
        </p:nvSpPr>
        <p:spPr>
          <a:xfrm>
            <a:off x="240077" y="1292470"/>
            <a:ext cx="7392623" cy="4566366"/>
          </a:xfrm>
        </p:spPr>
        <p:txBody>
          <a:bodyPr/>
          <a:lstStyle/>
          <a:p>
            <a:pPr>
              <a:lnSpc>
                <a:spcPts val="2800"/>
              </a:lnSpc>
              <a:spcBef>
                <a:spcPts val="1100"/>
              </a:spcBef>
              <a:spcAft>
                <a:spcPts val="0"/>
              </a:spcAft>
            </a:pPr>
            <a:r>
              <a:rPr lang="en-US" dirty="0"/>
              <a:t>The slides in this presentation are divided into two sections:</a:t>
            </a:r>
          </a:p>
          <a:p>
            <a:pPr marL="234000" indent="-234000">
              <a:lnSpc>
                <a:spcPts val="2800"/>
              </a:lnSpc>
              <a:spcBef>
                <a:spcPts val="1100"/>
              </a:spcBef>
              <a:spcAft>
                <a:spcPts val="0"/>
              </a:spcAft>
              <a:buFont typeface="+mj-lt"/>
              <a:buAutoNum type="romanLcPeriod"/>
            </a:pPr>
            <a:r>
              <a:rPr lang="en-US" b="1" i="1" dirty="0"/>
              <a:t>Teacher slides (purple) </a:t>
            </a:r>
            <a:r>
              <a:rPr lang="en-US" dirty="0"/>
              <a:t>– provide key information regarding lesson preparation.</a:t>
            </a:r>
          </a:p>
          <a:p>
            <a:pPr marL="234000" indent="-234000">
              <a:lnSpc>
                <a:spcPts val="2800"/>
              </a:lnSpc>
              <a:spcBef>
                <a:spcPts val="1100"/>
              </a:spcBef>
              <a:spcAft>
                <a:spcPts val="0"/>
              </a:spcAft>
              <a:buFont typeface="+mj-lt"/>
              <a:buAutoNum type="romanLcPeriod"/>
            </a:pPr>
            <a:r>
              <a:rPr lang="en-US" b="1" i="1" dirty="0"/>
              <a:t>Student slides </a:t>
            </a:r>
            <a:r>
              <a:rPr lang="en-US" dirty="0"/>
              <a:t>– provide a visual focus point for students during the lesson and delivery notes for teachers about the activities. Click ‘notes’ to view these. </a:t>
            </a:r>
          </a:p>
          <a:p>
            <a:pPr>
              <a:lnSpc>
                <a:spcPts val="2800"/>
              </a:lnSpc>
              <a:spcBef>
                <a:spcPts val="1100"/>
              </a:spcBef>
              <a:spcAft>
                <a:spcPts val="0"/>
              </a:spcAft>
            </a:pPr>
            <a:r>
              <a:rPr lang="en-US" dirty="0"/>
              <a:t>Ensure that you select ‘Use Presenter View’ under the ‘Slide Show’ tab – this will allow you to preview the teaching notes on your monitor while the main presentation is displayed on a screen/smartboard.</a:t>
            </a:r>
          </a:p>
          <a:p>
            <a:pPr>
              <a:lnSpc>
                <a:spcPts val="2800"/>
              </a:lnSpc>
              <a:spcBef>
                <a:spcPts val="1100"/>
              </a:spcBef>
            </a:pPr>
            <a:endParaRPr lang="en-US" dirty="0"/>
          </a:p>
          <a:p>
            <a:pPr>
              <a:lnSpc>
                <a:spcPts val="2800"/>
              </a:lnSpc>
              <a:spcBef>
                <a:spcPts val="1100"/>
              </a:spcBef>
            </a:pPr>
            <a:endParaRPr lang="en-US" dirty="0"/>
          </a:p>
        </p:txBody>
      </p:sp>
      <p:sp>
        <p:nvSpPr>
          <p:cNvPr id="4" name="Slide Number Placeholder 5">
            <a:extLst>
              <a:ext uri="{FF2B5EF4-FFF2-40B4-BE49-F238E27FC236}">
                <a16:creationId xmlns:a16="http://schemas.microsoft.com/office/drawing/2014/main" id="{EB3A5DCE-84C3-2258-1D58-DAC034C4165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6" name="Title 5">
            <a:extLst>
              <a:ext uri="{FF2B5EF4-FFF2-40B4-BE49-F238E27FC236}">
                <a16:creationId xmlns:a16="http://schemas.microsoft.com/office/drawing/2014/main" id="{7B9C906D-6583-8109-A627-228C516B4A8A}"/>
              </a:ext>
            </a:extLst>
          </p:cNvPr>
          <p:cNvSpPr>
            <a:spLocks noGrp="1"/>
          </p:cNvSpPr>
          <p:nvPr>
            <p:ph type="title"/>
          </p:nvPr>
        </p:nvSpPr>
        <p:spPr>
          <a:xfrm>
            <a:off x="205987" y="587217"/>
            <a:ext cx="7498822" cy="694054"/>
          </a:xfrm>
        </p:spPr>
        <p:txBody>
          <a:bodyPr/>
          <a:lstStyle/>
          <a:p>
            <a:r>
              <a:rPr lang="en-US" dirty="0"/>
              <a:t>Using this PowerPoint</a:t>
            </a:r>
          </a:p>
        </p:txBody>
      </p:sp>
    </p:spTree>
    <p:extLst>
      <p:ext uri="{BB962C8B-B14F-4D97-AF65-F5344CB8AC3E}">
        <p14:creationId xmlns:p14="http://schemas.microsoft.com/office/powerpoint/2010/main" val="286864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3"/>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4"/>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4"/>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latin typeface="Century Gothic" panose="020B0502020202020204" pitchFamily="34" charset="0"/>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latin typeface="Century Gothic" panose="020B0502020202020204" pitchFamily="34" charset="0"/>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latin typeface="Century Gothic" panose="020B0502020202020204" pitchFamily="34" charset="0"/>
            </a:endParaRPr>
          </a:p>
        </p:txBody>
      </p:sp>
      <p:sp>
        <p:nvSpPr>
          <p:cNvPr id="5" name="TextBox 4">
            <a:extLst>
              <a:ext uri="{FF2B5EF4-FFF2-40B4-BE49-F238E27FC236}">
                <a16:creationId xmlns:a16="http://schemas.microsoft.com/office/drawing/2014/main" id="{FECCCC11-3D1A-EC5A-AA2E-E137DC6D2FEB}"/>
              </a:ext>
            </a:extLst>
          </p:cNvPr>
          <p:cNvSpPr txBox="1"/>
          <p:nvPr/>
        </p:nvSpPr>
        <p:spPr>
          <a:xfrm>
            <a:off x="232915" y="1303304"/>
            <a:ext cx="4445102" cy="5279522"/>
          </a:xfrm>
          <a:prstGeom prst="rect">
            <a:avLst/>
          </a:prstGeom>
          <a:noFill/>
        </p:spPr>
        <p:txBody>
          <a:bodyPr wrap="square">
            <a:spAutoFit/>
          </a:bodyPr>
          <a:lstStyle/>
          <a:p>
            <a:pPr marL="0" marR="0" lvl="0" indent="0" algn="l" defTabSz="990570" rtl="0" eaLnBrk="1" fontAlgn="auto" latinLnBrk="0" hangingPunct="1">
              <a:lnSpc>
                <a:spcPts val="2800"/>
              </a:lnSpc>
              <a:spcBef>
                <a:spcPts val="9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 access further advice, guidance and support related to substance use or personal safety, you can:</a:t>
            </a:r>
          </a:p>
          <a:p>
            <a:pPr marL="198000" marR="0" lvl="0" indent="-198000" algn="l" defTabSz="990570" rtl="0" eaLnBrk="1" fontAlgn="auto" latinLnBrk="0" hangingPunct="1">
              <a:lnSpc>
                <a:spcPts val="2800"/>
              </a:lnSpc>
              <a:spcBef>
                <a:spcPts val="9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speak to a parent/carer, tutor, pastoral lead, or other trusted adult</a:t>
            </a:r>
          </a:p>
          <a:p>
            <a:pPr marL="198000" marR="0" lvl="0" indent="-198000" algn="l" defTabSz="990570" rtl="0" eaLnBrk="1" fontAlgn="auto" latinLnBrk="0" hangingPunct="1">
              <a:lnSpc>
                <a:spcPts val="2800"/>
              </a:lnSpc>
              <a:spcBef>
                <a:spcPts val="9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contact Childline: </a:t>
            </a: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hlinkClick r:id="rId5"/>
              </a:rPr>
              <a:t>www.childline.org.uk</a:t>
            </a: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0800 1111</a:t>
            </a:r>
          </a:p>
          <a:p>
            <a:pPr marL="198000" marR="0" lvl="0" indent="-198000" algn="l" defTabSz="990570" rtl="0" eaLnBrk="1" fontAlgn="auto" latinLnBrk="0" hangingPunct="1">
              <a:lnSpc>
                <a:spcPts val="2800"/>
              </a:lnSpc>
              <a:spcBef>
                <a:spcPts val="9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visit </a:t>
            </a:r>
            <a:b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hlinkClick r:id="rId6"/>
              </a:rPr>
              <a:t>www.nhs.uk/live-well/alcohol-support</a:t>
            </a: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a:p>
            <a:pPr marL="198000" marR="0" lvl="0" indent="-198000" algn="l" defTabSz="990570" rtl="0" eaLnBrk="1" fontAlgn="auto" latinLnBrk="0" hangingPunct="1">
              <a:lnSpc>
                <a:spcPts val="2800"/>
              </a:lnSpc>
              <a:spcBef>
                <a:spcPts val="9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visit </a:t>
            </a: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hlinkClick r:id="rId7"/>
              </a:rPr>
              <a:t>www.talktofrank.com</a:t>
            </a: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0300 1236600</a:t>
            </a:r>
          </a:p>
          <a:p>
            <a:pPr marL="0" marR="0" lvl="0" indent="0" algn="l" defTabSz="990570" rtl="0" eaLnBrk="1" fontAlgn="auto" latinLnBrk="0" hangingPunct="1">
              <a:lnSpc>
                <a:spcPts val="2600"/>
              </a:lnSpc>
              <a:spcBef>
                <a:spcPts val="9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5813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30BCC99-A4BE-E057-961D-16A5912B308F}"/>
              </a:ext>
            </a:extLst>
          </p:cNvPr>
          <p:cNvSpPr>
            <a:spLocks noGrp="1"/>
          </p:cNvSpPr>
          <p:nvPr>
            <p:ph sz="half" idx="10"/>
          </p:nvPr>
        </p:nvSpPr>
        <p:spPr>
          <a:xfrm>
            <a:off x="232915" y="1303304"/>
            <a:ext cx="4882010" cy="1696030"/>
          </a:xfrm>
        </p:spPr>
        <p:txBody>
          <a:bodyPr>
            <a:normAutofit/>
          </a:bodyPr>
          <a:lstStyle/>
          <a:p>
            <a:endParaRPr lang="en-US" dirty="0"/>
          </a:p>
          <a:p>
            <a:endParaRPr lang="en-US" dirty="0"/>
          </a:p>
        </p:txBody>
      </p:sp>
      <p:sp>
        <p:nvSpPr>
          <p:cNvPr id="5" name="Title 4">
            <a:extLst>
              <a:ext uri="{FF2B5EF4-FFF2-40B4-BE49-F238E27FC236}">
                <a16:creationId xmlns:a16="http://schemas.microsoft.com/office/drawing/2014/main" id="{EDE6008C-5255-5689-9EA3-B11A25B6D219}"/>
              </a:ext>
            </a:extLst>
          </p:cNvPr>
          <p:cNvSpPr>
            <a:spLocks noGrp="1"/>
          </p:cNvSpPr>
          <p:nvPr>
            <p:ph type="title"/>
          </p:nvPr>
        </p:nvSpPr>
        <p:spPr>
          <a:xfrm>
            <a:off x="210345" y="543878"/>
            <a:ext cx="7081607" cy="694054"/>
          </a:xfrm>
        </p:spPr>
        <p:txBody>
          <a:bodyPr/>
          <a:lstStyle/>
          <a:p>
            <a:r>
              <a:rPr lang="en-US" dirty="0"/>
              <a:t>Responding in an emergency</a:t>
            </a:r>
            <a:endParaRPr lang="en-GB" dirty="0"/>
          </a:p>
        </p:txBody>
      </p:sp>
      <p:sp>
        <p:nvSpPr>
          <p:cNvPr id="4" name="Slide Number Placeholder 3">
            <a:extLst>
              <a:ext uri="{FF2B5EF4-FFF2-40B4-BE49-F238E27FC236}">
                <a16:creationId xmlns:a16="http://schemas.microsoft.com/office/drawing/2014/main" id="{610C1810-08AC-8D3F-8C03-3618D5ED7243}"/>
              </a:ext>
            </a:extLst>
          </p:cNvPr>
          <p:cNvSpPr>
            <a:spLocks noGrp="1"/>
          </p:cNvSpPr>
          <p:nvPr>
            <p:ph type="sldNum" sz="quarter" idx="4"/>
          </p:nvPr>
        </p:nvSpPr>
        <p:spPr/>
        <p:txBody>
          <a:bodyPr/>
          <a:lstStyle/>
          <a:p>
            <a:r>
              <a:rPr lang="en-GB"/>
              <a:t>© PSHE Association 2025</a:t>
            </a:r>
            <a:endParaRPr lang="en-GB" dirty="0"/>
          </a:p>
        </p:txBody>
      </p:sp>
      <p:sp>
        <p:nvSpPr>
          <p:cNvPr id="7" name="TextBox 6">
            <a:extLst>
              <a:ext uri="{FF2B5EF4-FFF2-40B4-BE49-F238E27FC236}">
                <a16:creationId xmlns:a16="http://schemas.microsoft.com/office/drawing/2014/main" id="{B1859D9B-BB1C-E2F0-EE88-4691B58F8077}"/>
              </a:ext>
            </a:extLst>
          </p:cNvPr>
          <p:cNvSpPr txBox="1"/>
          <p:nvPr/>
        </p:nvSpPr>
        <p:spPr>
          <a:xfrm>
            <a:off x="232915" y="1303304"/>
            <a:ext cx="4951826" cy="1495730"/>
          </a:xfrm>
          <a:prstGeom prst="rect">
            <a:avLst/>
          </a:prstGeom>
          <a:noFill/>
        </p:spPr>
        <p:txBody>
          <a:bodyPr wrap="square">
            <a:spAutoFit/>
          </a:bodyPr>
          <a:lstStyle/>
          <a:p>
            <a:pPr>
              <a:lnSpc>
                <a:spcPts val="2800"/>
              </a:lnSpc>
            </a:pPr>
            <a:r>
              <a:rPr lang="en-GB" sz="2000" dirty="0">
                <a:solidFill>
                  <a:schemeClr val="bg1"/>
                </a:solidFill>
                <a:latin typeface="Century Gothic" panose="020B0502020202020204" pitchFamily="34" charset="0"/>
                <a:ea typeface="Lato" panose="020B0604020202020204" charset="0"/>
                <a:cs typeface="Lato" panose="020B0604020202020204" charset="0"/>
              </a:rPr>
              <a:t>Create an awareness campaign about how to respond in an emergency situation, e.g. by putting an individual in the recovery position.</a:t>
            </a:r>
          </a:p>
        </p:txBody>
      </p:sp>
      <p:sp>
        <p:nvSpPr>
          <p:cNvPr id="3" name="Rounded Rectangle 2">
            <a:extLst>
              <a:ext uri="{FF2B5EF4-FFF2-40B4-BE49-F238E27FC236}">
                <a16:creationId xmlns:a16="http://schemas.microsoft.com/office/drawing/2014/main" id="{2EE430DA-AA35-B529-0922-B5CCB01D3AEE}"/>
              </a:ext>
            </a:extLst>
          </p:cNvPr>
          <p:cNvSpPr/>
          <p:nvPr/>
        </p:nvSpPr>
        <p:spPr>
          <a:xfrm>
            <a:off x="339090" y="4132909"/>
            <a:ext cx="2566163" cy="2391746"/>
          </a:xfrm>
          <a:prstGeom prst="roundRect">
            <a:avLst>
              <a:gd name="adj" fmla="val 2638"/>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bIns="90000" rtlCol="0" anchor="t" anchorCtr="0"/>
          <a:lstStyle/>
          <a:p>
            <a:pPr>
              <a:lnSpc>
                <a:spcPts val="2800"/>
              </a:lnSpc>
            </a:pPr>
            <a:r>
              <a:rPr lang="en-US" sz="2000" dirty="0">
                <a:solidFill>
                  <a:schemeClr val="tx1"/>
                </a:solidFill>
                <a:latin typeface="Century Gothic" panose="020B0502020202020204" pitchFamily="34" charset="0"/>
                <a:ea typeface="Lato" panose="020B0604020202020204" charset="0"/>
                <a:cs typeface="Lato" panose="020B0604020202020204" charset="0"/>
                <a:hlinkClick r:id="rId3">
                  <a:extLst>
                    <a:ext uri="{A12FA001-AC4F-418D-AE19-62706E023703}">
                      <ahyp:hlinkClr xmlns:ahyp="http://schemas.microsoft.com/office/drawing/2018/hyperlinkcolor" val="tx"/>
                    </a:ext>
                  </a:extLst>
                </a:hlinkClick>
              </a:rPr>
              <a:t>www.nhs.uk/using-the-nhs/nhs-services/urgent-and-emergency-care/when-to-call-999/</a:t>
            </a:r>
            <a:endParaRPr lang="en-GB" sz="2000" dirty="0">
              <a:solidFill>
                <a:schemeClr val="tx1"/>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C56B21DE-B32D-7EA1-A0F1-6D0756A6B4F4}"/>
              </a:ext>
            </a:extLst>
          </p:cNvPr>
          <p:cNvSpPr/>
          <p:nvPr/>
        </p:nvSpPr>
        <p:spPr>
          <a:xfrm>
            <a:off x="3065016" y="4132909"/>
            <a:ext cx="2566163" cy="2391746"/>
          </a:xfrm>
          <a:prstGeom prst="roundRect">
            <a:avLst>
              <a:gd name="adj" fmla="val 2638"/>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bIns="90000" rtlCol="0" anchor="t" anchorCtr="0"/>
          <a:lstStyle/>
          <a:p>
            <a:pPr>
              <a:lnSpc>
                <a:spcPts val="2800"/>
              </a:lnSpc>
            </a:pPr>
            <a:r>
              <a:rPr lang="en-US" sz="2000" dirty="0">
                <a:solidFill>
                  <a:schemeClr val="tx1"/>
                </a:solidFill>
                <a:latin typeface="Century Gothic" panose="020B0502020202020204" pitchFamily="34" charset="0"/>
                <a:ea typeface="Lato" panose="020B0604020202020204" charset="0"/>
                <a:cs typeface="Lato" panose="020B0604020202020204" charset="0"/>
                <a:hlinkClick r:id="rId4">
                  <a:extLst>
                    <a:ext uri="{A12FA001-AC4F-418D-AE19-62706E023703}">
                      <ahyp:hlinkClr xmlns:ahyp="http://schemas.microsoft.com/office/drawing/2018/hyperlinkcolor" val="tx"/>
                    </a:ext>
                  </a:extLst>
                </a:hlinkClick>
              </a:rPr>
              <a:t>www.talktofrank.com/get-help/what-to-do-in-an-emergency</a:t>
            </a:r>
            <a:endParaRPr lang="en-GB" sz="2000"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EB67F1AA-6A45-0C46-8679-A91A12FE553B}"/>
              </a:ext>
            </a:extLst>
          </p:cNvPr>
          <p:cNvSpPr txBox="1"/>
          <p:nvPr/>
        </p:nvSpPr>
        <p:spPr>
          <a:xfrm>
            <a:off x="232915" y="3500329"/>
            <a:ext cx="4951826" cy="418513"/>
          </a:xfrm>
          <a:prstGeom prst="rect">
            <a:avLst/>
          </a:prstGeom>
          <a:noFill/>
        </p:spPr>
        <p:txBody>
          <a:bodyPr wrap="square">
            <a:spAutoFit/>
          </a:bodyPr>
          <a:lstStyle/>
          <a:p>
            <a:pPr>
              <a:lnSpc>
                <a:spcPts val="2800"/>
              </a:lnSpc>
            </a:pPr>
            <a:r>
              <a:rPr lang="en-US" sz="2000" dirty="0">
                <a:solidFill>
                  <a:schemeClr val="bg1"/>
                </a:solidFill>
                <a:latin typeface="Century Gothic" panose="020B0502020202020204" pitchFamily="34" charset="0"/>
                <a:ea typeface="Lato" panose="020B0604020202020204" charset="0"/>
                <a:cs typeface="Lato" panose="020B0604020202020204" charset="0"/>
              </a:rPr>
              <a:t>Use these sources to help.</a:t>
            </a:r>
          </a:p>
        </p:txBody>
      </p:sp>
      <p:pic>
        <p:nvPicPr>
          <p:cNvPr id="11" name="Picture 10" descr="A close-up of a megaphone and a cellphone&#10;&#10;Description automatically generated">
            <a:extLst>
              <a:ext uri="{FF2B5EF4-FFF2-40B4-BE49-F238E27FC236}">
                <a16:creationId xmlns:a16="http://schemas.microsoft.com/office/drawing/2014/main" id="{4C947234-46B5-1B0F-3818-9A9AC9CD5BC5}"/>
              </a:ext>
            </a:extLst>
          </p:cNvPr>
          <p:cNvPicPr>
            <a:picLocks noChangeAspect="1"/>
          </p:cNvPicPr>
          <p:nvPr/>
        </p:nvPicPr>
        <p:blipFill>
          <a:blip r:embed="rId5"/>
          <a:stretch>
            <a:fillRect/>
          </a:stretch>
        </p:blipFill>
        <p:spPr>
          <a:xfrm>
            <a:off x="5697376" y="1640690"/>
            <a:ext cx="3884773" cy="4556304"/>
          </a:xfrm>
          <a:prstGeom prst="rect">
            <a:avLst/>
          </a:prstGeom>
        </p:spPr>
      </p:pic>
    </p:spTree>
    <p:extLst>
      <p:ext uri="{BB962C8B-B14F-4D97-AF65-F5344CB8AC3E}">
        <p14:creationId xmlns:p14="http://schemas.microsoft.com/office/powerpoint/2010/main" val="231191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6" y="1310215"/>
            <a:ext cx="3748404" cy="4937321"/>
          </a:xfrm>
        </p:spPr>
        <p:txBody>
          <a:bodyPr/>
          <a:lstStyle/>
          <a:p>
            <a:pPr>
              <a:lnSpc>
                <a:spcPts val="2800"/>
              </a:lnSpc>
              <a:spcBef>
                <a:spcPts val="1100"/>
              </a:spcBef>
              <a:spcAft>
                <a:spcPts val="0"/>
              </a:spcAft>
            </a:pPr>
            <a:r>
              <a:rPr lang="en-US" b="1" i="1" dirty="0"/>
              <a:t>Challenge activities </a:t>
            </a:r>
            <a:r>
              <a:rPr lang="en-US" dirty="0"/>
              <a:t>deepen and extend learning for those who need more challenge or who finish the activity quickly.</a:t>
            </a:r>
          </a:p>
          <a:p>
            <a:pPr>
              <a:lnSpc>
                <a:spcPts val="2800"/>
              </a:lnSpc>
              <a:spcBef>
                <a:spcPts val="1100"/>
              </a:spcBef>
              <a:spcAft>
                <a:spcPts val="0"/>
              </a:spcAft>
            </a:pPr>
            <a:r>
              <a:rPr lang="en-US" dirty="0"/>
              <a:t>Look for these icons on the pupil slides. See delivery notes for details of the activities.</a:t>
            </a:r>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0665" y="1291165"/>
            <a:ext cx="3748405" cy="4937321"/>
          </a:xfrm>
        </p:spPr>
        <p:txBody>
          <a:bodyPr/>
          <a:lstStyle/>
          <a:p>
            <a:pPr>
              <a:lnSpc>
                <a:spcPts val="2800"/>
              </a:lnSpc>
              <a:spcBef>
                <a:spcPts val="1100"/>
              </a:spcBef>
              <a:spcAft>
                <a:spcPts val="0"/>
              </a:spcAft>
            </a:pPr>
            <a:r>
              <a:rPr lang="en-US" dirty="0"/>
              <a:t>The lesson includes suggestions for challenge and support activities, to help you differentiate appropriately for your class.  </a:t>
            </a:r>
          </a:p>
          <a:p>
            <a:pPr>
              <a:lnSpc>
                <a:spcPts val="2800"/>
              </a:lnSpc>
              <a:spcBef>
                <a:spcPts val="1100"/>
              </a:spcBef>
              <a:spcAft>
                <a:spcPts val="0"/>
              </a:spcAft>
            </a:pPr>
            <a:r>
              <a:rPr lang="en-US" b="1" i="1" dirty="0"/>
              <a:t>Support activities </a:t>
            </a:r>
            <a:r>
              <a:rPr lang="en-US" dirty="0"/>
              <a:t>are adapted to be more accessible for those who need it.</a:t>
            </a:r>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a:p>
            <a:pPr>
              <a:lnSpc>
                <a:spcPts val="2800"/>
              </a:lnSpc>
              <a:spcBef>
                <a:spcPts val="1100"/>
              </a:spcBef>
              <a:spcAft>
                <a:spcPts val="0"/>
              </a:spcAft>
            </a:pPr>
            <a:endParaRPr lang="en-US" dirty="0"/>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a:xfrm>
            <a:off x="240665" y="1296762"/>
            <a:ext cx="6758276" cy="4566366"/>
          </a:xfrm>
        </p:spPr>
        <p:txBody>
          <a:bodyPr/>
          <a:lstStyle/>
          <a:p>
            <a:pPr>
              <a:lnSpc>
                <a:spcPts val="2800"/>
              </a:lnSpc>
              <a:spcAft>
                <a:spcPts val="700"/>
              </a:spcAft>
            </a:pPr>
            <a:r>
              <a:rPr lang="en-US" dirty="0">
                <a:effectLst/>
                <a:ea typeface="Calibri" panose="020F0502020204030204" pitchFamily="34" charset="0"/>
                <a:cs typeface="Times New Roman" panose="02020603050405020304" pitchFamily="18" charset="0"/>
              </a:rPr>
              <a:t>This is the first of three drug education lessons, for year 10 –11. This lesson focuses on how to identify and assess the risks and potential consequences of substance use, building on the key stage 3 lessons. Students also explore the effects of alcohol and other drug choices on personal safety.</a:t>
            </a:r>
            <a:endParaRPr lang="en-US" dirty="0"/>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Context</a:t>
            </a:r>
            <a:endParaRPr lang="en-US" dirty="0"/>
          </a:p>
        </p:txBody>
      </p:sp>
    </p:spTree>
    <p:extLst>
      <p:ext uri="{BB962C8B-B14F-4D97-AF65-F5344CB8AC3E}">
        <p14:creationId xmlns:p14="http://schemas.microsoft.com/office/powerpoint/2010/main" val="24539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a:xfrm>
            <a:off x="227440" y="1293961"/>
            <a:ext cx="7498822" cy="4566366"/>
          </a:xfrm>
        </p:spPr>
        <p:txBody>
          <a:bodyPr/>
          <a:lstStyle/>
          <a:p>
            <a:pPr>
              <a:lnSpc>
                <a:spcPts val="2800"/>
              </a:lnSpc>
              <a:spcBef>
                <a:spcPts val="1100"/>
              </a:spcBef>
              <a:spcAft>
                <a:spcPts val="0"/>
              </a:spcAft>
            </a:pPr>
            <a:r>
              <a:rPr lang="en-US" dirty="0"/>
              <a:t>Key information on content related to these lessons can be found in the Year 10–11 Knowledge </a:t>
            </a:r>
            <a:r>
              <a:rPr lang="en-US" dirty="0" err="1"/>
              <a:t>Organiser</a:t>
            </a:r>
            <a:r>
              <a:rPr lang="en-US" dirty="0"/>
              <a:t>.</a:t>
            </a:r>
          </a:p>
          <a:p>
            <a:pPr>
              <a:lnSpc>
                <a:spcPts val="2800"/>
              </a:lnSpc>
              <a:spcBef>
                <a:spcPts val="1100"/>
              </a:spcBef>
              <a:spcAft>
                <a:spcPts val="0"/>
              </a:spcAft>
            </a:pPr>
            <a:r>
              <a:rPr lang="en-US" dirty="0"/>
              <a:t>Advice on safe practice, dispelling common misconceptions, visitors to the classroom and other important information can be found in </a:t>
            </a:r>
            <a:r>
              <a:rPr lang="en-US" i="1" dirty="0"/>
              <a:t>Teacher Guidance: Drug and alcohol education.</a:t>
            </a:r>
          </a:p>
          <a:p>
            <a:pPr>
              <a:lnSpc>
                <a:spcPts val="2800"/>
              </a:lnSpc>
              <a:spcBef>
                <a:spcPts val="1100"/>
              </a:spcBef>
              <a:spcAft>
                <a:spcPts val="0"/>
              </a:spcAft>
            </a:pPr>
            <a:r>
              <a:rPr lang="en-US" dirty="0"/>
              <a:t>Data sources to inform your planning can be found within our document that outlines the approach of these lessons </a:t>
            </a:r>
            <a:r>
              <a:rPr lang="en-US" i="1" dirty="0"/>
              <a:t>Evidence Review: Effective drug and alcohol education</a:t>
            </a:r>
            <a:r>
              <a:rPr lang="en-US" dirty="0"/>
              <a:t> including advice regarding how to talk to young people about alcohol.</a:t>
            </a:r>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a:xfrm>
            <a:off x="216406" y="587217"/>
            <a:ext cx="7498822" cy="694054"/>
          </a:xfrm>
        </p:spPr>
        <p:txBody>
          <a:bodyPr/>
          <a:lstStyle/>
          <a:p>
            <a:r>
              <a:rPr lang="en-GB" dirty="0"/>
              <a:t>Developing subject knowledge</a:t>
            </a:r>
            <a:endParaRPr lang="en-US" dirty="0"/>
          </a:p>
        </p:txBody>
      </p:sp>
    </p:spTree>
    <p:extLst>
      <p:ext uri="{BB962C8B-B14F-4D97-AF65-F5344CB8AC3E}">
        <p14:creationId xmlns:p14="http://schemas.microsoft.com/office/powerpoint/2010/main" val="39354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4">
            <a:extLst>
              <a:ext uri="{FF2B5EF4-FFF2-40B4-BE49-F238E27FC236}">
                <a16:creationId xmlns:a16="http://schemas.microsoft.com/office/drawing/2014/main" id="{F1FBCFA1-6283-9032-5858-B8C2F9781A65}"/>
              </a:ext>
            </a:extLst>
          </p:cNvPr>
          <p:cNvSpPr>
            <a:spLocks noGrp="1"/>
          </p:cNvSpPr>
          <p:nvPr>
            <p:ph sz="half" idx="12"/>
          </p:nvPr>
        </p:nvSpPr>
        <p:spPr>
          <a:xfrm>
            <a:off x="241191" y="1285338"/>
            <a:ext cx="3175778" cy="4650224"/>
          </a:xfrm>
        </p:spPr>
        <p:txBody>
          <a:bodyPr/>
          <a:lstStyle/>
          <a:p>
            <a:pPr>
              <a:lnSpc>
                <a:spcPts val="2800"/>
              </a:lnSpc>
              <a:spcBef>
                <a:spcPts val="1100"/>
              </a:spcBef>
              <a:spcAft>
                <a:spcPts val="0"/>
              </a:spcAft>
            </a:pPr>
            <a:r>
              <a:rPr lang="en-US" dirty="0"/>
              <a:t>To learn about the impact of substance use on risk-taking and personal safety.</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285338"/>
            <a:ext cx="4267673" cy="4650224"/>
          </a:xfrm>
        </p:spPr>
        <p:txBody>
          <a:bodyPr/>
          <a:lstStyle/>
          <a:p>
            <a:pPr marL="198000" indent="-198000">
              <a:lnSpc>
                <a:spcPts val="2800"/>
              </a:lnSpc>
              <a:spcBef>
                <a:spcPts val="1100"/>
              </a:spcBef>
              <a:spcAft>
                <a:spcPts val="0"/>
              </a:spcAft>
            </a:pPr>
            <a:r>
              <a:rPr lang="en-US" dirty="0"/>
              <a:t>Students will be able to:</a:t>
            </a:r>
          </a:p>
          <a:p>
            <a:pPr marL="198000" indent="-198000">
              <a:lnSpc>
                <a:spcPts val="2800"/>
              </a:lnSpc>
              <a:spcBef>
                <a:spcPts val="1100"/>
              </a:spcBef>
              <a:spcAft>
                <a:spcPts val="0"/>
              </a:spcAft>
              <a:buFont typeface="Arial" panose="020B0604020202020204" pitchFamily="34" charset="0"/>
              <a:buChar char="•"/>
            </a:pPr>
            <a:r>
              <a:rPr lang="en-US" dirty="0" err="1"/>
              <a:t>analyse</a:t>
            </a:r>
            <a:r>
              <a:rPr lang="en-US" dirty="0"/>
              <a:t> how alcohol and other drugs affect decision-making</a:t>
            </a:r>
          </a:p>
          <a:p>
            <a:pPr marL="198000" indent="-198000">
              <a:lnSpc>
                <a:spcPts val="2800"/>
              </a:lnSpc>
              <a:spcBef>
                <a:spcPts val="1100"/>
              </a:spcBef>
              <a:spcAft>
                <a:spcPts val="0"/>
              </a:spcAft>
              <a:buFont typeface="Arial" panose="020B0604020202020204" pitchFamily="34" charset="0"/>
              <a:buChar char="•"/>
            </a:pPr>
            <a:r>
              <a:rPr lang="en-US" dirty="0"/>
              <a:t>assess the risks of substance </a:t>
            </a:r>
            <a:br>
              <a:rPr lang="en-US" dirty="0"/>
            </a:br>
            <a:r>
              <a:rPr lang="en-US" dirty="0"/>
              <a:t>use when travelling, </a:t>
            </a:r>
            <a:r>
              <a:rPr lang="en-US" dirty="0" err="1"/>
              <a:t>socialising</a:t>
            </a:r>
            <a:r>
              <a:rPr lang="en-US" dirty="0"/>
              <a:t> or alone</a:t>
            </a:r>
          </a:p>
          <a:p>
            <a:pPr marL="198000" indent="-198000">
              <a:lnSpc>
                <a:spcPts val="2800"/>
              </a:lnSpc>
              <a:spcBef>
                <a:spcPts val="1100"/>
              </a:spcBef>
              <a:spcAft>
                <a:spcPts val="0"/>
              </a:spcAft>
              <a:buFont typeface="Arial" panose="020B0604020202020204" pitchFamily="34" charset="0"/>
              <a:buChar char="•"/>
            </a:pPr>
            <a:r>
              <a:rPr lang="en-US" dirty="0"/>
              <a:t>explain ways to keep safe and support friends when </a:t>
            </a:r>
            <a:r>
              <a:rPr lang="en-US" dirty="0" err="1"/>
              <a:t>socialising</a:t>
            </a:r>
            <a:r>
              <a:rPr lang="en-US" dirty="0"/>
              <a:t> in situations involving alcohol or other drugs</a:t>
            </a:r>
          </a:p>
        </p:txBody>
      </p:sp>
    </p:spTree>
    <p:extLst>
      <p:ext uri="{BB962C8B-B14F-4D97-AF65-F5344CB8AC3E}">
        <p14:creationId xmlns:p14="http://schemas.microsoft.com/office/powerpoint/2010/main" val="402095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B4CDFE-E689-A536-61A5-915DDBE37E99}"/>
              </a:ext>
            </a:extLst>
          </p:cNvPr>
          <p:cNvSpPr>
            <a:spLocks noGrp="1"/>
          </p:cNvSpPr>
          <p:nvPr>
            <p:ph sz="half" idx="12"/>
          </p:nvPr>
        </p:nvSpPr>
        <p:spPr>
          <a:xfrm>
            <a:off x="5018404" y="1135853"/>
            <a:ext cx="4648531" cy="4573593"/>
          </a:xfrm>
        </p:spPr>
        <p:txBody>
          <a:bodyPr>
            <a:normAutofit/>
          </a:bodyPr>
          <a:lstStyle/>
          <a:p>
            <a:pPr marL="126000" indent="-126000">
              <a:lnSpc>
                <a:spcPts val="2200"/>
              </a:lnSpc>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Box or envelope for questions</a:t>
            </a:r>
            <a:endParaRPr lang="en-GB" dirty="0">
              <a:ea typeface="Calibri" panose="020F0502020204030204" pitchFamily="34" charset="0"/>
              <a:cs typeface="Times New Roman" panose="02020603050405020304" pitchFamily="18" charset="0"/>
            </a:endParaRPr>
          </a:p>
          <a:p>
            <a:pPr marL="126000" indent="-126000">
              <a:lnSpc>
                <a:spcPts val="2200"/>
              </a:lnSpc>
              <a:buFont typeface="Arial" panose="020B0604020202020204" pitchFamily="34" charset="0"/>
              <a:buChar char="•"/>
            </a:pPr>
            <a:r>
              <a:rPr lang="en-US" dirty="0"/>
              <a:t>Post-it notes</a:t>
            </a:r>
          </a:p>
          <a:p>
            <a:pPr marL="126000" indent="-126000">
              <a:lnSpc>
                <a:spcPts val="2200"/>
              </a:lnSpc>
              <a:buFont typeface="Arial" panose="020B0604020202020204" pitchFamily="34" charset="0"/>
              <a:buChar char="•"/>
            </a:pPr>
            <a:r>
              <a:rPr lang="en-US" dirty="0"/>
              <a:t>Resource 1: </a:t>
            </a:r>
            <a:r>
              <a:rPr lang="en-US" i="1" dirty="0"/>
              <a:t>Four key questions </a:t>
            </a:r>
            <a:br>
              <a:rPr lang="en-US" i="1" dirty="0"/>
            </a:br>
            <a:r>
              <a:rPr lang="en-US" dirty="0"/>
              <a:t>[one per student]</a:t>
            </a:r>
          </a:p>
          <a:p>
            <a:pPr marL="126000" indent="-126000">
              <a:lnSpc>
                <a:spcPts val="2200"/>
              </a:lnSpc>
              <a:buFont typeface="Arial" panose="020B0604020202020204" pitchFamily="34" charset="0"/>
              <a:buChar char="•"/>
            </a:pPr>
            <a:r>
              <a:rPr lang="en-US" dirty="0"/>
              <a:t>Resource 2: </a:t>
            </a:r>
            <a:r>
              <a:rPr lang="en-US" i="1" dirty="0"/>
              <a:t>Increase, decrease, it depends </a:t>
            </a:r>
            <a:r>
              <a:rPr lang="en-US" dirty="0"/>
              <a:t>[one per pair]</a:t>
            </a:r>
          </a:p>
          <a:p>
            <a:pPr marL="126000" indent="-126000">
              <a:lnSpc>
                <a:spcPts val="2200"/>
              </a:lnSpc>
              <a:buFont typeface="Arial" panose="020B0604020202020204" pitchFamily="34" charset="0"/>
              <a:buChar char="•"/>
            </a:pPr>
            <a:r>
              <a:rPr lang="en-US" dirty="0"/>
              <a:t>Resource 2a: </a:t>
            </a:r>
            <a:r>
              <a:rPr lang="en-US" i="1" dirty="0"/>
              <a:t>Increase, decrease, it depends: Teacher notes </a:t>
            </a:r>
            <a:r>
              <a:rPr lang="en-US" dirty="0"/>
              <a:t>[teacher copy]</a:t>
            </a:r>
          </a:p>
          <a:p>
            <a:pPr marL="126000" indent="-126000">
              <a:lnSpc>
                <a:spcPts val="2200"/>
              </a:lnSpc>
              <a:buFont typeface="Arial" panose="020B0604020202020204" pitchFamily="34" charset="0"/>
              <a:buChar char="•"/>
            </a:pPr>
            <a:r>
              <a:rPr lang="en-US" dirty="0"/>
              <a:t>Resource 3: </a:t>
            </a:r>
            <a:r>
              <a:rPr lang="en-US" i="1" dirty="0"/>
              <a:t>Getting home </a:t>
            </a:r>
            <a:r>
              <a:rPr lang="en-US" dirty="0"/>
              <a:t>[one per pair]</a:t>
            </a:r>
          </a:p>
          <a:p>
            <a:pPr marL="126000" indent="-126000">
              <a:lnSpc>
                <a:spcPts val="2200"/>
              </a:lnSpc>
              <a:buFont typeface="Arial" panose="020B0604020202020204" pitchFamily="34" charset="0"/>
              <a:buChar char="•"/>
            </a:pPr>
            <a:r>
              <a:rPr lang="en-US" dirty="0"/>
              <a:t>Resource 4:  </a:t>
            </a:r>
            <a:r>
              <a:rPr lang="en-US" i="1" dirty="0"/>
              <a:t>Getting help </a:t>
            </a:r>
            <a:br>
              <a:rPr lang="en-US" i="1" dirty="0"/>
            </a:br>
            <a:r>
              <a:rPr lang="en-US" dirty="0"/>
              <a:t>[one per small group]</a:t>
            </a:r>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93419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graphicFrame>
        <p:nvGraphicFramePr>
          <p:cNvPr id="3" name="Table 2">
            <a:extLst>
              <a:ext uri="{FF2B5EF4-FFF2-40B4-BE49-F238E27FC236}">
                <a16:creationId xmlns:a16="http://schemas.microsoft.com/office/drawing/2014/main" id="{09D9BA57-D907-9617-004A-5DFDB57B9A36}"/>
              </a:ext>
            </a:extLst>
          </p:cNvPr>
          <p:cNvGraphicFramePr>
            <a:graphicFrameLocks noGrp="1"/>
          </p:cNvGraphicFramePr>
          <p:nvPr>
            <p:extLst>
              <p:ext uri="{D42A27DB-BD31-4B8C-83A1-F6EECF244321}">
                <p14:modId xmlns:p14="http://schemas.microsoft.com/office/powerpoint/2010/main" val="3908527328"/>
              </p:ext>
            </p:extLst>
          </p:nvPr>
        </p:nvGraphicFramePr>
        <p:xfrm>
          <a:off x="330200" y="1409700"/>
          <a:ext cx="9245600" cy="4690551"/>
        </p:xfrm>
        <a:graphic>
          <a:graphicData uri="http://schemas.openxmlformats.org/drawingml/2006/table">
            <a:tbl>
              <a:tblPr firstRow="1" bandRow="1">
                <a:tableStyleId>{F5AB1C69-6EDB-4FF4-983F-18BD219EF322}</a:tableStyleId>
              </a:tblPr>
              <a:tblGrid>
                <a:gridCol w="1932962">
                  <a:extLst>
                    <a:ext uri="{9D8B030D-6E8A-4147-A177-3AD203B41FA5}">
                      <a16:colId xmlns:a16="http://schemas.microsoft.com/office/drawing/2014/main" val="2495411842"/>
                    </a:ext>
                  </a:extLst>
                </a:gridCol>
                <a:gridCol w="6607416">
                  <a:extLst>
                    <a:ext uri="{9D8B030D-6E8A-4147-A177-3AD203B41FA5}">
                      <a16:colId xmlns:a16="http://schemas.microsoft.com/office/drawing/2014/main" val="3888252853"/>
                    </a:ext>
                  </a:extLst>
                </a:gridCol>
                <a:gridCol w="705222">
                  <a:extLst>
                    <a:ext uri="{9D8B030D-6E8A-4147-A177-3AD203B41FA5}">
                      <a16:colId xmlns:a16="http://schemas.microsoft.com/office/drawing/2014/main" val="1961446416"/>
                    </a:ext>
                  </a:extLst>
                </a:gridCol>
              </a:tblGrid>
              <a:tr h="695902">
                <a:tc>
                  <a:txBody>
                    <a:bodyPr/>
                    <a:lstStyle/>
                    <a:p>
                      <a:pPr marL="0" indent="0" algn="l">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accent2"/>
                          </a:solidFill>
                          <a:latin typeface="Century Gothic" panose="020B0502020202020204" pitchFamily="34" charset="0"/>
                        </a:rPr>
                        <a:t>Description</a:t>
                      </a:r>
                    </a:p>
                  </a:txBody>
                  <a:tcPr marL="0" marR="72000" marT="72000" marB="7200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accent2"/>
                          </a:solidFill>
                          <a:latin typeface="Century Gothic" panose="020B0502020202020204" pitchFamily="34" charset="0"/>
                        </a:rPr>
                        <a:t>Timing</a:t>
                      </a:r>
                    </a:p>
                  </a:txBody>
                  <a:tcPr marL="72000" marR="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454915">
                <a:tc>
                  <a:txBody>
                    <a:bodyPr/>
                    <a:lstStyle/>
                    <a:p>
                      <a:pPr marL="0" indent="0">
                        <a:lnSpc>
                          <a:spcPts val="1600"/>
                        </a:lnSpc>
                        <a:spcBef>
                          <a:spcPts val="700"/>
                        </a:spcBef>
                        <a:buFont typeface="Arial" panose="020B0604020202020204" pitchFamily="34" charset="0"/>
                        <a:buNone/>
                      </a:pPr>
                      <a:r>
                        <a:rPr lang="en-GB" sz="1200" b="0" dirty="0">
                          <a:solidFill>
                            <a:schemeClr val="tx1"/>
                          </a:solidFill>
                          <a:latin typeface="Century Gothic" panose="020B0502020202020204" pitchFamily="34" charset="0"/>
                        </a:rPr>
                        <a:t>Introduction</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Introduce learning objective and outcomes and revisit ground rules.</a:t>
                      </a: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5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633257">
                <a:tc>
                  <a:txBody>
                    <a:bodyPr/>
                    <a:lstStyle/>
                    <a:p>
                      <a:pPr marL="0" indent="0">
                        <a:lnSpc>
                          <a:spcPts val="1600"/>
                        </a:lnSpc>
                        <a:spcBef>
                          <a:spcPts val="700"/>
                        </a:spcBef>
                        <a:buFont typeface="Arial" panose="020B0604020202020204" pitchFamily="34" charset="0"/>
                        <a:buNone/>
                      </a:pPr>
                      <a:r>
                        <a:rPr lang="en-GB" sz="1200" b="0" dirty="0">
                          <a:solidFill>
                            <a:schemeClr val="tx1"/>
                          </a:solidFill>
                          <a:latin typeface="Century Gothic" panose="020B0502020202020204" pitchFamily="34" charset="0"/>
                        </a:rPr>
                        <a:t>Baseline assessment activity</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Students complete a ‘four key questions’ activity exploring the effects and risks of using alcohol and other drugs.</a:t>
                      </a: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US" sz="1200" dirty="0">
                          <a:solidFill>
                            <a:schemeClr val="tx1"/>
                          </a:solidFill>
                          <a:latin typeface="Century Gothic" panose="020B0502020202020204" pitchFamily="34" charset="0"/>
                        </a:rPr>
                        <a:t>10 mins</a:t>
                      </a:r>
                      <a:endParaRPr lang="en-GB" sz="1200" dirty="0">
                        <a:solidFill>
                          <a:schemeClr val="tx1"/>
                        </a:solidFill>
                        <a:latin typeface="Century Gothic" panose="020B0502020202020204" pitchFamily="34" charset="0"/>
                      </a:endParaRP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454915">
                <a:tc>
                  <a:txBody>
                    <a:bodyPr/>
                    <a:lstStyle/>
                    <a:p>
                      <a:pPr marL="0" indent="0">
                        <a:lnSpc>
                          <a:spcPts val="1600"/>
                        </a:lnSpc>
                        <a:spcBef>
                          <a:spcPts val="700"/>
                        </a:spcBef>
                        <a:buFont typeface="Arial" panose="020B0604020202020204" pitchFamily="34" charset="0"/>
                        <a:buNone/>
                      </a:pPr>
                      <a:r>
                        <a:rPr lang="en-US" sz="1200" b="0" dirty="0">
                          <a:solidFill>
                            <a:schemeClr val="tx1"/>
                          </a:solidFill>
                          <a:latin typeface="Century Gothic" panose="020B0502020202020204" pitchFamily="34" charset="0"/>
                        </a:rPr>
                        <a:t>Making decisions</a:t>
                      </a:r>
                      <a:endParaRPr lang="en-GB" sz="1200" b="0" dirty="0">
                        <a:solidFill>
                          <a:schemeClr val="tx1"/>
                        </a:solidFill>
                        <a:latin typeface="Century Gothic" panose="020B0502020202020204" pitchFamily="34" charset="0"/>
                      </a:endParaRP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Students assess the impact of substance use on risk in different contexts.</a:t>
                      </a: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US" sz="1200" dirty="0">
                          <a:solidFill>
                            <a:schemeClr val="tx1"/>
                          </a:solidFill>
                          <a:latin typeface="Century Gothic" panose="020B0502020202020204" pitchFamily="34" charset="0"/>
                        </a:rPr>
                        <a:t>10 mins</a:t>
                      </a:r>
                      <a:endParaRPr lang="en-GB" sz="1200" dirty="0">
                        <a:solidFill>
                          <a:schemeClr val="tx1"/>
                        </a:solidFill>
                        <a:latin typeface="Century Gothic" panose="020B0502020202020204" pitchFamily="34" charset="0"/>
                      </a:endParaRP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454915">
                <a:tc>
                  <a:txBody>
                    <a:bodyPr/>
                    <a:lstStyle/>
                    <a:p>
                      <a:pPr marL="0" indent="0">
                        <a:lnSpc>
                          <a:spcPts val="1600"/>
                        </a:lnSpc>
                        <a:spcBef>
                          <a:spcPts val="700"/>
                        </a:spcBef>
                        <a:buFont typeface="Arial" panose="020B0604020202020204" pitchFamily="34" charset="0"/>
                        <a:buNone/>
                      </a:pPr>
                      <a:r>
                        <a:rPr lang="en-US" sz="1200" b="0" dirty="0">
                          <a:solidFill>
                            <a:schemeClr val="tx1"/>
                          </a:solidFill>
                          <a:latin typeface="Century Gothic" panose="020B0502020202020204" pitchFamily="34" charset="0"/>
                        </a:rPr>
                        <a:t>Getting home</a:t>
                      </a:r>
                      <a:endParaRPr lang="en-GB" sz="1200" b="0" dirty="0">
                        <a:solidFill>
                          <a:schemeClr val="tx1"/>
                        </a:solidFill>
                        <a:latin typeface="Century Gothic" panose="020B0502020202020204" pitchFamily="34" charset="0"/>
                      </a:endParaRP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Class evaluates a young person’s options for getting home safely.</a:t>
                      </a: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US" sz="1200" dirty="0">
                          <a:solidFill>
                            <a:schemeClr val="tx1"/>
                          </a:solidFill>
                          <a:latin typeface="Century Gothic" panose="020B0502020202020204" pitchFamily="34" charset="0"/>
                        </a:rPr>
                        <a:t>10 mins</a:t>
                      </a:r>
                      <a:endParaRPr lang="en-GB" sz="1200" dirty="0">
                        <a:solidFill>
                          <a:schemeClr val="tx1"/>
                        </a:solidFill>
                        <a:latin typeface="Century Gothic" panose="020B0502020202020204" pitchFamily="34" charset="0"/>
                      </a:endParaRP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662462">
                <a:tc>
                  <a:txBody>
                    <a:bodyPr/>
                    <a:lstStyle/>
                    <a:p>
                      <a:pPr marL="0" indent="0">
                        <a:lnSpc>
                          <a:spcPts val="1600"/>
                        </a:lnSpc>
                        <a:spcBef>
                          <a:spcPts val="700"/>
                        </a:spcBef>
                        <a:buFont typeface="Arial" panose="020B0604020202020204" pitchFamily="34" charset="0"/>
                        <a:buNone/>
                      </a:pPr>
                      <a:r>
                        <a:rPr lang="en-US" sz="1200" b="0" dirty="0">
                          <a:solidFill>
                            <a:schemeClr val="tx1"/>
                          </a:solidFill>
                          <a:latin typeface="Century Gothic" panose="020B0502020202020204" pitchFamily="34" charset="0"/>
                        </a:rPr>
                        <a:t>Looking out for others</a:t>
                      </a:r>
                      <a:endParaRPr lang="en-GB" sz="1200" b="0" dirty="0">
                        <a:solidFill>
                          <a:schemeClr val="tx1"/>
                        </a:solidFill>
                        <a:latin typeface="Century Gothic" panose="020B0502020202020204" pitchFamily="34" charset="0"/>
                      </a:endParaRP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Groups assess the impact of different decisions on helping someone affected </a:t>
                      </a:r>
                      <a:br>
                        <a:rPr lang="en-GB" sz="1200" b="0" i="0" dirty="0">
                          <a:solidFill>
                            <a:schemeClr val="tx1"/>
                          </a:solidFill>
                          <a:effectLst/>
                          <a:latin typeface="Century Gothic" panose="020B0502020202020204" pitchFamily="34" charset="0"/>
                          <a:ea typeface="Lato" panose="020B0604020202020204" charset="0"/>
                          <a:cs typeface="Lato" panose="020B0604020202020204" charset="0"/>
                        </a:rPr>
                      </a:b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by drug use.</a:t>
                      </a: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US" sz="1200" dirty="0">
                          <a:solidFill>
                            <a:schemeClr val="tx1"/>
                          </a:solidFill>
                          <a:latin typeface="Century Gothic" panose="020B0502020202020204" pitchFamily="34" charset="0"/>
                        </a:rPr>
                        <a:t>15 mins</a:t>
                      </a:r>
                      <a:endParaRPr lang="en-GB" sz="1200" dirty="0">
                        <a:solidFill>
                          <a:schemeClr val="tx1"/>
                        </a:solidFill>
                        <a:latin typeface="Century Gothic" panose="020B0502020202020204" pitchFamily="34" charset="0"/>
                      </a:endParaRP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7651223"/>
                  </a:ext>
                </a:extLst>
              </a:tr>
              <a:tr h="671723">
                <a:tc>
                  <a:txBody>
                    <a:bodyPr/>
                    <a:lstStyle/>
                    <a:p>
                      <a:pPr marL="0" marR="0" lvl="0" indent="0" algn="l" defTabSz="990570" rtl="0" eaLnBrk="1" fontAlgn="auto" latinLnBrk="0" hangingPunct="1">
                        <a:lnSpc>
                          <a:spcPts val="1600"/>
                        </a:lnSpc>
                        <a:spcBef>
                          <a:spcPts val="700"/>
                        </a:spcBef>
                        <a:spcAft>
                          <a:spcPts val="0"/>
                        </a:spcAft>
                        <a:buClrTx/>
                        <a:buSzTx/>
                        <a:buFont typeface="Arial" panose="020B0604020202020204" pitchFamily="34" charset="0"/>
                        <a:buNone/>
                        <a:tabLst/>
                        <a:defRPr/>
                      </a:pPr>
                      <a:r>
                        <a:rPr lang="en-GB" sz="1200" b="0" dirty="0">
                          <a:solidFill>
                            <a:schemeClr val="tx1"/>
                          </a:solidFill>
                          <a:latin typeface="Century Gothic" panose="020B0502020202020204" pitchFamily="34" charset="0"/>
                        </a:rPr>
                        <a:t>Reflection and </a:t>
                      </a:r>
                      <a:br>
                        <a:rPr lang="en-GB" sz="1200" b="0" dirty="0">
                          <a:solidFill>
                            <a:schemeClr val="tx1"/>
                          </a:solidFill>
                          <a:latin typeface="Century Gothic" panose="020B0502020202020204" pitchFamily="34" charset="0"/>
                        </a:rPr>
                      </a:br>
                      <a:r>
                        <a:rPr lang="en-GB" sz="1200" b="0" dirty="0">
                          <a:solidFill>
                            <a:schemeClr val="tx1"/>
                          </a:solidFill>
                          <a:latin typeface="Century Gothic" panose="020B0502020202020204" pitchFamily="34" charset="0"/>
                        </a:rPr>
                        <a:t>endpoint assessment</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b="0" i="0" dirty="0">
                          <a:solidFill>
                            <a:schemeClr val="tx1"/>
                          </a:solidFill>
                          <a:effectLst/>
                          <a:latin typeface="Century Gothic" panose="020B0502020202020204" pitchFamily="34" charset="0"/>
                          <a:ea typeface="Lato" panose="020B0604020202020204" charset="0"/>
                          <a:cs typeface="Lato" panose="020B0604020202020204" charset="0"/>
                        </a:rPr>
                        <a:t>Students create a 5-point action plan for how a young person could help to keep themselves and their peers safe when socialising.</a:t>
                      </a: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ts val="1600"/>
                        </a:lnSpc>
                        <a:spcBef>
                          <a:spcPts val="700"/>
                        </a:spcBef>
                        <a:buNone/>
                      </a:pPr>
                      <a:r>
                        <a:rPr lang="en-US" sz="1200" dirty="0">
                          <a:solidFill>
                            <a:schemeClr val="tx1"/>
                          </a:solidFill>
                          <a:latin typeface="Century Gothic" panose="020B0502020202020204" pitchFamily="34" charset="0"/>
                        </a:rPr>
                        <a:t>5 mins</a:t>
                      </a:r>
                      <a:endParaRPr lang="en-GB" sz="1200" dirty="0">
                        <a:solidFill>
                          <a:schemeClr val="tx1"/>
                        </a:solidFill>
                        <a:latin typeface="Century Gothic" panose="020B0502020202020204" pitchFamily="34" charset="0"/>
                      </a:endParaRP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662462">
                <a:tc>
                  <a:txBody>
                    <a:bodyPr/>
                    <a:lstStyle/>
                    <a:p>
                      <a:pPr marL="0" indent="0">
                        <a:lnSpc>
                          <a:spcPts val="1600"/>
                        </a:lnSpc>
                        <a:spcBef>
                          <a:spcPts val="700"/>
                        </a:spcBef>
                        <a:buFont typeface="Arial" panose="020B0604020202020204" pitchFamily="34" charset="0"/>
                        <a:buNone/>
                      </a:pPr>
                      <a:r>
                        <a:rPr lang="en-US" sz="1200" b="0" dirty="0">
                          <a:solidFill>
                            <a:schemeClr val="tx1"/>
                          </a:solidFill>
                          <a:latin typeface="Century Gothic" panose="020B0502020202020204" pitchFamily="34" charset="0"/>
                        </a:rPr>
                        <a:t>Signposting support</a:t>
                      </a:r>
                      <a:endParaRPr lang="en-GB" sz="1200" b="0" dirty="0">
                        <a:solidFill>
                          <a:schemeClr val="tx1"/>
                        </a:solidFill>
                        <a:latin typeface="Century Gothic" panose="020B0502020202020204" pitchFamily="34" charset="0"/>
                      </a:endParaRP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00"/>
                        </a:spcBef>
                        <a:spcAft>
                          <a:spcPts val="600"/>
                        </a:spcAft>
                      </a:pPr>
                      <a:r>
                        <a:rPr lang="en-GB" sz="1200" dirty="0">
                          <a:solidFill>
                            <a:schemeClr val="tx1"/>
                          </a:solidFill>
                          <a:effectLst/>
                          <a:latin typeface="Century Gothic" panose="020B0502020202020204" pitchFamily="34" charset="0"/>
                        </a:rPr>
                        <a:t>Remind students how to access further advice, guidance and support related to substance use or personal safety.</a:t>
                      </a:r>
                      <a:endParaRPr lang="en-GB" sz="1200" b="0" i="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US" sz="1200" dirty="0">
                          <a:solidFill>
                            <a:schemeClr val="tx1"/>
                          </a:solidFill>
                          <a:latin typeface="Century Gothic" panose="020B0502020202020204" pitchFamily="34" charset="0"/>
                        </a:rPr>
                        <a:t>5 mins</a:t>
                      </a:r>
                      <a:endParaRPr lang="en-GB" sz="1200" dirty="0">
                        <a:solidFill>
                          <a:schemeClr val="tx1"/>
                        </a:solidFill>
                        <a:latin typeface="Century Gothic" panose="020B0502020202020204" pitchFamily="34" charset="0"/>
                      </a:endParaRP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bl>
          </a:graphicData>
        </a:graphic>
      </p:graphicFrame>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46900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F3B6B8-B828-FC08-CD10-089B04AE1E13}"/>
              </a:ext>
            </a:extLst>
          </p:cNvPr>
          <p:cNvSpPr/>
          <p:nvPr/>
        </p:nvSpPr>
        <p:spPr>
          <a:xfrm>
            <a:off x="0" y="5765470"/>
            <a:ext cx="9906000" cy="109253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dirty="0"/>
              <a:t>Lesson 1</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32082" y="882764"/>
            <a:ext cx="5151120" cy="1572642"/>
          </a:xfrm>
        </p:spPr>
        <p:txBody>
          <a:bodyPr>
            <a:normAutofit/>
          </a:bodyPr>
          <a:lstStyle/>
          <a:p>
            <a:r>
              <a:rPr lang="en-US" dirty="0"/>
              <a:t>Assessing risk</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15" name="Picture 14" descr="A red and white meter with a red triangle and a white arrow&#10;&#10;Description automatically generated">
            <a:extLst>
              <a:ext uri="{FF2B5EF4-FFF2-40B4-BE49-F238E27FC236}">
                <a16:creationId xmlns:a16="http://schemas.microsoft.com/office/drawing/2014/main" id="{54F7C015-7E54-BE91-3279-458EBAA37A54}"/>
              </a:ext>
            </a:extLst>
          </p:cNvPr>
          <p:cNvPicPr>
            <a:picLocks noChangeAspect="1"/>
          </p:cNvPicPr>
          <p:nvPr/>
        </p:nvPicPr>
        <p:blipFill>
          <a:blip r:embed="rId3"/>
          <a:stretch>
            <a:fillRect/>
          </a:stretch>
        </p:blipFill>
        <p:spPr>
          <a:xfrm>
            <a:off x="1747630" y="2698341"/>
            <a:ext cx="6150666" cy="3424983"/>
          </a:xfrm>
          <a:prstGeom prst="rect">
            <a:avLst/>
          </a:prstGeom>
        </p:spPr>
      </p:pic>
      <p:sp>
        <p:nvSpPr>
          <p:cNvPr id="17" name="Rectangle 16">
            <a:extLst>
              <a:ext uri="{FF2B5EF4-FFF2-40B4-BE49-F238E27FC236}">
                <a16:creationId xmlns:a16="http://schemas.microsoft.com/office/drawing/2014/main" id="{B3143B26-A96A-0434-8970-5E9F8739D8EB}"/>
              </a:ext>
            </a:extLst>
          </p:cNvPr>
          <p:cNvSpPr/>
          <p:nvPr/>
        </p:nvSpPr>
        <p:spPr>
          <a:xfrm>
            <a:off x="1524000" y="5765470"/>
            <a:ext cx="1894703" cy="585903"/>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2017157559"/>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C0E2A9-F3BF-405C-BD8F-B8D7E62A97F4}">
  <ds:schemaRefs>
    <ds:schemaRef ds:uri="http://purl.org/dc/terms/"/>
    <ds:schemaRef ds:uri="http://purl.org/dc/dcmitype/"/>
    <ds:schemaRef ds:uri="http://schemas.microsoft.com/office/infopath/2007/PartnerControls"/>
    <ds:schemaRef ds:uri="http://schemas.microsoft.com/office/2006/metadata/properties"/>
    <ds:schemaRef ds:uri="6ded5182-507a-430e-922d-50a9575e5a4a"/>
    <ds:schemaRef ds:uri="http://purl.org/dc/elements/1.1/"/>
    <ds:schemaRef ds:uri="88f9c89a-407a-49b7-9ca1-7578c3d06dfc"/>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32DD3E0-FF10-4F7A-B115-FBEC4D627520}">
  <ds:schemaRefs>
    <ds:schemaRef ds:uri="http://schemas.microsoft.com/sharepoint/v3/contenttype/forms"/>
  </ds:schemaRefs>
</ds:datastoreItem>
</file>

<file path=customXml/itemProps3.xml><?xml version="1.0" encoding="utf-8"?>
<ds:datastoreItem xmlns:ds="http://schemas.openxmlformats.org/officeDocument/2006/customXml" ds:itemID="{E85811E8-CD25-40FF-998B-36D4D2A71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91</TotalTime>
  <Words>3276</Words>
  <Application>Microsoft Macintosh PowerPoint</Application>
  <PresentationFormat>A4 Paper (210x297 mm)</PresentationFormat>
  <Paragraphs>224</Paragraphs>
  <Slides>21</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Century Gothic</vt:lpstr>
      <vt:lpstr>Lato</vt:lpstr>
      <vt:lpstr>Symbol</vt:lpstr>
      <vt:lpstr>Teacher slides</vt:lpstr>
      <vt:lpstr>Pupil slides </vt:lpstr>
      <vt:lpstr>Drug education</vt:lpstr>
      <vt:lpstr>Using this PowerPoint</vt:lpstr>
      <vt:lpstr>Support and challenge</vt:lpstr>
      <vt:lpstr>Context</vt:lpstr>
      <vt:lpstr>Developing subject knowledge</vt:lpstr>
      <vt:lpstr>PowerPoint Presentation</vt:lpstr>
      <vt:lpstr>PowerPoint Presentation</vt:lpstr>
      <vt:lpstr>Lesson summary</vt:lpstr>
      <vt:lpstr>Assessing risk</vt:lpstr>
      <vt:lpstr>PowerPoint Presentation</vt:lpstr>
      <vt:lpstr>PowerPoint Presentation</vt:lpstr>
      <vt:lpstr>What’s our starting point?</vt:lpstr>
      <vt:lpstr>Making decisions</vt:lpstr>
      <vt:lpstr>Getting home</vt:lpstr>
      <vt:lpstr>Getting home</vt:lpstr>
      <vt:lpstr>Getting home</vt:lpstr>
      <vt:lpstr>Getting help</vt:lpstr>
      <vt:lpstr>Getting help</vt:lpstr>
      <vt:lpstr>What have we learnt?</vt:lpstr>
      <vt:lpstr>Sources of support</vt:lpstr>
      <vt:lpstr>Responding in an emergency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Ryan Ten</cp:lastModifiedBy>
  <cp:revision>35</cp:revision>
  <dcterms:created xsi:type="dcterms:W3CDTF">2023-05-19T09:34:20Z</dcterms:created>
  <dcterms:modified xsi:type="dcterms:W3CDTF">2024-10-29T10:54:45Z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