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 id="2147483671" r:id="rId5"/>
  </p:sldMasterIdLst>
  <p:notesMasterIdLst>
    <p:notesMasterId r:id="rId26"/>
  </p:notesMasterIdLst>
  <p:handoutMasterIdLst>
    <p:handoutMasterId r:id="rId27"/>
  </p:handoutMasterIdLst>
  <p:sldIdLst>
    <p:sldId id="257" r:id="rId6"/>
    <p:sldId id="269" r:id="rId7"/>
    <p:sldId id="270" r:id="rId8"/>
    <p:sldId id="260" r:id="rId9"/>
    <p:sldId id="272" r:id="rId10"/>
    <p:sldId id="261" r:id="rId11"/>
    <p:sldId id="256" r:id="rId12"/>
    <p:sldId id="262" r:id="rId13"/>
    <p:sldId id="263" r:id="rId14"/>
    <p:sldId id="264" r:id="rId15"/>
    <p:sldId id="265" r:id="rId16"/>
    <p:sldId id="287" r:id="rId17"/>
    <p:sldId id="294" r:id="rId18"/>
    <p:sldId id="288" r:id="rId19"/>
    <p:sldId id="289" r:id="rId20"/>
    <p:sldId id="290" r:id="rId21"/>
    <p:sldId id="291" r:id="rId22"/>
    <p:sldId id="293" r:id="rId23"/>
    <p:sldId id="268" r:id="rId24"/>
    <p:sldId id="292" r:id="rId25"/>
  </p:sldIdLst>
  <p:sldSz cx="9906000" cy="6858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eacher slides" id="{054E604B-5DE3-6240-A5CB-269D62CB8131}">
          <p14:sldIdLst>
            <p14:sldId id="257"/>
            <p14:sldId id="269"/>
            <p14:sldId id="270"/>
            <p14:sldId id="260"/>
            <p14:sldId id="272"/>
            <p14:sldId id="261"/>
            <p14:sldId id="256"/>
            <p14:sldId id="262"/>
          </p14:sldIdLst>
        </p14:section>
        <p14:section name="Pupil Slides" id="{938DD7AC-2297-1F48-B25E-0B0BFFE37CBE}">
          <p14:sldIdLst>
            <p14:sldId id="263"/>
            <p14:sldId id="264"/>
            <p14:sldId id="265"/>
            <p14:sldId id="287"/>
            <p14:sldId id="294"/>
            <p14:sldId id="288"/>
            <p14:sldId id="289"/>
            <p14:sldId id="290"/>
            <p14:sldId id="291"/>
            <p14:sldId id="293"/>
            <p14:sldId id="268"/>
            <p14:sldId id="292"/>
          </p14:sldIdLst>
        </p14:section>
      </p14:sectionLst>
    </p:ext>
    <p:ext uri="{EFAFB233-063F-42B5-8137-9DF3F51BA10A}">
      <p15:sldGuideLst xmlns:p15="http://schemas.microsoft.com/office/powerpoint/2012/main">
        <p15:guide id="2" pos="3120" userDrawn="1">
          <p15:clr>
            <a:srgbClr val="A4A3A4"/>
          </p15:clr>
        </p15:guide>
        <p15:guide id="3" orient="horz" pos="218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3C12B08-0C65-70E1-06A9-EC6ECC22BC65}" name="Sarah Gabbett" initials="SG" userId="S::sarah.gabbett@pshe-association.org.uk::12008655-cbfd-44ed-a381-1f290a29d2b3" providerId="AD"/>
  <p188:author id="{3C53221D-BA6F-6B76-58E9-32C234ECFA7A}" name="Ferg Ashby" initials="" userId="S::ferg.ashby@revealingreality.co.uk::3b6fd15c-2e30-4dd8-8006-46678ab8eb10" providerId="AD"/>
  <p188:author id="{A585043F-A66D-640D-13ED-CBB00BA6FCE7}" name="Florence Ackland" initials="FA" userId="S::florence@pshe-association.org.uk::4fb6b414-8ee9-4dd4-af5a-4d2d97910631" providerId="AD"/>
  <p188:author id="{ECE9A068-C919-A02A-25B8-2F5A9A3AA73E}" name="Jenny Barksfield" initials="JB" userId="S::jenny@pshe-association.org.uk::e146badb-6d45-41de-81bb-9480fcad5801" providerId="AD"/>
  <p188:author id="{9DA7D97E-0E7E-1C61-E981-34651E1E73A9}" name="Monica Perry" initials="MP" userId="S::Monica@pshe-association.org.uk::2b9395e8-95cb-4167-9b45-755ad557802d" providerId="AD"/>
  <p188:author id="{49F4D48D-B9AE-63B3-08F1-F6CADBD8013F}" name="Jasmine John" initials="JJ" userId="S::Jasmine@pshe-association.org.uk::f5f6a001-5c5b-4349-9c1b-b373bda37f43" providerId="AD"/>
  <p188:author id="{A615D0C0-0528-1829-B6EF-3E91335F7BD5}" name="Elizabeth Laming" initials="EL" userId="S::Elizabeth@pshe-association.org.uk::9efb028c-33ba-4adf-b3e0-6fd4460b302f"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Sam Harvey" initials="SH" lastIdx="1" clrIdx="0">
    <p:extLst>
      <p:ext uri="{19B8F6BF-5375-455C-9EA6-DF929625EA0E}">
        <p15:presenceInfo xmlns:p15="http://schemas.microsoft.com/office/powerpoint/2012/main" userId="S-1-12-1-320596639-1112559647-2345866923-55095282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893E2C"/>
    <a:srgbClr val="451F16"/>
    <a:srgbClr val="8C402D"/>
    <a:srgbClr val="ED522A"/>
    <a:srgbClr val="3E4F17"/>
    <a:srgbClr val="073D3C"/>
    <a:srgbClr val="ED694B"/>
    <a:srgbClr val="1E270B"/>
    <a:srgbClr val="1EA0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4741" autoAdjust="0"/>
    <p:restoredTop sz="74400" autoAdjust="0"/>
  </p:normalViewPr>
  <p:slideViewPr>
    <p:cSldViewPr snapToGrid="0">
      <p:cViewPr varScale="1">
        <p:scale>
          <a:sx n="160" d="100"/>
          <a:sy n="160" d="100"/>
        </p:scale>
        <p:origin x="4656" y="176"/>
      </p:cViewPr>
      <p:guideLst>
        <p:guide pos="3120"/>
        <p:guide orient="horz" pos="2183"/>
      </p:guideLst>
    </p:cSldViewPr>
  </p:slideViewPr>
  <p:notesTextViewPr>
    <p:cViewPr>
      <p:scale>
        <a:sx n="1" d="1"/>
        <a:sy n="1" d="1"/>
      </p:scale>
      <p:origin x="0" y="0"/>
    </p:cViewPr>
  </p:notesTextViewPr>
  <p:notesViewPr>
    <p:cSldViewPr snapToGrid="0">
      <p:cViewPr varScale="1">
        <p:scale>
          <a:sx n="84" d="100"/>
          <a:sy n="84" d="100"/>
        </p:scale>
        <p:origin x="3912" y="9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commentAuthors" Target="commentAuthor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handoutMaster" Target="handoutMasters/handoutMaster1.xml"/><Relationship Id="rId30" Type="http://schemas.openxmlformats.org/officeDocument/2006/relationships/viewProps" Target="viewProps.xml"/><Relationship Id="rId8" Type="http://schemas.openxmlformats.org/officeDocument/2006/relationships/slide" Target="slides/slide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88B9088-BAF2-4383-A178-E575732CF66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79CB5D46-D5A2-46C7-8A1B-72ADDB29D24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C6A91F5-2AB9-47F7-A3B9-5DD75AEB376D}" type="datetimeFigureOut">
              <a:rPr lang="en-GB" smtClean="0"/>
              <a:t>29/10/2024</a:t>
            </a:fld>
            <a:endParaRPr lang="en-GB"/>
          </a:p>
        </p:txBody>
      </p:sp>
      <p:sp>
        <p:nvSpPr>
          <p:cNvPr id="4" name="Footer Placeholder 3">
            <a:extLst>
              <a:ext uri="{FF2B5EF4-FFF2-40B4-BE49-F238E27FC236}">
                <a16:creationId xmlns:a16="http://schemas.microsoft.com/office/drawing/2014/main" id="{E99CB244-1F0C-4A1A-961E-4D50507FBC2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3AE8DF69-99F8-479C-84B9-BA1991B72EF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E3773F4-4BFC-43A3-ABBC-3E050505F238}" type="slidenum">
              <a:rPr lang="en-GB" smtClean="0"/>
              <a:t>‹#›</a:t>
            </a:fld>
            <a:endParaRPr lang="en-GB"/>
          </a:p>
        </p:txBody>
      </p:sp>
    </p:spTree>
    <p:extLst>
      <p:ext uri="{BB962C8B-B14F-4D97-AF65-F5344CB8AC3E}">
        <p14:creationId xmlns:p14="http://schemas.microsoft.com/office/powerpoint/2010/main" val="29430309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E72EAD3-7812-2E4F-B4D3-7C238458E569}" type="datetimeFigureOut">
              <a:rPr lang="en-US" smtClean="0"/>
              <a:t>10/29/24</a:t>
            </a:fld>
            <a:endParaRPr lang="en-US"/>
          </a:p>
        </p:txBody>
      </p:sp>
      <p:sp>
        <p:nvSpPr>
          <p:cNvPr id="4" name="Slide Image Placeholder 3"/>
          <p:cNvSpPr>
            <a:spLocks noGrp="1" noRot="1" noChangeAspect="1"/>
          </p:cNvSpPr>
          <p:nvPr>
            <p:ph type="sldImg" idx="2"/>
          </p:nvPr>
        </p:nvSpPr>
        <p:spPr>
          <a:xfrm>
            <a:off x="1200150" y="1143000"/>
            <a:ext cx="44577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AB8E58B-C9BC-F047-AC61-EC49AB3E98B5}" type="slidenum">
              <a:rPr lang="en-US" smtClean="0"/>
              <a:t>‹#›</a:t>
            </a:fld>
            <a:endParaRPr lang="en-US"/>
          </a:p>
        </p:txBody>
      </p:sp>
    </p:spTree>
    <p:extLst>
      <p:ext uri="{BB962C8B-B14F-4D97-AF65-F5344CB8AC3E}">
        <p14:creationId xmlns:p14="http://schemas.microsoft.com/office/powerpoint/2010/main" val="42867276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www.childline.org.uk/" TargetMode="External"/><Relationship Id="rId2" Type="http://schemas.openxmlformats.org/officeDocument/2006/relationships/slide" Target="../slides/slide19.xml"/><Relationship Id="rId1" Type="http://schemas.openxmlformats.org/officeDocument/2006/relationships/notesMaster" Target="../notesMasters/notesMaster1.xml"/><Relationship Id="rId4" Type="http://schemas.openxmlformats.org/officeDocument/2006/relationships/hyperlink" Target="https://www.talktofrank.com/" TargetMode="Externa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www.childline.org.uk/info-advice/you-your-body/drugs-alcohol-smoking/smoking" TargetMode="External"/><Relationship Id="rId2" Type="http://schemas.openxmlformats.org/officeDocument/2006/relationships/slide" Target="../slides/slide20.xml"/><Relationship Id="rId1" Type="http://schemas.openxmlformats.org/officeDocument/2006/relationships/notesMaster" Target="../notesMasters/notesMaster1.xml"/><Relationship Id="rId4" Type="http://schemas.openxmlformats.org/officeDocument/2006/relationships/hyperlink" Target="http://www.nhs.uk/better-health/quit-smoking/"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AB8E58B-C9BC-F047-AC61-EC49AB3E98B5}" type="slidenum">
              <a:rPr lang="en-US" smtClean="0"/>
              <a:t>1</a:t>
            </a:fld>
            <a:endParaRPr lang="en-US"/>
          </a:p>
        </p:txBody>
      </p:sp>
    </p:spTree>
    <p:extLst>
      <p:ext uri="{BB962C8B-B14F-4D97-AF65-F5344CB8AC3E}">
        <p14:creationId xmlns:p14="http://schemas.microsoft.com/office/powerpoint/2010/main" val="41886719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solidFill>
                  <a:srgbClr val="1D1C1D"/>
                </a:solidFill>
                <a:effectLst/>
                <a:latin typeface="Slack-Lato"/>
              </a:rPr>
              <a:t>Teacher notes – Road map (10 mins)</a:t>
            </a:r>
          </a:p>
          <a:p>
            <a:endParaRPr lang="en-GB" dirty="0"/>
          </a:p>
          <a:p>
            <a:pPr>
              <a:lnSpc>
                <a:spcPts val="1550"/>
              </a:lnSpc>
              <a:spcAft>
                <a:spcPts val="700"/>
              </a:spcAft>
            </a:pPr>
            <a:r>
              <a:rPr lang="en-GB" sz="1200" dirty="0">
                <a:solidFill>
                  <a:srgbClr val="3B3838"/>
                </a:solidFill>
                <a:effectLst/>
                <a:latin typeface="Outfit"/>
                <a:ea typeface="Calibri" panose="020F0502020204030204" pitchFamily="34" charset="0"/>
                <a:cs typeface="Times New Roman" panose="02020603050405020304" pitchFamily="18" charset="0"/>
              </a:rPr>
              <a:t>Explain that while we often focus on the impact of substance use on individuals in a particular moment, we also need to explore the wider societal impacts of substance production, sale and use.</a:t>
            </a:r>
          </a:p>
          <a:p>
            <a:pPr>
              <a:lnSpc>
                <a:spcPts val="1550"/>
              </a:lnSpc>
              <a:spcAft>
                <a:spcPts val="700"/>
              </a:spcAft>
            </a:pPr>
            <a:endParaRPr lang="en-GB" sz="1200" dirty="0">
              <a:solidFill>
                <a:srgbClr val="3B3838"/>
              </a:solidFill>
              <a:effectLst/>
              <a:latin typeface="Outfit"/>
              <a:ea typeface="Calibri" panose="020F0502020204030204" pitchFamily="34" charset="0"/>
              <a:cs typeface="Times New Roman" panose="02020603050405020304" pitchFamily="18" charset="0"/>
            </a:endParaRPr>
          </a:p>
          <a:p>
            <a:pPr>
              <a:lnSpc>
                <a:spcPts val="1550"/>
              </a:lnSpc>
              <a:spcAft>
                <a:spcPts val="700"/>
              </a:spcAft>
            </a:pPr>
            <a:r>
              <a:rPr lang="en-GB" sz="1200" dirty="0">
                <a:solidFill>
                  <a:srgbClr val="3B3838"/>
                </a:solidFill>
                <a:effectLst/>
                <a:latin typeface="Outfit"/>
                <a:ea typeface="Calibri" panose="020F0502020204030204" pitchFamily="34" charset="0"/>
                <a:cs typeface="Times New Roman" panose="02020603050405020304" pitchFamily="18" charset="0"/>
              </a:rPr>
              <a:t>Using </a:t>
            </a:r>
            <a:r>
              <a:rPr lang="en-GB" sz="1200" b="1" dirty="0">
                <a:solidFill>
                  <a:srgbClr val="3B3838"/>
                </a:solidFill>
                <a:effectLst/>
                <a:latin typeface="Outfit"/>
                <a:ea typeface="Calibri" panose="020F0502020204030204" pitchFamily="34" charset="0"/>
                <a:cs typeface="Times New Roman" panose="02020603050405020304" pitchFamily="18" charset="0"/>
              </a:rPr>
              <a:t>Resource 1: Road map</a:t>
            </a:r>
            <a:r>
              <a:rPr lang="en-GB" sz="1200" dirty="0">
                <a:solidFill>
                  <a:srgbClr val="3B3838"/>
                </a:solidFill>
                <a:effectLst/>
                <a:latin typeface="Outfit"/>
                <a:ea typeface="Calibri" panose="020F0502020204030204" pitchFamily="34" charset="0"/>
                <a:cs typeface="Times New Roman" panose="02020603050405020304" pitchFamily="18" charset="0"/>
              </a:rPr>
              <a:t>, ask students to explore the journey of a drug, from production to use, by discussing the key questions at each stage about the different harms that may be caused by a substance. </a:t>
            </a:r>
          </a:p>
          <a:p>
            <a:pPr>
              <a:lnSpc>
                <a:spcPts val="1550"/>
              </a:lnSpc>
              <a:spcAft>
                <a:spcPts val="700"/>
              </a:spcAft>
            </a:pPr>
            <a:endParaRPr lang="en-GB" sz="1200" dirty="0">
              <a:solidFill>
                <a:srgbClr val="3B3838"/>
              </a:solidFill>
              <a:effectLst/>
              <a:latin typeface="Outfit"/>
              <a:ea typeface="Calibri" panose="020F0502020204030204" pitchFamily="34" charset="0"/>
              <a:cs typeface="Times New Roman" panose="02020603050405020304" pitchFamily="18" charset="0"/>
            </a:endParaRPr>
          </a:p>
          <a:p>
            <a:pPr>
              <a:lnSpc>
                <a:spcPts val="1550"/>
              </a:lnSpc>
              <a:spcAft>
                <a:spcPts val="700"/>
              </a:spcAft>
            </a:pPr>
            <a:r>
              <a:rPr lang="en-GB" sz="1200" dirty="0">
                <a:solidFill>
                  <a:srgbClr val="3B3838"/>
                </a:solidFill>
                <a:effectLst/>
                <a:latin typeface="Outfit"/>
                <a:ea typeface="Calibri" panose="020F0502020204030204" pitchFamily="34" charset="0"/>
                <a:cs typeface="Times New Roman" panose="02020603050405020304" pitchFamily="18" charset="0"/>
              </a:rPr>
              <a:t>Then share ideas as a class, using </a:t>
            </a:r>
            <a:r>
              <a:rPr lang="en-GB" sz="1200" b="1" dirty="0">
                <a:solidFill>
                  <a:srgbClr val="3B3838"/>
                </a:solidFill>
                <a:effectLst/>
                <a:latin typeface="Outfit"/>
                <a:ea typeface="Calibri" panose="020F0502020204030204" pitchFamily="34" charset="0"/>
                <a:cs typeface="Times New Roman" panose="02020603050405020304" pitchFamily="18" charset="0"/>
              </a:rPr>
              <a:t>Resource 1a: Road map – teacher answers</a:t>
            </a:r>
            <a:r>
              <a:rPr lang="en-GB" sz="1200" dirty="0">
                <a:solidFill>
                  <a:srgbClr val="3B3838"/>
                </a:solidFill>
                <a:effectLst/>
                <a:latin typeface="Outfit"/>
                <a:ea typeface="Calibri" panose="020F0502020204030204" pitchFamily="34" charset="0"/>
                <a:cs typeface="Times New Roman" panose="02020603050405020304" pitchFamily="18" charset="0"/>
              </a:rPr>
              <a:t> to guide the discussion. </a:t>
            </a:r>
          </a:p>
          <a:p>
            <a:endParaRPr lang="en-US" dirty="0"/>
          </a:p>
        </p:txBody>
      </p:sp>
      <p:sp>
        <p:nvSpPr>
          <p:cNvPr id="4" name="Slide Number Placeholder 3"/>
          <p:cNvSpPr>
            <a:spLocks noGrp="1"/>
          </p:cNvSpPr>
          <p:nvPr>
            <p:ph type="sldNum" sz="quarter" idx="5"/>
          </p:nvPr>
        </p:nvSpPr>
        <p:spPr/>
        <p:txBody>
          <a:bodyPr/>
          <a:lstStyle/>
          <a:p>
            <a:fld id="{4AB8E58B-C9BC-F047-AC61-EC49AB3E98B5}" type="slidenum">
              <a:rPr lang="en-US" smtClean="0"/>
              <a:t>15</a:t>
            </a:fld>
            <a:endParaRPr lang="en-US"/>
          </a:p>
        </p:txBody>
      </p:sp>
    </p:spTree>
    <p:extLst>
      <p:ext uri="{BB962C8B-B14F-4D97-AF65-F5344CB8AC3E}">
        <p14:creationId xmlns:p14="http://schemas.microsoft.com/office/powerpoint/2010/main" val="26701901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i="0" dirty="0">
                <a:solidFill>
                  <a:srgbClr val="1D1C1D"/>
                </a:solidFill>
                <a:effectLst/>
                <a:latin typeface="Slack-Lato"/>
              </a:rPr>
              <a:t>Teacher notes – Seeking support (15 mins)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b="1" i="0" dirty="0">
              <a:solidFill>
                <a:srgbClr val="1D1C1D"/>
              </a:solidFill>
              <a:effectLst/>
              <a:latin typeface="Slack-Lato"/>
            </a:endParaRPr>
          </a:p>
          <a:p>
            <a:pPr>
              <a:lnSpc>
                <a:spcPts val="1550"/>
              </a:lnSpc>
              <a:spcAft>
                <a:spcPts val="700"/>
              </a:spcAft>
            </a:pPr>
            <a:r>
              <a:rPr lang="en-GB" sz="1200" dirty="0">
                <a:solidFill>
                  <a:srgbClr val="3B3838"/>
                </a:solidFill>
                <a:effectLst/>
                <a:latin typeface="Outfit"/>
                <a:ea typeface="Calibri" panose="020F0502020204030204" pitchFamily="34" charset="0"/>
                <a:cs typeface="Times New Roman" panose="02020603050405020304" pitchFamily="18" charset="0"/>
              </a:rPr>
              <a:t>Display the information sheets (</a:t>
            </a:r>
            <a:r>
              <a:rPr lang="en-GB" sz="1200" b="1" dirty="0">
                <a:solidFill>
                  <a:srgbClr val="3B3838"/>
                </a:solidFill>
                <a:effectLst/>
                <a:latin typeface="Outfit"/>
                <a:ea typeface="Calibri" panose="020F0502020204030204" pitchFamily="34" charset="0"/>
                <a:cs typeface="Times New Roman" panose="02020603050405020304" pitchFamily="18" charset="0"/>
              </a:rPr>
              <a:t>Resource 2: Information sheets</a:t>
            </a:r>
            <a:r>
              <a:rPr lang="en-GB" sz="1200" dirty="0">
                <a:solidFill>
                  <a:srgbClr val="3B3838"/>
                </a:solidFill>
                <a:effectLst/>
                <a:latin typeface="Outfit"/>
                <a:ea typeface="Calibri" panose="020F0502020204030204" pitchFamily="34" charset="0"/>
                <a:cs typeface="Times New Roman" panose="02020603050405020304" pitchFamily="18" charset="0"/>
              </a:rPr>
              <a:t>) around the room. Ask students to read the speech bubble from each person in </a:t>
            </a:r>
            <a:r>
              <a:rPr lang="en-GB" sz="1200" b="1" dirty="0">
                <a:solidFill>
                  <a:srgbClr val="3B3838"/>
                </a:solidFill>
                <a:effectLst/>
                <a:latin typeface="Outfit"/>
                <a:ea typeface="Calibri" panose="020F0502020204030204" pitchFamily="34" charset="0"/>
                <a:cs typeface="Times New Roman" panose="02020603050405020304" pitchFamily="18" charset="0"/>
              </a:rPr>
              <a:t>Resource 3: Seeking support</a:t>
            </a:r>
            <a:r>
              <a:rPr lang="en-GB" sz="1200" dirty="0">
                <a:solidFill>
                  <a:srgbClr val="3B3838"/>
                </a:solidFill>
                <a:effectLst/>
                <a:latin typeface="Outfit"/>
                <a:ea typeface="Calibri" panose="020F0502020204030204" pitchFamily="34" charset="0"/>
                <a:cs typeface="Times New Roman" panose="02020603050405020304" pitchFamily="18" charset="0"/>
              </a:rPr>
              <a:t> and visit each information station, deciding and noting down what support might be most useful for each individual. </a:t>
            </a:r>
          </a:p>
          <a:p>
            <a:pPr>
              <a:lnSpc>
                <a:spcPts val="1550"/>
              </a:lnSpc>
              <a:spcAft>
                <a:spcPts val="700"/>
              </a:spcAft>
            </a:pPr>
            <a:endParaRPr lang="en-GB" sz="1200" dirty="0">
              <a:solidFill>
                <a:srgbClr val="3B3838"/>
              </a:solidFill>
              <a:effectLst/>
              <a:latin typeface="Outfit"/>
              <a:ea typeface="Calibri" panose="020F0502020204030204" pitchFamily="34" charset="0"/>
              <a:cs typeface="Times New Roman" panose="02020603050405020304" pitchFamily="18" charset="0"/>
            </a:endParaRPr>
          </a:p>
          <a:p>
            <a:pPr>
              <a:lnSpc>
                <a:spcPts val="1550"/>
              </a:lnSpc>
              <a:spcAft>
                <a:spcPts val="700"/>
              </a:spcAft>
            </a:pPr>
            <a:r>
              <a:rPr lang="en-GB" sz="1200" i="1" dirty="0">
                <a:solidFill>
                  <a:srgbClr val="3B3838"/>
                </a:solidFill>
                <a:effectLst/>
                <a:latin typeface="Outfit"/>
                <a:ea typeface="Calibri" panose="020F0502020204030204" pitchFamily="34" charset="0"/>
                <a:cs typeface="Times New Roman" panose="02020603050405020304" pitchFamily="18" charset="0"/>
              </a:rPr>
              <a:t>Feedback as a class on each problem, drawing out key learning:</a:t>
            </a:r>
            <a:endParaRPr lang="en-GB" sz="1200" dirty="0">
              <a:solidFill>
                <a:srgbClr val="3B3838"/>
              </a:solidFill>
              <a:effectLst/>
              <a:latin typeface="Outfit"/>
              <a:ea typeface="Calibri" panose="020F0502020204030204" pitchFamily="34" charset="0"/>
              <a:cs typeface="Times New Roman" panose="02020603050405020304" pitchFamily="18" charset="0"/>
            </a:endParaRPr>
          </a:p>
          <a:p>
            <a:pPr marL="342900" lvl="0" indent="-342900">
              <a:lnSpc>
                <a:spcPts val="1550"/>
              </a:lnSpc>
              <a:buFont typeface="Symbol" panose="05050102010706020507" pitchFamily="18" charset="2"/>
              <a:buChar char=""/>
            </a:pPr>
            <a:r>
              <a:rPr lang="en-GB" sz="1200" i="1" dirty="0">
                <a:solidFill>
                  <a:srgbClr val="3B3838"/>
                </a:solidFill>
                <a:effectLst/>
                <a:latin typeface="Outfit"/>
                <a:ea typeface="Calibri" panose="020F0502020204030204" pitchFamily="34" charset="0"/>
                <a:cs typeface="Times New Roman" panose="02020603050405020304" pitchFamily="18" charset="0"/>
              </a:rPr>
              <a:t>Different forms of support may be needed by different individuals, and for some, this may mean long-term and multiple episodes of support. However, drug treatment and other forms of support are often effective, and many people can recover from problems they might be experiencing.</a:t>
            </a:r>
            <a:endParaRPr lang="en-GB" sz="1200" dirty="0">
              <a:solidFill>
                <a:srgbClr val="3B3838"/>
              </a:solidFill>
              <a:effectLst/>
              <a:latin typeface="Outfit"/>
              <a:ea typeface="Calibri" panose="020F0502020204030204" pitchFamily="34" charset="0"/>
              <a:cs typeface="Times New Roman" panose="02020603050405020304" pitchFamily="18" charset="0"/>
            </a:endParaRPr>
          </a:p>
          <a:p>
            <a:pPr marL="342900" lvl="0" indent="-342900">
              <a:lnSpc>
                <a:spcPts val="1550"/>
              </a:lnSpc>
              <a:buFont typeface="Symbol" panose="05050102010706020507" pitchFamily="18" charset="2"/>
              <a:buChar char=""/>
            </a:pPr>
            <a:r>
              <a:rPr lang="en-GB" sz="1200" i="1" dirty="0">
                <a:solidFill>
                  <a:srgbClr val="3B3838"/>
                </a:solidFill>
                <a:effectLst/>
                <a:latin typeface="Outfit"/>
                <a:ea typeface="Calibri" panose="020F0502020204030204" pitchFamily="34" charset="0"/>
                <a:cs typeface="Times New Roman" panose="02020603050405020304" pitchFamily="18" charset="0"/>
              </a:rPr>
              <a:t>It is important that students recognise the benefits of seeking early support. For example, the ‘pills’ mentioned in scenario 3 may be prescribed by the doctor, or an illegal substance, but it is important that an adult is informed so that appropriate help can be provided if needed. It is also important that any underlying issues are also addressed – while support may initially be sought for substance use, services to help manage stress, grief, relationship issues, problems with family/friends, sexual health etc., may also be appropriate. </a:t>
            </a:r>
            <a:endParaRPr lang="en-GB" sz="1200" dirty="0">
              <a:solidFill>
                <a:srgbClr val="3B3838"/>
              </a:solidFill>
              <a:effectLst/>
              <a:latin typeface="Outfit"/>
              <a:ea typeface="Calibri" panose="020F0502020204030204" pitchFamily="34" charset="0"/>
              <a:cs typeface="Times New Roman" panose="02020603050405020304" pitchFamily="18" charset="0"/>
            </a:endParaRPr>
          </a:p>
          <a:p>
            <a:pPr marL="342900" lvl="0" indent="-342900">
              <a:lnSpc>
                <a:spcPts val="1550"/>
              </a:lnSpc>
              <a:buFont typeface="Symbol" panose="05050102010706020507" pitchFamily="18" charset="2"/>
              <a:buChar char=""/>
            </a:pPr>
            <a:r>
              <a:rPr lang="en-GB" sz="1200" i="1" dirty="0">
                <a:solidFill>
                  <a:srgbClr val="3B3838"/>
                </a:solidFill>
                <a:effectLst/>
                <a:latin typeface="Outfit"/>
                <a:ea typeface="Calibri" panose="020F0502020204030204" pitchFamily="34" charset="0"/>
                <a:cs typeface="Times New Roman" panose="02020603050405020304" pitchFamily="18" charset="0"/>
              </a:rPr>
              <a:t>Students may also identify that sometimes people try to find their own solutions when experiencing mental health challenges. Emphasise the risks involved in taking drugs that have not been prescribed by a doctor – there might be serious side-effects, the drug might be mixed with other substances, or the drugs may not even contain the substance the seller claims they do. It is important that if someone is struggling to access support, they speak to someone about this, such as someone at home or their GP, and do not try to find medication themselves. </a:t>
            </a:r>
            <a:endParaRPr lang="en-GB" sz="1200" dirty="0">
              <a:solidFill>
                <a:srgbClr val="3B3838"/>
              </a:solidFill>
              <a:effectLst/>
              <a:latin typeface="Outfit"/>
              <a:ea typeface="Calibri" panose="020F0502020204030204" pitchFamily="34" charset="0"/>
              <a:cs typeface="Times New Roman" panose="02020603050405020304" pitchFamily="18" charset="0"/>
            </a:endParaRPr>
          </a:p>
          <a:p>
            <a:pPr marL="342900" lvl="0" indent="-342900">
              <a:lnSpc>
                <a:spcPts val="1550"/>
              </a:lnSpc>
              <a:spcAft>
                <a:spcPts val="700"/>
              </a:spcAft>
              <a:buFont typeface="Symbol" panose="05050102010706020507" pitchFamily="18" charset="2"/>
              <a:buChar char=""/>
            </a:pPr>
            <a:r>
              <a:rPr lang="en-GB" sz="1200" i="1" dirty="0">
                <a:solidFill>
                  <a:srgbClr val="3B3838"/>
                </a:solidFill>
                <a:effectLst/>
                <a:latin typeface="Outfit"/>
                <a:ea typeface="Calibri" panose="020F0502020204030204" pitchFamily="34" charset="0"/>
                <a:cs typeface="Times New Roman" panose="02020603050405020304" pitchFamily="18" charset="0"/>
              </a:rPr>
              <a:t>When discussing smoking cessation, it may be helpful to explain that vapes may be used by some smokers as a way of stopping. However, the National Institute for Health and Care and Excellence (NICE) recommends that vaping should be discouraged in children and young people who have never smoked. Whilst vaping is substantially less harmful than smoking, that does not mean that it is harmless. Some vapes are produced illegally so the levels of nicotine, other drugs or chemicals can be higher than UK law allows. These illegal vapes sometimes include illegal synthetic substances that are not regulated, which also increases the potential risks.  </a:t>
            </a:r>
          </a:p>
          <a:p>
            <a:pPr marL="342900" lvl="0" indent="-342900">
              <a:lnSpc>
                <a:spcPts val="1550"/>
              </a:lnSpc>
              <a:spcAft>
                <a:spcPts val="700"/>
              </a:spcAft>
              <a:buFont typeface="Symbol" panose="05050102010706020507" pitchFamily="18" charset="2"/>
              <a:buChar char=""/>
            </a:pPr>
            <a:endParaRPr lang="en-GB" sz="1200" dirty="0">
              <a:solidFill>
                <a:srgbClr val="3B3838"/>
              </a:solidFill>
              <a:effectLst/>
              <a:latin typeface="Outfit"/>
              <a:ea typeface="Calibri" panose="020F0502020204030204" pitchFamily="34" charset="0"/>
              <a:cs typeface="Times New Roman" panose="02020603050405020304" pitchFamily="18" charset="0"/>
            </a:endParaRPr>
          </a:p>
          <a:p>
            <a:pPr>
              <a:lnSpc>
                <a:spcPts val="1550"/>
              </a:lnSpc>
              <a:spcAft>
                <a:spcPts val="700"/>
              </a:spcAft>
            </a:pPr>
            <a:r>
              <a:rPr lang="en-GB" sz="1200" dirty="0">
                <a:solidFill>
                  <a:srgbClr val="3B3838"/>
                </a:solidFill>
                <a:effectLst/>
                <a:latin typeface="Outfit"/>
                <a:ea typeface="Calibri" panose="020F0502020204030204" pitchFamily="34" charset="0"/>
                <a:cs typeface="Times New Roman" panose="02020603050405020304" pitchFamily="18" charset="0"/>
              </a:rPr>
              <a:t>If time allows, ask students to select one individual from Resource 3 to write advice back to. Their response should explain the relevant support networks available to the individual and the ways in which different people or organisations might be able to help them.</a:t>
            </a:r>
          </a:p>
          <a:p>
            <a:pPr>
              <a:lnSpc>
                <a:spcPts val="1550"/>
              </a:lnSpc>
              <a:spcAft>
                <a:spcPts val="700"/>
              </a:spcAft>
            </a:pPr>
            <a:endParaRPr lang="en-GB" sz="1200" dirty="0">
              <a:solidFill>
                <a:srgbClr val="3B3838"/>
              </a:solidFill>
              <a:effectLst/>
              <a:latin typeface="Outfit"/>
              <a:ea typeface="Calibri" panose="020F0502020204030204" pitchFamily="34" charset="0"/>
              <a:cs typeface="Times New Roman" panose="02020603050405020304" pitchFamily="18" charset="0"/>
            </a:endParaRPr>
          </a:p>
          <a:p>
            <a:pPr>
              <a:lnSpc>
                <a:spcPct val="107000"/>
              </a:lnSpc>
              <a:spcAft>
                <a:spcPts val="800"/>
              </a:spcAft>
            </a:pPr>
            <a:r>
              <a:rPr lang="en-GB" sz="1200" b="1" dirty="0">
                <a:solidFill>
                  <a:srgbClr val="A73679"/>
                </a:solidFill>
                <a:effectLst/>
                <a:latin typeface="Outfit"/>
                <a:ea typeface="Calibri" panose="020F0502020204030204" pitchFamily="34" charset="0"/>
                <a:cs typeface="Times New Roman" panose="02020603050405020304" pitchFamily="18" charset="0"/>
              </a:rPr>
              <a:t>Support:</a:t>
            </a:r>
            <a:r>
              <a:rPr lang="en-GB" sz="1200" dirty="0">
                <a:solidFill>
                  <a:srgbClr val="A73679"/>
                </a:solidFill>
                <a:effectLst/>
                <a:latin typeface="Outfit"/>
                <a:ea typeface="Calibri" panose="020F0502020204030204" pitchFamily="34" charset="0"/>
                <a:cs typeface="Times New Roman" panose="02020603050405020304" pitchFamily="18" charset="0"/>
              </a:rPr>
              <a:t> </a:t>
            </a:r>
            <a:r>
              <a:rPr lang="en-GB" sz="1200" dirty="0">
                <a:solidFill>
                  <a:srgbClr val="3B3838"/>
                </a:solidFill>
                <a:effectLst/>
                <a:latin typeface="Outfit"/>
                <a:ea typeface="Calibri" panose="020F0502020204030204" pitchFamily="34" charset="0"/>
                <a:cs typeface="Times New Roman" panose="02020603050405020304" pitchFamily="18" charset="0"/>
              </a:rPr>
              <a:t>Ask students to respond to scenarios 1, 3 and or 5.</a:t>
            </a:r>
          </a:p>
          <a:p>
            <a:pPr>
              <a:lnSpc>
                <a:spcPts val="1550"/>
              </a:lnSpc>
              <a:spcAft>
                <a:spcPts val="700"/>
              </a:spcAft>
            </a:pPr>
            <a:r>
              <a:rPr lang="en-GB" sz="1200" b="1" dirty="0">
                <a:solidFill>
                  <a:srgbClr val="A73679"/>
                </a:solidFill>
                <a:effectLst/>
                <a:latin typeface="Outfit"/>
                <a:ea typeface="Calibri" panose="020F0502020204030204" pitchFamily="34" charset="0"/>
                <a:cs typeface="Times New Roman" panose="02020603050405020304" pitchFamily="18" charset="0"/>
              </a:rPr>
              <a:t>Challenge:</a:t>
            </a:r>
            <a:r>
              <a:rPr lang="en-GB" sz="1200" dirty="0">
                <a:solidFill>
                  <a:srgbClr val="3B3838"/>
                </a:solidFill>
                <a:effectLst/>
                <a:latin typeface="Outfit"/>
                <a:ea typeface="Calibri" panose="020F0502020204030204" pitchFamily="34" charset="0"/>
                <a:cs typeface="Times New Roman" panose="02020603050405020304" pitchFamily="18" charset="0"/>
              </a:rPr>
              <a:t> Ask students to identify potential barriers to accessing these support services.</a:t>
            </a:r>
          </a:p>
          <a:p>
            <a:endParaRPr lang="en-US" dirty="0"/>
          </a:p>
        </p:txBody>
      </p:sp>
      <p:sp>
        <p:nvSpPr>
          <p:cNvPr id="4" name="Slide Number Placeholder 3"/>
          <p:cNvSpPr>
            <a:spLocks noGrp="1"/>
          </p:cNvSpPr>
          <p:nvPr>
            <p:ph type="sldNum" sz="quarter" idx="5"/>
          </p:nvPr>
        </p:nvSpPr>
        <p:spPr/>
        <p:txBody>
          <a:bodyPr/>
          <a:lstStyle/>
          <a:p>
            <a:fld id="{4AB8E58B-C9BC-F047-AC61-EC49AB3E98B5}" type="slidenum">
              <a:rPr lang="en-US" smtClean="0"/>
              <a:t>16</a:t>
            </a:fld>
            <a:endParaRPr lang="en-US"/>
          </a:p>
        </p:txBody>
      </p:sp>
    </p:spTree>
    <p:extLst>
      <p:ext uri="{BB962C8B-B14F-4D97-AF65-F5344CB8AC3E}">
        <p14:creationId xmlns:p14="http://schemas.microsoft.com/office/powerpoint/2010/main" val="11039937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i="0" dirty="0">
                <a:solidFill>
                  <a:srgbClr val="1D1C1D"/>
                </a:solidFill>
                <a:effectLst/>
                <a:latin typeface="Slack-Lato"/>
              </a:rPr>
              <a:t>Teacher notes – Overcoming barriers (10 mins)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b="1" i="0" dirty="0">
              <a:solidFill>
                <a:srgbClr val="1D1C1D"/>
              </a:solidFill>
              <a:effectLst/>
              <a:latin typeface="Slack-Lato"/>
            </a:endParaRPr>
          </a:p>
          <a:p>
            <a:pPr>
              <a:lnSpc>
                <a:spcPts val="1550"/>
              </a:lnSpc>
              <a:spcAft>
                <a:spcPts val="700"/>
              </a:spcAft>
            </a:pPr>
            <a:r>
              <a:rPr lang="en-GB" sz="1200" dirty="0">
                <a:solidFill>
                  <a:srgbClr val="3B3838"/>
                </a:solidFill>
                <a:effectLst/>
                <a:latin typeface="Outfit"/>
                <a:ea typeface="Calibri" panose="020F0502020204030204" pitchFamily="34" charset="0"/>
                <a:cs typeface="Times New Roman" panose="02020603050405020304" pitchFamily="18" charset="0"/>
              </a:rPr>
              <a:t>Remind students that a number of substances can be addictive, for example alcohol and nicotine. In small groups, ask students to use </a:t>
            </a:r>
            <a:r>
              <a:rPr lang="en-GB" sz="1200" b="1" dirty="0">
                <a:solidFill>
                  <a:srgbClr val="3B3838"/>
                </a:solidFill>
                <a:effectLst/>
                <a:latin typeface="Outfit"/>
                <a:ea typeface="Calibri" panose="020F0502020204030204" pitchFamily="34" charset="0"/>
                <a:cs typeface="Times New Roman" panose="02020603050405020304" pitchFamily="18" charset="0"/>
              </a:rPr>
              <a:t>Resource 4: Diamond 9</a:t>
            </a:r>
            <a:r>
              <a:rPr lang="en-GB" sz="1200" dirty="0">
                <a:solidFill>
                  <a:srgbClr val="3B3838"/>
                </a:solidFill>
                <a:effectLst/>
                <a:latin typeface="Outfit"/>
                <a:ea typeface="Calibri" panose="020F0502020204030204" pitchFamily="34" charset="0"/>
                <a:cs typeface="Times New Roman" panose="02020603050405020304" pitchFamily="18" charset="0"/>
              </a:rPr>
              <a:t> to rank the barriers someone might face in seeking support for substance use in a diamond shape. The card at the top of the diamond should represent what they think is the most significant barrier someone might face in accessing support, and the card at the bottom of the diamond should represent what they think is the least significant. The cards in the middle section are placed in rows that they think are equally important. </a:t>
            </a:r>
          </a:p>
          <a:p>
            <a:pPr>
              <a:lnSpc>
                <a:spcPts val="1550"/>
              </a:lnSpc>
              <a:spcAft>
                <a:spcPts val="700"/>
              </a:spcAft>
            </a:pPr>
            <a:endParaRPr lang="en-GB" sz="1200" dirty="0">
              <a:solidFill>
                <a:srgbClr val="3B3838"/>
              </a:solidFill>
              <a:effectLst/>
              <a:latin typeface="Outfit"/>
              <a:ea typeface="Calibri" panose="020F0502020204030204" pitchFamily="34" charset="0"/>
              <a:cs typeface="Times New Roman" panose="02020603050405020304" pitchFamily="18" charset="0"/>
            </a:endParaRPr>
          </a:p>
          <a:p>
            <a:pPr>
              <a:lnSpc>
                <a:spcPts val="1550"/>
              </a:lnSpc>
              <a:spcAft>
                <a:spcPts val="700"/>
              </a:spcAft>
            </a:pPr>
            <a:r>
              <a:rPr lang="en-GB" sz="1200" dirty="0">
                <a:solidFill>
                  <a:srgbClr val="3B3838"/>
                </a:solidFill>
                <a:effectLst/>
                <a:latin typeface="Outfit"/>
                <a:ea typeface="Calibri" panose="020F0502020204030204" pitchFamily="34" charset="0"/>
                <a:cs typeface="Times New Roman" panose="02020603050405020304" pitchFamily="18" charset="0"/>
              </a:rPr>
              <a:t>Ask each group to feedback their top idea, or any discussion points on a card they disagreed over.</a:t>
            </a:r>
          </a:p>
          <a:p>
            <a:pPr>
              <a:lnSpc>
                <a:spcPts val="1550"/>
              </a:lnSpc>
              <a:spcAft>
                <a:spcPts val="700"/>
              </a:spcAft>
            </a:pPr>
            <a:endParaRPr lang="en-GB" sz="1200" dirty="0">
              <a:solidFill>
                <a:srgbClr val="3B3838"/>
              </a:solidFill>
              <a:effectLst/>
              <a:latin typeface="Outfit"/>
              <a:ea typeface="Calibri" panose="020F0502020204030204" pitchFamily="34" charset="0"/>
              <a:cs typeface="Times New Roman" panose="02020603050405020304" pitchFamily="18" charset="0"/>
            </a:endParaRPr>
          </a:p>
          <a:p>
            <a:pPr>
              <a:lnSpc>
                <a:spcPts val="1550"/>
              </a:lnSpc>
              <a:spcAft>
                <a:spcPts val="700"/>
              </a:spcAft>
            </a:pPr>
            <a:r>
              <a:rPr lang="en-GB" sz="1200" dirty="0">
                <a:solidFill>
                  <a:srgbClr val="3B3838"/>
                </a:solidFill>
                <a:effectLst/>
                <a:latin typeface="Outfit"/>
                <a:ea typeface="Calibri" panose="020F0502020204030204" pitchFamily="34" charset="0"/>
                <a:cs typeface="Times New Roman" panose="02020603050405020304" pitchFamily="18" charset="0"/>
              </a:rPr>
              <a:t>Then, ask students to challenge these misperceptions around help-seeking and suggest ways to help people overcome each of the nine barriers to seeking support.</a:t>
            </a:r>
          </a:p>
          <a:p>
            <a:pPr>
              <a:lnSpc>
                <a:spcPts val="1550"/>
              </a:lnSpc>
              <a:spcAft>
                <a:spcPts val="700"/>
              </a:spcAft>
            </a:pPr>
            <a:endParaRPr lang="en-GB" sz="1200" dirty="0">
              <a:solidFill>
                <a:srgbClr val="3B3838"/>
              </a:solidFill>
              <a:effectLst/>
              <a:latin typeface="Outfit"/>
              <a:ea typeface="Calibri" panose="020F0502020204030204" pitchFamily="34" charset="0"/>
              <a:cs typeface="Times New Roman" panose="02020603050405020304" pitchFamily="18" charset="0"/>
            </a:endParaRPr>
          </a:p>
          <a:p>
            <a:pPr>
              <a:lnSpc>
                <a:spcPts val="1550"/>
              </a:lnSpc>
              <a:spcAft>
                <a:spcPts val="700"/>
              </a:spcAft>
            </a:pPr>
            <a:r>
              <a:rPr lang="en-GB" sz="1200" i="1" dirty="0">
                <a:solidFill>
                  <a:srgbClr val="3B3838"/>
                </a:solidFill>
                <a:effectLst/>
                <a:latin typeface="Outfit"/>
                <a:ea typeface="Calibri" panose="020F0502020204030204" pitchFamily="34" charset="0"/>
                <a:cs typeface="Times New Roman" panose="02020603050405020304" pitchFamily="18" charset="0"/>
              </a:rPr>
              <a:t>Take feedback, drawing out key learning:</a:t>
            </a:r>
            <a:endParaRPr lang="en-GB" sz="1200" dirty="0">
              <a:solidFill>
                <a:srgbClr val="3B3838"/>
              </a:solidFill>
              <a:effectLst/>
              <a:latin typeface="Outfit"/>
              <a:ea typeface="Calibri" panose="020F0502020204030204" pitchFamily="34" charset="0"/>
              <a:cs typeface="Times New Roman" panose="02020603050405020304" pitchFamily="18" charset="0"/>
            </a:endParaRPr>
          </a:p>
          <a:p>
            <a:pPr marL="342900" lvl="0" indent="-342900">
              <a:lnSpc>
                <a:spcPts val="1550"/>
              </a:lnSpc>
              <a:buFont typeface="Symbol" panose="05050102010706020507" pitchFamily="18" charset="2"/>
              <a:buChar char=""/>
            </a:pPr>
            <a:r>
              <a:rPr lang="en-GB" sz="1200" i="1" dirty="0">
                <a:solidFill>
                  <a:srgbClr val="3B3838"/>
                </a:solidFill>
                <a:effectLst/>
                <a:latin typeface="Outfit"/>
                <a:ea typeface="Calibri" panose="020F0502020204030204" pitchFamily="34" charset="0"/>
                <a:cs typeface="Times New Roman" panose="02020603050405020304" pitchFamily="18" charset="0"/>
              </a:rPr>
              <a:t>Students will have different opinions on what they think the most significant barriers might be. </a:t>
            </a:r>
            <a:endParaRPr lang="en-GB" sz="1200" dirty="0">
              <a:solidFill>
                <a:srgbClr val="3B3838"/>
              </a:solidFill>
              <a:effectLst/>
              <a:latin typeface="Outfit"/>
              <a:ea typeface="Calibri" panose="020F0502020204030204" pitchFamily="34" charset="0"/>
              <a:cs typeface="Times New Roman" panose="02020603050405020304" pitchFamily="18" charset="0"/>
            </a:endParaRPr>
          </a:p>
          <a:p>
            <a:pPr marL="342900" lvl="0" indent="-342900">
              <a:lnSpc>
                <a:spcPts val="1550"/>
              </a:lnSpc>
              <a:buFont typeface="Symbol" panose="05050102010706020507" pitchFamily="18" charset="2"/>
              <a:buChar char=""/>
            </a:pPr>
            <a:r>
              <a:rPr lang="en-GB" sz="1200" i="1" dirty="0">
                <a:solidFill>
                  <a:srgbClr val="3B3838"/>
                </a:solidFill>
                <a:effectLst/>
                <a:latin typeface="Outfit"/>
                <a:ea typeface="Calibri" panose="020F0502020204030204" pitchFamily="34" charset="0"/>
                <a:cs typeface="Times New Roman" panose="02020603050405020304" pitchFamily="18" charset="0"/>
              </a:rPr>
              <a:t>Young people whose religion or cultural practices prohibit drug or alcohol use are likely to have grown up having to balance conflicting cultural values and might find it especially difficult to seek help for substance use. They are likely to experience increased feelings such as shame, or fear of family/community disapproval.</a:t>
            </a:r>
            <a:endParaRPr lang="en-GB" sz="1200" dirty="0">
              <a:solidFill>
                <a:srgbClr val="3B3838"/>
              </a:solidFill>
              <a:effectLst/>
              <a:latin typeface="Outfit"/>
              <a:ea typeface="Calibri" panose="020F0502020204030204" pitchFamily="34" charset="0"/>
              <a:cs typeface="Times New Roman" panose="02020603050405020304" pitchFamily="18" charset="0"/>
            </a:endParaRPr>
          </a:p>
          <a:p>
            <a:pPr marL="342900" lvl="0" indent="-342900">
              <a:lnSpc>
                <a:spcPts val="1550"/>
              </a:lnSpc>
              <a:buFont typeface="Symbol" panose="05050102010706020507" pitchFamily="18" charset="2"/>
              <a:buChar char=""/>
            </a:pPr>
            <a:r>
              <a:rPr lang="en-GB" sz="1200" i="1" dirty="0">
                <a:solidFill>
                  <a:srgbClr val="3B3838"/>
                </a:solidFill>
                <a:effectLst/>
                <a:latin typeface="Outfit"/>
                <a:ea typeface="Calibri" panose="020F0502020204030204" pitchFamily="34" charset="0"/>
                <a:cs typeface="Times New Roman" panose="02020603050405020304" pitchFamily="18" charset="0"/>
              </a:rPr>
              <a:t>Having stereotypical views about who experiences problems with substances (e.g. ‘addicts’) can create an additional barrier to accessing support. It is important to note here that substance use takes place across most segments of society.</a:t>
            </a:r>
            <a:endParaRPr lang="en-GB" sz="1200" dirty="0">
              <a:solidFill>
                <a:srgbClr val="3B3838"/>
              </a:solidFill>
              <a:effectLst/>
              <a:latin typeface="Outfit"/>
              <a:ea typeface="Calibri" panose="020F0502020204030204" pitchFamily="34" charset="0"/>
              <a:cs typeface="Times New Roman" panose="02020603050405020304" pitchFamily="18" charset="0"/>
            </a:endParaRPr>
          </a:p>
          <a:p>
            <a:pPr marL="342900" lvl="0" indent="-342900">
              <a:lnSpc>
                <a:spcPts val="1550"/>
              </a:lnSpc>
              <a:buFont typeface="Symbol" panose="05050102010706020507" pitchFamily="18" charset="2"/>
              <a:buChar char=""/>
            </a:pPr>
            <a:r>
              <a:rPr lang="en-GB" sz="1200" i="1" dirty="0">
                <a:solidFill>
                  <a:srgbClr val="3B3838"/>
                </a:solidFill>
                <a:effectLst/>
                <a:latin typeface="Outfit"/>
                <a:ea typeface="Calibri" panose="020F0502020204030204" pitchFamily="34" charset="0"/>
                <a:cs typeface="Times New Roman" panose="02020603050405020304" pitchFamily="18" charset="0"/>
              </a:rPr>
              <a:t>Support can be accessed through a wide range of sources – through GPs, online, local drug and alcohol services for young people and adults, through apps, through support groups, through their own social networks, through school (in accordance with its drug policy) etc. – emphasise that no one should be afraid to seek help if needed and that many services are free, easy to access, confidential, non-judgemental and continue to provide support for people for as long as they need it. Acknowledge that waiting lists for appointments with GPs and other specialists can prevent someone from getting the support they need straight away, but that it is still important to seek this support at the earliest opportunity. While waiting for an appointment, someone might access other support, such as from someone at home, a member of staff at school, charities or local support groups. Talking to a trusted person, keeping a diary or journal, sticking to a sleep routine, listening to music, and spending time outside are all examples of strategies that might help someone to manage their emotions. </a:t>
            </a:r>
            <a:endParaRPr lang="en-GB" sz="1200" dirty="0">
              <a:solidFill>
                <a:srgbClr val="3B3838"/>
              </a:solidFill>
              <a:effectLst/>
              <a:latin typeface="Outfit"/>
              <a:ea typeface="Calibri" panose="020F0502020204030204" pitchFamily="34" charset="0"/>
              <a:cs typeface="Times New Roman" panose="02020603050405020304" pitchFamily="18" charset="0"/>
            </a:endParaRPr>
          </a:p>
          <a:p>
            <a:pPr marL="342900" lvl="0" indent="-342900">
              <a:lnSpc>
                <a:spcPts val="1550"/>
              </a:lnSpc>
              <a:buFont typeface="Symbol" panose="05050102010706020507" pitchFamily="18" charset="2"/>
              <a:buChar char=""/>
            </a:pPr>
            <a:r>
              <a:rPr lang="en-GB" sz="1200" i="1" dirty="0">
                <a:solidFill>
                  <a:srgbClr val="3B3838"/>
                </a:solidFill>
                <a:effectLst/>
                <a:latin typeface="Outfit"/>
                <a:ea typeface="Calibri" panose="020F0502020204030204" pitchFamily="34" charset="0"/>
                <a:cs typeface="Times New Roman" panose="02020603050405020304" pitchFamily="18" charset="0"/>
              </a:rPr>
              <a:t>Whilst there may be barriers, the sooner someone seeks support, the more likely they are to be able to reduce the harms/problems they experience from substance use – harm-reduction mechanisms include stopping use, reducing use, addressing those issues which made problems from substance use more likely, therapeutic interventions such as counselling, support groups etc.</a:t>
            </a:r>
            <a:endParaRPr lang="en-GB" sz="1200" dirty="0">
              <a:solidFill>
                <a:srgbClr val="3B3838"/>
              </a:solidFill>
              <a:effectLst/>
              <a:latin typeface="Outfit"/>
              <a:ea typeface="Calibri" panose="020F0502020204030204" pitchFamily="34" charset="0"/>
              <a:cs typeface="Times New Roman" panose="02020603050405020304" pitchFamily="18" charset="0"/>
            </a:endParaRPr>
          </a:p>
          <a:p>
            <a:pPr marL="342900" lvl="0" indent="-342900">
              <a:lnSpc>
                <a:spcPts val="1550"/>
              </a:lnSpc>
              <a:spcAft>
                <a:spcPts val="700"/>
              </a:spcAft>
              <a:buFont typeface="Symbol" panose="05050102010706020507" pitchFamily="18" charset="2"/>
              <a:buChar char=""/>
            </a:pPr>
            <a:r>
              <a:rPr lang="en-GB" sz="1200" i="1" dirty="0">
                <a:solidFill>
                  <a:srgbClr val="3B3838"/>
                </a:solidFill>
                <a:effectLst/>
                <a:latin typeface="Outfit"/>
                <a:ea typeface="Calibri" panose="020F0502020204030204" pitchFamily="34" charset="0"/>
                <a:cs typeface="Times New Roman" panose="02020603050405020304" pitchFamily="18" charset="0"/>
              </a:rPr>
              <a:t>It is important to avoid creating a binary in which a person who uses substances is either ‘addicted’ or not, as this may contribute to the misconception that support services are only for those people who are ‘addicted’. This perception may act as a barrier to pupils accessing early help and support (this is especially the case when discussing alcohol use which is relatively normalised within the UK). For example, a single episode of use, 'binge use', mixing of substances and continued or regular use can all potentially be harmful and lead to problems – people should seek support if they need it as early as possible.</a:t>
            </a:r>
            <a:endParaRPr lang="en-GB" sz="1200" dirty="0">
              <a:solidFill>
                <a:srgbClr val="3B3838"/>
              </a:solidFill>
              <a:effectLst/>
              <a:latin typeface="Outfit"/>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4AB8E58B-C9BC-F047-AC61-EC49AB3E98B5}" type="slidenum">
              <a:rPr lang="en-US" smtClean="0"/>
              <a:t>17</a:t>
            </a:fld>
            <a:endParaRPr lang="en-US"/>
          </a:p>
        </p:txBody>
      </p:sp>
    </p:spTree>
    <p:extLst>
      <p:ext uri="{BB962C8B-B14F-4D97-AF65-F5344CB8AC3E}">
        <p14:creationId xmlns:p14="http://schemas.microsoft.com/office/powerpoint/2010/main" val="23644840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dirty="0">
                <a:solidFill>
                  <a:srgbClr val="1D1C1D"/>
                </a:solidFill>
                <a:effectLst/>
                <a:latin typeface="Slack-Lato"/>
              </a:rPr>
              <a:t>Teacher notes – Reflection and endpoint assessment (10 mins)</a:t>
            </a:r>
          </a:p>
          <a:p>
            <a:endParaRPr lang="en-US" b="1" i="0" dirty="0">
              <a:solidFill>
                <a:srgbClr val="1D1C1D"/>
              </a:solidFill>
              <a:effectLst/>
              <a:latin typeface="Slack-Lato"/>
            </a:endParaRPr>
          </a:p>
          <a:p>
            <a:pPr>
              <a:lnSpc>
                <a:spcPts val="1550"/>
              </a:lnSpc>
              <a:spcAft>
                <a:spcPts val="700"/>
              </a:spcAft>
            </a:pPr>
            <a:r>
              <a:rPr lang="en-GB" sz="1200" dirty="0">
                <a:solidFill>
                  <a:srgbClr val="3B3838"/>
                </a:solidFill>
                <a:effectLst/>
                <a:latin typeface="Outfit"/>
                <a:ea typeface="Calibri" panose="020F0502020204030204" pitchFamily="34" charset="0"/>
                <a:cs typeface="Times New Roman" panose="02020603050405020304" pitchFamily="18" charset="0"/>
              </a:rPr>
              <a:t>Ask students to return to the </a:t>
            </a:r>
            <a:r>
              <a:rPr lang="en-GB" sz="1200" b="1" dirty="0">
                <a:solidFill>
                  <a:srgbClr val="3B3838"/>
                </a:solidFill>
                <a:effectLst/>
                <a:latin typeface="Outfit"/>
                <a:ea typeface="Calibri" panose="020F0502020204030204" pitchFamily="34" charset="0"/>
                <a:cs typeface="Times New Roman" panose="02020603050405020304" pitchFamily="18" charset="0"/>
              </a:rPr>
              <a:t>Four key questions</a:t>
            </a:r>
            <a:r>
              <a:rPr lang="en-GB" sz="1200" dirty="0">
                <a:solidFill>
                  <a:srgbClr val="3B3838"/>
                </a:solidFill>
                <a:effectLst/>
                <a:latin typeface="Outfit"/>
                <a:ea typeface="Calibri" panose="020F0502020204030204" pitchFamily="34" charset="0"/>
                <a:cs typeface="Times New Roman" panose="02020603050405020304" pitchFamily="18" charset="0"/>
              </a:rPr>
              <a:t> baseline activity from lesson 1 and add their key learning from the last three lessons in another colour. They should then write an overall comment summarising what they have learnt.</a:t>
            </a:r>
          </a:p>
          <a:p>
            <a:pPr>
              <a:lnSpc>
                <a:spcPts val="1550"/>
              </a:lnSpc>
              <a:spcAft>
                <a:spcPts val="700"/>
              </a:spcAft>
            </a:pPr>
            <a:r>
              <a:rPr lang="en-GB" sz="1200" dirty="0">
                <a:solidFill>
                  <a:srgbClr val="3B3838"/>
                </a:solidFill>
                <a:effectLst/>
                <a:latin typeface="Outfit"/>
                <a:ea typeface="Calibri" panose="020F0502020204030204" pitchFamily="34" charset="0"/>
                <a:cs typeface="Times New Roman" panose="02020603050405020304" pitchFamily="18" charset="0"/>
              </a:rPr>
              <a:t> </a:t>
            </a:r>
          </a:p>
          <a:p>
            <a:pPr>
              <a:lnSpc>
                <a:spcPct val="115000"/>
              </a:lnSpc>
              <a:spcAft>
                <a:spcPts val="700"/>
              </a:spcAft>
            </a:pPr>
            <a:r>
              <a:rPr lang="en-GB" sz="1200" dirty="0">
                <a:solidFill>
                  <a:srgbClr val="3B3838"/>
                </a:solidFill>
                <a:effectLst/>
                <a:latin typeface="Outfit"/>
                <a:ea typeface="Calibri" panose="020F0502020204030204" pitchFamily="34" charset="0"/>
                <a:cs typeface="Times New Roman" panose="02020603050405020304" pitchFamily="18" charset="0"/>
              </a:rPr>
              <a:t>This is an opportunity for you to gather evidence of students’ progress over the series of lessons and to inform your planning for subsequent learning.</a:t>
            </a:r>
          </a:p>
          <a:p>
            <a:pPr>
              <a:lnSpc>
                <a:spcPts val="1550"/>
              </a:lnSpc>
              <a:spcAft>
                <a:spcPts val="700"/>
              </a:spcAft>
            </a:pPr>
            <a:r>
              <a:rPr lang="en-GB" sz="1200" dirty="0">
                <a:solidFill>
                  <a:srgbClr val="3B3838"/>
                </a:solidFill>
                <a:effectLst/>
                <a:latin typeface="Outfit"/>
                <a:ea typeface="Calibri" panose="020F0502020204030204" pitchFamily="34" charset="0"/>
                <a:cs typeface="Times New Roman" panose="02020603050405020304" pitchFamily="18" charset="0"/>
              </a:rPr>
              <a:t> </a:t>
            </a:r>
          </a:p>
          <a:p>
            <a:pPr>
              <a:lnSpc>
                <a:spcPts val="1550"/>
              </a:lnSpc>
              <a:spcAft>
                <a:spcPts val="700"/>
              </a:spcAft>
            </a:pPr>
            <a:r>
              <a:rPr lang="en-GB" sz="1200" dirty="0">
                <a:solidFill>
                  <a:srgbClr val="3B3838"/>
                </a:solidFill>
                <a:effectLst/>
                <a:latin typeface="Outfit"/>
                <a:ea typeface="Calibri" panose="020F0502020204030204" pitchFamily="34" charset="0"/>
                <a:cs typeface="Times New Roman" panose="02020603050405020304" pitchFamily="18" charset="0"/>
              </a:rPr>
              <a:t>Ensure that all questions in the question box have been addressed and allow time to take any final questions/comments from students.</a:t>
            </a:r>
          </a:p>
          <a:p>
            <a:endParaRPr lang="en-US" dirty="0"/>
          </a:p>
        </p:txBody>
      </p:sp>
      <p:sp>
        <p:nvSpPr>
          <p:cNvPr id="4" name="Slide Number Placeholder 3"/>
          <p:cNvSpPr>
            <a:spLocks noGrp="1"/>
          </p:cNvSpPr>
          <p:nvPr>
            <p:ph type="sldNum" sz="quarter" idx="5"/>
          </p:nvPr>
        </p:nvSpPr>
        <p:spPr/>
        <p:txBody>
          <a:bodyPr/>
          <a:lstStyle/>
          <a:p>
            <a:fld id="{4AB8E58B-C9BC-F047-AC61-EC49AB3E98B5}" type="slidenum">
              <a:rPr lang="en-US" smtClean="0"/>
              <a:t>18</a:t>
            </a:fld>
            <a:endParaRPr lang="en-US"/>
          </a:p>
        </p:txBody>
      </p:sp>
    </p:spTree>
    <p:extLst>
      <p:ext uri="{BB962C8B-B14F-4D97-AF65-F5344CB8AC3E}">
        <p14:creationId xmlns:p14="http://schemas.microsoft.com/office/powerpoint/2010/main" val="12177784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solidFill>
                  <a:srgbClr val="1D1C1D"/>
                </a:solidFill>
                <a:effectLst/>
                <a:latin typeface="Slack-Lato"/>
              </a:rPr>
              <a:t>Teacher notes – Signposting support (5 mins)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i="0" dirty="0">
              <a:solidFill>
                <a:srgbClr val="1D1C1D"/>
              </a:solidFill>
              <a:effectLst/>
              <a:latin typeface="Slack-Lato"/>
            </a:endParaRPr>
          </a:p>
          <a:p>
            <a:pPr>
              <a:lnSpc>
                <a:spcPts val="1550"/>
              </a:lnSpc>
              <a:spcAft>
                <a:spcPts val="700"/>
              </a:spcAft>
            </a:pPr>
            <a:r>
              <a:rPr lang="en-GB" sz="1800" dirty="0">
                <a:solidFill>
                  <a:srgbClr val="3B3838"/>
                </a:solidFill>
                <a:effectLst/>
                <a:latin typeface="Outfit"/>
                <a:ea typeface="Calibri" panose="020F0502020204030204" pitchFamily="34" charset="0"/>
                <a:cs typeface="Times New Roman" panose="02020603050405020304" pitchFamily="18" charset="0"/>
              </a:rPr>
              <a:t>Ensure that students know where they can seek help and further advice, both now and in the future, if they are concerned about substance use, including drugs and alcohol, or peer influence. Students wishing to seek further guidance can:</a:t>
            </a:r>
          </a:p>
          <a:p>
            <a:pPr marL="342900" lvl="0" indent="-342900">
              <a:lnSpc>
                <a:spcPts val="1550"/>
              </a:lnSpc>
              <a:buFont typeface="Symbol" panose="05050102010706020507" pitchFamily="18" charset="2"/>
              <a:buChar char=""/>
            </a:pPr>
            <a:r>
              <a:rPr lang="en-GB" sz="1800" dirty="0">
                <a:solidFill>
                  <a:srgbClr val="3B3838"/>
                </a:solidFill>
                <a:effectLst/>
                <a:latin typeface="Outfit"/>
                <a:ea typeface="Calibri" panose="020F0502020204030204" pitchFamily="34" charset="0"/>
                <a:cs typeface="Times New Roman" panose="02020603050405020304" pitchFamily="18" charset="0"/>
              </a:rPr>
              <a:t>Speak to a tutor, pastoral lead or other trusted member of staff in the school</a:t>
            </a:r>
          </a:p>
          <a:p>
            <a:pPr marL="342900" lvl="0" indent="-342900">
              <a:lnSpc>
                <a:spcPts val="1550"/>
              </a:lnSpc>
              <a:buFont typeface="Symbol" panose="05050102010706020507" pitchFamily="18" charset="2"/>
              <a:buChar char=""/>
            </a:pPr>
            <a:r>
              <a:rPr lang="en-GB" sz="1800" dirty="0">
                <a:solidFill>
                  <a:srgbClr val="3B3838"/>
                </a:solidFill>
                <a:effectLst/>
                <a:latin typeface="Outfit"/>
                <a:ea typeface="Calibri" panose="020F0502020204030204" pitchFamily="34" charset="0"/>
                <a:cs typeface="Times New Roman" panose="02020603050405020304" pitchFamily="18" charset="0"/>
              </a:rPr>
              <a:t>Contact Childline </a:t>
            </a:r>
            <a:r>
              <a:rPr lang="en-GB" sz="1800" u="sng" dirty="0">
                <a:solidFill>
                  <a:srgbClr val="3B3838"/>
                </a:solidFill>
                <a:effectLst/>
                <a:latin typeface="Outfit"/>
                <a:ea typeface="Calibri" panose="020F0502020204030204" pitchFamily="34" charset="0"/>
                <a:cs typeface="Times New Roman" panose="02020603050405020304" pitchFamily="18" charset="0"/>
                <a:hlinkClick r:id="rId3"/>
              </a:rPr>
              <a:t>www.childline.org.uk</a:t>
            </a:r>
            <a:r>
              <a:rPr lang="en-GB" sz="1800" dirty="0">
                <a:solidFill>
                  <a:srgbClr val="3B3838"/>
                </a:solidFill>
                <a:effectLst/>
                <a:latin typeface="Outfit"/>
                <a:ea typeface="Calibri" panose="020F0502020204030204" pitchFamily="34" charset="0"/>
                <a:cs typeface="Times New Roman" panose="02020603050405020304" pitchFamily="18" charset="0"/>
              </a:rPr>
              <a:t> 0800 1111</a:t>
            </a:r>
          </a:p>
          <a:p>
            <a:pPr marL="342900" lvl="0" indent="-342900">
              <a:lnSpc>
                <a:spcPts val="1550"/>
              </a:lnSpc>
              <a:spcAft>
                <a:spcPts val="700"/>
              </a:spcAft>
              <a:buFont typeface="Symbol" panose="05050102010706020507" pitchFamily="18" charset="2"/>
              <a:buChar char=""/>
            </a:pPr>
            <a:r>
              <a:rPr lang="en-GB" sz="1800" dirty="0">
                <a:solidFill>
                  <a:srgbClr val="3B3838"/>
                </a:solidFill>
                <a:effectLst/>
                <a:latin typeface="Outfit"/>
                <a:ea typeface="Calibri" panose="020F0502020204030204" pitchFamily="34" charset="0"/>
                <a:cs typeface="Times New Roman" panose="02020603050405020304" pitchFamily="18" charset="0"/>
              </a:rPr>
              <a:t>Visit  </a:t>
            </a:r>
            <a:r>
              <a:rPr lang="en-GB" sz="1800" u="sng" dirty="0">
                <a:solidFill>
                  <a:srgbClr val="3B3838"/>
                </a:solidFill>
                <a:effectLst/>
                <a:latin typeface="Outfit"/>
                <a:ea typeface="Calibri" panose="020F0502020204030204" pitchFamily="34" charset="0"/>
                <a:cs typeface="Times New Roman" panose="02020603050405020304" pitchFamily="18" charset="0"/>
                <a:hlinkClick r:id="rId4"/>
              </a:rPr>
              <a:t>https://www.talktofrank.com</a:t>
            </a:r>
            <a:r>
              <a:rPr lang="en-GB" sz="1800" dirty="0">
                <a:solidFill>
                  <a:srgbClr val="3B3838"/>
                </a:solidFill>
                <a:effectLst/>
                <a:latin typeface="Outfit"/>
                <a:ea typeface="Calibri" panose="020F0502020204030204" pitchFamily="34" charset="0"/>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i="0" dirty="0">
              <a:solidFill>
                <a:srgbClr val="1D1C1D"/>
              </a:solidFill>
              <a:effectLst/>
              <a:latin typeface="Slack-Lato"/>
            </a:endParaRPr>
          </a:p>
          <a:p>
            <a:endParaRPr lang="en-GB" dirty="0"/>
          </a:p>
        </p:txBody>
      </p:sp>
      <p:sp>
        <p:nvSpPr>
          <p:cNvPr id="4" name="Slide Number Placeholder 3"/>
          <p:cNvSpPr>
            <a:spLocks noGrp="1"/>
          </p:cNvSpPr>
          <p:nvPr>
            <p:ph type="sldNum" sz="quarter" idx="5"/>
          </p:nvPr>
        </p:nvSpPr>
        <p:spPr/>
        <p:txBody>
          <a:bodyPr/>
          <a:lstStyle/>
          <a:p>
            <a:fld id="{4AB8E58B-C9BC-F047-AC61-EC49AB3E98B5}" type="slidenum">
              <a:rPr lang="en-US" smtClean="0"/>
              <a:t>19</a:t>
            </a:fld>
            <a:endParaRPr lang="en-US"/>
          </a:p>
        </p:txBody>
      </p:sp>
    </p:spTree>
    <p:extLst>
      <p:ext uri="{BB962C8B-B14F-4D97-AF65-F5344CB8AC3E}">
        <p14:creationId xmlns:p14="http://schemas.microsoft.com/office/powerpoint/2010/main" val="15276458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solidFill>
                  <a:srgbClr val="1D1C1D"/>
                </a:solidFill>
                <a:effectLst/>
                <a:latin typeface="Slack-Lato"/>
              </a:rPr>
              <a:t>Teacher notes – Extension activity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i="0" dirty="0">
              <a:solidFill>
                <a:srgbClr val="1D1C1D"/>
              </a:solidFill>
              <a:effectLst/>
              <a:latin typeface="Slack-Lato"/>
            </a:endParaRPr>
          </a:p>
          <a:p>
            <a:pPr>
              <a:lnSpc>
                <a:spcPts val="1550"/>
              </a:lnSpc>
              <a:spcAft>
                <a:spcPts val="700"/>
              </a:spcAft>
            </a:pPr>
            <a:r>
              <a:rPr lang="en-GB" sz="1200" dirty="0">
                <a:solidFill>
                  <a:srgbClr val="3B3838"/>
                </a:solidFill>
                <a:effectLst/>
                <a:latin typeface="Outfit"/>
                <a:ea typeface="Calibri" panose="020F0502020204030204" pitchFamily="34" charset="0"/>
                <a:cs typeface="Times New Roman" panose="02020603050405020304" pitchFamily="18" charset="0"/>
              </a:rPr>
              <a:t>Ask students to create a booklet about quitting smoking, which includes reasons for quitting, sources of support and steps to accessing these. Students should use the following websites to help them: </a:t>
            </a:r>
            <a:r>
              <a:rPr lang="en-GB" sz="1200" u="sng" dirty="0">
                <a:solidFill>
                  <a:srgbClr val="3B3838"/>
                </a:solidFill>
                <a:effectLst/>
                <a:latin typeface="Outfit"/>
                <a:ea typeface="Calibri" panose="020F0502020204030204" pitchFamily="34" charset="0"/>
                <a:cs typeface="Times New Roman" panose="02020603050405020304" pitchFamily="18" charset="0"/>
                <a:hlinkClick r:id="rId3"/>
              </a:rPr>
              <a:t>www.childline.org.uk/info-advice/you-your-body/drugs-alcohol-smoking/smoking</a:t>
            </a:r>
            <a:r>
              <a:rPr lang="en-GB" sz="1200" dirty="0">
                <a:solidFill>
                  <a:srgbClr val="3B3838"/>
                </a:solidFill>
                <a:effectLst/>
                <a:latin typeface="Outfit"/>
                <a:ea typeface="Calibri" panose="020F0502020204030204" pitchFamily="34" charset="0"/>
                <a:cs typeface="Times New Roman" panose="02020603050405020304" pitchFamily="18" charset="0"/>
              </a:rPr>
              <a:t> and  </a:t>
            </a:r>
            <a:r>
              <a:rPr lang="en-GB" sz="1200" u="sng" dirty="0">
                <a:solidFill>
                  <a:srgbClr val="3B3838"/>
                </a:solidFill>
                <a:effectLst/>
                <a:latin typeface="Outfit"/>
                <a:ea typeface="Calibri" panose="020F0502020204030204" pitchFamily="34" charset="0"/>
                <a:cs typeface="Times New Roman" panose="02020603050405020304" pitchFamily="18" charset="0"/>
                <a:hlinkClick r:id="rId4"/>
              </a:rPr>
              <a:t>www.nhs.uk/better-health/quit-smoking</a:t>
            </a:r>
            <a:r>
              <a:rPr lang="en-GB" sz="1200" dirty="0">
                <a:solidFill>
                  <a:srgbClr val="3B3838"/>
                </a:solidFill>
                <a:effectLst/>
                <a:latin typeface="Outfit"/>
                <a:ea typeface="Calibri" panose="020F0502020204030204" pitchFamily="34" charset="0"/>
                <a:cs typeface="Times New Roman" panose="02020603050405020304" pitchFamily="18" charset="0"/>
              </a:rPr>
              <a:t>. </a:t>
            </a:r>
          </a:p>
          <a:p>
            <a:pPr>
              <a:lnSpc>
                <a:spcPts val="1550"/>
              </a:lnSpc>
              <a:spcAft>
                <a:spcPts val="700"/>
              </a:spcAft>
            </a:pPr>
            <a:endParaRPr lang="en-GB" sz="1200" dirty="0">
              <a:solidFill>
                <a:srgbClr val="3B3838"/>
              </a:solidFill>
              <a:effectLst/>
              <a:latin typeface="Outfit"/>
              <a:ea typeface="Calibri" panose="020F0502020204030204" pitchFamily="34" charset="0"/>
              <a:cs typeface="Times New Roman" panose="02020603050405020304" pitchFamily="18" charset="0"/>
            </a:endParaRPr>
          </a:p>
          <a:p>
            <a:pPr>
              <a:lnSpc>
                <a:spcPts val="1550"/>
              </a:lnSpc>
              <a:spcAft>
                <a:spcPts val="700"/>
              </a:spcAft>
            </a:pPr>
            <a:r>
              <a:rPr lang="en-GB" sz="1200" dirty="0">
                <a:solidFill>
                  <a:srgbClr val="3B3838"/>
                </a:solidFill>
                <a:effectLst/>
                <a:latin typeface="Outfit"/>
                <a:ea typeface="Calibri" panose="020F0502020204030204" pitchFamily="34" charset="0"/>
                <a:cs typeface="Times New Roman" panose="02020603050405020304" pitchFamily="18" charset="0"/>
              </a:rPr>
              <a:t>These websites provide suitable content; use caution when recommending alternative websites as some content may be less suitable for students or provide inaccurate or distressing information.</a:t>
            </a:r>
            <a:endParaRPr lang="en-US" b="1" i="0" dirty="0">
              <a:solidFill>
                <a:srgbClr val="1D1C1D"/>
              </a:solidFill>
              <a:effectLst/>
              <a:latin typeface="Slack-Lato"/>
            </a:endParaRPr>
          </a:p>
          <a:p>
            <a:endParaRPr lang="en-US" dirty="0"/>
          </a:p>
        </p:txBody>
      </p:sp>
      <p:sp>
        <p:nvSpPr>
          <p:cNvPr id="4" name="Slide Number Placeholder 3"/>
          <p:cNvSpPr>
            <a:spLocks noGrp="1"/>
          </p:cNvSpPr>
          <p:nvPr>
            <p:ph type="sldNum" sz="quarter" idx="5"/>
          </p:nvPr>
        </p:nvSpPr>
        <p:spPr/>
        <p:txBody>
          <a:bodyPr/>
          <a:lstStyle/>
          <a:p>
            <a:fld id="{4AB8E58B-C9BC-F047-AC61-EC49AB3E98B5}" type="slidenum">
              <a:rPr lang="en-US" smtClean="0"/>
              <a:t>20</a:t>
            </a:fld>
            <a:endParaRPr lang="en-US"/>
          </a:p>
        </p:txBody>
      </p:sp>
    </p:spTree>
    <p:extLst>
      <p:ext uri="{BB962C8B-B14F-4D97-AF65-F5344CB8AC3E}">
        <p14:creationId xmlns:p14="http://schemas.microsoft.com/office/powerpoint/2010/main" val="6478298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AB8E58B-C9BC-F047-AC61-EC49AB3E98B5}" type="slidenum">
              <a:rPr lang="en-US" smtClean="0"/>
              <a:t>3</a:t>
            </a:fld>
            <a:endParaRPr lang="en-US"/>
          </a:p>
        </p:txBody>
      </p:sp>
    </p:spTree>
    <p:extLst>
      <p:ext uri="{BB962C8B-B14F-4D97-AF65-F5344CB8AC3E}">
        <p14:creationId xmlns:p14="http://schemas.microsoft.com/office/powerpoint/2010/main" val="18958877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AB8E58B-C9BC-F047-AC61-EC49AB3E98B5}" type="slidenum">
              <a:rPr lang="en-US" smtClean="0"/>
              <a:t>7</a:t>
            </a:fld>
            <a:endParaRPr lang="en-US"/>
          </a:p>
        </p:txBody>
      </p:sp>
    </p:spTree>
    <p:extLst>
      <p:ext uri="{BB962C8B-B14F-4D97-AF65-F5344CB8AC3E}">
        <p14:creationId xmlns:p14="http://schemas.microsoft.com/office/powerpoint/2010/main" val="15652146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AB8E58B-C9BC-F047-AC61-EC49AB3E98B5}" type="slidenum">
              <a:rPr lang="en-US" smtClean="0"/>
              <a:t>8</a:t>
            </a:fld>
            <a:endParaRPr lang="en-US"/>
          </a:p>
        </p:txBody>
      </p:sp>
    </p:spTree>
    <p:extLst>
      <p:ext uri="{BB962C8B-B14F-4D97-AF65-F5344CB8AC3E}">
        <p14:creationId xmlns:p14="http://schemas.microsoft.com/office/powerpoint/2010/main" val="16945203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solidFill>
                  <a:srgbClr val="1D1C1D"/>
                </a:solidFill>
                <a:effectLst/>
                <a:latin typeface="Slack-Lato"/>
              </a:rPr>
              <a:t>Teacher notes – Introduction (2 mins, slides 10-11)</a:t>
            </a:r>
          </a:p>
          <a:p>
            <a:endParaRPr lang="en-GB" dirty="0"/>
          </a:p>
          <a:p>
            <a:pPr>
              <a:lnSpc>
                <a:spcPts val="1550"/>
              </a:lnSpc>
              <a:spcAft>
                <a:spcPts val="700"/>
              </a:spcAft>
            </a:pPr>
            <a:r>
              <a:rPr lang="en-GB" sz="1800" dirty="0">
                <a:solidFill>
                  <a:srgbClr val="3B3838"/>
                </a:solidFill>
                <a:effectLst/>
                <a:latin typeface="Outfit"/>
                <a:ea typeface="Calibri" panose="020F0502020204030204" pitchFamily="34" charset="0"/>
                <a:cs typeface="Times New Roman" panose="02020603050405020304" pitchFamily="18" charset="0"/>
              </a:rPr>
              <a:t>Ensure ground rules are established with the group before teaching this lesson and make students aware of the question box, which will be available throughout the lesson. Explain that if they have worries or questions during or after the lesson, that they do not want to raise in front of the class, they can write their question on a piece of paper, anonymously or with their name, and put it in the question box. </a:t>
            </a:r>
          </a:p>
          <a:p>
            <a:endParaRPr lang="en-GB" dirty="0"/>
          </a:p>
        </p:txBody>
      </p:sp>
      <p:sp>
        <p:nvSpPr>
          <p:cNvPr id="4" name="Slide Number Placeholder 3"/>
          <p:cNvSpPr>
            <a:spLocks noGrp="1"/>
          </p:cNvSpPr>
          <p:nvPr>
            <p:ph type="sldNum" sz="quarter" idx="5"/>
          </p:nvPr>
        </p:nvSpPr>
        <p:spPr/>
        <p:txBody>
          <a:bodyPr/>
          <a:lstStyle/>
          <a:p>
            <a:fld id="{4AB8E58B-C9BC-F047-AC61-EC49AB3E98B5}" type="slidenum">
              <a:rPr lang="en-US" smtClean="0"/>
              <a:t>10</a:t>
            </a:fld>
            <a:endParaRPr lang="en-US"/>
          </a:p>
        </p:txBody>
      </p:sp>
    </p:spTree>
    <p:extLst>
      <p:ext uri="{BB962C8B-B14F-4D97-AF65-F5344CB8AC3E}">
        <p14:creationId xmlns:p14="http://schemas.microsoft.com/office/powerpoint/2010/main" val="17385316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solidFill>
                  <a:srgbClr val="1D1C1D"/>
                </a:solidFill>
                <a:effectLst/>
                <a:latin typeface="Slack-Lato"/>
              </a:rPr>
              <a:t>Teacher notes – Introduction (2 mins, slides 10-11)</a:t>
            </a:r>
          </a:p>
          <a:p>
            <a:endParaRPr lang="en-US" dirty="0"/>
          </a:p>
          <a:p>
            <a:pPr marL="0" marR="0" lvl="0" indent="0" algn="l" defTabSz="914400" rtl="0" eaLnBrk="1" fontAlgn="auto" latinLnBrk="0" hangingPunct="1">
              <a:lnSpc>
                <a:spcPct val="115000"/>
              </a:lnSpc>
              <a:spcBef>
                <a:spcPts val="0"/>
              </a:spcBef>
              <a:spcAft>
                <a:spcPts val="700"/>
              </a:spcAft>
              <a:buClrTx/>
              <a:buSzTx/>
              <a:buFontTx/>
              <a:buNone/>
              <a:tabLst/>
              <a:defRPr/>
            </a:pPr>
            <a:r>
              <a:rPr lang="en-GB" sz="1800" dirty="0">
                <a:solidFill>
                  <a:srgbClr val="3B3838"/>
                </a:solidFill>
                <a:effectLst/>
                <a:latin typeface="Outfit"/>
                <a:ea typeface="Calibri" panose="020F0502020204030204" pitchFamily="34" charset="0"/>
                <a:cs typeface="Times New Roman" panose="02020603050405020304" pitchFamily="18" charset="0"/>
              </a:rPr>
              <a:t>Introduce the learning objective and outcomes and explain that today’s lesson explores the wider consequences of drug use and the strategies someone might need for seeking help in relation to substance use, including overcoming potential barriers to doing so.</a:t>
            </a:r>
          </a:p>
          <a:p>
            <a:pPr>
              <a:lnSpc>
                <a:spcPct val="115000"/>
              </a:lnSpc>
              <a:spcAft>
                <a:spcPts val="700"/>
              </a:spcAft>
            </a:pPr>
            <a:endParaRPr lang="en-GB" dirty="0"/>
          </a:p>
        </p:txBody>
      </p:sp>
      <p:sp>
        <p:nvSpPr>
          <p:cNvPr id="4" name="Slide Number Placeholder 3"/>
          <p:cNvSpPr>
            <a:spLocks noGrp="1"/>
          </p:cNvSpPr>
          <p:nvPr>
            <p:ph type="sldNum" sz="quarter" idx="5"/>
          </p:nvPr>
        </p:nvSpPr>
        <p:spPr/>
        <p:txBody>
          <a:bodyPr/>
          <a:lstStyle/>
          <a:p>
            <a:fld id="{4AB8E58B-C9BC-F047-AC61-EC49AB3E98B5}" type="slidenum">
              <a:rPr lang="en-US" smtClean="0"/>
              <a:t>11</a:t>
            </a:fld>
            <a:endParaRPr lang="en-US"/>
          </a:p>
        </p:txBody>
      </p:sp>
    </p:spTree>
    <p:extLst>
      <p:ext uri="{BB962C8B-B14F-4D97-AF65-F5344CB8AC3E}">
        <p14:creationId xmlns:p14="http://schemas.microsoft.com/office/powerpoint/2010/main" val="38308504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dirty="0">
                <a:solidFill>
                  <a:srgbClr val="1D1C1D"/>
                </a:solidFill>
                <a:effectLst/>
                <a:latin typeface="Slack-Lato"/>
              </a:rPr>
              <a:t>Teacher notes – Baseline assessment activity (8 mins)</a:t>
            </a:r>
          </a:p>
          <a:p>
            <a:endParaRPr lang="en-US" b="1" i="0" dirty="0">
              <a:solidFill>
                <a:srgbClr val="1D1C1D"/>
              </a:solidFill>
              <a:effectLst/>
              <a:latin typeface="Slack-Lato"/>
            </a:endParaRPr>
          </a:p>
          <a:p>
            <a:pPr>
              <a:lnSpc>
                <a:spcPts val="1550"/>
              </a:lnSpc>
              <a:spcAft>
                <a:spcPts val="700"/>
              </a:spcAft>
            </a:pPr>
            <a:r>
              <a:rPr lang="en-GB" sz="1200" dirty="0">
                <a:solidFill>
                  <a:srgbClr val="3B3838"/>
                </a:solidFill>
                <a:effectLst/>
                <a:latin typeface="Outfit"/>
                <a:ea typeface="Calibri" panose="020F0502020204030204" pitchFamily="34" charset="0"/>
                <a:cs typeface="Times New Roman" panose="02020603050405020304" pitchFamily="18" charset="0"/>
              </a:rPr>
              <a:t>In pairs, ask students to discuss and respond to the question:  What signs might there be that someone needs support for their substance use? Share ideas as a class. </a:t>
            </a:r>
          </a:p>
          <a:p>
            <a:pPr>
              <a:lnSpc>
                <a:spcPts val="1550"/>
              </a:lnSpc>
              <a:spcAft>
                <a:spcPts val="700"/>
              </a:spcAft>
            </a:pPr>
            <a:r>
              <a:rPr lang="en-GB" sz="1200" i="1" dirty="0">
                <a:solidFill>
                  <a:srgbClr val="3B3838"/>
                </a:solidFill>
                <a:effectLst/>
                <a:latin typeface="Outfit"/>
                <a:ea typeface="Calibri" panose="020F0502020204030204" pitchFamily="34" charset="0"/>
                <a:cs typeface="Times New Roman" panose="02020603050405020304" pitchFamily="18" charset="0"/>
              </a:rPr>
              <a:t>Responses might include:</a:t>
            </a:r>
            <a:endParaRPr lang="en-GB" sz="1200" dirty="0">
              <a:solidFill>
                <a:srgbClr val="3B3838"/>
              </a:solidFill>
              <a:effectLst/>
              <a:latin typeface="Outfit"/>
              <a:ea typeface="Calibri" panose="020F0502020204030204" pitchFamily="34" charset="0"/>
              <a:cs typeface="Times New Roman" panose="02020603050405020304" pitchFamily="18" charset="0"/>
            </a:endParaRPr>
          </a:p>
          <a:p>
            <a:pPr marL="342900" lvl="0" indent="-342900">
              <a:lnSpc>
                <a:spcPts val="1550"/>
              </a:lnSpc>
              <a:buFont typeface="Symbol" panose="05050102010706020507" pitchFamily="18" charset="2"/>
              <a:buChar char=""/>
            </a:pPr>
            <a:r>
              <a:rPr lang="en-GB" sz="1200" i="1" dirty="0">
                <a:solidFill>
                  <a:srgbClr val="3B3838"/>
                </a:solidFill>
                <a:effectLst/>
                <a:latin typeface="Outfit"/>
                <a:ea typeface="Calibri" panose="020F0502020204030204" pitchFamily="34" charset="0"/>
                <a:cs typeface="Times New Roman" panose="02020603050405020304" pitchFamily="18" charset="0"/>
              </a:rPr>
              <a:t>How often they are using a substance</a:t>
            </a:r>
            <a:endParaRPr lang="en-GB" sz="1200" dirty="0">
              <a:solidFill>
                <a:srgbClr val="3B3838"/>
              </a:solidFill>
              <a:effectLst/>
              <a:latin typeface="Outfit"/>
              <a:ea typeface="Calibri" panose="020F0502020204030204" pitchFamily="34" charset="0"/>
              <a:cs typeface="Times New Roman" panose="02020603050405020304" pitchFamily="18" charset="0"/>
            </a:endParaRPr>
          </a:p>
          <a:p>
            <a:pPr marL="342900" lvl="0" indent="-342900">
              <a:lnSpc>
                <a:spcPts val="1550"/>
              </a:lnSpc>
              <a:buFont typeface="Symbol" panose="05050102010706020507" pitchFamily="18" charset="2"/>
              <a:buChar char=""/>
            </a:pPr>
            <a:r>
              <a:rPr lang="en-GB" sz="1200" i="1" dirty="0">
                <a:solidFill>
                  <a:srgbClr val="3B3838"/>
                </a:solidFill>
                <a:effectLst/>
                <a:latin typeface="Outfit"/>
                <a:ea typeface="Calibri" panose="020F0502020204030204" pitchFamily="34" charset="0"/>
                <a:cs typeface="Times New Roman" panose="02020603050405020304" pitchFamily="18" charset="0"/>
              </a:rPr>
              <a:t>How much money they are spending</a:t>
            </a:r>
            <a:endParaRPr lang="en-GB" sz="1200" dirty="0">
              <a:solidFill>
                <a:srgbClr val="3B3838"/>
              </a:solidFill>
              <a:effectLst/>
              <a:latin typeface="Outfit"/>
              <a:ea typeface="Calibri" panose="020F0502020204030204" pitchFamily="34" charset="0"/>
              <a:cs typeface="Times New Roman" panose="02020603050405020304" pitchFamily="18" charset="0"/>
            </a:endParaRPr>
          </a:p>
          <a:p>
            <a:pPr marL="342900" lvl="0" indent="-342900">
              <a:lnSpc>
                <a:spcPts val="1550"/>
              </a:lnSpc>
              <a:buFont typeface="Symbol" panose="05050102010706020507" pitchFamily="18" charset="2"/>
              <a:buChar char=""/>
            </a:pPr>
            <a:r>
              <a:rPr lang="en-GB" sz="1200" i="1" dirty="0">
                <a:solidFill>
                  <a:srgbClr val="3B3838"/>
                </a:solidFill>
                <a:effectLst/>
                <a:latin typeface="Outfit"/>
                <a:ea typeface="Calibri" panose="020F0502020204030204" pitchFamily="34" charset="0"/>
                <a:cs typeface="Times New Roman" panose="02020603050405020304" pitchFamily="18" charset="0"/>
              </a:rPr>
              <a:t>Relationships with others changing because of substance use</a:t>
            </a:r>
            <a:endParaRPr lang="en-GB" sz="1200" dirty="0">
              <a:solidFill>
                <a:srgbClr val="3B3838"/>
              </a:solidFill>
              <a:effectLst/>
              <a:latin typeface="Outfit"/>
              <a:ea typeface="Calibri" panose="020F0502020204030204" pitchFamily="34" charset="0"/>
              <a:cs typeface="Times New Roman" panose="02020603050405020304" pitchFamily="18" charset="0"/>
            </a:endParaRPr>
          </a:p>
          <a:p>
            <a:pPr marL="342900" lvl="0" indent="-342900">
              <a:lnSpc>
                <a:spcPts val="1550"/>
              </a:lnSpc>
              <a:buFont typeface="Symbol" panose="05050102010706020507" pitchFamily="18" charset="2"/>
              <a:buChar char=""/>
            </a:pPr>
            <a:r>
              <a:rPr lang="en-GB" sz="1200" i="1" dirty="0">
                <a:solidFill>
                  <a:srgbClr val="3B3838"/>
                </a:solidFill>
                <a:effectLst/>
                <a:latin typeface="Outfit"/>
                <a:ea typeface="Calibri" panose="020F0502020204030204" pitchFamily="34" charset="0"/>
                <a:cs typeface="Times New Roman" panose="02020603050405020304" pitchFamily="18" charset="0"/>
              </a:rPr>
              <a:t>Concerns expressed by family/friends/colleagues etc. about substance use</a:t>
            </a:r>
            <a:endParaRPr lang="en-GB" sz="1200" dirty="0">
              <a:solidFill>
                <a:srgbClr val="3B3838"/>
              </a:solidFill>
              <a:effectLst/>
              <a:latin typeface="Outfit"/>
              <a:ea typeface="Calibri" panose="020F0502020204030204" pitchFamily="34" charset="0"/>
              <a:cs typeface="Times New Roman" panose="02020603050405020304" pitchFamily="18" charset="0"/>
            </a:endParaRPr>
          </a:p>
          <a:p>
            <a:pPr marL="342900" lvl="0" indent="-342900">
              <a:lnSpc>
                <a:spcPts val="1550"/>
              </a:lnSpc>
              <a:buFont typeface="Symbol" panose="05050102010706020507" pitchFamily="18" charset="2"/>
              <a:buChar char=""/>
            </a:pPr>
            <a:r>
              <a:rPr lang="en-GB" sz="1200" i="1" dirty="0">
                <a:solidFill>
                  <a:srgbClr val="3B3838"/>
                </a:solidFill>
                <a:effectLst/>
                <a:latin typeface="Outfit"/>
                <a:ea typeface="Calibri" panose="020F0502020204030204" pitchFamily="34" charset="0"/>
                <a:cs typeface="Times New Roman" panose="02020603050405020304" pitchFamily="18" charset="0"/>
              </a:rPr>
              <a:t>Substance use having a detrimental effect on other interests or daily activities (e.g. school/work) </a:t>
            </a:r>
            <a:endParaRPr lang="en-GB" sz="1200" dirty="0">
              <a:solidFill>
                <a:srgbClr val="3B3838"/>
              </a:solidFill>
              <a:effectLst/>
              <a:latin typeface="Outfit"/>
              <a:ea typeface="Calibri" panose="020F0502020204030204" pitchFamily="34" charset="0"/>
              <a:cs typeface="Times New Roman" panose="02020603050405020304" pitchFamily="18" charset="0"/>
            </a:endParaRPr>
          </a:p>
          <a:p>
            <a:pPr marL="342900" lvl="0" indent="-342900">
              <a:lnSpc>
                <a:spcPts val="1550"/>
              </a:lnSpc>
              <a:spcAft>
                <a:spcPts val="700"/>
              </a:spcAft>
              <a:buFont typeface="Symbol" panose="05050102010706020507" pitchFamily="18" charset="2"/>
              <a:buChar char=""/>
            </a:pPr>
            <a:r>
              <a:rPr lang="en-GB" sz="1200" i="1" dirty="0">
                <a:solidFill>
                  <a:srgbClr val="3B3838"/>
                </a:solidFill>
                <a:effectLst/>
                <a:latin typeface="Outfit"/>
                <a:ea typeface="Calibri" panose="020F0502020204030204" pitchFamily="34" charset="0"/>
                <a:cs typeface="Times New Roman" panose="02020603050405020304" pitchFamily="18" charset="0"/>
              </a:rPr>
              <a:t>Indications of dependence e.g. cravings or withdrawal symptoms</a:t>
            </a:r>
          </a:p>
          <a:p>
            <a:pPr marL="342900" lvl="0" indent="-342900">
              <a:lnSpc>
                <a:spcPts val="1550"/>
              </a:lnSpc>
              <a:spcAft>
                <a:spcPts val="700"/>
              </a:spcAft>
              <a:buFont typeface="Symbol" panose="05050102010706020507" pitchFamily="18" charset="2"/>
              <a:buChar char=""/>
            </a:pPr>
            <a:endParaRPr lang="en-GB" sz="1200" dirty="0">
              <a:solidFill>
                <a:srgbClr val="3B3838"/>
              </a:solidFill>
              <a:effectLst/>
              <a:latin typeface="Outfit"/>
              <a:ea typeface="Calibri" panose="020F0502020204030204" pitchFamily="34" charset="0"/>
              <a:cs typeface="Times New Roman" panose="02020603050405020304" pitchFamily="18" charset="0"/>
            </a:endParaRPr>
          </a:p>
          <a:p>
            <a:pPr>
              <a:lnSpc>
                <a:spcPts val="1550"/>
              </a:lnSpc>
              <a:spcAft>
                <a:spcPts val="700"/>
              </a:spcAft>
            </a:pPr>
            <a:r>
              <a:rPr lang="en-GB" sz="1200" dirty="0">
                <a:solidFill>
                  <a:srgbClr val="3B3838"/>
                </a:solidFill>
                <a:effectLst/>
                <a:latin typeface="Outfit"/>
                <a:ea typeface="Calibri" panose="020F0502020204030204" pitchFamily="34" charset="0"/>
                <a:cs typeface="Times New Roman" panose="02020603050405020304" pitchFamily="18" charset="0"/>
              </a:rPr>
              <a:t>Draw out any common responses and challenge misconceptions or stereotypes that students have identified in relation to substance use (see teacher guidance). This will allow you to find out what they recall and adapt the lesson accordingly. </a:t>
            </a:r>
          </a:p>
          <a:p>
            <a:pPr>
              <a:lnSpc>
                <a:spcPts val="1550"/>
              </a:lnSpc>
              <a:spcAft>
                <a:spcPts val="700"/>
              </a:spcAft>
            </a:pPr>
            <a:endParaRPr lang="en-GB" sz="1200" dirty="0">
              <a:solidFill>
                <a:srgbClr val="3B3838"/>
              </a:solidFill>
              <a:effectLst/>
              <a:latin typeface="Outfit"/>
              <a:ea typeface="Calibri" panose="020F0502020204030204" pitchFamily="34" charset="0"/>
              <a:cs typeface="Times New Roman" panose="02020603050405020304" pitchFamily="18" charset="0"/>
            </a:endParaRPr>
          </a:p>
          <a:p>
            <a:pPr>
              <a:lnSpc>
                <a:spcPts val="1550"/>
              </a:lnSpc>
              <a:spcAft>
                <a:spcPts val="700"/>
              </a:spcAft>
            </a:pPr>
            <a:r>
              <a:rPr lang="en-GB" sz="1200" dirty="0">
                <a:solidFill>
                  <a:srgbClr val="3B3838"/>
                </a:solidFill>
                <a:effectLst/>
                <a:latin typeface="Outfit"/>
                <a:ea typeface="Calibri" panose="020F0502020204030204" pitchFamily="34" charset="0"/>
                <a:cs typeface="Times New Roman" panose="02020603050405020304" pitchFamily="18" charset="0"/>
              </a:rPr>
              <a:t>Explain that there are sometimes different thresholds for seeking help for adults and young people (e.g. the Chief Medical Officers’ guidance</a:t>
            </a:r>
            <a:r>
              <a:rPr lang="en-GB" sz="1200" baseline="30000" dirty="0">
                <a:solidFill>
                  <a:srgbClr val="3B3838"/>
                </a:solidFill>
                <a:effectLst/>
                <a:latin typeface="Outfit"/>
                <a:ea typeface="Calibri" panose="020F0502020204030204" pitchFamily="34" charset="0"/>
                <a:cs typeface="Times New Roman" panose="02020603050405020304" pitchFamily="18" charset="0"/>
              </a:rPr>
              <a:t>1</a:t>
            </a:r>
            <a:r>
              <a:rPr lang="en-GB" sz="1200" dirty="0">
                <a:solidFill>
                  <a:srgbClr val="3B3838"/>
                </a:solidFill>
                <a:effectLst/>
                <a:latin typeface="Calibri" panose="020F0502020204030204" pitchFamily="34" charset="0"/>
                <a:ea typeface="Calibri" panose="020F0502020204030204" pitchFamily="34" charset="0"/>
                <a:cs typeface="Times New Roman" panose="02020603050405020304" pitchFamily="18" charset="0"/>
              </a:rPr>
              <a:t> </a:t>
            </a:r>
            <a:r>
              <a:rPr lang="en-GB" sz="1200" dirty="0">
                <a:solidFill>
                  <a:srgbClr val="3B3838"/>
                </a:solidFill>
                <a:effectLst/>
                <a:latin typeface="Outfit"/>
                <a:ea typeface="Calibri" panose="020F0502020204030204" pitchFamily="34" charset="0"/>
                <a:cs typeface="Times New Roman" panose="02020603050405020304" pitchFamily="18" charset="0"/>
              </a:rPr>
              <a:t>gives differences in safe alcohol use in young people versus adults), but that if anyone has concerns about their own or others’ substance use, it is always important to speak to a trusted adult for support.</a:t>
            </a:r>
          </a:p>
          <a:p>
            <a:endParaRPr lang="en-GB" sz="1200" baseline="30000" dirty="0">
              <a:solidFill>
                <a:srgbClr val="3B3838"/>
              </a:solidFill>
              <a:effectLst/>
              <a:latin typeface="Outfit"/>
              <a:ea typeface="Calibri" panose="020F0502020204030204" pitchFamily="34" charset="0"/>
              <a:cs typeface="Times New Roman" panose="02020603050405020304" pitchFamily="18" charset="0"/>
            </a:endParaRPr>
          </a:p>
          <a:p>
            <a:r>
              <a:rPr lang="en-GB" sz="1200" baseline="30000" dirty="0">
                <a:solidFill>
                  <a:srgbClr val="3B3838"/>
                </a:solidFill>
                <a:effectLst/>
                <a:latin typeface="Outfit"/>
                <a:ea typeface="Calibri" panose="020F0502020204030204" pitchFamily="34" charset="0"/>
                <a:cs typeface="Times New Roman" panose="02020603050405020304" pitchFamily="18" charset="0"/>
              </a:rPr>
              <a:t>1</a:t>
            </a:r>
            <a:r>
              <a:rPr lang="en-GB" sz="1200" dirty="0">
                <a:solidFill>
                  <a:srgbClr val="3B3838"/>
                </a:solidFill>
                <a:effectLst/>
                <a:latin typeface="Outfit"/>
                <a:ea typeface="Calibri" panose="020F0502020204030204" pitchFamily="34" charset="0"/>
                <a:cs typeface="Times New Roman" panose="02020603050405020304" pitchFamily="18" charset="0"/>
              </a:rPr>
              <a:t>https://</a:t>
            </a:r>
            <a:r>
              <a:rPr lang="en-GB" sz="1200" dirty="0" err="1">
                <a:solidFill>
                  <a:srgbClr val="3B3838"/>
                </a:solidFill>
                <a:effectLst/>
                <a:latin typeface="Outfit"/>
                <a:ea typeface="Calibri" panose="020F0502020204030204" pitchFamily="34" charset="0"/>
                <a:cs typeface="Times New Roman" panose="02020603050405020304" pitchFamily="18" charset="0"/>
              </a:rPr>
              <a:t>assets.publishing.service.gov.uk</a:t>
            </a:r>
            <a:r>
              <a:rPr lang="en-GB" sz="1200" dirty="0">
                <a:solidFill>
                  <a:srgbClr val="3B3838"/>
                </a:solidFill>
                <a:effectLst/>
                <a:latin typeface="Outfit"/>
                <a:ea typeface="Calibri" panose="020F0502020204030204" pitchFamily="34" charset="0"/>
                <a:cs typeface="Times New Roman" panose="02020603050405020304" pitchFamily="18" charset="0"/>
              </a:rPr>
              <a:t>/government/uploads/system/uploads/</a:t>
            </a:r>
            <a:r>
              <a:rPr lang="en-GB" sz="1200" dirty="0" err="1">
                <a:solidFill>
                  <a:srgbClr val="3B3838"/>
                </a:solidFill>
                <a:effectLst/>
                <a:latin typeface="Outfit"/>
                <a:ea typeface="Calibri" panose="020F0502020204030204" pitchFamily="34" charset="0"/>
                <a:cs typeface="Times New Roman" panose="02020603050405020304" pitchFamily="18" charset="0"/>
              </a:rPr>
              <a:t>attachment_data</a:t>
            </a:r>
            <a:r>
              <a:rPr lang="en-GB" sz="1200" dirty="0">
                <a:solidFill>
                  <a:srgbClr val="3B3838"/>
                </a:solidFill>
                <a:effectLst/>
                <a:latin typeface="Outfit"/>
                <a:ea typeface="Calibri" panose="020F0502020204030204" pitchFamily="34" charset="0"/>
                <a:cs typeface="Times New Roman" panose="02020603050405020304" pitchFamily="18" charset="0"/>
              </a:rPr>
              <a:t>/file/489795/</a:t>
            </a:r>
            <a:r>
              <a:rPr lang="en-GB" sz="1200" dirty="0" err="1">
                <a:solidFill>
                  <a:srgbClr val="3B3838"/>
                </a:solidFill>
                <a:effectLst/>
                <a:latin typeface="Outfit"/>
                <a:ea typeface="Calibri" panose="020F0502020204030204" pitchFamily="34" charset="0"/>
                <a:cs typeface="Times New Roman" panose="02020603050405020304" pitchFamily="18" charset="0"/>
              </a:rPr>
              <a:t>summary.pdf</a:t>
            </a:r>
            <a:endParaRPr lang="en-US" b="1" i="0" dirty="0">
              <a:solidFill>
                <a:srgbClr val="1D1C1D"/>
              </a:solidFill>
              <a:effectLst/>
              <a:latin typeface="Slack-Lato"/>
            </a:endParaRPr>
          </a:p>
          <a:p>
            <a:endParaRPr lang="en-US" dirty="0"/>
          </a:p>
        </p:txBody>
      </p:sp>
      <p:sp>
        <p:nvSpPr>
          <p:cNvPr id="4" name="Slide Number Placeholder 3"/>
          <p:cNvSpPr>
            <a:spLocks noGrp="1"/>
          </p:cNvSpPr>
          <p:nvPr>
            <p:ph type="sldNum" sz="quarter" idx="5"/>
          </p:nvPr>
        </p:nvSpPr>
        <p:spPr/>
        <p:txBody>
          <a:bodyPr/>
          <a:lstStyle/>
          <a:p>
            <a:fld id="{4AB8E58B-C9BC-F047-AC61-EC49AB3E98B5}" type="slidenum">
              <a:rPr lang="en-US" smtClean="0"/>
              <a:t>12</a:t>
            </a:fld>
            <a:endParaRPr lang="en-US"/>
          </a:p>
        </p:txBody>
      </p:sp>
    </p:spTree>
    <p:extLst>
      <p:ext uri="{BB962C8B-B14F-4D97-AF65-F5344CB8AC3E}">
        <p14:creationId xmlns:p14="http://schemas.microsoft.com/office/powerpoint/2010/main" val="40075004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C5ABCE-3E56-BF99-1B40-B1D49DBB975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3B3A646-8117-F687-CCCB-15E12C55C3D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5CF2E38-1D31-5695-EAD2-A6F28D5C7968}"/>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solidFill>
                  <a:srgbClr val="1D1C1D"/>
                </a:solidFill>
                <a:effectLst/>
                <a:latin typeface="Slack-Lato"/>
              </a:rPr>
              <a:t>Teacher notes – Substance use disorder (5 mins, slides 13-14)</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i="0" dirty="0">
              <a:solidFill>
                <a:srgbClr val="1D1C1D"/>
              </a:solidFill>
              <a:effectLst/>
              <a:latin typeface="Slack-Lato"/>
            </a:endParaRPr>
          </a:p>
          <a:p>
            <a:pPr>
              <a:lnSpc>
                <a:spcPts val="1550"/>
              </a:lnSpc>
              <a:spcAft>
                <a:spcPts val="700"/>
              </a:spcAft>
            </a:pPr>
            <a:r>
              <a:rPr lang="en-GB" sz="1800" dirty="0">
                <a:solidFill>
                  <a:srgbClr val="3B3838"/>
                </a:solidFill>
                <a:effectLst/>
                <a:latin typeface="Outfit"/>
                <a:ea typeface="Calibri" panose="020F0502020204030204" pitchFamily="34" charset="0"/>
                <a:cs typeface="Times New Roman" panose="02020603050405020304" pitchFamily="18" charset="0"/>
              </a:rPr>
              <a:t>Explain that addiction is a commonly used, but often misunderstood, term within our society. In some cases, it has been used as a term to label people (an 'addict'), so has contributed to stigma about substance use and related health issues. While some people might feel okay with labelling themselves as an 'addict', others should not use this label as it narrows a person’s identity to a single characteristic and makes assumptions about their situation. </a:t>
            </a:r>
          </a:p>
          <a:p>
            <a:pPr>
              <a:lnSpc>
                <a:spcPts val="1550"/>
              </a:lnSpc>
              <a:spcAft>
                <a:spcPts val="700"/>
              </a:spcAft>
            </a:pPr>
            <a:endParaRPr lang="en-GB" sz="1800" dirty="0">
              <a:solidFill>
                <a:srgbClr val="3B3838"/>
              </a:solidFill>
              <a:effectLst/>
              <a:latin typeface="Outfit"/>
              <a:ea typeface="Calibri" panose="020F0502020204030204" pitchFamily="34" charset="0"/>
              <a:cs typeface="Times New Roman" panose="02020603050405020304" pitchFamily="18" charset="0"/>
            </a:endParaRPr>
          </a:p>
          <a:p>
            <a:pPr>
              <a:lnSpc>
                <a:spcPts val="1550"/>
              </a:lnSpc>
              <a:spcAft>
                <a:spcPts val="700"/>
              </a:spcAft>
            </a:pPr>
            <a:r>
              <a:rPr lang="en-GB" sz="1800" dirty="0">
                <a:solidFill>
                  <a:srgbClr val="3B3838"/>
                </a:solidFill>
                <a:effectLst/>
                <a:latin typeface="Outfit"/>
                <a:ea typeface="Calibri" panose="020F0502020204030204" pitchFamily="34" charset="0"/>
                <a:cs typeface="Times New Roman" panose="02020603050405020304" pitchFamily="18" charset="0"/>
              </a:rPr>
              <a:t>Explain that substance use disorder (commonly referred to as addiction) has a number of features (also listed on the slide):</a:t>
            </a:r>
          </a:p>
          <a:p>
            <a:pPr marL="342900" lvl="0" indent="-342900">
              <a:lnSpc>
                <a:spcPts val="1550"/>
              </a:lnSpc>
              <a:buFont typeface="Symbol" panose="05050102010706020507" pitchFamily="18" charset="2"/>
              <a:buChar char=""/>
            </a:pPr>
            <a:r>
              <a:rPr lang="en-GB" sz="1800" dirty="0">
                <a:solidFill>
                  <a:srgbClr val="3B3838"/>
                </a:solidFill>
                <a:effectLst/>
                <a:latin typeface="Outfit"/>
                <a:ea typeface="Calibri" panose="020F0502020204030204" pitchFamily="34" charset="0"/>
                <a:cs typeface="Times New Roman" panose="02020603050405020304" pitchFamily="18" charset="0"/>
              </a:rPr>
              <a:t>a strong internal drive to use substances</a:t>
            </a:r>
          </a:p>
          <a:p>
            <a:pPr marL="342900" lvl="0" indent="-342900">
              <a:lnSpc>
                <a:spcPts val="1550"/>
              </a:lnSpc>
              <a:buFont typeface="Symbol" panose="05050102010706020507" pitchFamily="18" charset="2"/>
              <a:buChar char=""/>
            </a:pPr>
            <a:r>
              <a:rPr lang="en-GB" sz="1800" dirty="0">
                <a:solidFill>
                  <a:srgbClr val="3B3838"/>
                </a:solidFill>
                <a:effectLst/>
                <a:latin typeface="Outfit"/>
                <a:ea typeface="Calibri" panose="020F0502020204030204" pitchFamily="34" charset="0"/>
                <a:cs typeface="Times New Roman" panose="02020603050405020304" pitchFamily="18" charset="0"/>
              </a:rPr>
              <a:t>impaired ability to control substance use</a:t>
            </a:r>
          </a:p>
          <a:p>
            <a:pPr marL="342900" lvl="0" indent="-342900">
              <a:lnSpc>
                <a:spcPts val="1550"/>
              </a:lnSpc>
              <a:buFont typeface="Symbol" panose="05050102010706020507" pitchFamily="18" charset="2"/>
              <a:buChar char=""/>
            </a:pPr>
            <a:r>
              <a:rPr lang="en-GB" sz="1800" dirty="0">
                <a:solidFill>
                  <a:srgbClr val="3B3838"/>
                </a:solidFill>
                <a:effectLst/>
                <a:latin typeface="Outfit"/>
                <a:ea typeface="Calibri" panose="020F0502020204030204" pitchFamily="34" charset="0"/>
                <a:cs typeface="Times New Roman" panose="02020603050405020304" pitchFamily="18" charset="0"/>
              </a:rPr>
              <a:t>priority is increasingly given to substance use over other activities</a:t>
            </a:r>
          </a:p>
          <a:p>
            <a:pPr marL="342900" lvl="0" indent="-342900">
              <a:lnSpc>
                <a:spcPts val="1550"/>
              </a:lnSpc>
              <a:buFont typeface="Symbol" panose="05050102010706020507" pitchFamily="18" charset="2"/>
              <a:buChar char=""/>
            </a:pPr>
            <a:r>
              <a:rPr lang="en-GB" sz="1800" dirty="0">
                <a:solidFill>
                  <a:srgbClr val="3B3838"/>
                </a:solidFill>
                <a:effectLst/>
                <a:latin typeface="Outfit"/>
                <a:ea typeface="Calibri" panose="020F0502020204030204" pitchFamily="34" charset="0"/>
                <a:cs typeface="Times New Roman" panose="02020603050405020304" pitchFamily="18" charset="0"/>
              </a:rPr>
              <a:t>continued use of a substance despite psychological, physical and/or social harm or negative consequences</a:t>
            </a:r>
          </a:p>
          <a:p>
            <a:pPr marL="342900" lvl="0" indent="-342900">
              <a:lnSpc>
                <a:spcPts val="1550"/>
              </a:lnSpc>
              <a:buFont typeface="Symbol" panose="05050102010706020507" pitchFamily="18" charset="2"/>
              <a:buChar char=""/>
            </a:pPr>
            <a:r>
              <a:rPr lang="en-GB" sz="1800" dirty="0">
                <a:solidFill>
                  <a:srgbClr val="3B3838"/>
                </a:solidFill>
                <a:effectLst/>
                <a:latin typeface="Outfit"/>
                <a:ea typeface="Calibri" panose="020F0502020204030204" pitchFamily="34" charset="0"/>
                <a:cs typeface="Times New Roman" panose="02020603050405020304" pitchFamily="18" charset="0"/>
              </a:rPr>
              <a:t>a subjective sensation of urge or craving to use the drug</a:t>
            </a:r>
          </a:p>
          <a:p>
            <a:pPr marL="342900" lvl="0" indent="-342900">
              <a:lnSpc>
                <a:spcPts val="1550"/>
              </a:lnSpc>
              <a:buFont typeface="Symbol" panose="05050102010706020507" pitchFamily="18" charset="2"/>
              <a:buChar char=""/>
            </a:pPr>
            <a:r>
              <a:rPr lang="en-GB" sz="1800" dirty="0">
                <a:solidFill>
                  <a:srgbClr val="3B3838"/>
                </a:solidFill>
                <a:effectLst/>
                <a:latin typeface="Outfit"/>
                <a:ea typeface="Calibri" panose="020F0502020204030204" pitchFamily="34" charset="0"/>
                <a:cs typeface="Times New Roman" panose="02020603050405020304" pitchFamily="18" charset="0"/>
              </a:rPr>
              <a:t>physiological features of dependence may also be present, including:</a:t>
            </a:r>
          </a:p>
          <a:p>
            <a:pPr marL="342900" lvl="0" indent="-342900">
              <a:lnSpc>
                <a:spcPts val="1550"/>
              </a:lnSpc>
              <a:buFont typeface="Symbol" panose="05050102010706020507" pitchFamily="18" charset="2"/>
              <a:buChar char=""/>
            </a:pPr>
            <a:r>
              <a:rPr lang="en-GB" sz="1800" dirty="0">
                <a:solidFill>
                  <a:srgbClr val="3B3838"/>
                </a:solidFill>
                <a:effectLst/>
                <a:latin typeface="Outfit"/>
                <a:ea typeface="Calibri" panose="020F0502020204030204" pitchFamily="34" charset="0"/>
                <a:cs typeface="Times New Roman" panose="02020603050405020304" pitchFamily="18" charset="0"/>
              </a:rPr>
              <a:t>tolerance to the effects of the drug</a:t>
            </a:r>
          </a:p>
          <a:p>
            <a:pPr marL="342900" lvl="0" indent="-342900">
              <a:lnSpc>
                <a:spcPts val="1550"/>
              </a:lnSpc>
              <a:buFont typeface="Symbol" panose="05050102010706020507" pitchFamily="18" charset="2"/>
              <a:buChar char=""/>
            </a:pPr>
            <a:r>
              <a:rPr lang="en-GB" sz="1800" dirty="0">
                <a:solidFill>
                  <a:srgbClr val="3B3838"/>
                </a:solidFill>
                <a:effectLst/>
                <a:latin typeface="Outfit"/>
                <a:ea typeface="Calibri" panose="020F0502020204030204" pitchFamily="34" charset="0"/>
                <a:cs typeface="Times New Roman" panose="02020603050405020304" pitchFamily="18" charset="0"/>
              </a:rPr>
              <a:t>withdrawal symptoms following cessation or reduction in use of the drug</a:t>
            </a:r>
          </a:p>
          <a:p>
            <a:pPr marL="342900" lvl="0" indent="-342900">
              <a:lnSpc>
                <a:spcPts val="1550"/>
              </a:lnSpc>
              <a:spcAft>
                <a:spcPts val="700"/>
              </a:spcAft>
              <a:buFont typeface="Symbol" panose="05050102010706020507" pitchFamily="18" charset="2"/>
              <a:buChar char=""/>
            </a:pPr>
            <a:r>
              <a:rPr lang="en-GB" sz="1800" dirty="0">
                <a:solidFill>
                  <a:srgbClr val="3B3838"/>
                </a:solidFill>
                <a:effectLst/>
                <a:latin typeface="Outfit"/>
                <a:ea typeface="Calibri" panose="020F0502020204030204" pitchFamily="34" charset="0"/>
                <a:cs typeface="Times New Roman" panose="02020603050405020304" pitchFamily="18" charset="0"/>
              </a:rPr>
              <a:t>repeated substance use, to prevent or alleviate withdrawal symptoms</a:t>
            </a:r>
          </a:p>
          <a:p>
            <a:pPr marL="107950" marR="107950">
              <a:lnSpc>
                <a:spcPts val="1500"/>
              </a:lnSpc>
              <a:spcAft>
                <a:spcPts val="600"/>
              </a:spcAft>
              <a:tabLst>
                <a:tab pos="2432050" algn="l"/>
              </a:tabLst>
            </a:pPr>
            <a:r>
              <a:rPr lang="en-GB" sz="1800" i="1" kern="150" dirty="0">
                <a:effectLst/>
                <a:latin typeface="Outfit"/>
                <a:ea typeface="SimSun" panose="02010600030101010101" pitchFamily="2" charset="-122"/>
                <a:cs typeface="Calibri" panose="020F0502020204030204" pitchFamily="34" charset="0"/>
              </a:rPr>
              <a:t>(adapted from the DSM-V</a:t>
            </a:r>
            <a:r>
              <a:rPr lang="en-GB" sz="1800" i="1" kern="150" baseline="30000" dirty="0">
                <a:effectLst/>
                <a:latin typeface="Outfit"/>
                <a:ea typeface="SimSun" panose="02010600030101010101" pitchFamily="2" charset="-122"/>
                <a:cs typeface="Calibri" panose="020F0502020204030204" pitchFamily="34" charset="0"/>
              </a:rPr>
              <a:t>2</a:t>
            </a:r>
            <a:endParaRPr lang="en-GB" sz="1800" kern="150" baseline="30000" dirty="0">
              <a:effectLst/>
              <a:latin typeface="Calibri" panose="020F0502020204030204" pitchFamily="34" charset="0"/>
              <a:ea typeface="SimSun" panose="02010600030101010101" pitchFamily="2" charset="-122"/>
              <a:cs typeface="F"/>
            </a:endParaRPr>
          </a:p>
          <a:p>
            <a:pPr marL="107950" marR="107950" lvl="0" indent="0" algn="l" defTabSz="914400" rtl="0" eaLnBrk="1" fontAlgn="auto" latinLnBrk="0" hangingPunct="1">
              <a:lnSpc>
                <a:spcPts val="1500"/>
              </a:lnSpc>
              <a:spcBef>
                <a:spcPts val="0"/>
              </a:spcBef>
              <a:spcAft>
                <a:spcPts val="600"/>
              </a:spcAft>
              <a:buClrTx/>
              <a:buSzTx/>
              <a:buFontTx/>
              <a:buNone/>
              <a:tabLst/>
              <a:defRPr/>
            </a:pPr>
            <a:endParaRPr lang="en-GB" sz="1800" i="0" kern="150" baseline="0" dirty="0">
              <a:effectLst/>
              <a:latin typeface="Outfit"/>
              <a:ea typeface="SimSun" panose="02010600030101010101" pitchFamily="2" charset="-122"/>
              <a:cs typeface="Calibri" panose="020F0502020204030204" pitchFamily="34" charset="0"/>
            </a:endParaRPr>
          </a:p>
          <a:p>
            <a:pPr marL="107950" marR="107950" lvl="0" indent="0" algn="l" defTabSz="914400" rtl="0" eaLnBrk="1" fontAlgn="auto" latinLnBrk="0" hangingPunct="1">
              <a:lnSpc>
                <a:spcPts val="1500"/>
              </a:lnSpc>
              <a:spcBef>
                <a:spcPts val="0"/>
              </a:spcBef>
              <a:spcAft>
                <a:spcPts val="600"/>
              </a:spcAft>
              <a:buClrTx/>
              <a:buSzTx/>
              <a:buFontTx/>
              <a:buNone/>
              <a:tabLst/>
              <a:defRPr/>
            </a:pPr>
            <a:r>
              <a:rPr lang="en-GB" sz="1800" i="1" kern="150" baseline="30000" dirty="0">
                <a:effectLst/>
                <a:latin typeface="Outfit"/>
                <a:ea typeface="SimSun" panose="02010600030101010101" pitchFamily="2" charset="-122"/>
                <a:cs typeface="Calibri" panose="020F0502020204030204" pitchFamily="34" charset="0"/>
              </a:rPr>
              <a:t>2</a:t>
            </a:r>
            <a:r>
              <a:rPr lang="en-GB" sz="1800" kern="150" dirty="0">
                <a:effectLst/>
                <a:latin typeface="Outfit"/>
                <a:ea typeface="Times New Roman" panose="02020603050405020304" pitchFamily="18" charset="0"/>
                <a:cs typeface="Calibri" panose="020F0502020204030204" pitchFamily="34" charset="0"/>
              </a:rPr>
              <a:t>American Psychiatric Association, 2013. </a:t>
            </a:r>
            <a:r>
              <a:rPr lang="en-GB" sz="1800" i="1" kern="150" dirty="0">
                <a:effectLst/>
                <a:latin typeface="Outfit"/>
                <a:ea typeface="Times New Roman" panose="02020603050405020304" pitchFamily="18" charset="0"/>
                <a:cs typeface="Calibri" panose="020F0502020204030204" pitchFamily="34" charset="0"/>
              </a:rPr>
              <a:t>Diagnostic and statistical manual of mental disorders (DSM-5®)</a:t>
            </a:r>
            <a:r>
              <a:rPr lang="en-GB" sz="1800" kern="150" dirty="0">
                <a:effectLst/>
                <a:latin typeface="Outfit"/>
                <a:ea typeface="Times New Roman" panose="02020603050405020304" pitchFamily="18" charset="0"/>
                <a:cs typeface="Calibri" panose="020F0502020204030204" pitchFamily="34" charset="0"/>
              </a:rPr>
              <a:t>.</a:t>
            </a:r>
            <a:endParaRPr lang="en-GB" sz="1800" kern="150" dirty="0">
              <a:effectLst/>
              <a:latin typeface="Calibri" panose="020F0502020204030204" pitchFamily="34" charset="0"/>
              <a:ea typeface="SimSun" panose="02010600030101010101" pitchFamily="2" charset="-122"/>
              <a:cs typeface="F"/>
            </a:endParaRPr>
          </a:p>
          <a:p>
            <a:r>
              <a:rPr lang="en-GB" sz="1800" dirty="0">
                <a:solidFill>
                  <a:srgbClr val="3B3838"/>
                </a:solidFill>
                <a:effectLst/>
                <a:latin typeface="Outfit"/>
                <a:ea typeface="Calibri" panose="020F0502020204030204" pitchFamily="34" charset="0"/>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i="0" dirty="0">
              <a:solidFill>
                <a:srgbClr val="1D1C1D"/>
              </a:solidFill>
              <a:effectLst/>
              <a:latin typeface="Slack-Lato"/>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i="0" dirty="0">
              <a:solidFill>
                <a:srgbClr val="1D1C1D"/>
              </a:solidFill>
              <a:effectLst/>
              <a:latin typeface="Slack-Lato"/>
            </a:endParaRPr>
          </a:p>
          <a:p>
            <a:endParaRPr lang="en-GB" dirty="0"/>
          </a:p>
        </p:txBody>
      </p:sp>
      <p:sp>
        <p:nvSpPr>
          <p:cNvPr id="4" name="Slide Number Placeholder 3">
            <a:extLst>
              <a:ext uri="{FF2B5EF4-FFF2-40B4-BE49-F238E27FC236}">
                <a16:creationId xmlns:a16="http://schemas.microsoft.com/office/drawing/2014/main" id="{7CE2D62A-0DE9-F798-03DF-E8F670426E7B}"/>
              </a:ext>
            </a:extLst>
          </p:cNvPr>
          <p:cNvSpPr>
            <a:spLocks noGrp="1"/>
          </p:cNvSpPr>
          <p:nvPr>
            <p:ph type="sldNum" sz="quarter" idx="5"/>
          </p:nvPr>
        </p:nvSpPr>
        <p:spPr/>
        <p:txBody>
          <a:bodyPr/>
          <a:lstStyle/>
          <a:p>
            <a:fld id="{4AB8E58B-C9BC-F047-AC61-EC49AB3E98B5}" type="slidenum">
              <a:rPr lang="en-US" smtClean="0"/>
              <a:t>13</a:t>
            </a:fld>
            <a:endParaRPr lang="en-US"/>
          </a:p>
        </p:txBody>
      </p:sp>
    </p:spTree>
    <p:extLst>
      <p:ext uri="{BB962C8B-B14F-4D97-AF65-F5344CB8AC3E}">
        <p14:creationId xmlns:p14="http://schemas.microsoft.com/office/powerpoint/2010/main" val="42560125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solidFill>
                  <a:srgbClr val="1D1C1D"/>
                </a:solidFill>
                <a:effectLst/>
                <a:latin typeface="Slack-Lato"/>
              </a:rPr>
              <a:t>Teacher notes – Substance use disorder (5 mins, slides 13-14)</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i="0" dirty="0">
              <a:solidFill>
                <a:srgbClr val="1D1C1D"/>
              </a:solidFill>
              <a:effectLst/>
              <a:latin typeface="Slack-Lato"/>
            </a:endParaRPr>
          </a:p>
          <a:p>
            <a:pPr>
              <a:lnSpc>
                <a:spcPts val="1550"/>
              </a:lnSpc>
              <a:spcAft>
                <a:spcPts val="700"/>
              </a:spcAft>
            </a:pPr>
            <a:r>
              <a:rPr lang="en-GB" sz="1200" dirty="0">
                <a:solidFill>
                  <a:srgbClr val="3B3838"/>
                </a:solidFill>
                <a:effectLst/>
                <a:latin typeface="Outfit"/>
                <a:ea typeface="Calibri" panose="020F0502020204030204" pitchFamily="34" charset="0"/>
                <a:cs typeface="Times New Roman" panose="02020603050405020304" pitchFamily="18" charset="0"/>
              </a:rPr>
              <a:t>Ask students what these features might look like in an individual, e.g. how might a person show they are prioritising substance use? What might withdrawal symptoms look like? This information will provide additional opportunities to challenge any misconceptions while reinforcing understanding of the potential consequences of substance use. </a:t>
            </a:r>
          </a:p>
          <a:p>
            <a:pPr>
              <a:lnSpc>
                <a:spcPts val="1550"/>
              </a:lnSpc>
              <a:spcAft>
                <a:spcPts val="700"/>
              </a:spcAft>
            </a:pPr>
            <a:endParaRPr lang="en-GB" sz="1200" dirty="0">
              <a:solidFill>
                <a:srgbClr val="3B3838"/>
              </a:solidFill>
              <a:effectLst/>
              <a:latin typeface="Outfit"/>
              <a:ea typeface="Calibri" panose="020F0502020204030204" pitchFamily="34" charset="0"/>
              <a:cs typeface="Times New Roman" panose="02020603050405020304" pitchFamily="18" charset="0"/>
            </a:endParaRPr>
          </a:p>
          <a:p>
            <a:pPr>
              <a:lnSpc>
                <a:spcPts val="1550"/>
              </a:lnSpc>
              <a:spcAft>
                <a:spcPts val="700"/>
              </a:spcAft>
            </a:pPr>
            <a:r>
              <a:rPr lang="en-GB" sz="1200" i="1" dirty="0">
                <a:solidFill>
                  <a:srgbClr val="3B3838"/>
                </a:solidFill>
                <a:effectLst/>
                <a:latin typeface="Outfit"/>
                <a:ea typeface="Calibri" panose="020F0502020204030204" pitchFamily="34" charset="0"/>
                <a:cs typeface="Times New Roman" panose="02020603050405020304" pitchFamily="18" charset="0"/>
              </a:rPr>
              <a:t>Take feedback. Students might suggest:</a:t>
            </a:r>
            <a:endParaRPr lang="en-GB" sz="1200" dirty="0">
              <a:solidFill>
                <a:srgbClr val="3B3838"/>
              </a:solidFill>
              <a:effectLst/>
              <a:latin typeface="Outfit"/>
              <a:ea typeface="Calibri" panose="020F0502020204030204" pitchFamily="34" charset="0"/>
              <a:cs typeface="Times New Roman" panose="02020603050405020304" pitchFamily="18" charset="0"/>
            </a:endParaRPr>
          </a:p>
          <a:p>
            <a:pPr marL="342900" lvl="0" indent="-342900">
              <a:lnSpc>
                <a:spcPts val="1550"/>
              </a:lnSpc>
              <a:buFont typeface="Symbol" panose="05050102010706020507" pitchFamily="18" charset="2"/>
              <a:buChar char=""/>
            </a:pPr>
            <a:r>
              <a:rPr lang="en-GB" sz="1200" i="1" dirty="0">
                <a:solidFill>
                  <a:srgbClr val="3B3838"/>
                </a:solidFill>
                <a:effectLst/>
                <a:latin typeface="Outfit"/>
                <a:ea typeface="Calibri" panose="020F0502020204030204" pitchFamily="34" charset="0"/>
                <a:cs typeface="Times New Roman" panose="02020603050405020304" pitchFamily="18" charset="0"/>
              </a:rPr>
              <a:t>A person prioritising substance use might: miss out on commitments to family, friends, work or their studies; start spending more money on a substance and less on other things; continue to use the substance even though it has a negative effect on their health and/or wellbeing.</a:t>
            </a:r>
            <a:endParaRPr lang="en-GB" sz="1200" dirty="0">
              <a:solidFill>
                <a:srgbClr val="3B3838"/>
              </a:solidFill>
              <a:effectLst/>
              <a:latin typeface="Outfit"/>
              <a:ea typeface="Calibri" panose="020F0502020204030204" pitchFamily="34" charset="0"/>
              <a:cs typeface="Times New Roman" panose="02020603050405020304" pitchFamily="18" charset="0"/>
            </a:endParaRPr>
          </a:p>
          <a:p>
            <a:pPr marL="342900" lvl="0" indent="-342900">
              <a:lnSpc>
                <a:spcPts val="1550"/>
              </a:lnSpc>
              <a:spcAft>
                <a:spcPts val="700"/>
              </a:spcAft>
              <a:buFont typeface="Symbol" panose="05050102010706020507" pitchFamily="18" charset="2"/>
              <a:buChar char=""/>
            </a:pPr>
            <a:r>
              <a:rPr lang="en-GB" sz="1200" i="1" dirty="0">
                <a:solidFill>
                  <a:srgbClr val="3B3838"/>
                </a:solidFill>
                <a:effectLst/>
                <a:latin typeface="Outfit"/>
                <a:ea typeface="Calibri" panose="020F0502020204030204" pitchFamily="34" charset="0"/>
                <a:cs typeface="Times New Roman" panose="02020603050405020304" pitchFamily="18" charset="0"/>
              </a:rPr>
              <a:t>A person experiencing withdrawal symptoms might: show a range of physical symptoms such as sweating, having heart palpitations, headaches, tightness in the chest, tremors, nausea, vomiting or diarrhoea; show a range of psychological symptoms such as anxiety, restlessness, irritability, poor concentration, feeling ‘low’, insomnia.</a:t>
            </a:r>
          </a:p>
          <a:p>
            <a:pPr marL="342900" lvl="0" indent="-342900">
              <a:lnSpc>
                <a:spcPts val="1550"/>
              </a:lnSpc>
              <a:spcAft>
                <a:spcPts val="700"/>
              </a:spcAft>
              <a:buFont typeface="Symbol" panose="05050102010706020507" pitchFamily="18" charset="2"/>
              <a:buChar char=""/>
            </a:pPr>
            <a:endParaRPr lang="en-GB" sz="1200" dirty="0">
              <a:solidFill>
                <a:srgbClr val="3B3838"/>
              </a:solidFill>
              <a:effectLst/>
              <a:latin typeface="Outfit"/>
              <a:ea typeface="Calibri" panose="020F0502020204030204" pitchFamily="34" charset="0"/>
              <a:cs typeface="Times New Roman" panose="02020603050405020304" pitchFamily="18" charset="0"/>
            </a:endParaRPr>
          </a:p>
          <a:p>
            <a:pPr>
              <a:lnSpc>
                <a:spcPts val="1550"/>
              </a:lnSpc>
              <a:spcAft>
                <a:spcPts val="700"/>
              </a:spcAft>
            </a:pPr>
            <a:r>
              <a:rPr lang="en-GB" sz="1200" dirty="0">
                <a:solidFill>
                  <a:srgbClr val="3B3838"/>
                </a:solidFill>
                <a:effectLst/>
                <a:latin typeface="Outfit"/>
                <a:ea typeface="Calibri" panose="020F0502020204030204" pitchFamily="34" charset="0"/>
                <a:cs typeface="Times New Roman" panose="02020603050405020304" pitchFamily="18" charset="0"/>
              </a:rPr>
              <a:t>It is important that students understand that harms can be experienced by anyone using substances and support services are available for all, not just for those who are ‘addicted’. It may be more beneficial to refer to problematic and harmful patterns or episodes of substance use instead. For further information and guidance, please refer to our evidence briefing: ‘</a:t>
            </a:r>
            <a:r>
              <a:rPr lang="en-GB" sz="1200" b="1" dirty="0">
                <a:solidFill>
                  <a:srgbClr val="3B3838"/>
                </a:solidFill>
                <a:effectLst/>
                <a:latin typeface="Outfit"/>
                <a:ea typeface="Calibri" panose="020F0502020204030204" pitchFamily="34" charset="0"/>
                <a:cs typeface="Times New Roman" panose="02020603050405020304" pitchFamily="18" charset="0"/>
              </a:rPr>
              <a:t>How should we talk to young people about addiction and problematic substance use?</a:t>
            </a:r>
            <a:r>
              <a:rPr lang="en-GB" sz="1200" dirty="0">
                <a:solidFill>
                  <a:srgbClr val="3B3838"/>
                </a:solidFill>
                <a:effectLst/>
                <a:latin typeface="Outfit"/>
                <a:ea typeface="Calibri" panose="020F0502020204030204" pitchFamily="34" charset="0"/>
                <a:cs typeface="Times New Roman" panose="02020603050405020304" pitchFamily="18"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i="0" dirty="0">
              <a:solidFill>
                <a:srgbClr val="1D1C1D"/>
              </a:solidFill>
              <a:effectLst/>
              <a:latin typeface="Slack-Lato"/>
            </a:endParaRPr>
          </a:p>
          <a:p>
            <a:endParaRPr lang="en-US" dirty="0"/>
          </a:p>
        </p:txBody>
      </p:sp>
      <p:sp>
        <p:nvSpPr>
          <p:cNvPr id="4" name="Slide Number Placeholder 3"/>
          <p:cNvSpPr>
            <a:spLocks noGrp="1"/>
          </p:cNvSpPr>
          <p:nvPr>
            <p:ph type="sldNum" sz="quarter" idx="5"/>
          </p:nvPr>
        </p:nvSpPr>
        <p:spPr/>
        <p:txBody>
          <a:bodyPr/>
          <a:lstStyle/>
          <a:p>
            <a:fld id="{4AB8E58B-C9BC-F047-AC61-EC49AB3E98B5}" type="slidenum">
              <a:rPr lang="en-US" smtClean="0"/>
              <a:t>14</a:t>
            </a:fld>
            <a:endParaRPr lang="en-US"/>
          </a:p>
        </p:txBody>
      </p:sp>
    </p:spTree>
    <p:extLst>
      <p:ext uri="{BB962C8B-B14F-4D97-AF65-F5344CB8AC3E}">
        <p14:creationId xmlns:p14="http://schemas.microsoft.com/office/powerpoint/2010/main" val="329760428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pshe-association.org.uk/" TargetMode="Externa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hyperlink" Target="http://www.pshe-association.org.uk/" TargetMode="External"/><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pshe-association.org.uk/" TargetMode="Externa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F - Title ">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30719" y="1059578"/>
            <a:ext cx="5151120" cy="1325563"/>
          </a:xfrm>
        </p:spPr>
        <p:txBody>
          <a:bodyPr>
            <a:normAutofit/>
          </a:bodyPr>
          <a:lstStyle>
            <a:lvl1pPr>
              <a:defRPr sz="5200"/>
            </a:lvl1pPr>
          </a:lstStyle>
          <a:p>
            <a:r>
              <a:rPr lang="en-GB" dirty="0"/>
              <a:t>Slide Title </a:t>
            </a:r>
            <a:endParaRPr lang="en-US" dirty="0"/>
          </a:p>
        </p:txBody>
      </p:sp>
      <p:sp>
        <p:nvSpPr>
          <p:cNvPr id="6" name="Subtitle 2">
            <a:extLst>
              <a:ext uri="{FF2B5EF4-FFF2-40B4-BE49-F238E27FC236}">
                <a16:creationId xmlns:a16="http://schemas.microsoft.com/office/drawing/2014/main" id="{66181232-5898-06A3-F90E-AB82BC063773}"/>
              </a:ext>
            </a:extLst>
          </p:cNvPr>
          <p:cNvSpPr>
            <a:spLocks noGrp="1"/>
          </p:cNvSpPr>
          <p:nvPr>
            <p:ph type="subTitle" idx="1" hasCustomPrompt="1"/>
          </p:nvPr>
        </p:nvSpPr>
        <p:spPr>
          <a:xfrm>
            <a:off x="228318" y="3497342"/>
            <a:ext cx="5071113" cy="582035"/>
          </a:xfrm>
        </p:spPr>
        <p:txBody>
          <a:bodyPr>
            <a:noAutofit/>
          </a:bodyPr>
          <a:lstStyle>
            <a:lvl1pPr marL="0" indent="0" algn="l">
              <a:lnSpc>
                <a:spcPts val="3200"/>
              </a:lnSpc>
              <a:spcBef>
                <a:spcPts val="0"/>
              </a:spcBef>
              <a:buNone/>
              <a:defRPr sz="2400">
                <a:solidFill>
                  <a:schemeClr val="accent2"/>
                </a:solidFill>
                <a:latin typeface="Century Gothic" panose="020B0502020202020204" pitchFamily="34" charset="0"/>
              </a:defRPr>
            </a:lvl1pPr>
            <a:lvl2pPr marL="495285" indent="0" algn="ctr">
              <a:buNone/>
              <a:defRPr sz="2167"/>
            </a:lvl2pPr>
            <a:lvl3pPr marL="990570" indent="0" algn="ctr">
              <a:buNone/>
              <a:defRPr sz="1950"/>
            </a:lvl3pPr>
            <a:lvl4pPr marL="1485854" indent="0" algn="ctr">
              <a:buNone/>
              <a:defRPr sz="1733"/>
            </a:lvl4pPr>
            <a:lvl5pPr marL="1981139" indent="0" algn="ctr">
              <a:buNone/>
              <a:defRPr sz="1733"/>
            </a:lvl5pPr>
            <a:lvl6pPr marL="2476424" indent="0" algn="ctr">
              <a:buNone/>
              <a:defRPr sz="1733"/>
            </a:lvl6pPr>
            <a:lvl7pPr marL="2971709" indent="0" algn="ctr">
              <a:buNone/>
              <a:defRPr sz="1733"/>
            </a:lvl7pPr>
            <a:lvl8pPr marL="3466993" indent="0" algn="ctr">
              <a:buNone/>
              <a:defRPr sz="1733"/>
            </a:lvl8pPr>
            <a:lvl9pPr marL="3962278" indent="0" algn="ctr">
              <a:buNone/>
              <a:defRPr sz="1733"/>
            </a:lvl9pPr>
          </a:lstStyle>
          <a:p>
            <a:r>
              <a:rPr lang="en-US" dirty="0"/>
              <a:t>Lower line subtitle – same line length as above</a:t>
            </a:r>
            <a:endParaRPr lang="en-GB" dirty="0"/>
          </a:p>
        </p:txBody>
      </p:sp>
      <p:cxnSp>
        <p:nvCxnSpPr>
          <p:cNvPr id="7" name="Straight Connector 6">
            <a:extLst>
              <a:ext uri="{FF2B5EF4-FFF2-40B4-BE49-F238E27FC236}">
                <a16:creationId xmlns:a16="http://schemas.microsoft.com/office/drawing/2014/main" id="{EB5E4C66-939E-CEF4-6653-710ED4836EDF}"/>
              </a:ext>
            </a:extLst>
          </p:cNvPr>
          <p:cNvCxnSpPr>
            <a:cxnSpLocks/>
          </p:cNvCxnSpPr>
          <p:nvPr userDrawn="1"/>
        </p:nvCxnSpPr>
        <p:spPr>
          <a:xfrm>
            <a:off x="337349" y="3429000"/>
            <a:ext cx="814783"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0C55472E-498F-C7CE-F296-3CBEC8267D06}"/>
              </a:ext>
            </a:extLst>
          </p:cNvPr>
          <p:cNvPicPr>
            <a:picLocks noChangeAspect="1"/>
          </p:cNvPicPr>
          <p:nvPr userDrawn="1"/>
        </p:nvPicPr>
        <p:blipFill>
          <a:blip r:embed="rId2">
            <a:biLevel thresh="25000"/>
            <a:alphaModFix amt="20000"/>
          </a:blip>
          <a:srcRect/>
          <a:stretch/>
        </p:blipFill>
        <p:spPr>
          <a:xfrm>
            <a:off x="6441065" y="358385"/>
            <a:ext cx="3116442" cy="5803030"/>
          </a:xfrm>
          <a:prstGeom prst="rect">
            <a:avLst/>
          </a:prstGeom>
        </p:spPr>
      </p:pic>
      <p:sp>
        <p:nvSpPr>
          <p:cNvPr id="12" name="Picture Placeholder 12">
            <a:extLst>
              <a:ext uri="{FF2B5EF4-FFF2-40B4-BE49-F238E27FC236}">
                <a16:creationId xmlns:a16="http://schemas.microsoft.com/office/drawing/2014/main" id="{705C4EAE-994C-521D-5273-D5152B07171D}"/>
              </a:ext>
            </a:extLst>
          </p:cNvPr>
          <p:cNvSpPr>
            <a:spLocks noGrp="1"/>
          </p:cNvSpPr>
          <p:nvPr>
            <p:ph type="pic" sz="quarter" idx="10" hasCustomPrompt="1"/>
          </p:nvPr>
        </p:nvSpPr>
        <p:spPr>
          <a:xfrm>
            <a:off x="6748780" y="1412875"/>
            <a:ext cx="2452375" cy="3382670"/>
          </a:xfrm>
        </p:spPr>
        <p:txBody>
          <a:bodyPr/>
          <a:lstStyle>
            <a:lvl1pPr marL="0" indent="0">
              <a:buNone/>
              <a:defRPr>
                <a:solidFill>
                  <a:schemeClr val="bg1"/>
                </a:solidFill>
              </a:defRPr>
            </a:lvl1pPr>
          </a:lstStyle>
          <a:p>
            <a:r>
              <a:rPr lang="en-US"/>
              <a:t>Teaching resource</a:t>
            </a:r>
          </a:p>
        </p:txBody>
      </p:sp>
      <p:sp>
        <p:nvSpPr>
          <p:cNvPr id="5" name="Slide Number Placeholder 5">
            <a:extLst>
              <a:ext uri="{FF2B5EF4-FFF2-40B4-BE49-F238E27FC236}">
                <a16:creationId xmlns:a16="http://schemas.microsoft.com/office/drawing/2014/main" id="{9C20B273-416A-06DD-4C65-3914F8FA6F19}"/>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tx1"/>
                </a:solidFill>
                <a:latin typeface="Century Gothic" panose="020B0502020202020204" pitchFamily="34" charset="0"/>
              </a:defRPr>
            </a:lvl1pPr>
          </a:lstStyle>
          <a:p>
            <a:r>
              <a:rPr lang="en-GB" dirty="0"/>
              <a:t>© PSHE Association 2025</a:t>
            </a:r>
          </a:p>
        </p:txBody>
      </p:sp>
      <p:pic>
        <p:nvPicPr>
          <p:cNvPr id="9" name="Picture 8">
            <a:extLst>
              <a:ext uri="{FF2B5EF4-FFF2-40B4-BE49-F238E27FC236}">
                <a16:creationId xmlns:a16="http://schemas.microsoft.com/office/drawing/2014/main" id="{29043529-49E4-697C-49EF-83C1C5283615}"/>
              </a:ext>
            </a:extLst>
          </p:cNvPr>
          <p:cNvPicPr>
            <a:picLocks noChangeAspect="1"/>
          </p:cNvPicPr>
          <p:nvPr userDrawn="1"/>
        </p:nvPicPr>
        <p:blipFill>
          <a:blip r:embed="rId3"/>
          <a:stretch>
            <a:fillRect/>
          </a:stretch>
        </p:blipFill>
        <p:spPr>
          <a:xfrm>
            <a:off x="310726" y="333603"/>
            <a:ext cx="1948181" cy="397493"/>
          </a:xfrm>
          <a:prstGeom prst="rect">
            <a:avLst/>
          </a:prstGeom>
        </p:spPr>
      </p:pic>
      <p:sp>
        <p:nvSpPr>
          <p:cNvPr id="10" name="TextBox 9">
            <a:extLst>
              <a:ext uri="{FF2B5EF4-FFF2-40B4-BE49-F238E27FC236}">
                <a16:creationId xmlns:a16="http://schemas.microsoft.com/office/drawing/2014/main" id="{E537EE96-68DC-7DCB-BE97-F42076F8849B}"/>
              </a:ext>
            </a:extLst>
          </p:cNvPr>
          <p:cNvSpPr txBox="1"/>
          <p:nvPr userDrawn="1"/>
        </p:nvSpPr>
        <p:spPr>
          <a:xfrm>
            <a:off x="239605" y="6450755"/>
            <a:ext cx="6195917" cy="261610"/>
          </a:xfrm>
          <a:prstGeom prst="rect">
            <a:avLst/>
          </a:prstGeom>
          <a:noFill/>
        </p:spPr>
        <p:txBody>
          <a:bodyPr wrap="square" rtlCol="0">
            <a:spAutoFit/>
          </a:bodyPr>
          <a:lstStyle/>
          <a:p>
            <a:r>
              <a:rPr lang="en-US" sz="1050" dirty="0">
                <a:solidFill>
                  <a:schemeClr val="tx1"/>
                </a:solidFill>
                <a:latin typeface="Century Gothic" panose="020B0502020202020204" pitchFamily="34" charset="0"/>
              </a:rPr>
              <a:t>Teacher slide| *Ensure you have read the teacher guidance before teaching the lesson </a:t>
            </a:r>
          </a:p>
        </p:txBody>
      </p:sp>
    </p:spTree>
    <p:extLst>
      <p:ext uri="{BB962C8B-B14F-4D97-AF65-F5344CB8AC3E}">
        <p14:creationId xmlns:p14="http://schemas.microsoft.com/office/powerpoint/2010/main" val="3842498295"/>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SF - Lesson title_2">
    <p:bg>
      <p:bgPr>
        <a:solidFill>
          <a:schemeClr val="accent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0C31F58-A7AD-D2D2-B25C-33A91C6F344D}"/>
              </a:ext>
            </a:extLst>
          </p:cNvPr>
          <p:cNvSpPr txBox="1"/>
          <p:nvPr userDrawn="1"/>
        </p:nvSpPr>
        <p:spPr>
          <a:xfrm>
            <a:off x="7239000" y="6408420"/>
            <a:ext cx="184731" cy="369332"/>
          </a:xfrm>
          <a:prstGeom prst="rect">
            <a:avLst/>
          </a:prstGeom>
          <a:noFill/>
        </p:spPr>
        <p:txBody>
          <a:bodyPr wrap="none" rtlCol="0">
            <a:spAutoFit/>
          </a:bodyPr>
          <a:lstStyle/>
          <a:p>
            <a:endParaRPr lang="en-US"/>
          </a:p>
        </p:txBody>
      </p:sp>
      <p:sp>
        <p:nvSpPr>
          <p:cNvPr id="8" name="Title 1">
            <a:extLst>
              <a:ext uri="{FF2B5EF4-FFF2-40B4-BE49-F238E27FC236}">
                <a16:creationId xmlns:a16="http://schemas.microsoft.com/office/drawing/2014/main" id="{217A6F38-A5F3-27CD-4D23-50A3880CDB1B}"/>
              </a:ext>
            </a:extLst>
          </p:cNvPr>
          <p:cNvSpPr>
            <a:spLocks noGrp="1"/>
          </p:cNvSpPr>
          <p:nvPr>
            <p:ph type="title" hasCustomPrompt="1"/>
          </p:nvPr>
        </p:nvSpPr>
        <p:spPr>
          <a:xfrm>
            <a:off x="232082" y="1271142"/>
            <a:ext cx="5151120" cy="1325563"/>
          </a:xfrm>
        </p:spPr>
        <p:txBody>
          <a:bodyPr>
            <a:normAutofit/>
          </a:bodyPr>
          <a:lstStyle>
            <a:lvl1pPr>
              <a:lnSpc>
                <a:spcPts val="5900"/>
              </a:lnSpc>
              <a:spcBef>
                <a:spcPts val="4200"/>
              </a:spcBef>
              <a:defRPr sz="5200">
                <a:solidFill>
                  <a:schemeClr val="bg1"/>
                </a:solidFill>
              </a:defRPr>
            </a:lvl1pPr>
          </a:lstStyle>
          <a:p>
            <a:r>
              <a:rPr lang="en-GB" dirty="0"/>
              <a:t>Slide Title </a:t>
            </a:r>
            <a:endParaRPr lang="en-US" dirty="0"/>
          </a:p>
        </p:txBody>
      </p:sp>
      <p:sp>
        <p:nvSpPr>
          <p:cNvPr id="2" name="Slide Number Placeholder 5">
            <a:extLst>
              <a:ext uri="{FF2B5EF4-FFF2-40B4-BE49-F238E27FC236}">
                <a16:creationId xmlns:a16="http://schemas.microsoft.com/office/drawing/2014/main" id="{BEF3B30C-E22F-4063-F7BF-073F75C3A3AC}"/>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tx1"/>
                </a:solidFill>
                <a:latin typeface="Century Gothic" panose="020B0502020202020204" pitchFamily="34" charset="0"/>
              </a:defRPr>
            </a:lvl1pPr>
          </a:lstStyle>
          <a:p>
            <a:r>
              <a:rPr lang="en-GB" dirty="0"/>
              <a:t>© PSHE Association 2025</a:t>
            </a:r>
          </a:p>
        </p:txBody>
      </p:sp>
      <p:pic>
        <p:nvPicPr>
          <p:cNvPr id="3" name="Picture 2" descr="A close-up of a logo&#10;&#10;Description automatically generated">
            <a:extLst>
              <a:ext uri="{FF2B5EF4-FFF2-40B4-BE49-F238E27FC236}">
                <a16:creationId xmlns:a16="http://schemas.microsoft.com/office/drawing/2014/main" id="{3BB20A47-2D05-9E94-3F2C-C7C018E6CF1D}"/>
              </a:ext>
            </a:extLst>
          </p:cNvPr>
          <p:cNvPicPr>
            <a:picLocks noChangeAspect="1"/>
          </p:cNvPicPr>
          <p:nvPr userDrawn="1"/>
        </p:nvPicPr>
        <p:blipFill>
          <a:blip r:embed="rId2"/>
          <a:stretch>
            <a:fillRect/>
          </a:stretch>
        </p:blipFill>
        <p:spPr>
          <a:xfrm>
            <a:off x="8091328" y="349230"/>
            <a:ext cx="1479392" cy="301845"/>
          </a:xfrm>
          <a:prstGeom prst="rect">
            <a:avLst/>
          </a:prstGeom>
        </p:spPr>
      </p:pic>
      <p:sp>
        <p:nvSpPr>
          <p:cNvPr id="5" name="Text Placeholder 5">
            <a:extLst>
              <a:ext uri="{FF2B5EF4-FFF2-40B4-BE49-F238E27FC236}">
                <a16:creationId xmlns:a16="http://schemas.microsoft.com/office/drawing/2014/main" id="{9B7BF923-9AAE-F089-67B0-51A0A0D10AC6}"/>
              </a:ext>
            </a:extLst>
          </p:cNvPr>
          <p:cNvSpPr>
            <a:spLocks noGrp="1"/>
          </p:cNvSpPr>
          <p:nvPr>
            <p:ph type="body" sz="quarter" idx="15" hasCustomPrompt="1"/>
          </p:nvPr>
        </p:nvSpPr>
        <p:spPr>
          <a:xfrm>
            <a:off x="0" y="197801"/>
            <a:ext cx="1859280" cy="498475"/>
          </a:xfrm>
          <a:solidFill>
            <a:schemeClr val="bg2"/>
          </a:solidFill>
        </p:spPr>
        <p:txBody>
          <a:bodyPr anchor="ctr">
            <a:normAutofit/>
          </a:bodyPr>
          <a:lstStyle>
            <a:lvl1pPr marL="216000" indent="0">
              <a:buNone/>
              <a:defRPr sz="2400">
                <a:solidFill>
                  <a:schemeClr val="tx1"/>
                </a:solidFill>
                <a:latin typeface="Century Gothic" panose="020B0502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Lesson X</a:t>
            </a:r>
            <a:endParaRPr lang="en-GB" dirty="0"/>
          </a:p>
        </p:txBody>
      </p:sp>
    </p:spTree>
    <p:extLst>
      <p:ext uri="{BB962C8B-B14F-4D97-AF65-F5344CB8AC3E}">
        <p14:creationId xmlns:p14="http://schemas.microsoft.com/office/powerpoint/2010/main" val="2589763340"/>
      </p:ext>
    </p:extLst>
  </p:cSld>
  <p:clrMapOvr>
    <a:overrideClrMapping bg1="dk1" tx1="lt1" bg2="dk2" tx2="lt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SF - Lesson title_3">
    <p:bg>
      <p:bgPr>
        <a:solidFill>
          <a:schemeClr val="accent4"/>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0C31F58-A7AD-D2D2-B25C-33A91C6F344D}"/>
              </a:ext>
            </a:extLst>
          </p:cNvPr>
          <p:cNvSpPr txBox="1"/>
          <p:nvPr userDrawn="1"/>
        </p:nvSpPr>
        <p:spPr>
          <a:xfrm>
            <a:off x="7239000" y="6408420"/>
            <a:ext cx="184731" cy="369332"/>
          </a:xfrm>
          <a:prstGeom prst="rect">
            <a:avLst/>
          </a:prstGeom>
          <a:noFill/>
        </p:spPr>
        <p:txBody>
          <a:bodyPr wrap="none" rtlCol="0">
            <a:spAutoFit/>
          </a:bodyPr>
          <a:lstStyle/>
          <a:p>
            <a:endParaRPr lang="en-US"/>
          </a:p>
        </p:txBody>
      </p:sp>
      <p:sp>
        <p:nvSpPr>
          <p:cNvPr id="10" name="Title 1">
            <a:extLst>
              <a:ext uri="{FF2B5EF4-FFF2-40B4-BE49-F238E27FC236}">
                <a16:creationId xmlns:a16="http://schemas.microsoft.com/office/drawing/2014/main" id="{1B46D4F5-3B18-8123-47EA-6CA344E6A765}"/>
              </a:ext>
            </a:extLst>
          </p:cNvPr>
          <p:cNvSpPr>
            <a:spLocks noGrp="1"/>
          </p:cNvSpPr>
          <p:nvPr>
            <p:ph type="title" hasCustomPrompt="1"/>
          </p:nvPr>
        </p:nvSpPr>
        <p:spPr>
          <a:xfrm>
            <a:off x="232082" y="1271142"/>
            <a:ext cx="5151120" cy="1325563"/>
          </a:xfrm>
        </p:spPr>
        <p:txBody>
          <a:bodyPr>
            <a:normAutofit/>
          </a:bodyPr>
          <a:lstStyle>
            <a:lvl1pPr>
              <a:lnSpc>
                <a:spcPts val="5900"/>
              </a:lnSpc>
              <a:spcBef>
                <a:spcPts val="4200"/>
              </a:spcBef>
              <a:defRPr sz="5200">
                <a:solidFill>
                  <a:schemeClr val="tx1"/>
                </a:solidFill>
              </a:defRPr>
            </a:lvl1pPr>
          </a:lstStyle>
          <a:p>
            <a:r>
              <a:rPr lang="en-GB"/>
              <a:t>Slide Title </a:t>
            </a:r>
            <a:endParaRPr lang="en-US"/>
          </a:p>
        </p:txBody>
      </p:sp>
      <p:sp>
        <p:nvSpPr>
          <p:cNvPr id="2" name="Slide Number Placeholder 5">
            <a:extLst>
              <a:ext uri="{FF2B5EF4-FFF2-40B4-BE49-F238E27FC236}">
                <a16:creationId xmlns:a16="http://schemas.microsoft.com/office/drawing/2014/main" id="{10063F2E-1376-1F9C-49B7-D6C52C65DC3B}"/>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tx1"/>
                </a:solidFill>
                <a:latin typeface="Century Gothic" panose="020B0502020202020204" pitchFamily="34" charset="0"/>
              </a:defRPr>
            </a:lvl1pPr>
          </a:lstStyle>
          <a:p>
            <a:r>
              <a:rPr lang="en-GB" dirty="0"/>
              <a:t>© PSHE Association 2025</a:t>
            </a:r>
          </a:p>
        </p:txBody>
      </p:sp>
      <p:pic>
        <p:nvPicPr>
          <p:cNvPr id="3" name="Picture 2" descr="A close-up of a logo&#10;&#10;Description automatically generated">
            <a:extLst>
              <a:ext uri="{FF2B5EF4-FFF2-40B4-BE49-F238E27FC236}">
                <a16:creationId xmlns:a16="http://schemas.microsoft.com/office/drawing/2014/main" id="{B0BEE3D7-DA76-9A93-D552-8DE27E9CFD0D}"/>
              </a:ext>
            </a:extLst>
          </p:cNvPr>
          <p:cNvPicPr>
            <a:picLocks noChangeAspect="1"/>
          </p:cNvPicPr>
          <p:nvPr userDrawn="1"/>
        </p:nvPicPr>
        <p:blipFill>
          <a:blip r:embed="rId2"/>
          <a:stretch>
            <a:fillRect/>
          </a:stretch>
        </p:blipFill>
        <p:spPr>
          <a:xfrm>
            <a:off x="8091328" y="349230"/>
            <a:ext cx="1479392" cy="301845"/>
          </a:xfrm>
          <a:prstGeom prst="rect">
            <a:avLst/>
          </a:prstGeom>
        </p:spPr>
      </p:pic>
      <p:sp>
        <p:nvSpPr>
          <p:cNvPr id="5" name="Text Placeholder 5">
            <a:extLst>
              <a:ext uri="{FF2B5EF4-FFF2-40B4-BE49-F238E27FC236}">
                <a16:creationId xmlns:a16="http://schemas.microsoft.com/office/drawing/2014/main" id="{ACFF54B5-12DF-D7EE-3C73-F4CCE641505E}"/>
              </a:ext>
            </a:extLst>
          </p:cNvPr>
          <p:cNvSpPr>
            <a:spLocks noGrp="1"/>
          </p:cNvSpPr>
          <p:nvPr>
            <p:ph type="body" sz="quarter" idx="15" hasCustomPrompt="1"/>
          </p:nvPr>
        </p:nvSpPr>
        <p:spPr>
          <a:xfrm>
            <a:off x="0" y="197801"/>
            <a:ext cx="1859280" cy="498475"/>
          </a:xfrm>
          <a:solidFill>
            <a:schemeClr val="bg2"/>
          </a:solidFill>
        </p:spPr>
        <p:txBody>
          <a:bodyPr anchor="ctr">
            <a:normAutofit/>
          </a:bodyPr>
          <a:lstStyle>
            <a:lvl1pPr marL="216000" indent="0">
              <a:buNone/>
              <a:defRPr sz="2400">
                <a:solidFill>
                  <a:schemeClr val="tx1"/>
                </a:solidFill>
                <a:latin typeface="Century Gothic" panose="020B0502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Lesson X</a:t>
            </a:r>
            <a:endParaRPr lang="en-GB" dirty="0"/>
          </a:p>
        </p:txBody>
      </p:sp>
    </p:spTree>
    <p:extLst>
      <p:ext uri="{BB962C8B-B14F-4D97-AF65-F5344CB8AC3E}">
        <p14:creationId xmlns:p14="http://schemas.microsoft.com/office/powerpoint/2010/main" val="2117504487"/>
      </p:ext>
    </p:extLst>
  </p:cSld>
  <p:clrMapOvr>
    <a:overrideClrMapping bg1="dk1" tx1="lt1" bg2="dk2" tx2="lt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SF - Lesson title_4">
    <p:bg>
      <p:bgPr>
        <a:solidFill>
          <a:schemeClr val="accent3"/>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0C31F58-A7AD-D2D2-B25C-33A91C6F344D}"/>
              </a:ext>
            </a:extLst>
          </p:cNvPr>
          <p:cNvSpPr txBox="1"/>
          <p:nvPr userDrawn="1"/>
        </p:nvSpPr>
        <p:spPr>
          <a:xfrm>
            <a:off x="7239000" y="6408420"/>
            <a:ext cx="184731" cy="369332"/>
          </a:xfrm>
          <a:prstGeom prst="rect">
            <a:avLst/>
          </a:prstGeom>
          <a:noFill/>
        </p:spPr>
        <p:txBody>
          <a:bodyPr wrap="none" rtlCol="0">
            <a:spAutoFit/>
          </a:bodyPr>
          <a:lstStyle/>
          <a:p>
            <a:endParaRPr lang="en-US"/>
          </a:p>
        </p:txBody>
      </p:sp>
      <p:sp>
        <p:nvSpPr>
          <p:cNvPr id="7" name="Title 1">
            <a:extLst>
              <a:ext uri="{FF2B5EF4-FFF2-40B4-BE49-F238E27FC236}">
                <a16:creationId xmlns:a16="http://schemas.microsoft.com/office/drawing/2014/main" id="{BC5F16BD-A0A4-11D0-762C-96F997BA2698}"/>
              </a:ext>
            </a:extLst>
          </p:cNvPr>
          <p:cNvSpPr>
            <a:spLocks noGrp="1"/>
          </p:cNvSpPr>
          <p:nvPr>
            <p:ph type="title" hasCustomPrompt="1"/>
          </p:nvPr>
        </p:nvSpPr>
        <p:spPr>
          <a:xfrm>
            <a:off x="232082" y="1271142"/>
            <a:ext cx="5151120" cy="1325563"/>
          </a:xfrm>
        </p:spPr>
        <p:txBody>
          <a:bodyPr>
            <a:normAutofit/>
          </a:bodyPr>
          <a:lstStyle>
            <a:lvl1pPr>
              <a:lnSpc>
                <a:spcPts val="5900"/>
              </a:lnSpc>
              <a:spcBef>
                <a:spcPts val="4200"/>
              </a:spcBef>
              <a:defRPr sz="5200">
                <a:solidFill>
                  <a:schemeClr val="tx1"/>
                </a:solidFill>
              </a:defRPr>
            </a:lvl1pPr>
          </a:lstStyle>
          <a:p>
            <a:r>
              <a:rPr lang="en-GB"/>
              <a:t>Slide Title </a:t>
            </a:r>
            <a:endParaRPr lang="en-US"/>
          </a:p>
        </p:txBody>
      </p:sp>
      <p:sp>
        <p:nvSpPr>
          <p:cNvPr id="2" name="Slide Number Placeholder 5">
            <a:extLst>
              <a:ext uri="{FF2B5EF4-FFF2-40B4-BE49-F238E27FC236}">
                <a16:creationId xmlns:a16="http://schemas.microsoft.com/office/drawing/2014/main" id="{194053E0-8A8C-E37C-E690-BFB97F3A70FF}"/>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tx1"/>
                </a:solidFill>
                <a:latin typeface="Century Gothic" panose="020B0502020202020204" pitchFamily="34" charset="0"/>
              </a:defRPr>
            </a:lvl1pPr>
          </a:lstStyle>
          <a:p>
            <a:r>
              <a:rPr lang="en-GB" dirty="0"/>
              <a:t>© PSHE Association 2025</a:t>
            </a:r>
          </a:p>
        </p:txBody>
      </p:sp>
      <p:pic>
        <p:nvPicPr>
          <p:cNvPr id="3" name="Picture 2" descr="A close-up of a logo&#10;&#10;Description automatically generated">
            <a:extLst>
              <a:ext uri="{FF2B5EF4-FFF2-40B4-BE49-F238E27FC236}">
                <a16:creationId xmlns:a16="http://schemas.microsoft.com/office/drawing/2014/main" id="{F0140D33-7B6E-F04C-D902-220737508632}"/>
              </a:ext>
            </a:extLst>
          </p:cNvPr>
          <p:cNvPicPr>
            <a:picLocks noChangeAspect="1"/>
          </p:cNvPicPr>
          <p:nvPr userDrawn="1"/>
        </p:nvPicPr>
        <p:blipFill>
          <a:blip r:embed="rId2"/>
          <a:stretch>
            <a:fillRect/>
          </a:stretch>
        </p:blipFill>
        <p:spPr>
          <a:xfrm>
            <a:off x="8091328" y="349230"/>
            <a:ext cx="1479392" cy="301845"/>
          </a:xfrm>
          <a:prstGeom prst="rect">
            <a:avLst/>
          </a:prstGeom>
        </p:spPr>
      </p:pic>
      <p:sp>
        <p:nvSpPr>
          <p:cNvPr id="5" name="Text Placeholder 5">
            <a:extLst>
              <a:ext uri="{FF2B5EF4-FFF2-40B4-BE49-F238E27FC236}">
                <a16:creationId xmlns:a16="http://schemas.microsoft.com/office/drawing/2014/main" id="{EC79DEB7-EAC6-3A7A-F835-B91CA84147FE}"/>
              </a:ext>
            </a:extLst>
          </p:cNvPr>
          <p:cNvSpPr>
            <a:spLocks noGrp="1"/>
          </p:cNvSpPr>
          <p:nvPr>
            <p:ph type="body" sz="quarter" idx="15" hasCustomPrompt="1"/>
          </p:nvPr>
        </p:nvSpPr>
        <p:spPr>
          <a:xfrm>
            <a:off x="0" y="197801"/>
            <a:ext cx="1859280" cy="498475"/>
          </a:xfrm>
          <a:solidFill>
            <a:schemeClr val="bg2"/>
          </a:solidFill>
        </p:spPr>
        <p:txBody>
          <a:bodyPr anchor="ctr">
            <a:normAutofit/>
          </a:bodyPr>
          <a:lstStyle>
            <a:lvl1pPr marL="216000" indent="0">
              <a:buNone/>
              <a:defRPr sz="2400">
                <a:solidFill>
                  <a:schemeClr val="tx1"/>
                </a:solidFill>
                <a:latin typeface="Century Gothic" panose="020B0502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Lesson X</a:t>
            </a:r>
            <a:endParaRPr lang="en-GB" dirty="0"/>
          </a:p>
        </p:txBody>
      </p:sp>
    </p:spTree>
    <p:extLst>
      <p:ext uri="{BB962C8B-B14F-4D97-AF65-F5344CB8AC3E}">
        <p14:creationId xmlns:p14="http://schemas.microsoft.com/office/powerpoint/2010/main" val="3653935097"/>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SF - Ground rules ">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1EF5027-69B8-3CE7-BF04-1328760B92BB}"/>
              </a:ext>
            </a:extLst>
          </p:cNvPr>
          <p:cNvSpPr txBox="1"/>
          <p:nvPr userDrawn="1"/>
        </p:nvSpPr>
        <p:spPr>
          <a:xfrm>
            <a:off x="323850" y="1031895"/>
            <a:ext cx="9256713" cy="4414263"/>
          </a:xfrm>
          <a:prstGeom prst="roundRect">
            <a:avLst>
              <a:gd name="adj" fmla="val 3270"/>
            </a:avLst>
          </a:prstGeom>
          <a:noFill/>
          <a:ln w="28575">
            <a:solidFill>
              <a:srgbClr val="0BC6F0"/>
            </a:solidFill>
          </a:ln>
        </p:spPr>
        <p:txBody>
          <a:bodyPr wrap="square" rtlCol="0">
            <a:spAutoFit/>
          </a:bodyPr>
          <a:lstStyle/>
          <a:p>
            <a:endParaRPr lang="en-US" sz="1463"/>
          </a:p>
          <a:p>
            <a:endParaRPr lang="en-US" sz="1463"/>
          </a:p>
          <a:p>
            <a:endParaRPr lang="en-US" sz="1463"/>
          </a:p>
          <a:p>
            <a:endParaRPr lang="en-US" sz="1463"/>
          </a:p>
          <a:p>
            <a:endParaRPr lang="en-US" sz="1463"/>
          </a:p>
          <a:p>
            <a:endParaRPr lang="en-US" sz="1463"/>
          </a:p>
          <a:p>
            <a:endParaRPr lang="en-US" sz="1463"/>
          </a:p>
          <a:p>
            <a:endParaRPr lang="en-US" sz="1463"/>
          </a:p>
          <a:p>
            <a:endParaRPr lang="en-US" sz="1463"/>
          </a:p>
          <a:p>
            <a:endParaRPr lang="en-US" sz="1463"/>
          </a:p>
          <a:p>
            <a:endParaRPr lang="en-US" sz="1463"/>
          </a:p>
          <a:p>
            <a:endParaRPr lang="en-US" sz="1463"/>
          </a:p>
          <a:p>
            <a:endParaRPr lang="en-US" sz="1463"/>
          </a:p>
          <a:p>
            <a:endParaRPr lang="en-US" sz="1463"/>
          </a:p>
          <a:p>
            <a:endParaRPr lang="en-US" sz="1463"/>
          </a:p>
          <a:p>
            <a:endParaRPr lang="en-US" sz="1463"/>
          </a:p>
          <a:p>
            <a:endParaRPr lang="en-US" sz="1463"/>
          </a:p>
          <a:p>
            <a:endParaRPr lang="en-GB" sz="1463"/>
          </a:p>
          <a:p>
            <a:r>
              <a:rPr lang="en-GB" sz="1463"/>
              <a:t> </a:t>
            </a:r>
          </a:p>
        </p:txBody>
      </p:sp>
      <p:sp>
        <p:nvSpPr>
          <p:cNvPr id="3" name="Title 2">
            <a:extLst>
              <a:ext uri="{FF2B5EF4-FFF2-40B4-BE49-F238E27FC236}">
                <a16:creationId xmlns:a16="http://schemas.microsoft.com/office/drawing/2014/main" id="{3CFC9EAF-664B-F433-22EF-6FC41729B9E5}"/>
              </a:ext>
            </a:extLst>
          </p:cNvPr>
          <p:cNvSpPr txBox="1">
            <a:spLocks/>
          </p:cNvSpPr>
          <p:nvPr userDrawn="1"/>
        </p:nvSpPr>
        <p:spPr>
          <a:xfrm>
            <a:off x="247684" y="579959"/>
            <a:ext cx="2581203" cy="564394"/>
          </a:xfrm>
          <a:prstGeom prst="rect">
            <a:avLst/>
          </a:prstGeom>
          <a:solidFill>
            <a:schemeClr val="bg1"/>
          </a:solidFill>
        </p:spPr>
        <p:txBody>
          <a:bodyPr vert="horz" lIns="74295" tIns="37148" rIns="74295" bIns="37148" rtlCol="0" anchor="b" anchorCtr="0">
            <a:noAutofit/>
          </a:bodyPr>
          <a:lstStyle>
            <a:lvl1pPr algn="l" defTabSz="914400" rtl="0" eaLnBrk="1" latinLnBrk="0" hangingPunct="1">
              <a:lnSpc>
                <a:spcPct val="90000"/>
              </a:lnSpc>
              <a:spcBef>
                <a:spcPct val="0"/>
              </a:spcBef>
              <a:buNone/>
              <a:defRPr sz="4400" kern="1200">
                <a:solidFill>
                  <a:schemeClr val="tx1"/>
                </a:solidFill>
                <a:latin typeface="Nunito" panose="00000500000000000000" pitchFamily="2" charset="0"/>
                <a:ea typeface="+mj-ea"/>
                <a:cs typeface="+mj-cs"/>
              </a:defRPr>
            </a:lvl1pPr>
          </a:lstStyle>
          <a:p>
            <a:r>
              <a:rPr lang="en-GB" sz="2400" b="1" dirty="0">
                <a:solidFill>
                  <a:srgbClr val="95519E"/>
                </a:solidFill>
                <a:latin typeface="Century Gothic" panose="020B0502020202020204" pitchFamily="34" charset="0"/>
              </a:rPr>
              <a:t>Ground rules    </a:t>
            </a:r>
          </a:p>
        </p:txBody>
      </p:sp>
      <p:pic>
        <p:nvPicPr>
          <p:cNvPr id="12" name="Picture 11">
            <a:extLst>
              <a:ext uri="{FF2B5EF4-FFF2-40B4-BE49-F238E27FC236}">
                <a16:creationId xmlns:a16="http://schemas.microsoft.com/office/drawing/2014/main" id="{BFCEE68F-D421-CB69-BAD6-D495071701EB}"/>
              </a:ext>
            </a:extLst>
          </p:cNvPr>
          <p:cNvPicPr>
            <a:picLocks noChangeAspect="1"/>
          </p:cNvPicPr>
          <p:nvPr userDrawn="1"/>
        </p:nvPicPr>
        <p:blipFill>
          <a:blip r:embed="rId2"/>
          <a:stretch>
            <a:fillRect/>
          </a:stretch>
        </p:blipFill>
        <p:spPr>
          <a:xfrm>
            <a:off x="2418120" y="519507"/>
            <a:ext cx="410767" cy="523038"/>
          </a:xfrm>
          <a:prstGeom prst="rect">
            <a:avLst/>
          </a:prstGeom>
        </p:spPr>
      </p:pic>
      <p:sp>
        <p:nvSpPr>
          <p:cNvPr id="13" name="Content Placeholder 2">
            <a:extLst>
              <a:ext uri="{FF2B5EF4-FFF2-40B4-BE49-F238E27FC236}">
                <a16:creationId xmlns:a16="http://schemas.microsoft.com/office/drawing/2014/main" id="{1282AA1E-25B3-703D-CB9A-A04C0F91FF60}"/>
              </a:ext>
            </a:extLst>
          </p:cNvPr>
          <p:cNvSpPr>
            <a:spLocks noGrp="1"/>
          </p:cNvSpPr>
          <p:nvPr>
            <p:ph idx="1" hasCustomPrompt="1"/>
          </p:nvPr>
        </p:nvSpPr>
        <p:spPr>
          <a:xfrm>
            <a:off x="575290" y="1286953"/>
            <a:ext cx="8706362" cy="3904480"/>
          </a:xfrm>
        </p:spPr>
        <p:txBody>
          <a:bodyPr>
            <a:noAutofit/>
          </a:bodyPr>
          <a:lstStyle>
            <a:lvl1pPr marL="0" indent="0">
              <a:lnSpc>
                <a:spcPts val="2600"/>
              </a:lnSpc>
              <a:spcBef>
                <a:spcPts val="900"/>
              </a:spcBef>
              <a:spcAft>
                <a:spcPts val="0"/>
              </a:spcAft>
              <a:buFont typeface="Arial" panose="020B0604020202020204" pitchFamily="34" charset="0"/>
              <a:buChar char="•"/>
              <a:defRPr sz="1800">
                <a:solidFill>
                  <a:srgbClr val="551C59"/>
                </a:solidFill>
                <a:latin typeface="Century Gothic" panose="020B0502020202020204" pitchFamily="34" charset="0"/>
              </a:defRPr>
            </a:lvl1pPr>
            <a:lvl2pPr marL="292500" indent="-184448">
              <a:lnSpc>
                <a:spcPts val="2113"/>
              </a:lnSpc>
              <a:spcBef>
                <a:spcPts val="325"/>
              </a:spcBef>
              <a:spcAft>
                <a:spcPts val="163"/>
              </a:spcAft>
              <a:tabLst/>
              <a:defRPr sz="1625">
                <a:solidFill>
                  <a:srgbClr val="551C59"/>
                </a:solidFill>
                <a:latin typeface="Century Gothic" panose="020B0502020202020204" pitchFamily="34" charset="0"/>
              </a:defRPr>
            </a:lvl2pPr>
            <a:lvl3pPr>
              <a:defRPr>
                <a:solidFill>
                  <a:schemeClr val="bg1"/>
                </a:solidFill>
                <a:latin typeface="Century Gothic" panose="020B0502020202020204" pitchFamily="34" charset="0"/>
              </a:defRPr>
            </a:lvl3pPr>
            <a:lvl4pPr>
              <a:defRPr>
                <a:solidFill>
                  <a:schemeClr val="bg1"/>
                </a:solidFill>
                <a:latin typeface="Century Gothic" panose="020B0502020202020204" pitchFamily="34" charset="0"/>
              </a:defRPr>
            </a:lvl4pPr>
            <a:lvl5pPr>
              <a:defRPr>
                <a:solidFill>
                  <a:schemeClr val="bg1"/>
                </a:solidFill>
                <a:latin typeface="Century Gothic" panose="020B0502020202020204" pitchFamily="34" charset="0"/>
              </a:defRPr>
            </a:lvl5pPr>
          </a:lstStyle>
          <a:p>
            <a:pPr marL="285750" indent="-285750">
              <a:buFont typeface="Arial" panose="020B0604020202020204" pitchFamily="34" charset="0"/>
              <a:buChar char="•"/>
            </a:pPr>
            <a:r>
              <a:rPr lang="en-GB"/>
              <a:t>[Add your class rules here]</a:t>
            </a:r>
          </a:p>
        </p:txBody>
      </p:sp>
      <p:sp>
        <p:nvSpPr>
          <p:cNvPr id="5" name="Slide Number Placeholder 5">
            <a:extLst>
              <a:ext uri="{FF2B5EF4-FFF2-40B4-BE49-F238E27FC236}">
                <a16:creationId xmlns:a16="http://schemas.microsoft.com/office/drawing/2014/main" id="{B6BB1D26-D3AF-7491-8D13-B9AD64745A12}"/>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tx1">
                    <a:lumMod val="50000"/>
                    <a:lumOff val="50000"/>
                  </a:schemeClr>
                </a:solidFill>
                <a:latin typeface="Century Gothic" panose="020B0502020202020204" pitchFamily="34" charset="0"/>
              </a:defRPr>
            </a:lvl1pPr>
          </a:lstStyle>
          <a:p>
            <a:r>
              <a:rPr lang="en-GB" dirty="0"/>
              <a:t>© PSHE Association 2025</a:t>
            </a:r>
          </a:p>
        </p:txBody>
      </p:sp>
      <p:pic>
        <p:nvPicPr>
          <p:cNvPr id="6" name="Google Shape;109;p36">
            <a:extLst>
              <a:ext uri="{FF2B5EF4-FFF2-40B4-BE49-F238E27FC236}">
                <a16:creationId xmlns:a16="http://schemas.microsoft.com/office/drawing/2014/main" id="{D76B4B07-66EB-7308-1331-A8B06BC2B327}"/>
              </a:ext>
            </a:extLst>
          </p:cNvPr>
          <p:cNvPicPr preferRelativeResize="0"/>
          <p:nvPr userDrawn="1"/>
        </p:nvPicPr>
        <p:blipFill rotWithShape="1">
          <a:blip r:embed="rId3">
            <a:alphaModFix/>
          </a:blip>
          <a:srcRect/>
          <a:stretch/>
        </p:blipFill>
        <p:spPr>
          <a:xfrm>
            <a:off x="8091329" y="336172"/>
            <a:ext cx="1479391" cy="301845"/>
          </a:xfrm>
          <a:prstGeom prst="rect">
            <a:avLst/>
          </a:prstGeom>
          <a:noFill/>
          <a:ln>
            <a:noFill/>
          </a:ln>
        </p:spPr>
      </p:pic>
    </p:spTree>
    <p:extLst>
      <p:ext uri="{BB962C8B-B14F-4D97-AF65-F5344CB8AC3E}">
        <p14:creationId xmlns:p14="http://schemas.microsoft.com/office/powerpoint/2010/main" val="1027084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SF - Objectives and outcomes ">
    <p:bg>
      <p:bgRef idx="1001">
        <a:schemeClr val="bg2"/>
      </p:bgRef>
    </p:bg>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841373D1-67E0-7E09-6110-518E660E22D5}"/>
              </a:ext>
            </a:extLst>
          </p:cNvPr>
          <p:cNvPicPr>
            <a:picLocks noChangeAspect="1"/>
          </p:cNvPicPr>
          <p:nvPr userDrawn="1"/>
        </p:nvPicPr>
        <p:blipFill rotWithShape="1">
          <a:blip r:embed="rId2"/>
          <a:srcRect l="17442" t="13602" r="6854"/>
          <a:stretch/>
        </p:blipFill>
        <p:spPr>
          <a:xfrm rot="10800000">
            <a:off x="3878580" y="0"/>
            <a:ext cx="6027420" cy="6858000"/>
          </a:xfrm>
          <a:prstGeom prst="rect">
            <a:avLst/>
          </a:prstGeom>
        </p:spPr>
      </p:pic>
      <p:sp>
        <p:nvSpPr>
          <p:cNvPr id="14" name="Slide Number Placeholder 5">
            <a:extLst>
              <a:ext uri="{FF2B5EF4-FFF2-40B4-BE49-F238E27FC236}">
                <a16:creationId xmlns:a16="http://schemas.microsoft.com/office/drawing/2014/main" id="{978A8162-CAE9-6B16-425D-89B6E47EF32D}"/>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tx1"/>
                </a:solidFill>
                <a:latin typeface="Century Gothic" panose="020B0502020202020204" pitchFamily="34" charset="0"/>
              </a:defRPr>
            </a:lvl1pPr>
          </a:lstStyle>
          <a:p>
            <a:r>
              <a:rPr lang="en-GB" dirty="0"/>
              <a:t>© PSHE Association 2025</a:t>
            </a:r>
          </a:p>
        </p:txBody>
      </p:sp>
      <p:pic>
        <p:nvPicPr>
          <p:cNvPr id="15" name="Picture 14" descr="A close-up of a logo&#10;&#10;Description automatically generated">
            <a:extLst>
              <a:ext uri="{FF2B5EF4-FFF2-40B4-BE49-F238E27FC236}">
                <a16:creationId xmlns:a16="http://schemas.microsoft.com/office/drawing/2014/main" id="{2CAEF1E6-2A7E-14DC-6CC9-F651A3B8AB0A}"/>
              </a:ext>
            </a:extLst>
          </p:cNvPr>
          <p:cNvPicPr>
            <a:picLocks noChangeAspect="1"/>
          </p:cNvPicPr>
          <p:nvPr userDrawn="1"/>
        </p:nvPicPr>
        <p:blipFill>
          <a:blip r:embed="rId3"/>
          <a:stretch>
            <a:fillRect/>
          </a:stretch>
        </p:blipFill>
        <p:spPr>
          <a:xfrm>
            <a:off x="8091328" y="349230"/>
            <a:ext cx="1479392" cy="301845"/>
          </a:xfrm>
          <a:prstGeom prst="rect">
            <a:avLst/>
          </a:prstGeom>
        </p:spPr>
      </p:pic>
      <p:sp>
        <p:nvSpPr>
          <p:cNvPr id="2" name="Title 1">
            <a:extLst>
              <a:ext uri="{FF2B5EF4-FFF2-40B4-BE49-F238E27FC236}">
                <a16:creationId xmlns:a16="http://schemas.microsoft.com/office/drawing/2014/main" id="{F472AB25-35D9-5A8A-2B0E-717E942F186E}"/>
              </a:ext>
            </a:extLst>
          </p:cNvPr>
          <p:cNvSpPr txBox="1">
            <a:spLocks/>
          </p:cNvSpPr>
          <p:nvPr userDrawn="1"/>
        </p:nvSpPr>
        <p:spPr>
          <a:xfrm>
            <a:off x="4059555" y="640634"/>
            <a:ext cx="3748405" cy="694054"/>
          </a:xfrm>
          <a:prstGeom prst="rect">
            <a:avLst/>
          </a:prstGeom>
        </p:spPr>
        <p:txBody>
          <a:bodyPr vert="horz" lIns="91440" tIns="45720" rIns="91440" bIns="45720" rtlCol="0" anchor="ctr">
            <a:noAutofit/>
          </a:bodyPr>
          <a:lstStyle>
            <a:lvl1pPr algn="l" defTabSz="990570" rtl="0" eaLnBrk="1" latinLnBrk="0" hangingPunct="1">
              <a:lnSpc>
                <a:spcPct val="90000"/>
              </a:lnSpc>
              <a:spcBef>
                <a:spcPct val="0"/>
              </a:spcBef>
              <a:buNone/>
              <a:defRPr sz="4000" b="1" kern="1200">
                <a:solidFill>
                  <a:schemeClr val="accent2"/>
                </a:solidFill>
                <a:latin typeface="Century Gothic" panose="020B0502020202020204" pitchFamily="34" charset="0"/>
                <a:ea typeface="+mj-ea"/>
                <a:cs typeface="+mj-cs"/>
              </a:defRPr>
            </a:lvl1pPr>
          </a:lstStyle>
          <a:p>
            <a:r>
              <a:rPr lang="en-GB" sz="2400" dirty="0">
                <a:solidFill>
                  <a:schemeClr val="tx1"/>
                </a:solidFill>
              </a:rPr>
              <a:t>Learning outcomes  </a:t>
            </a:r>
            <a:endParaRPr lang="en-US" sz="2400" dirty="0">
              <a:solidFill>
                <a:schemeClr val="tx1"/>
              </a:solidFill>
            </a:endParaRPr>
          </a:p>
        </p:txBody>
      </p:sp>
      <p:sp>
        <p:nvSpPr>
          <p:cNvPr id="5" name="Title 1">
            <a:extLst>
              <a:ext uri="{FF2B5EF4-FFF2-40B4-BE49-F238E27FC236}">
                <a16:creationId xmlns:a16="http://schemas.microsoft.com/office/drawing/2014/main" id="{B9BA6DD5-D4D4-914D-A34D-9484E49EE4E7}"/>
              </a:ext>
            </a:extLst>
          </p:cNvPr>
          <p:cNvSpPr txBox="1">
            <a:spLocks/>
          </p:cNvSpPr>
          <p:nvPr userDrawn="1"/>
        </p:nvSpPr>
        <p:spPr>
          <a:xfrm>
            <a:off x="226695" y="640634"/>
            <a:ext cx="3748405" cy="694054"/>
          </a:xfrm>
          <a:prstGeom prst="rect">
            <a:avLst/>
          </a:prstGeom>
        </p:spPr>
        <p:txBody>
          <a:bodyPr vert="horz" lIns="91440" tIns="45720" rIns="91440" bIns="45720" rtlCol="0" anchor="ctr">
            <a:noAutofit/>
          </a:bodyPr>
          <a:lstStyle>
            <a:lvl1pPr algn="l" defTabSz="990570" rtl="0" eaLnBrk="1" latinLnBrk="0" hangingPunct="1">
              <a:lnSpc>
                <a:spcPct val="90000"/>
              </a:lnSpc>
              <a:spcBef>
                <a:spcPct val="0"/>
              </a:spcBef>
              <a:buNone/>
              <a:defRPr sz="4000" b="1" kern="1200">
                <a:solidFill>
                  <a:schemeClr val="accent2"/>
                </a:solidFill>
                <a:latin typeface="Century Gothic" panose="020B0502020202020204" pitchFamily="34" charset="0"/>
                <a:ea typeface="+mj-ea"/>
                <a:cs typeface="+mj-cs"/>
              </a:defRPr>
            </a:lvl1pPr>
          </a:lstStyle>
          <a:p>
            <a:r>
              <a:rPr lang="en-GB" sz="2400" dirty="0">
                <a:solidFill>
                  <a:schemeClr val="tx1"/>
                </a:solidFill>
              </a:rPr>
              <a:t>Learning objective  </a:t>
            </a:r>
            <a:endParaRPr lang="en-US" sz="2400" dirty="0">
              <a:solidFill>
                <a:schemeClr val="tx1"/>
              </a:solidFill>
            </a:endParaRPr>
          </a:p>
        </p:txBody>
      </p:sp>
      <p:sp>
        <p:nvSpPr>
          <p:cNvPr id="12" name="Content Placeholder 2">
            <a:extLst>
              <a:ext uri="{FF2B5EF4-FFF2-40B4-BE49-F238E27FC236}">
                <a16:creationId xmlns:a16="http://schemas.microsoft.com/office/drawing/2014/main" id="{E0ECD032-0172-1D9C-F7F4-5CAF061252B3}"/>
              </a:ext>
            </a:extLst>
          </p:cNvPr>
          <p:cNvSpPr>
            <a:spLocks noGrp="1"/>
          </p:cNvSpPr>
          <p:nvPr>
            <p:ph sz="half" idx="12"/>
          </p:nvPr>
        </p:nvSpPr>
        <p:spPr>
          <a:xfrm>
            <a:off x="234315" y="1333463"/>
            <a:ext cx="3495309" cy="4650224"/>
          </a:xfrm>
        </p:spPr>
        <p:txBody>
          <a:bodyPr>
            <a:noAutofit/>
          </a:bodyPr>
          <a:lstStyle>
            <a:lvl1pPr marL="0" indent="0">
              <a:lnSpc>
                <a:spcPts val="2500"/>
              </a:lnSpc>
              <a:spcBef>
                <a:spcPts val="1000"/>
              </a:spcBef>
              <a:spcAft>
                <a:spcPts val="1600"/>
              </a:spcAft>
              <a:buNone/>
              <a:defRPr sz="2000"/>
            </a:lvl1pPr>
          </a:lstStyle>
          <a:p>
            <a:pPr lvl="0"/>
            <a:endParaRPr lang="en-US" dirty="0"/>
          </a:p>
        </p:txBody>
      </p:sp>
      <p:sp>
        <p:nvSpPr>
          <p:cNvPr id="13" name="Content Placeholder 2">
            <a:extLst>
              <a:ext uri="{FF2B5EF4-FFF2-40B4-BE49-F238E27FC236}">
                <a16:creationId xmlns:a16="http://schemas.microsoft.com/office/drawing/2014/main" id="{280098A2-7D2D-EBD2-5734-A3C3E72C09F8}"/>
              </a:ext>
            </a:extLst>
          </p:cNvPr>
          <p:cNvSpPr>
            <a:spLocks noGrp="1"/>
          </p:cNvSpPr>
          <p:nvPr>
            <p:ph sz="half" idx="13"/>
          </p:nvPr>
        </p:nvSpPr>
        <p:spPr>
          <a:xfrm>
            <a:off x="4067944" y="1333463"/>
            <a:ext cx="3603625" cy="4650224"/>
          </a:xfrm>
        </p:spPr>
        <p:txBody>
          <a:bodyPr>
            <a:noAutofit/>
          </a:bodyPr>
          <a:lstStyle>
            <a:lvl1pPr marL="0" indent="0">
              <a:lnSpc>
                <a:spcPts val="2500"/>
              </a:lnSpc>
              <a:spcBef>
                <a:spcPts val="1000"/>
              </a:spcBef>
              <a:spcAft>
                <a:spcPts val="1600"/>
              </a:spcAft>
              <a:buNone/>
              <a:defRPr sz="2000"/>
            </a:lvl1pPr>
          </a:lstStyle>
          <a:p>
            <a:pPr lvl="0"/>
            <a:endParaRPr lang="en-US" dirty="0"/>
          </a:p>
        </p:txBody>
      </p:sp>
    </p:spTree>
    <p:extLst>
      <p:ext uri="{BB962C8B-B14F-4D97-AF65-F5344CB8AC3E}">
        <p14:creationId xmlns:p14="http://schemas.microsoft.com/office/powerpoint/2010/main" val="1441751479"/>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SF - large image_1">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52C2317-573D-25CD-108E-299DFBA59107}"/>
              </a:ext>
            </a:extLst>
          </p:cNvPr>
          <p:cNvSpPr/>
          <p:nvPr userDrawn="1"/>
        </p:nvSpPr>
        <p:spPr>
          <a:xfrm>
            <a:off x="4251366" y="0"/>
            <a:ext cx="5654634" cy="6858000"/>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4" name="Content Placeholder 2">
            <a:extLst>
              <a:ext uri="{FF2B5EF4-FFF2-40B4-BE49-F238E27FC236}">
                <a16:creationId xmlns:a16="http://schemas.microsoft.com/office/drawing/2014/main" id="{603E9132-87C2-F358-AE39-5813EA738D1C}"/>
              </a:ext>
            </a:extLst>
          </p:cNvPr>
          <p:cNvSpPr>
            <a:spLocks noGrp="1"/>
          </p:cNvSpPr>
          <p:nvPr>
            <p:ph sz="half" idx="10"/>
          </p:nvPr>
        </p:nvSpPr>
        <p:spPr>
          <a:xfrm>
            <a:off x="232915" y="1303304"/>
            <a:ext cx="3667652" cy="4368246"/>
          </a:xfrm>
        </p:spPr>
        <p:txBody>
          <a:bodyPr>
            <a:normAutofit/>
          </a:bodyPr>
          <a:lstStyle>
            <a:lvl1pPr marL="0" indent="0">
              <a:lnSpc>
                <a:spcPts val="2800"/>
              </a:lnSpc>
              <a:spcBef>
                <a:spcPts val="1100"/>
              </a:spcBef>
              <a:spcAft>
                <a:spcPts val="0"/>
              </a:spcAft>
              <a:buNone/>
              <a:defRPr sz="2000"/>
            </a:lvl1pPr>
          </a:lstStyle>
          <a:p>
            <a:pPr lvl="0"/>
            <a:endParaRPr lang="en-US" dirty="0"/>
          </a:p>
        </p:txBody>
      </p:sp>
      <p:sp>
        <p:nvSpPr>
          <p:cNvPr id="11" name="Title 1">
            <a:extLst>
              <a:ext uri="{FF2B5EF4-FFF2-40B4-BE49-F238E27FC236}">
                <a16:creationId xmlns:a16="http://schemas.microsoft.com/office/drawing/2014/main" id="{C02627F3-4E2A-05E0-BA32-326D042612F7}"/>
              </a:ext>
            </a:extLst>
          </p:cNvPr>
          <p:cNvSpPr>
            <a:spLocks noGrp="1"/>
          </p:cNvSpPr>
          <p:nvPr>
            <p:ph type="title" hasCustomPrompt="1"/>
          </p:nvPr>
        </p:nvSpPr>
        <p:spPr>
          <a:xfrm>
            <a:off x="233593" y="543878"/>
            <a:ext cx="3667652" cy="694054"/>
          </a:xfrm>
        </p:spPr>
        <p:txBody>
          <a:bodyPr anchor="b">
            <a:noAutofit/>
          </a:bodyPr>
          <a:lstStyle>
            <a:lvl1pPr>
              <a:lnSpc>
                <a:spcPts val="4300"/>
              </a:lnSpc>
              <a:spcBef>
                <a:spcPts val="2600"/>
              </a:spcBef>
              <a:defRPr sz="3600">
                <a:solidFill>
                  <a:schemeClr val="tx2"/>
                </a:solidFill>
              </a:defRPr>
            </a:lvl1pPr>
          </a:lstStyle>
          <a:p>
            <a:r>
              <a:rPr lang="en-GB" dirty="0"/>
              <a:t>Slide Title </a:t>
            </a:r>
            <a:endParaRPr lang="en-US" dirty="0"/>
          </a:p>
        </p:txBody>
      </p:sp>
      <p:sp>
        <p:nvSpPr>
          <p:cNvPr id="2" name="Slide Number Placeholder 5">
            <a:extLst>
              <a:ext uri="{FF2B5EF4-FFF2-40B4-BE49-F238E27FC236}">
                <a16:creationId xmlns:a16="http://schemas.microsoft.com/office/drawing/2014/main" id="{DE9F3651-BC40-E162-5BD5-97E387A358B1}"/>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bg1"/>
                </a:solidFill>
                <a:latin typeface="Century Gothic" panose="020B0502020202020204" pitchFamily="34" charset="0"/>
              </a:defRPr>
            </a:lvl1pPr>
          </a:lstStyle>
          <a:p>
            <a:r>
              <a:rPr lang="en-GB" dirty="0"/>
              <a:t>© PSHE Association 2025</a:t>
            </a:r>
          </a:p>
        </p:txBody>
      </p:sp>
      <p:pic>
        <p:nvPicPr>
          <p:cNvPr id="5" name="Picture 4" descr="A close-up of a logo&#10;&#10;Description automatically generated">
            <a:extLst>
              <a:ext uri="{FF2B5EF4-FFF2-40B4-BE49-F238E27FC236}">
                <a16:creationId xmlns:a16="http://schemas.microsoft.com/office/drawing/2014/main" id="{7E469B3B-4E93-775F-08D9-E46DFE2186A2}"/>
              </a:ext>
            </a:extLst>
          </p:cNvPr>
          <p:cNvPicPr>
            <a:picLocks noChangeAspect="1"/>
          </p:cNvPicPr>
          <p:nvPr userDrawn="1"/>
        </p:nvPicPr>
        <p:blipFill>
          <a:blip r:embed="rId2"/>
          <a:stretch>
            <a:fillRect/>
          </a:stretch>
        </p:blipFill>
        <p:spPr>
          <a:xfrm>
            <a:off x="8091328" y="349230"/>
            <a:ext cx="1479392" cy="301845"/>
          </a:xfrm>
          <a:prstGeom prst="rect">
            <a:avLst/>
          </a:prstGeom>
        </p:spPr>
      </p:pic>
    </p:spTree>
    <p:extLst>
      <p:ext uri="{BB962C8B-B14F-4D97-AF65-F5344CB8AC3E}">
        <p14:creationId xmlns:p14="http://schemas.microsoft.com/office/powerpoint/2010/main" val="40280272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SF - large image_2">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52C2317-573D-25CD-108E-299DFBA59107}"/>
              </a:ext>
            </a:extLst>
          </p:cNvPr>
          <p:cNvSpPr/>
          <p:nvPr userDrawn="1"/>
        </p:nvSpPr>
        <p:spPr>
          <a:xfrm>
            <a:off x="4251366" y="0"/>
            <a:ext cx="5654634" cy="6858000"/>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4" name="Content Placeholder 2">
            <a:extLst>
              <a:ext uri="{FF2B5EF4-FFF2-40B4-BE49-F238E27FC236}">
                <a16:creationId xmlns:a16="http://schemas.microsoft.com/office/drawing/2014/main" id="{19E38187-F988-B257-0790-60AD2F251879}"/>
              </a:ext>
            </a:extLst>
          </p:cNvPr>
          <p:cNvSpPr>
            <a:spLocks noGrp="1"/>
          </p:cNvSpPr>
          <p:nvPr>
            <p:ph sz="half" idx="10"/>
          </p:nvPr>
        </p:nvSpPr>
        <p:spPr>
          <a:xfrm>
            <a:off x="232915" y="1303304"/>
            <a:ext cx="3667652" cy="4368246"/>
          </a:xfrm>
        </p:spPr>
        <p:txBody>
          <a:bodyPr>
            <a:normAutofit/>
          </a:bodyPr>
          <a:lstStyle>
            <a:lvl1pPr marL="0" indent="0">
              <a:lnSpc>
                <a:spcPts val="2800"/>
              </a:lnSpc>
              <a:spcBef>
                <a:spcPts val="1100"/>
              </a:spcBef>
              <a:spcAft>
                <a:spcPts val="0"/>
              </a:spcAft>
              <a:buNone/>
              <a:defRPr sz="2000"/>
            </a:lvl1pPr>
          </a:lstStyle>
          <a:p>
            <a:pPr lvl="0"/>
            <a:endParaRPr lang="en-US"/>
          </a:p>
        </p:txBody>
      </p:sp>
      <p:sp>
        <p:nvSpPr>
          <p:cNvPr id="11" name="Title 1">
            <a:extLst>
              <a:ext uri="{FF2B5EF4-FFF2-40B4-BE49-F238E27FC236}">
                <a16:creationId xmlns:a16="http://schemas.microsoft.com/office/drawing/2014/main" id="{D0354F72-16C4-DCB2-BB18-9AF5DDB9FEC5}"/>
              </a:ext>
            </a:extLst>
          </p:cNvPr>
          <p:cNvSpPr>
            <a:spLocks noGrp="1"/>
          </p:cNvSpPr>
          <p:nvPr>
            <p:ph type="title" hasCustomPrompt="1"/>
          </p:nvPr>
        </p:nvSpPr>
        <p:spPr>
          <a:xfrm>
            <a:off x="233593" y="543878"/>
            <a:ext cx="3667652" cy="694054"/>
          </a:xfrm>
        </p:spPr>
        <p:txBody>
          <a:bodyPr anchor="b">
            <a:noAutofit/>
          </a:bodyPr>
          <a:lstStyle>
            <a:lvl1pPr>
              <a:lnSpc>
                <a:spcPts val="4300"/>
              </a:lnSpc>
              <a:spcBef>
                <a:spcPts val="2600"/>
              </a:spcBef>
              <a:defRPr sz="3600">
                <a:solidFill>
                  <a:schemeClr val="tx2"/>
                </a:solidFill>
              </a:defRPr>
            </a:lvl1pPr>
          </a:lstStyle>
          <a:p>
            <a:r>
              <a:rPr lang="en-GB"/>
              <a:t>Slide Title </a:t>
            </a:r>
            <a:endParaRPr lang="en-US"/>
          </a:p>
        </p:txBody>
      </p:sp>
      <p:sp>
        <p:nvSpPr>
          <p:cNvPr id="12" name="Slide Number Placeholder 5">
            <a:extLst>
              <a:ext uri="{FF2B5EF4-FFF2-40B4-BE49-F238E27FC236}">
                <a16:creationId xmlns:a16="http://schemas.microsoft.com/office/drawing/2014/main" id="{FA9CC9BC-3705-2843-A066-3187D7FEBEB7}"/>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bg1"/>
                </a:solidFill>
                <a:latin typeface="Century Gothic" panose="020B0502020202020204" pitchFamily="34" charset="0"/>
              </a:defRPr>
            </a:lvl1pPr>
          </a:lstStyle>
          <a:p>
            <a:r>
              <a:rPr lang="en-GB" dirty="0"/>
              <a:t>© PSHE Association 2025</a:t>
            </a:r>
          </a:p>
        </p:txBody>
      </p:sp>
      <p:pic>
        <p:nvPicPr>
          <p:cNvPr id="13" name="Picture 12" descr="A close-up of a logo&#10;&#10;Description automatically generated">
            <a:extLst>
              <a:ext uri="{FF2B5EF4-FFF2-40B4-BE49-F238E27FC236}">
                <a16:creationId xmlns:a16="http://schemas.microsoft.com/office/drawing/2014/main" id="{632A2CD2-468F-B415-3A42-1BE0D5CE0B91}"/>
              </a:ext>
            </a:extLst>
          </p:cNvPr>
          <p:cNvPicPr>
            <a:picLocks noChangeAspect="1"/>
          </p:cNvPicPr>
          <p:nvPr userDrawn="1"/>
        </p:nvPicPr>
        <p:blipFill>
          <a:blip r:embed="rId2"/>
          <a:stretch>
            <a:fillRect/>
          </a:stretch>
        </p:blipFill>
        <p:spPr>
          <a:xfrm>
            <a:off x="8091328" y="349230"/>
            <a:ext cx="1479392" cy="301845"/>
          </a:xfrm>
          <a:prstGeom prst="rect">
            <a:avLst/>
          </a:prstGeom>
        </p:spPr>
      </p:pic>
    </p:spTree>
    <p:extLst>
      <p:ext uri="{BB962C8B-B14F-4D97-AF65-F5344CB8AC3E}">
        <p14:creationId xmlns:p14="http://schemas.microsoft.com/office/powerpoint/2010/main" val="1406736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SF - large image_3">
    <p:spTree>
      <p:nvGrpSpPr>
        <p:cNvPr id="1" name=""/>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7700BF2E-963B-F3EE-9204-3C8873186F64}"/>
              </a:ext>
            </a:extLst>
          </p:cNvPr>
          <p:cNvSpPr>
            <a:spLocks noGrp="1"/>
          </p:cNvSpPr>
          <p:nvPr>
            <p:ph sz="half" idx="10"/>
          </p:nvPr>
        </p:nvSpPr>
        <p:spPr>
          <a:xfrm>
            <a:off x="232915" y="1303304"/>
            <a:ext cx="3667652" cy="4368246"/>
          </a:xfrm>
        </p:spPr>
        <p:txBody>
          <a:bodyPr>
            <a:normAutofit/>
          </a:bodyPr>
          <a:lstStyle>
            <a:lvl1pPr marL="0" indent="0">
              <a:lnSpc>
                <a:spcPts val="2800"/>
              </a:lnSpc>
              <a:spcBef>
                <a:spcPts val="1100"/>
              </a:spcBef>
              <a:spcAft>
                <a:spcPts val="0"/>
              </a:spcAft>
              <a:buNone/>
              <a:defRPr sz="2000"/>
            </a:lvl1pPr>
          </a:lstStyle>
          <a:p>
            <a:pPr lvl="0"/>
            <a:endParaRPr lang="en-US"/>
          </a:p>
        </p:txBody>
      </p:sp>
      <p:sp>
        <p:nvSpPr>
          <p:cNvPr id="3" name="Rectangle 2">
            <a:extLst>
              <a:ext uri="{FF2B5EF4-FFF2-40B4-BE49-F238E27FC236}">
                <a16:creationId xmlns:a16="http://schemas.microsoft.com/office/drawing/2014/main" id="{F52C2317-573D-25CD-108E-299DFBA59107}"/>
              </a:ext>
            </a:extLst>
          </p:cNvPr>
          <p:cNvSpPr/>
          <p:nvPr userDrawn="1"/>
        </p:nvSpPr>
        <p:spPr>
          <a:xfrm>
            <a:off x="4251366" y="0"/>
            <a:ext cx="5654634" cy="685800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42A07717-61DE-6F15-36BC-615CA852FE06}"/>
              </a:ext>
            </a:extLst>
          </p:cNvPr>
          <p:cNvSpPr>
            <a:spLocks noGrp="1"/>
          </p:cNvSpPr>
          <p:nvPr>
            <p:ph type="title" hasCustomPrompt="1"/>
          </p:nvPr>
        </p:nvSpPr>
        <p:spPr>
          <a:xfrm>
            <a:off x="233593" y="543878"/>
            <a:ext cx="3667652" cy="694054"/>
          </a:xfrm>
        </p:spPr>
        <p:txBody>
          <a:bodyPr anchor="b">
            <a:noAutofit/>
          </a:bodyPr>
          <a:lstStyle>
            <a:lvl1pPr>
              <a:lnSpc>
                <a:spcPts val="4300"/>
              </a:lnSpc>
              <a:spcBef>
                <a:spcPts val="2600"/>
              </a:spcBef>
              <a:defRPr sz="3600">
                <a:solidFill>
                  <a:schemeClr val="tx2"/>
                </a:solidFill>
              </a:defRPr>
            </a:lvl1pPr>
          </a:lstStyle>
          <a:p>
            <a:r>
              <a:rPr lang="en-GB"/>
              <a:t>Slide Title </a:t>
            </a:r>
            <a:endParaRPr lang="en-US"/>
          </a:p>
        </p:txBody>
      </p:sp>
      <p:sp>
        <p:nvSpPr>
          <p:cNvPr id="11" name="Slide Number Placeholder 5">
            <a:extLst>
              <a:ext uri="{FF2B5EF4-FFF2-40B4-BE49-F238E27FC236}">
                <a16:creationId xmlns:a16="http://schemas.microsoft.com/office/drawing/2014/main" id="{D2492A16-FC63-E25F-885F-06D4DFA19B48}"/>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bg1"/>
                </a:solidFill>
                <a:latin typeface="Century Gothic" panose="020B0502020202020204" pitchFamily="34" charset="0"/>
              </a:defRPr>
            </a:lvl1pPr>
          </a:lstStyle>
          <a:p>
            <a:r>
              <a:rPr lang="en-GB" dirty="0"/>
              <a:t>© PSHE Association 2025</a:t>
            </a:r>
          </a:p>
        </p:txBody>
      </p:sp>
      <p:pic>
        <p:nvPicPr>
          <p:cNvPr id="12" name="Picture 11" descr="A close-up of a logo&#10;&#10;Description automatically generated">
            <a:extLst>
              <a:ext uri="{FF2B5EF4-FFF2-40B4-BE49-F238E27FC236}">
                <a16:creationId xmlns:a16="http://schemas.microsoft.com/office/drawing/2014/main" id="{4E79E2A7-4A1D-851D-B035-7FEC0A3209CF}"/>
              </a:ext>
            </a:extLst>
          </p:cNvPr>
          <p:cNvPicPr>
            <a:picLocks noChangeAspect="1"/>
          </p:cNvPicPr>
          <p:nvPr userDrawn="1"/>
        </p:nvPicPr>
        <p:blipFill>
          <a:blip r:embed="rId2"/>
          <a:stretch>
            <a:fillRect/>
          </a:stretch>
        </p:blipFill>
        <p:spPr>
          <a:xfrm>
            <a:off x="8091328" y="349230"/>
            <a:ext cx="1479392" cy="301845"/>
          </a:xfrm>
          <a:prstGeom prst="rect">
            <a:avLst/>
          </a:prstGeom>
        </p:spPr>
      </p:pic>
    </p:spTree>
    <p:extLst>
      <p:ext uri="{BB962C8B-B14F-4D97-AF65-F5344CB8AC3E}">
        <p14:creationId xmlns:p14="http://schemas.microsoft.com/office/powerpoint/2010/main" val="10232895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SF - large image_4">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52C2317-573D-25CD-108E-299DFBA59107}"/>
              </a:ext>
            </a:extLst>
          </p:cNvPr>
          <p:cNvSpPr/>
          <p:nvPr userDrawn="1"/>
        </p:nvSpPr>
        <p:spPr>
          <a:xfrm>
            <a:off x="4251366" y="0"/>
            <a:ext cx="5654634" cy="6858000"/>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4" name="Content Placeholder 2">
            <a:extLst>
              <a:ext uri="{FF2B5EF4-FFF2-40B4-BE49-F238E27FC236}">
                <a16:creationId xmlns:a16="http://schemas.microsoft.com/office/drawing/2014/main" id="{27556696-F17A-D6D9-C557-41C5D10153D8}"/>
              </a:ext>
            </a:extLst>
          </p:cNvPr>
          <p:cNvSpPr>
            <a:spLocks noGrp="1"/>
          </p:cNvSpPr>
          <p:nvPr>
            <p:ph sz="half" idx="10"/>
          </p:nvPr>
        </p:nvSpPr>
        <p:spPr>
          <a:xfrm>
            <a:off x="232915" y="1303304"/>
            <a:ext cx="3667652" cy="4368246"/>
          </a:xfrm>
        </p:spPr>
        <p:txBody>
          <a:bodyPr>
            <a:normAutofit/>
          </a:bodyPr>
          <a:lstStyle>
            <a:lvl1pPr marL="0" indent="0">
              <a:lnSpc>
                <a:spcPts val="2800"/>
              </a:lnSpc>
              <a:spcBef>
                <a:spcPts val="1100"/>
              </a:spcBef>
              <a:spcAft>
                <a:spcPts val="0"/>
              </a:spcAft>
              <a:buNone/>
              <a:defRPr sz="2000"/>
            </a:lvl1pPr>
          </a:lstStyle>
          <a:p>
            <a:pPr lvl="0"/>
            <a:endParaRPr lang="en-US"/>
          </a:p>
        </p:txBody>
      </p:sp>
      <p:sp>
        <p:nvSpPr>
          <p:cNvPr id="13" name="Title 1">
            <a:extLst>
              <a:ext uri="{FF2B5EF4-FFF2-40B4-BE49-F238E27FC236}">
                <a16:creationId xmlns:a16="http://schemas.microsoft.com/office/drawing/2014/main" id="{804383EF-9BD4-9548-677E-0957F43E774A}"/>
              </a:ext>
            </a:extLst>
          </p:cNvPr>
          <p:cNvSpPr>
            <a:spLocks noGrp="1"/>
          </p:cNvSpPr>
          <p:nvPr>
            <p:ph type="title" hasCustomPrompt="1"/>
          </p:nvPr>
        </p:nvSpPr>
        <p:spPr>
          <a:xfrm>
            <a:off x="233593" y="543878"/>
            <a:ext cx="3667652" cy="694054"/>
          </a:xfrm>
        </p:spPr>
        <p:txBody>
          <a:bodyPr anchor="b">
            <a:noAutofit/>
          </a:bodyPr>
          <a:lstStyle>
            <a:lvl1pPr>
              <a:lnSpc>
                <a:spcPts val="4300"/>
              </a:lnSpc>
              <a:spcBef>
                <a:spcPts val="2600"/>
              </a:spcBef>
              <a:defRPr sz="3600">
                <a:solidFill>
                  <a:schemeClr val="tx2"/>
                </a:solidFill>
              </a:defRPr>
            </a:lvl1pPr>
          </a:lstStyle>
          <a:p>
            <a:r>
              <a:rPr lang="en-GB"/>
              <a:t>Slide Title </a:t>
            </a:r>
            <a:endParaRPr lang="en-US"/>
          </a:p>
        </p:txBody>
      </p:sp>
      <p:sp>
        <p:nvSpPr>
          <p:cNvPr id="2" name="Slide Number Placeholder 5">
            <a:extLst>
              <a:ext uri="{FF2B5EF4-FFF2-40B4-BE49-F238E27FC236}">
                <a16:creationId xmlns:a16="http://schemas.microsoft.com/office/drawing/2014/main" id="{B0893429-94AF-8377-A7F1-64FB8B8C1B59}"/>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bg1"/>
                </a:solidFill>
                <a:latin typeface="Century Gothic" panose="020B0502020202020204" pitchFamily="34" charset="0"/>
              </a:defRPr>
            </a:lvl1pPr>
          </a:lstStyle>
          <a:p>
            <a:r>
              <a:rPr lang="en-GB" dirty="0"/>
              <a:t>© PSHE Association 2025</a:t>
            </a:r>
          </a:p>
        </p:txBody>
      </p:sp>
      <p:pic>
        <p:nvPicPr>
          <p:cNvPr id="5" name="Picture 4" descr="A close-up of a logo&#10;&#10;Description automatically generated">
            <a:extLst>
              <a:ext uri="{FF2B5EF4-FFF2-40B4-BE49-F238E27FC236}">
                <a16:creationId xmlns:a16="http://schemas.microsoft.com/office/drawing/2014/main" id="{F2CD5144-78F2-0A4E-3197-5AAE9B75BF5E}"/>
              </a:ext>
            </a:extLst>
          </p:cNvPr>
          <p:cNvPicPr>
            <a:picLocks noChangeAspect="1"/>
          </p:cNvPicPr>
          <p:nvPr userDrawn="1"/>
        </p:nvPicPr>
        <p:blipFill>
          <a:blip r:embed="rId2"/>
          <a:stretch>
            <a:fillRect/>
          </a:stretch>
        </p:blipFill>
        <p:spPr>
          <a:xfrm>
            <a:off x="8091328" y="349230"/>
            <a:ext cx="1479392" cy="301845"/>
          </a:xfrm>
          <a:prstGeom prst="rect">
            <a:avLst/>
          </a:prstGeom>
        </p:spPr>
      </p:pic>
    </p:spTree>
    <p:extLst>
      <p:ext uri="{BB962C8B-B14F-4D97-AF65-F5344CB8AC3E}">
        <p14:creationId xmlns:p14="http://schemas.microsoft.com/office/powerpoint/2010/main" val="27511648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SF - Small image_1">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52C2317-573D-25CD-108E-299DFBA59107}"/>
              </a:ext>
            </a:extLst>
          </p:cNvPr>
          <p:cNvSpPr/>
          <p:nvPr userDrawn="1"/>
        </p:nvSpPr>
        <p:spPr>
          <a:xfrm>
            <a:off x="5539740" y="0"/>
            <a:ext cx="4366260" cy="6858000"/>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1" name="Content Placeholder 2">
            <a:extLst>
              <a:ext uri="{FF2B5EF4-FFF2-40B4-BE49-F238E27FC236}">
                <a16:creationId xmlns:a16="http://schemas.microsoft.com/office/drawing/2014/main" id="{DE58AFF2-8EF3-2315-275C-9C8A5EE39BDC}"/>
              </a:ext>
            </a:extLst>
          </p:cNvPr>
          <p:cNvSpPr>
            <a:spLocks noGrp="1"/>
          </p:cNvSpPr>
          <p:nvPr>
            <p:ph sz="half" idx="10"/>
          </p:nvPr>
        </p:nvSpPr>
        <p:spPr>
          <a:xfrm>
            <a:off x="232915" y="1303304"/>
            <a:ext cx="4882010" cy="4368246"/>
          </a:xfrm>
        </p:spPr>
        <p:txBody>
          <a:bodyPr>
            <a:normAutofit/>
          </a:bodyPr>
          <a:lstStyle>
            <a:lvl1pPr marL="0" indent="0">
              <a:lnSpc>
                <a:spcPts val="2800"/>
              </a:lnSpc>
              <a:spcBef>
                <a:spcPts val="1100"/>
              </a:spcBef>
              <a:spcAft>
                <a:spcPts val="0"/>
              </a:spcAft>
              <a:buNone/>
              <a:defRPr sz="2000"/>
            </a:lvl1pPr>
          </a:lstStyle>
          <a:p>
            <a:pPr lvl="0"/>
            <a:endParaRPr lang="en-US"/>
          </a:p>
        </p:txBody>
      </p:sp>
      <p:sp>
        <p:nvSpPr>
          <p:cNvPr id="12" name="Title 1">
            <a:extLst>
              <a:ext uri="{FF2B5EF4-FFF2-40B4-BE49-F238E27FC236}">
                <a16:creationId xmlns:a16="http://schemas.microsoft.com/office/drawing/2014/main" id="{337E3D66-CECE-C8A9-A053-2BDF639253C5}"/>
              </a:ext>
            </a:extLst>
          </p:cNvPr>
          <p:cNvSpPr>
            <a:spLocks noGrp="1"/>
          </p:cNvSpPr>
          <p:nvPr>
            <p:ph type="title" hasCustomPrompt="1"/>
          </p:nvPr>
        </p:nvSpPr>
        <p:spPr>
          <a:xfrm>
            <a:off x="233593" y="543878"/>
            <a:ext cx="4881332" cy="694054"/>
          </a:xfrm>
        </p:spPr>
        <p:txBody>
          <a:bodyPr anchor="b">
            <a:noAutofit/>
          </a:bodyPr>
          <a:lstStyle>
            <a:lvl1pPr>
              <a:lnSpc>
                <a:spcPts val="4300"/>
              </a:lnSpc>
              <a:spcBef>
                <a:spcPts val="2600"/>
              </a:spcBef>
              <a:defRPr sz="3600">
                <a:solidFill>
                  <a:schemeClr val="tx2"/>
                </a:solidFill>
              </a:defRPr>
            </a:lvl1pPr>
          </a:lstStyle>
          <a:p>
            <a:r>
              <a:rPr lang="en-GB"/>
              <a:t>Slide Title </a:t>
            </a:r>
            <a:endParaRPr lang="en-US"/>
          </a:p>
        </p:txBody>
      </p:sp>
      <p:sp>
        <p:nvSpPr>
          <p:cNvPr id="2" name="Slide Number Placeholder 5">
            <a:extLst>
              <a:ext uri="{FF2B5EF4-FFF2-40B4-BE49-F238E27FC236}">
                <a16:creationId xmlns:a16="http://schemas.microsoft.com/office/drawing/2014/main" id="{9112B95F-5377-873D-6033-4DC8E5E05E37}"/>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bg1"/>
                </a:solidFill>
                <a:latin typeface="Century Gothic" panose="020B0502020202020204" pitchFamily="34" charset="0"/>
              </a:defRPr>
            </a:lvl1pPr>
          </a:lstStyle>
          <a:p>
            <a:r>
              <a:rPr lang="en-GB" dirty="0"/>
              <a:t>© PSHE Association 2025</a:t>
            </a:r>
          </a:p>
        </p:txBody>
      </p:sp>
      <p:pic>
        <p:nvPicPr>
          <p:cNvPr id="4" name="Picture 3" descr="A close-up of a logo&#10;&#10;Description automatically generated">
            <a:extLst>
              <a:ext uri="{FF2B5EF4-FFF2-40B4-BE49-F238E27FC236}">
                <a16:creationId xmlns:a16="http://schemas.microsoft.com/office/drawing/2014/main" id="{4B6F21CC-B7BC-D951-7D70-9BD198057AF4}"/>
              </a:ext>
            </a:extLst>
          </p:cNvPr>
          <p:cNvPicPr>
            <a:picLocks noChangeAspect="1"/>
          </p:cNvPicPr>
          <p:nvPr userDrawn="1"/>
        </p:nvPicPr>
        <p:blipFill>
          <a:blip r:embed="rId2"/>
          <a:stretch>
            <a:fillRect/>
          </a:stretch>
        </p:blipFill>
        <p:spPr>
          <a:xfrm>
            <a:off x="8091328" y="349230"/>
            <a:ext cx="1479392" cy="301845"/>
          </a:xfrm>
          <a:prstGeom prst="rect">
            <a:avLst/>
          </a:prstGeom>
        </p:spPr>
      </p:pic>
    </p:spTree>
    <p:extLst>
      <p:ext uri="{BB962C8B-B14F-4D97-AF65-F5344CB8AC3E}">
        <p14:creationId xmlns:p14="http://schemas.microsoft.com/office/powerpoint/2010/main" val="6599488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F - One Content">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42A07717-61DE-6F15-36BC-615CA852FE06}"/>
              </a:ext>
            </a:extLst>
          </p:cNvPr>
          <p:cNvSpPr>
            <a:spLocks noGrp="1"/>
          </p:cNvSpPr>
          <p:nvPr>
            <p:ph type="title" hasCustomPrompt="1"/>
          </p:nvPr>
        </p:nvSpPr>
        <p:spPr>
          <a:xfrm>
            <a:off x="224155" y="587217"/>
            <a:ext cx="7498822" cy="694054"/>
          </a:xfrm>
        </p:spPr>
        <p:txBody>
          <a:bodyPr>
            <a:noAutofit/>
          </a:bodyPr>
          <a:lstStyle>
            <a:lvl1pPr>
              <a:defRPr sz="3600">
                <a:solidFill>
                  <a:schemeClr val="accent2"/>
                </a:solidFill>
              </a:defRPr>
            </a:lvl1pPr>
          </a:lstStyle>
          <a:p>
            <a:r>
              <a:rPr lang="en-GB" dirty="0"/>
              <a:t>Slide Title </a:t>
            </a:r>
            <a:endParaRPr lang="en-US" dirty="0"/>
          </a:p>
        </p:txBody>
      </p:sp>
      <p:sp>
        <p:nvSpPr>
          <p:cNvPr id="10" name="Content Placeholder 2">
            <a:extLst>
              <a:ext uri="{FF2B5EF4-FFF2-40B4-BE49-F238E27FC236}">
                <a16:creationId xmlns:a16="http://schemas.microsoft.com/office/drawing/2014/main" id="{7700BF2E-963B-F3EE-9204-3C8873186F64}"/>
              </a:ext>
            </a:extLst>
          </p:cNvPr>
          <p:cNvSpPr>
            <a:spLocks noGrp="1"/>
          </p:cNvSpPr>
          <p:nvPr>
            <p:ph sz="half" idx="10"/>
          </p:nvPr>
        </p:nvSpPr>
        <p:spPr>
          <a:xfrm>
            <a:off x="234315" y="1333463"/>
            <a:ext cx="7498822" cy="4566366"/>
          </a:xfrm>
        </p:spPr>
        <p:txBody>
          <a:bodyPr>
            <a:noAutofit/>
          </a:bodyPr>
          <a:lstStyle>
            <a:lvl1pPr marL="0" indent="0">
              <a:lnSpc>
                <a:spcPts val="2500"/>
              </a:lnSpc>
              <a:spcBef>
                <a:spcPts val="1000"/>
              </a:spcBef>
              <a:spcAft>
                <a:spcPts val="1600"/>
              </a:spcAft>
              <a:buNone/>
              <a:defRPr sz="2000"/>
            </a:lvl1pPr>
          </a:lstStyle>
          <a:p>
            <a:pPr lvl="0"/>
            <a:endParaRPr lang="en-US" dirty="0"/>
          </a:p>
        </p:txBody>
      </p:sp>
      <p:sp>
        <p:nvSpPr>
          <p:cNvPr id="4" name="Slide Number Placeholder 5">
            <a:extLst>
              <a:ext uri="{FF2B5EF4-FFF2-40B4-BE49-F238E27FC236}">
                <a16:creationId xmlns:a16="http://schemas.microsoft.com/office/drawing/2014/main" id="{99A55454-B8C9-7D9C-48B5-DA62B1D29280}"/>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tx1"/>
                </a:solidFill>
                <a:latin typeface="Century Gothic" panose="020B0502020202020204" pitchFamily="34" charset="0"/>
              </a:defRPr>
            </a:lvl1pPr>
          </a:lstStyle>
          <a:p>
            <a:r>
              <a:rPr lang="en-GB" dirty="0"/>
              <a:t>© PSHE Association 2025</a:t>
            </a:r>
          </a:p>
        </p:txBody>
      </p:sp>
      <p:pic>
        <p:nvPicPr>
          <p:cNvPr id="5" name="Picture 4" descr="A close-up of a logo&#10;&#10;Description automatically generated">
            <a:extLst>
              <a:ext uri="{FF2B5EF4-FFF2-40B4-BE49-F238E27FC236}">
                <a16:creationId xmlns:a16="http://schemas.microsoft.com/office/drawing/2014/main" id="{2EB9AC0A-5AE9-EEAF-AD9D-A39200D460D7}"/>
              </a:ext>
            </a:extLst>
          </p:cNvPr>
          <p:cNvPicPr>
            <a:picLocks noChangeAspect="1"/>
          </p:cNvPicPr>
          <p:nvPr userDrawn="1"/>
        </p:nvPicPr>
        <p:blipFill>
          <a:blip r:embed="rId2"/>
          <a:stretch>
            <a:fillRect/>
          </a:stretch>
        </p:blipFill>
        <p:spPr>
          <a:xfrm>
            <a:off x="8091328" y="349230"/>
            <a:ext cx="1479392" cy="301845"/>
          </a:xfrm>
          <a:prstGeom prst="rect">
            <a:avLst/>
          </a:prstGeom>
        </p:spPr>
      </p:pic>
      <p:sp>
        <p:nvSpPr>
          <p:cNvPr id="7" name="TextBox 6">
            <a:extLst>
              <a:ext uri="{FF2B5EF4-FFF2-40B4-BE49-F238E27FC236}">
                <a16:creationId xmlns:a16="http://schemas.microsoft.com/office/drawing/2014/main" id="{608E3D86-F1AB-6460-29AD-2C5308F31193}"/>
              </a:ext>
            </a:extLst>
          </p:cNvPr>
          <p:cNvSpPr txBox="1"/>
          <p:nvPr userDrawn="1"/>
        </p:nvSpPr>
        <p:spPr>
          <a:xfrm>
            <a:off x="239605" y="6450755"/>
            <a:ext cx="6195917" cy="261610"/>
          </a:xfrm>
          <a:prstGeom prst="rect">
            <a:avLst/>
          </a:prstGeom>
          <a:noFill/>
        </p:spPr>
        <p:txBody>
          <a:bodyPr wrap="square" rtlCol="0">
            <a:spAutoFit/>
          </a:bodyPr>
          <a:lstStyle/>
          <a:p>
            <a:r>
              <a:rPr lang="en-US" sz="1050" dirty="0">
                <a:solidFill>
                  <a:schemeClr val="tx1"/>
                </a:solidFill>
                <a:latin typeface="Century Gothic" panose="020B0502020202020204" pitchFamily="34" charset="0"/>
              </a:rPr>
              <a:t>Teacher slide</a:t>
            </a:r>
          </a:p>
        </p:txBody>
      </p:sp>
    </p:spTree>
    <p:extLst>
      <p:ext uri="{BB962C8B-B14F-4D97-AF65-F5344CB8AC3E}">
        <p14:creationId xmlns:p14="http://schemas.microsoft.com/office/powerpoint/2010/main" val="1454394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SF - Small image_2">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52C2317-573D-25CD-108E-299DFBA59107}"/>
              </a:ext>
            </a:extLst>
          </p:cNvPr>
          <p:cNvSpPr/>
          <p:nvPr userDrawn="1"/>
        </p:nvSpPr>
        <p:spPr>
          <a:xfrm>
            <a:off x="5539740" y="0"/>
            <a:ext cx="4366260" cy="6858000"/>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4" name="Content Placeholder 2">
            <a:extLst>
              <a:ext uri="{FF2B5EF4-FFF2-40B4-BE49-F238E27FC236}">
                <a16:creationId xmlns:a16="http://schemas.microsoft.com/office/drawing/2014/main" id="{61C3CA8D-D1D6-830C-D217-1BA8153E797C}"/>
              </a:ext>
            </a:extLst>
          </p:cNvPr>
          <p:cNvSpPr>
            <a:spLocks noGrp="1"/>
          </p:cNvSpPr>
          <p:nvPr>
            <p:ph sz="half" idx="10"/>
          </p:nvPr>
        </p:nvSpPr>
        <p:spPr>
          <a:xfrm>
            <a:off x="232915" y="1303304"/>
            <a:ext cx="4882010" cy="4368246"/>
          </a:xfrm>
        </p:spPr>
        <p:txBody>
          <a:bodyPr>
            <a:normAutofit/>
          </a:bodyPr>
          <a:lstStyle>
            <a:lvl1pPr marL="0" indent="0">
              <a:lnSpc>
                <a:spcPts val="2800"/>
              </a:lnSpc>
              <a:spcBef>
                <a:spcPts val="1100"/>
              </a:spcBef>
              <a:spcAft>
                <a:spcPts val="0"/>
              </a:spcAft>
              <a:buNone/>
              <a:defRPr sz="2000"/>
            </a:lvl1pPr>
          </a:lstStyle>
          <a:p>
            <a:pPr lvl="0"/>
            <a:endParaRPr lang="en-US"/>
          </a:p>
        </p:txBody>
      </p:sp>
      <p:sp>
        <p:nvSpPr>
          <p:cNvPr id="11" name="Title 1">
            <a:extLst>
              <a:ext uri="{FF2B5EF4-FFF2-40B4-BE49-F238E27FC236}">
                <a16:creationId xmlns:a16="http://schemas.microsoft.com/office/drawing/2014/main" id="{484E4F93-0363-D3C1-9553-957BAC524411}"/>
              </a:ext>
            </a:extLst>
          </p:cNvPr>
          <p:cNvSpPr>
            <a:spLocks noGrp="1"/>
          </p:cNvSpPr>
          <p:nvPr>
            <p:ph type="title" hasCustomPrompt="1"/>
          </p:nvPr>
        </p:nvSpPr>
        <p:spPr>
          <a:xfrm>
            <a:off x="233593" y="543878"/>
            <a:ext cx="4881332" cy="694054"/>
          </a:xfrm>
        </p:spPr>
        <p:txBody>
          <a:bodyPr anchor="b">
            <a:noAutofit/>
          </a:bodyPr>
          <a:lstStyle>
            <a:lvl1pPr>
              <a:lnSpc>
                <a:spcPts val="4300"/>
              </a:lnSpc>
              <a:spcBef>
                <a:spcPts val="2600"/>
              </a:spcBef>
              <a:defRPr sz="3600">
                <a:solidFill>
                  <a:schemeClr val="tx2"/>
                </a:solidFill>
              </a:defRPr>
            </a:lvl1pPr>
          </a:lstStyle>
          <a:p>
            <a:r>
              <a:rPr lang="en-GB"/>
              <a:t>Slide Title </a:t>
            </a:r>
            <a:endParaRPr lang="en-US"/>
          </a:p>
        </p:txBody>
      </p:sp>
      <p:sp>
        <p:nvSpPr>
          <p:cNvPr id="2" name="Slide Number Placeholder 5">
            <a:extLst>
              <a:ext uri="{FF2B5EF4-FFF2-40B4-BE49-F238E27FC236}">
                <a16:creationId xmlns:a16="http://schemas.microsoft.com/office/drawing/2014/main" id="{6CDAF316-358C-E609-D4AF-1CF2DC76D8ED}"/>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bg1"/>
                </a:solidFill>
                <a:latin typeface="Century Gothic" panose="020B0502020202020204" pitchFamily="34" charset="0"/>
              </a:defRPr>
            </a:lvl1pPr>
          </a:lstStyle>
          <a:p>
            <a:r>
              <a:rPr lang="en-GB" dirty="0"/>
              <a:t>© PSHE Association 2025</a:t>
            </a:r>
          </a:p>
        </p:txBody>
      </p:sp>
      <p:pic>
        <p:nvPicPr>
          <p:cNvPr id="5" name="Picture 4" descr="A close-up of a logo&#10;&#10;Description automatically generated">
            <a:extLst>
              <a:ext uri="{FF2B5EF4-FFF2-40B4-BE49-F238E27FC236}">
                <a16:creationId xmlns:a16="http://schemas.microsoft.com/office/drawing/2014/main" id="{F81FFC03-C698-02B0-DB90-322D38C09218}"/>
              </a:ext>
            </a:extLst>
          </p:cNvPr>
          <p:cNvPicPr>
            <a:picLocks noChangeAspect="1"/>
          </p:cNvPicPr>
          <p:nvPr userDrawn="1"/>
        </p:nvPicPr>
        <p:blipFill>
          <a:blip r:embed="rId2"/>
          <a:stretch>
            <a:fillRect/>
          </a:stretch>
        </p:blipFill>
        <p:spPr>
          <a:xfrm>
            <a:off x="8091328" y="349230"/>
            <a:ext cx="1479392" cy="301845"/>
          </a:xfrm>
          <a:prstGeom prst="rect">
            <a:avLst/>
          </a:prstGeom>
        </p:spPr>
      </p:pic>
    </p:spTree>
    <p:extLst>
      <p:ext uri="{BB962C8B-B14F-4D97-AF65-F5344CB8AC3E}">
        <p14:creationId xmlns:p14="http://schemas.microsoft.com/office/powerpoint/2010/main" val="35886819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SF - Small image_3">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52C2317-573D-25CD-108E-299DFBA59107}"/>
              </a:ext>
            </a:extLst>
          </p:cNvPr>
          <p:cNvSpPr/>
          <p:nvPr userDrawn="1"/>
        </p:nvSpPr>
        <p:spPr>
          <a:xfrm>
            <a:off x="5539740" y="0"/>
            <a:ext cx="4366260" cy="685800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4" name="Content Placeholder 2">
            <a:extLst>
              <a:ext uri="{FF2B5EF4-FFF2-40B4-BE49-F238E27FC236}">
                <a16:creationId xmlns:a16="http://schemas.microsoft.com/office/drawing/2014/main" id="{A5F36CA1-5DB8-5192-E833-842D777B2B41}"/>
              </a:ext>
            </a:extLst>
          </p:cNvPr>
          <p:cNvSpPr>
            <a:spLocks noGrp="1"/>
          </p:cNvSpPr>
          <p:nvPr>
            <p:ph sz="half" idx="10"/>
          </p:nvPr>
        </p:nvSpPr>
        <p:spPr>
          <a:xfrm>
            <a:off x="232915" y="1303304"/>
            <a:ext cx="4882010" cy="4368246"/>
          </a:xfrm>
        </p:spPr>
        <p:txBody>
          <a:bodyPr>
            <a:normAutofit/>
          </a:bodyPr>
          <a:lstStyle>
            <a:lvl1pPr marL="0" indent="0">
              <a:lnSpc>
                <a:spcPts val="2800"/>
              </a:lnSpc>
              <a:spcBef>
                <a:spcPts val="1100"/>
              </a:spcBef>
              <a:spcAft>
                <a:spcPts val="0"/>
              </a:spcAft>
              <a:buNone/>
              <a:defRPr sz="2000"/>
            </a:lvl1pPr>
          </a:lstStyle>
          <a:p>
            <a:pPr lvl="0"/>
            <a:endParaRPr lang="en-US"/>
          </a:p>
        </p:txBody>
      </p:sp>
      <p:sp>
        <p:nvSpPr>
          <p:cNvPr id="11" name="Title 1">
            <a:extLst>
              <a:ext uri="{FF2B5EF4-FFF2-40B4-BE49-F238E27FC236}">
                <a16:creationId xmlns:a16="http://schemas.microsoft.com/office/drawing/2014/main" id="{391F98AD-3FB4-FDB7-1191-47D8D3CE3AFA}"/>
              </a:ext>
            </a:extLst>
          </p:cNvPr>
          <p:cNvSpPr>
            <a:spLocks noGrp="1"/>
          </p:cNvSpPr>
          <p:nvPr>
            <p:ph type="title" hasCustomPrompt="1"/>
          </p:nvPr>
        </p:nvSpPr>
        <p:spPr>
          <a:xfrm>
            <a:off x="233593" y="543878"/>
            <a:ext cx="4881332" cy="694054"/>
          </a:xfrm>
        </p:spPr>
        <p:txBody>
          <a:bodyPr anchor="b">
            <a:noAutofit/>
          </a:bodyPr>
          <a:lstStyle>
            <a:lvl1pPr>
              <a:lnSpc>
                <a:spcPts val="4300"/>
              </a:lnSpc>
              <a:spcBef>
                <a:spcPts val="2600"/>
              </a:spcBef>
              <a:defRPr sz="3600">
                <a:solidFill>
                  <a:schemeClr val="tx2"/>
                </a:solidFill>
              </a:defRPr>
            </a:lvl1pPr>
          </a:lstStyle>
          <a:p>
            <a:r>
              <a:rPr lang="en-GB"/>
              <a:t>Slide Title </a:t>
            </a:r>
            <a:endParaRPr lang="en-US"/>
          </a:p>
        </p:txBody>
      </p:sp>
      <p:sp>
        <p:nvSpPr>
          <p:cNvPr id="2" name="Slide Number Placeholder 5">
            <a:extLst>
              <a:ext uri="{FF2B5EF4-FFF2-40B4-BE49-F238E27FC236}">
                <a16:creationId xmlns:a16="http://schemas.microsoft.com/office/drawing/2014/main" id="{A312133B-76F0-F95D-37C6-DB08CFE2ED58}"/>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bg1"/>
                </a:solidFill>
                <a:latin typeface="Century Gothic" panose="020B0502020202020204" pitchFamily="34" charset="0"/>
              </a:defRPr>
            </a:lvl1pPr>
          </a:lstStyle>
          <a:p>
            <a:r>
              <a:rPr lang="en-GB" dirty="0"/>
              <a:t>© PSHE Association 2025</a:t>
            </a:r>
          </a:p>
        </p:txBody>
      </p:sp>
      <p:pic>
        <p:nvPicPr>
          <p:cNvPr id="5" name="Picture 4" descr="A close-up of a logo&#10;&#10;Description automatically generated">
            <a:extLst>
              <a:ext uri="{FF2B5EF4-FFF2-40B4-BE49-F238E27FC236}">
                <a16:creationId xmlns:a16="http://schemas.microsoft.com/office/drawing/2014/main" id="{38FF35D3-2910-63F3-1C7F-2E0934561B99}"/>
              </a:ext>
            </a:extLst>
          </p:cNvPr>
          <p:cNvPicPr>
            <a:picLocks noChangeAspect="1"/>
          </p:cNvPicPr>
          <p:nvPr userDrawn="1"/>
        </p:nvPicPr>
        <p:blipFill>
          <a:blip r:embed="rId2"/>
          <a:stretch>
            <a:fillRect/>
          </a:stretch>
        </p:blipFill>
        <p:spPr>
          <a:xfrm>
            <a:off x="8091328" y="349230"/>
            <a:ext cx="1479392" cy="301845"/>
          </a:xfrm>
          <a:prstGeom prst="rect">
            <a:avLst/>
          </a:prstGeom>
        </p:spPr>
      </p:pic>
    </p:spTree>
    <p:extLst>
      <p:ext uri="{BB962C8B-B14F-4D97-AF65-F5344CB8AC3E}">
        <p14:creationId xmlns:p14="http://schemas.microsoft.com/office/powerpoint/2010/main" val="35925111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SF - Small image_4">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52C2317-573D-25CD-108E-299DFBA59107}"/>
              </a:ext>
            </a:extLst>
          </p:cNvPr>
          <p:cNvSpPr/>
          <p:nvPr userDrawn="1"/>
        </p:nvSpPr>
        <p:spPr>
          <a:xfrm>
            <a:off x="5539740" y="0"/>
            <a:ext cx="4366260" cy="6858000"/>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4" name="Content Placeholder 2">
            <a:extLst>
              <a:ext uri="{FF2B5EF4-FFF2-40B4-BE49-F238E27FC236}">
                <a16:creationId xmlns:a16="http://schemas.microsoft.com/office/drawing/2014/main" id="{B40DFD04-0846-6310-4677-2B47BA63E7D4}"/>
              </a:ext>
            </a:extLst>
          </p:cNvPr>
          <p:cNvSpPr>
            <a:spLocks noGrp="1"/>
          </p:cNvSpPr>
          <p:nvPr>
            <p:ph sz="half" idx="10"/>
          </p:nvPr>
        </p:nvSpPr>
        <p:spPr>
          <a:xfrm>
            <a:off x="232915" y="1303304"/>
            <a:ext cx="4882010" cy="4368246"/>
          </a:xfrm>
        </p:spPr>
        <p:txBody>
          <a:bodyPr>
            <a:normAutofit/>
          </a:bodyPr>
          <a:lstStyle>
            <a:lvl1pPr marL="0" indent="0">
              <a:lnSpc>
                <a:spcPts val="2800"/>
              </a:lnSpc>
              <a:spcBef>
                <a:spcPts val="1100"/>
              </a:spcBef>
              <a:spcAft>
                <a:spcPts val="0"/>
              </a:spcAft>
              <a:buNone/>
              <a:defRPr sz="2000"/>
            </a:lvl1pPr>
          </a:lstStyle>
          <a:p>
            <a:pPr lvl="0"/>
            <a:endParaRPr lang="en-US"/>
          </a:p>
        </p:txBody>
      </p:sp>
      <p:sp>
        <p:nvSpPr>
          <p:cNvPr id="11" name="Title 1">
            <a:extLst>
              <a:ext uri="{FF2B5EF4-FFF2-40B4-BE49-F238E27FC236}">
                <a16:creationId xmlns:a16="http://schemas.microsoft.com/office/drawing/2014/main" id="{CB84146D-AE50-94EE-3961-9BE701B15893}"/>
              </a:ext>
            </a:extLst>
          </p:cNvPr>
          <p:cNvSpPr>
            <a:spLocks noGrp="1"/>
          </p:cNvSpPr>
          <p:nvPr>
            <p:ph type="title" hasCustomPrompt="1"/>
          </p:nvPr>
        </p:nvSpPr>
        <p:spPr>
          <a:xfrm>
            <a:off x="233593" y="543878"/>
            <a:ext cx="4881332" cy="694054"/>
          </a:xfrm>
        </p:spPr>
        <p:txBody>
          <a:bodyPr anchor="b">
            <a:noAutofit/>
          </a:bodyPr>
          <a:lstStyle>
            <a:lvl1pPr>
              <a:lnSpc>
                <a:spcPts val="4300"/>
              </a:lnSpc>
              <a:spcBef>
                <a:spcPts val="2600"/>
              </a:spcBef>
              <a:defRPr sz="3600">
                <a:solidFill>
                  <a:schemeClr val="tx2"/>
                </a:solidFill>
              </a:defRPr>
            </a:lvl1pPr>
          </a:lstStyle>
          <a:p>
            <a:r>
              <a:rPr lang="en-GB"/>
              <a:t>Slide Title </a:t>
            </a:r>
            <a:endParaRPr lang="en-US"/>
          </a:p>
        </p:txBody>
      </p:sp>
      <p:sp>
        <p:nvSpPr>
          <p:cNvPr id="2" name="Slide Number Placeholder 5">
            <a:extLst>
              <a:ext uri="{FF2B5EF4-FFF2-40B4-BE49-F238E27FC236}">
                <a16:creationId xmlns:a16="http://schemas.microsoft.com/office/drawing/2014/main" id="{44A80987-8B8F-26FA-4EF0-3AD4D47B953B}"/>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bg1"/>
                </a:solidFill>
                <a:latin typeface="Century Gothic" panose="020B0502020202020204" pitchFamily="34" charset="0"/>
              </a:defRPr>
            </a:lvl1pPr>
          </a:lstStyle>
          <a:p>
            <a:r>
              <a:rPr lang="en-GB" dirty="0"/>
              <a:t>© PSHE Association 2025</a:t>
            </a:r>
          </a:p>
        </p:txBody>
      </p:sp>
      <p:pic>
        <p:nvPicPr>
          <p:cNvPr id="5" name="Picture 4" descr="A close-up of a logo&#10;&#10;Description automatically generated">
            <a:extLst>
              <a:ext uri="{FF2B5EF4-FFF2-40B4-BE49-F238E27FC236}">
                <a16:creationId xmlns:a16="http://schemas.microsoft.com/office/drawing/2014/main" id="{ABCE6084-F1AD-8B7A-B19F-E721B818B241}"/>
              </a:ext>
            </a:extLst>
          </p:cNvPr>
          <p:cNvPicPr>
            <a:picLocks noChangeAspect="1"/>
          </p:cNvPicPr>
          <p:nvPr userDrawn="1"/>
        </p:nvPicPr>
        <p:blipFill>
          <a:blip r:embed="rId2"/>
          <a:stretch>
            <a:fillRect/>
          </a:stretch>
        </p:blipFill>
        <p:spPr>
          <a:xfrm>
            <a:off x="8091328" y="349230"/>
            <a:ext cx="1479392" cy="301845"/>
          </a:xfrm>
          <a:prstGeom prst="rect">
            <a:avLst/>
          </a:prstGeom>
        </p:spPr>
      </p:pic>
    </p:spTree>
    <p:extLst>
      <p:ext uri="{BB962C8B-B14F-4D97-AF65-F5344CB8AC3E}">
        <p14:creationId xmlns:p14="http://schemas.microsoft.com/office/powerpoint/2010/main" val="356432266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P/SF - full colour_1">
    <p:bg>
      <p:bgPr>
        <a:solidFill>
          <a:schemeClr val="accent2"/>
        </a:solid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93228F97-7E30-304E-B8DE-DCC8945502FF}"/>
              </a:ext>
            </a:extLst>
          </p:cNvPr>
          <p:cNvSpPr>
            <a:spLocks noGrp="1"/>
          </p:cNvSpPr>
          <p:nvPr>
            <p:ph type="title" hasCustomPrompt="1"/>
          </p:nvPr>
        </p:nvSpPr>
        <p:spPr>
          <a:xfrm>
            <a:off x="233593" y="543878"/>
            <a:ext cx="4881332" cy="694054"/>
          </a:xfrm>
        </p:spPr>
        <p:txBody>
          <a:bodyPr anchor="b">
            <a:noAutofit/>
          </a:bodyPr>
          <a:lstStyle>
            <a:lvl1pPr>
              <a:lnSpc>
                <a:spcPts val="4300"/>
              </a:lnSpc>
              <a:spcBef>
                <a:spcPts val="2600"/>
              </a:spcBef>
              <a:defRPr sz="3600">
                <a:solidFill>
                  <a:schemeClr val="tx1"/>
                </a:solidFill>
              </a:defRPr>
            </a:lvl1pPr>
          </a:lstStyle>
          <a:p>
            <a:r>
              <a:rPr lang="en-GB" dirty="0"/>
              <a:t>Slide Title </a:t>
            </a:r>
            <a:endParaRPr lang="en-US" dirty="0"/>
          </a:p>
        </p:txBody>
      </p:sp>
      <p:sp>
        <p:nvSpPr>
          <p:cNvPr id="11" name="Content Placeholder 2">
            <a:extLst>
              <a:ext uri="{FF2B5EF4-FFF2-40B4-BE49-F238E27FC236}">
                <a16:creationId xmlns:a16="http://schemas.microsoft.com/office/drawing/2014/main" id="{9D93470B-D612-FC0F-ED66-E111F28D9AC9}"/>
              </a:ext>
            </a:extLst>
          </p:cNvPr>
          <p:cNvSpPr>
            <a:spLocks noGrp="1"/>
          </p:cNvSpPr>
          <p:nvPr>
            <p:ph sz="half" idx="10"/>
          </p:nvPr>
        </p:nvSpPr>
        <p:spPr>
          <a:xfrm>
            <a:off x="232915" y="1303304"/>
            <a:ext cx="4882010" cy="4368246"/>
          </a:xfrm>
        </p:spPr>
        <p:txBody>
          <a:bodyPr>
            <a:normAutofit/>
          </a:bodyPr>
          <a:lstStyle>
            <a:lvl1pPr marL="0" indent="0">
              <a:lnSpc>
                <a:spcPts val="2800"/>
              </a:lnSpc>
              <a:spcBef>
                <a:spcPts val="1100"/>
              </a:spcBef>
              <a:spcAft>
                <a:spcPts val="0"/>
              </a:spcAft>
              <a:buNone/>
              <a:defRPr sz="2000">
                <a:solidFill>
                  <a:schemeClr val="tx1"/>
                </a:solidFill>
              </a:defRPr>
            </a:lvl1pPr>
          </a:lstStyle>
          <a:p>
            <a:pPr lvl="0"/>
            <a:endParaRPr lang="en-US" dirty="0"/>
          </a:p>
        </p:txBody>
      </p:sp>
      <p:sp>
        <p:nvSpPr>
          <p:cNvPr id="2" name="Slide Number Placeholder 5">
            <a:extLst>
              <a:ext uri="{FF2B5EF4-FFF2-40B4-BE49-F238E27FC236}">
                <a16:creationId xmlns:a16="http://schemas.microsoft.com/office/drawing/2014/main" id="{74E02EE9-ED3B-F43A-BDBA-734B1C223BC3}"/>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bg1"/>
                </a:solidFill>
                <a:latin typeface="Century Gothic" panose="020B0502020202020204" pitchFamily="34" charset="0"/>
              </a:defRPr>
            </a:lvl1pPr>
          </a:lstStyle>
          <a:p>
            <a:r>
              <a:rPr lang="en-GB" dirty="0"/>
              <a:t>© PSHE Association 2025</a:t>
            </a:r>
          </a:p>
        </p:txBody>
      </p:sp>
      <p:pic>
        <p:nvPicPr>
          <p:cNvPr id="3" name="Picture 2" descr="A close-up of a logo&#10;&#10;Description automatically generated">
            <a:extLst>
              <a:ext uri="{FF2B5EF4-FFF2-40B4-BE49-F238E27FC236}">
                <a16:creationId xmlns:a16="http://schemas.microsoft.com/office/drawing/2014/main" id="{80756DD1-9CFB-9D15-EF16-670CF0015795}"/>
              </a:ext>
            </a:extLst>
          </p:cNvPr>
          <p:cNvPicPr>
            <a:picLocks noChangeAspect="1"/>
          </p:cNvPicPr>
          <p:nvPr userDrawn="1"/>
        </p:nvPicPr>
        <p:blipFill>
          <a:blip r:embed="rId2"/>
          <a:stretch>
            <a:fillRect/>
          </a:stretch>
        </p:blipFill>
        <p:spPr>
          <a:xfrm>
            <a:off x="8091328" y="349230"/>
            <a:ext cx="1479392" cy="301845"/>
          </a:xfrm>
          <a:prstGeom prst="rect">
            <a:avLst/>
          </a:prstGeom>
        </p:spPr>
      </p:pic>
    </p:spTree>
    <p:extLst>
      <p:ext uri="{BB962C8B-B14F-4D97-AF65-F5344CB8AC3E}">
        <p14:creationId xmlns:p14="http://schemas.microsoft.com/office/powerpoint/2010/main" val="254009358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P/SF - full colour_2">
    <p:bg>
      <p:bgPr>
        <a:solidFill>
          <a:schemeClr val="accent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01EB195-DBFD-2F97-04E9-860404B9BAEB}"/>
              </a:ext>
            </a:extLst>
          </p:cNvPr>
          <p:cNvSpPr>
            <a:spLocks noGrp="1"/>
          </p:cNvSpPr>
          <p:nvPr>
            <p:ph sz="half" idx="10"/>
          </p:nvPr>
        </p:nvSpPr>
        <p:spPr>
          <a:xfrm>
            <a:off x="232915" y="1303304"/>
            <a:ext cx="4882010" cy="4368246"/>
          </a:xfrm>
        </p:spPr>
        <p:txBody>
          <a:bodyPr>
            <a:normAutofit/>
          </a:bodyPr>
          <a:lstStyle>
            <a:lvl1pPr marL="0" indent="0">
              <a:lnSpc>
                <a:spcPts val="2800"/>
              </a:lnSpc>
              <a:spcBef>
                <a:spcPts val="1100"/>
              </a:spcBef>
              <a:spcAft>
                <a:spcPts val="0"/>
              </a:spcAft>
              <a:buNone/>
              <a:defRPr sz="2000">
                <a:solidFill>
                  <a:schemeClr val="tx1"/>
                </a:solidFill>
              </a:defRPr>
            </a:lvl1pPr>
          </a:lstStyle>
          <a:p>
            <a:pPr lvl="0"/>
            <a:endParaRPr lang="en-US" dirty="0"/>
          </a:p>
        </p:txBody>
      </p:sp>
      <p:sp>
        <p:nvSpPr>
          <p:cNvPr id="10" name="Title 1">
            <a:extLst>
              <a:ext uri="{FF2B5EF4-FFF2-40B4-BE49-F238E27FC236}">
                <a16:creationId xmlns:a16="http://schemas.microsoft.com/office/drawing/2014/main" id="{D1384F7F-1A1B-613B-9E69-FBE28ADF19F4}"/>
              </a:ext>
            </a:extLst>
          </p:cNvPr>
          <p:cNvSpPr>
            <a:spLocks noGrp="1"/>
          </p:cNvSpPr>
          <p:nvPr>
            <p:ph type="title" hasCustomPrompt="1"/>
          </p:nvPr>
        </p:nvSpPr>
        <p:spPr>
          <a:xfrm>
            <a:off x="233593" y="543878"/>
            <a:ext cx="4881332" cy="694054"/>
          </a:xfrm>
        </p:spPr>
        <p:txBody>
          <a:bodyPr anchor="b">
            <a:noAutofit/>
          </a:bodyPr>
          <a:lstStyle>
            <a:lvl1pPr>
              <a:lnSpc>
                <a:spcPts val="4300"/>
              </a:lnSpc>
              <a:spcBef>
                <a:spcPts val="2600"/>
              </a:spcBef>
              <a:defRPr sz="3600">
                <a:solidFill>
                  <a:schemeClr val="tx1"/>
                </a:solidFill>
              </a:defRPr>
            </a:lvl1pPr>
          </a:lstStyle>
          <a:p>
            <a:r>
              <a:rPr lang="en-GB" dirty="0"/>
              <a:t>Slide Title </a:t>
            </a:r>
            <a:endParaRPr lang="en-US" dirty="0"/>
          </a:p>
        </p:txBody>
      </p:sp>
      <p:sp>
        <p:nvSpPr>
          <p:cNvPr id="2" name="Slide Number Placeholder 5">
            <a:extLst>
              <a:ext uri="{FF2B5EF4-FFF2-40B4-BE49-F238E27FC236}">
                <a16:creationId xmlns:a16="http://schemas.microsoft.com/office/drawing/2014/main" id="{A1528D44-40B4-9833-4D76-920741A078C7}"/>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bg1"/>
                </a:solidFill>
                <a:latin typeface="Century Gothic" panose="020B0502020202020204" pitchFamily="34" charset="0"/>
              </a:defRPr>
            </a:lvl1pPr>
          </a:lstStyle>
          <a:p>
            <a:r>
              <a:rPr lang="en-GB" dirty="0"/>
              <a:t>© PSHE Association 2025</a:t>
            </a:r>
          </a:p>
        </p:txBody>
      </p:sp>
      <p:pic>
        <p:nvPicPr>
          <p:cNvPr id="4" name="Picture 3" descr="A close-up of a logo&#10;&#10;Description automatically generated">
            <a:extLst>
              <a:ext uri="{FF2B5EF4-FFF2-40B4-BE49-F238E27FC236}">
                <a16:creationId xmlns:a16="http://schemas.microsoft.com/office/drawing/2014/main" id="{E591D9C2-75E5-3352-5241-FD528E6B3679}"/>
              </a:ext>
            </a:extLst>
          </p:cNvPr>
          <p:cNvPicPr>
            <a:picLocks noChangeAspect="1"/>
          </p:cNvPicPr>
          <p:nvPr userDrawn="1"/>
        </p:nvPicPr>
        <p:blipFill>
          <a:blip r:embed="rId2"/>
          <a:stretch>
            <a:fillRect/>
          </a:stretch>
        </p:blipFill>
        <p:spPr>
          <a:xfrm>
            <a:off x="8091328" y="349230"/>
            <a:ext cx="1479392" cy="301845"/>
          </a:xfrm>
          <a:prstGeom prst="rect">
            <a:avLst/>
          </a:prstGeom>
        </p:spPr>
      </p:pic>
    </p:spTree>
    <p:extLst>
      <p:ext uri="{BB962C8B-B14F-4D97-AF65-F5344CB8AC3E}">
        <p14:creationId xmlns:p14="http://schemas.microsoft.com/office/powerpoint/2010/main" val="169603276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SF - full colour_3">
    <p:bg>
      <p:bgPr>
        <a:solidFill>
          <a:schemeClr val="accent4"/>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051B39B-DE01-9F78-CC71-E41807E8D49C}"/>
              </a:ext>
            </a:extLst>
          </p:cNvPr>
          <p:cNvSpPr>
            <a:spLocks noGrp="1"/>
          </p:cNvSpPr>
          <p:nvPr>
            <p:ph sz="half" idx="10"/>
          </p:nvPr>
        </p:nvSpPr>
        <p:spPr>
          <a:xfrm>
            <a:off x="232915" y="1303304"/>
            <a:ext cx="4882010" cy="4368246"/>
          </a:xfrm>
        </p:spPr>
        <p:txBody>
          <a:bodyPr>
            <a:normAutofit/>
          </a:bodyPr>
          <a:lstStyle>
            <a:lvl1pPr marL="0" indent="0">
              <a:lnSpc>
                <a:spcPts val="2800"/>
              </a:lnSpc>
              <a:spcBef>
                <a:spcPts val="1100"/>
              </a:spcBef>
              <a:spcAft>
                <a:spcPts val="0"/>
              </a:spcAft>
              <a:buNone/>
              <a:defRPr sz="2000">
                <a:solidFill>
                  <a:schemeClr val="bg1"/>
                </a:solidFill>
              </a:defRPr>
            </a:lvl1pPr>
          </a:lstStyle>
          <a:p>
            <a:pPr lvl="0"/>
            <a:endParaRPr lang="en-US"/>
          </a:p>
        </p:txBody>
      </p:sp>
      <p:sp>
        <p:nvSpPr>
          <p:cNvPr id="10" name="Title 1">
            <a:extLst>
              <a:ext uri="{FF2B5EF4-FFF2-40B4-BE49-F238E27FC236}">
                <a16:creationId xmlns:a16="http://schemas.microsoft.com/office/drawing/2014/main" id="{E8717BBB-D13C-90F0-4C98-31953F3A980D}"/>
              </a:ext>
            </a:extLst>
          </p:cNvPr>
          <p:cNvSpPr>
            <a:spLocks noGrp="1"/>
          </p:cNvSpPr>
          <p:nvPr>
            <p:ph type="title" hasCustomPrompt="1"/>
          </p:nvPr>
        </p:nvSpPr>
        <p:spPr>
          <a:xfrm>
            <a:off x="233593" y="543878"/>
            <a:ext cx="4881332" cy="694054"/>
          </a:xfrm>
        </p:spPr>
        <p:txBody>
          <a:bodyPr anchor="b">
            <a:noAutofit/>
          </a:bodyPr>
          <a:lstStyle>
            <a:lvl1pPr>
              <a:lnSpc>
                <a:spcPts val="4300"/>
              </a:lnSpc>
              <a:spcBef>
                <a:spcPts val="2600"/>
              </a:spcBef>
              <a:defRPr sz="3600">
                <a:solidFill>
                  <a:schemeClr val="bg1"/>
                </a:solidFill>
              </a:defRPr>
            </a:lvl1pPr>
          </a:lstStyle>
          <a:p>
            <a:r>
              <a:rPr lang="en-GB"/>
              <a:t>Slide Title </a:t>
            </a:r>
            <a:endParaRPr lang="en-US"/>
          </a:p>
        </p:txBody>
      </p:sp>
      <p:sp>
        <p:nvSpPr>
          <p:cNvPr id="2" name="Slide Number Placeholder 5">
            <a:extLst>
              <a:ext uri="{FF2B5EF4-FFF2-40B4-BE49-F238E27FC236}">
                <a16:creationId xmlns:a16="http://schemas.microsoft.com/office/drawing/2014/main" id="{D195353F-CADC-CF40-73D4-BD7966940691}"/>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bg1"/>
                </a:solidFill>
                <a:latin typeface="Century Gothic" panose="020B0502020202020204" pitchFamily="34" charset="0"/>
              </a:defRPr>
            </a:lvl1pPr>
          </a:lstStyle>
          <a:p>
            <a:r>
              <a:rPr lang="en-GB" dirty="0"/>
              <a:t>© PSHE Association 2025</a:t>
            </a:r>
          </a:p>
        </p:txBody>
      </p:sp>
      <p:pic>
        <p:nvPicPr>
          <p:cNvPr id="4" name="Picture 3" descr="A close-up of a logo&#10;&#10;Description automatically generated">
            <a:extLst>
              <a:ext uri="{FF2B5EF4-FFF2-40B4-BE49-F238E27FC236}">
                <a16:creationId xmlns:a16="http://schemas.microsoft.com/office/drawing/2014/main" id="{BCD8EF13-9D5E-8139-122F-BBFF1C875922}"/>
              </a:ext>
            </a:extLst>
          </p:cNvPr>
          <p:cNvPicPr>
            <a:picLocks noChangeAspect="1"/>
          </p:cNvPicPr>
          <p:nvPr userDrawn="1"/>
        </p:nvPicPr>
        <p:blipFill>
          <a:blip r:embed="rId2"/>
          <a:stretch>
            <a:fillRect/>
          </a:stretch>
        </p:blipFill>
        <p:spPr>
          <a:xfrm>
            <a:off x="8091328" y="349230"/>
            <a:ext cx="1479392" cy="301845"/>
          </a:xfrm>
          <a:prstGeom prst="rect">
            <a:avLst/>
          </a:prstGeom>
        </p:spPr>
      </p:pic>
    </p:spTree>
    <p:extLst>
      <p:ext uri="{BB962C8B-B14F-4D97-AF65-F5344CB8AC3E}">
        <p14:creationId xmlns:p14="http://schemas.microsoft.com/office/powerpoint/2010/main" val="277749670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P/SF - full colour_4">
    <p:bg>
      <p:bgPr>
        <a:solidFill>
          <a:schemeClr val="accent3"/>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DEA7040-942A-80AB-88E8-55F2BA5DAA95}"/>
              </a:ext>
            </a:extLst>
          </p:cNvPr>
          <p:cNvSpPr>
            <a:spLocks noGrp="1"/>
          </p:cNvSpPr>
          <p:nvPr>
            <p:ph sz="half" idx="10"/>
          </p:nvPr>
        </p:nvSpPr>
        <p:spPr>
          <a:xfrm>
            <a:off x="232915" y="1303304"/>
            <a:ext cx="4882010" cy="4368246"/>
          </a:xfrm>
        </p:spPr>
        <p:txBody>
          <a:bodyPr>
            <a:normAutofit/>
          </a:bodyPr>
          <a:lstStyle>
            <a:lvl1pPr marL="0" indent="0">
              <a:lnSpc>
                <a:spcPts val="2800"/>
              </a:lnSpc>
              <a:spcBef>
                <a:spcPts val="1100"/>
              </a:spcBef>
              <a:spcAft>
                <a:spcPts val="0"/>
              </a:spcAft>
              <a:buNone/>
              <a:defRPr sz="2000">
                <a:solidFill>
                  <a:schemeClr val="bg1"/>
                </a:solidFill>
              </a:defRPr>
            </a:lvl1pPr>
          </a:lstStyle>
          <a:p>
            <a:pPr lvl="0"/>
            <a:endParaRPr lang="en-US"/>
          </a:p>
        </p:txBody>
      </p:sp>
      <p:sp>
        <p:nvSpPr>
          <p:cNvPr id="10" name="Title 1">
            <a:extLst>
              <a:ext uri="{FF2B5EF4-FFF2-40B4-BE49-F238E27FC236}">
                <a16:creationId xmlns:a16="http://schemas.microsoft.com/office/drawing/2014/main" id="{B5450C8C-1608-E58A-A1BC-4FC4D6E7EA2C}"/>
              </a:ext>
            </a:extLst>
          </p:cNvPr>
          <p:cNvSpPr>
            <a:spLocks noGrp="1"/>
          </p:cNvSpPr>
          <p:nvPr>
            <p:ph type="title" hasCustomPrompt="1"/>
          </p:nvPr>
        </p:nvSpPr>
        <p:spPr>
          <a:xfrm>
            <a:off x="233593" y="543878"/>
            <a:ext cx="4881332" cy="694054"/>
          </a:xfrm>
        </p:spPr>
        <p:txBody>
          <a:bodyPr anchor="b">
            <a:noAutofit/>
          </a:bodyPr>
          <a:lstStyle>
            <a:lvl1pPr>
              <a:lnSpc>
                <a:spcPts val="4300"/>
              </a:lnSpc>
              <a:spcBef>
                <a:spcPts val="2600"/>
              </a:spcBef>
              <a:defRPr sz="3600">
                <a:solidFill>
                  <a:schemeClr val="bg1"/>
                </a:solidFill>
              </a:defRPr>
            </a:lvl1pPr>
          </a:lstStyle>
          <a:p>
            <a:r>
              <a:rPr lang="en-GB"/>
              <a:t>Slide Title </a:t>
            </a:r>
            <a:endParaRPr lang="en-US"/>
          </a:p>
        </p:txBody>
      </p:sp>
      <p:sp>
        <p:nvSpPr>
          <p:cNvPr id="2" name="Slide Number Placeholder 5">
            <a:extLst>
              <a:ext uri="{FF2B5EF4-FFF2-40B4-BE49-F238E27FC236}">
                <a16:creationId xmlns:a16="http://schemas.microsoft.com/office/drawing/2014/main" id="{077F33D3-5CA6-818E-0A86-33AB9753A629}"/>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bg1"/>
                </a:solidFill>
                <a:latin typeface="Century Gothic" panose="020B0502020202020204" pitchFamily="34" charset="0"/>
              </a:defRPr>
            </a:lvl1pPr>
          </a:lstStyle>
          <a:p>
            <a:r>
              <a:rPr lang="en-GB" dirty="0"/>
              <a:t>© PSHE Association 2025</a:t>
            </a:r>
          </a:p>
        </p:txBody>
      </p:sp>
      <p:pic>
        <p:nvPicPr>
          <p:cNvPr id="4" name="Picture 3" descr="A close-up of a logo&#10;&#10;Description automatically generated">
            <a:extLst>
              <a:ext uri="{FF2B5EF4-FFF2-40B4-BE49-F238E27FC236}">
                <a16:creationId xmlns:a16="http://schemas.microsoft.com/office/drawing/2014/main" id="{0E0E0E95-35E5-12F9-827A-2C4421996880}"/>
              </a:ext>
            </a:extLst>
          </p:cNvPr>
          <p:cNvPicPr>
            <a:picLocks noChangeAspect="1"/>
          </p:cNvPicPr>
          <p:nvPr userDrawn="1"/>
        </p:nvPicPr>
        <p:blipFill>
          <a:blip r:embed="rId2"/>
          <a:stretch>
            <a:fillRect/>
          </a:stretch>
        </p:blipFill>
        <p:spPr>
          <a:xfrm>
            <a:off x="8091328" y="349230"/>
            <a:ext cx="1479392" cy="301845"/>
          </a:xfrm>
          <a:prstGeom prst="rect">
            <a:avLst/>
          </a:prstGeom>
        </p:spPr>
      </p:pic>
    </p:spTree>
    <p:extLst>
      <p:ext uri="{BB962C8B-B14F-4D97-AF65-F5344CB8AC3E}">
        <p14:creationId xmlns:p14="http://schemas.microsoft.com/office/powerpoint/2010/main" val="350703010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SF - Split colour_1">
    <p:bg>
      <p:bgPr>
        <a:solidFill>
          <a:schemeClr val="accent2"/>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3CEEA4C-7B80-A173-7D86-342250889FF2}"/>
              </a:ext>
            </a:extLst>
          </p:cNvPr>
          <p:cNvSpPr/>
          <p:nvPr userDrawn="1"/>
        </p:nvSpPr>
        <p:spPr>
          <a:xfrm>
            <a:off x="4953000" y="0"/>
            <a:ext cx="4953000" cy="685800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36CA1BF-517C-C88D-2B38-99CCD97DD49D}"/>
              </a:ext>
            </a:extLst>
          </p:cNvPr>
          <p:cNvSpPr>
            <a:spLocks noGrp="1"/>
          </p:cNvSpPr>
          <p:nvPr>
            <p:ph sz="half" idx="10"/>
          </p:nvPr>
        </p:nvSpPr>
        <p:spPr>
          <a:xfrm>
            <a:off x="232915" y="1303304"/>
            <a:ext cx="4556573" cy="4368246"/>
          </a:xfrm>
        </p:spPr>
        <p:txBody>
          <a:bodyPr>
            <a:normAutofit/>
          </a:bodyPr>
          <a:lstStyle>
            <a:lvl1pPr marL="0" indent="0">
              <a:lnSpc>
                <a:spcPts val="2600"/>
              </a:lnSpc>
              <a:spcBef>
                <a:spcPts val="1000"/>
              </a:spcBef>
              <a:spcAft>
                <a:spcPts val="1600"/>
              </a:spcAft>
              <a:buNone/>
              <a:defRPr sz="2000">
                <a:solidFill>
                  <a:schemeClr val="tx1"/>
                </a:solidFill>
              </a:defRPr>
            </a:lvl1pPr>
          </a:lstStyle>
          <a:p>
            <a:pPr lvl="0"/>
            <a:endParaRPr lang="en-US" dirty="0"/>
          </a:p>
        </p:txBody>
      </p:sp>
      <p:sp>
        <p:nvSpPr>
          <p:cNvPr id="11" name="Title 1">
            <a:extLst>
              <a:ext uri="{FF2B5EF4-FFF2-40B4-BE49-F238E27FC236}">
                <a16:creationId xmlns:a16="http://schemas.microsoft.com/office/drawing/2014/main" id="{66808BD4-868A-01E5-9854-911DA2F64AC9}"/>
              </a:ext>
            </a:extLst>
          </p:cNvPr>
          <p:cNvSpPr>
            <a:spLocks noGrp="1"/>
          </p:cNvSpPr>
          <p:nvPr>
            <p:ph type="title" hasCustomPrompt="1"/>
          </p:nvPr>
        </p:nvSpPr>
        <p:spPr>
          <a:xfrm>
            <a:off x="233593" y="543878"/>
            <a:ext cx="4555940" cy="694054"/>
          </a:xfrm>
        </p:spPr>
        <p:txBody>
          <a:bodyPr anchor="b">
            <a:noAutofit/>
          </a:bodyPr>
          <a:lstStyle>
            <a:lvl1pPr>
              <a:lnSpc>
                <a:spcPts val="4300"/>
              </a:lnSpc>
              <a:spcBef>
                <a:spcPts val="2600"/>
              </a:spcBef>
              <a:defRPr sz="3600">
                <a:solidFill>
                  <a:schemeClr val="tx1"/>
                </a:solidFill>
              </a:defRPr>
            </a:lvl1pPr>
          </a:lstStyle>
          <a:p>
            <a:r>
              <a:rPr lang="en-GB" dirty="0"/>
              <a:t>Slide Title </a:t>
            </a:r>
            <a:endParaRPr lang="en-US" dirty="0"/>
          </a:p>
        </p:txBody>
      </p:sp>
      <p:sp>
        <p:nvSpPr>
          <p:cNvPr id="4" name="Slide Number Placeholder 5">
            <a:extLst>
              <a:ext uri="{FF2B5EF4-FFF2-40B4-BE49-F238E27FC236}">
                <a16:creationId xmlns:a16="http://schemas.microsoft.com/office/drawing/2014/main" id="{204D9B99-16A1-1439-229D-65551CC0B7E3}"/>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bg1"/>
                </a:solidFill>
                <a:latin typeface="Century Gothic" panose="020B0502020202020204" pitchFamily="34" charset="0"/>
              </a:defRPr>
            </a:lvl1pPr>
          </a:lstStyle>
          <a:p>
            <a:r>
              <a:rPr lang="en-GB" dirty="0"/>
              <a:t>© PSHE Association 2025</a:t>
            </a:r>
          </a:p>
        </p:txBody>
      </p:sp>
      <p:pic>
        <p:nvPicPr>
          <p:cNvPr id="6" name="Picture 5" descr="A close-up of a logo&#10;&#10;Description automatically generated">
            <a:extLst>
              <a:ext uri="{FF2B5EF4-FFF2-40B4-BE49-F238E27FC236}">
                <a16:creationId xmlns:a16="http://schemas.microsoft.com/office/drawing/2014/main" id="{7ACA3B22-4942-ACF7-0619-C7AEE199A7EB}"/>
              </a:ext>
            </a:extLst>
          </p:cNvPr>
          <p:cNvPicPr>
            <a:picLocks noChangeAspect="1"/>
          </p:cNvPicPr>
          <p:nvPr userDrawn="1"/>
        </p:nvPicPr>
        <p:blipFill>
          <a:blip r:embed="rId2"/>
          <a:stretch>
            <a:fillRect/>
          </a:stretch>
        </p:blipFill>
        <p:spPr>
          <a:xfrm>
            <a:off x="8091328" y="349230"/>
            <a:ext cx="1479392" cy="301845"/>
          </a:xfrm>
          <a:prstGeom prst="rect">
            <a:avLst/>
          </a:prstGeom>
        </p:spPr>
      </p:pic>
    </p:spTree>
    <p:extLst>
      <p:ext uri="{BB962C8B-B14F-4D97-AF65-F5344CB8AC3E}">
        <p14:creationId xmlns:p14="http://schemas.microsoft.com/office/powerpoint/2010/main" val="252286746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P/SF - Split colour_2">
    <p:bg>
      <p:bgPr>
        <a:solidFill>
          <a:schemeClr val="accent2"/>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3CEEA4C-7B80-A173-7D86-342250889FF2}"/>
              </a:ext>
            </a:extLst>
          </p:cNvPr>
          <p:cNvSpPr/>
          <p:nvPr userDrawn="1"/>
        </p:nvSpPr>
        <p:spPr>
          <a:xfrm>
            <a:off x="4953000" y="0"/>
            <a:ext cx="4953000" cy="6858000"/>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36CA1BF-517C-C88D-2B38-99CCD97DD49D}"/>
              </a:ext>
            </a:extLst>
          </p:cNvPr>
          <p:cNvSpPr>
            <a:spLocks noGrp="1"/>
          </p:cNvSpPr>
          <p:nvPr>
            <p:ph sz="half" idx="10"/>
          </p:nvPr>
        </p:nvSpPr>
        <p:spPr>
          <a:xfrm>
            <a:off x="232915" y="1303304"/>
            <a:ext cx="4556573" cy="4368246"/>
          </a:xfrm>
        </p:spPr>
        <p:txBody>
          <a:bodyPr>
            <a:normAutofit/>
          </a:bodyPr>
          <a:lstStyle>
            <a:lvl1pPr marL="0" indent="0">
              <a:lnSpc>
                <a:spcPts val="2600"/>
              </a:lnSpc>
              <a:spcBef>
                <a:spcPts val="1000"/>
              </a:spcBef>
              <a:spcAft>
                <a:spcPts val="1600"/>
              </a:spcAft>
              <a:buNone/>
              <a:defRPr sz="2000">
                <a:solidFill>
                  <a:schemeClr val="tx1"/>
                </a:solidFill>
              </a:defRPr>
            </a:lvl1pPr>
          </a:lstStyle>
          <a:p>
            <a:pPr lvl="0"/>
            <a:endParaRPr lang="en-US" dirty="0"/>
          </a:p>
        </p:txBody>
      </p:sp>
      <p:sp>
        <p:nvSpPr>
          <p:cNvPr id="11" name="Title 1">
            <a:extLst>
              <a:ext uri="{FF2B5EF4-FFF2-40B4-BE49-F238E27FC236}">
                <a16:creationId xmlns:a16="http://schemas.microsoft.com/office/drawing/2014/main" id="{66808BD4-868A-01E5-9854-911DA2F64AC9}"/>
              </a:ext>
            </a:extLst>
          </p:cNvPr>
          <p:cNvSpPr>
            <a:spLocks noGrp="1"/>
          </p:cNvSpPr>
          <p:nvPr>
            <p:ph type="title" hasCustomPrompt="1"/>
          </p:nvPr>
        </p:nvSpPr>
        <p:spPr>
          <a:xfrm>
            <a:off x="233593" y="543878"/>
            <a:ext cx="4555940" cy="694054"/>
          </a:xfrm>
        </p:spPr>
        <p:txBody>
          <a:bodyPr anchor="b">
            <a:noAutofit/>
          </a:bodyPr>
          <a:lstStyle>
            <a:lvl1pPr>
              <a:lnSpc>
                <a:spcPts val="4300"/>
              </a:lnSpc>
              <a:spcBef>
                <a:spcPts val="2600"/>
              </a:spcBef>
              <a:defRPr sz="3600">
                <a:solidFill>
                  <a:schemeClr val="tx1"/>
                </a:solidFill>
              </a:defRPr>
            </a:lvl1pPr>
          </a:lstStyle>
          <a:p>
            <a:r>
              <a:rPr lang="en-GB" dirty="0"/>
              <a:t>Slide Title </a:t>
            </a:r>
            <a:endParaRPr lang="en-US" dirty="0"/>
          </a:p>
        </p:txBody>
      </p:sp>
      <p:sp>
        <p:nvSpPr>
          <p:cNvPr id="4" name="Slide Number Placeholder 5">
            <a:extLst>
              <a:ext uri="{FF2B5EF4-FFF2-40B4-BE49-F238E27FC236}">
                <a16:creationId xmlns:a16="http://schemas.microsoft.com/office/drawing/2014/main" id="{5812DDA2-600D-39EF-8908-5F862280EB9A}"/>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bg1"/>
                </a:solidFill>
                <a:latin typeface="Century Gothic" panose="020B0502020202020204" pitchFamily="34" charset="0"/>
              </a:defRPr>
            </a:lvl1pPr>
          </a:lstStyle>
          <a:p>
            <a:r>
              <a:rPr lang="en-GB" dirty="0"/>
              <a:t>© PSHE Association 2025</a:t>
            </a:r>
          </a:p>
        </p:txBody>
      </p:sp>
      <p:pic>
        <p:nvPicPr>
          <p:cNvPr id="6" name="Picture 5" descr="A close-up of a logo&#10;&#10;Description automatically generated">
            <a:extLst>
              <a:ext uri="{FF2B5EF4-FFF2-40B4-BE49-F238E27FC236}">
                <a16:creationId xmlns:a16="http://schemas.microsoft.com/office/drawing/2014/main" id="{175C2B04-A6F0-20FB-6395-8F3F5F392CD7}"/>
              </a:ext>
            </a:extLst>
          </p:cNvPr>
          <p:cNvPicPr>
            <a:picLocks noChangeAspect="1"/>
          </p:cNvPicPr>
          <p:nvPr userDrawn="1"/>
        </p:nvPicPr>
        <p:blipFill>
          <a:blip r:embed="rId2"/>
          <a:stretch>
            <a:fillRect/>
          </a:stretch>
        </p:blipFill>
        <p:spPr>
          <a:xfrm>
            <a:off x="8091328" y="349230"/>
            <a:ext cx="1479392" cy="301845"/>
          </a:xfrm>
          <a:prstGeom prst="rect">
            <a:avLst/>
          </a:prstGeom>
        </p:spPr>
      </p:pic>
    </p:spTree>
    <p:extLst>
      <p:ext uri="{BB962C8B-B14F-4D97-AF65-F5344CB8AC3E}">
        <p14:creationId xmlns:p14="http://schemas.microsoft.com/office/powerpoint/2010/main" val="316253509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P/SF - Split colour_3">
    <p:bg>
      <p:bgPr>
        <a:solidFill>
          <a:schemeClr val="accent4"/>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3CEEA4C-7B80-A173-7D86-342250889FF2}"/>
              </a:ext>
            </a:extLst>
          </p:cNvPr>
          <p:cNvSpPr/>
          <p:nvPr userDrawn="1"/>
        </p:nvSpPr>
        <p:spPr>
          <a:xfrm>
            <a:off x="4953000" y="0"/>
            <a:ext cx="4953000" cy="6858000"/>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36CA1BF-517C-C88D-2B38-99CCD97DD49D}"/>
              </a:ext>
            </a:extLst>
          </p:cNvPr>
          <p:cNvSpPr>
            <a:spLocks noGrp="1"/>
          </p:cNvSpPr>
          <p:nvPr>
            <p:ph sz="half" idx="10"/>
          </p:nvPr>
        </p:nvSpPr>
        <p:spPr>
          <a:xfrm>
            <a:off x="232915" y="1303304"/>
            <a:ext cx="4556573" cy="4368246"/>
          </a:xfrm>
        </p:spPr>
        <p:txBody>
          <a:bodyPr>
            <a:normAutofit/>
          </a:bodyPr>
          <a:lstStyle>
            <a:lvl1pPr marL="0" indent="0">
              <a:lnSpc>
                <a:spcPts val="2600"/>
              </a:lnSpc>
              <a:spcBef>
                <a:spcPts val="1000"/>
              </a:spcBef>
              <a:spcAft>
                <a:spcPts val="1600"/>
              </a:spcAft>
              <a:buNone/>
              <a:defRPr sz="2000">
                <a:solidFill>
                  <a:schemeClr val="bg1"/>
                </a:solidFill>
              </a:defRPr>
            </a:lvl1pPr>
          </a:lstStyle>
          <a:p>
            <a:pPr lvl="0"/>
            <a:endParaRPr lang="en-US"/>
          </a:p>
        </p:txBody>
      </p:sp>
      <p:sp>
        <p:nvSpPr>
          <p:cNvPr id="11" name="Title 1">
            <a:extLst>
              <a:ext uri="{FF2B5EF4-FFF2-40B4-BE49-F238E27FC236}">
                <a16:creationId xmlns:a16="http://schemas.microsoft.com/office/drawing/2014/main" id="{66808BD4-868A-01E5-9854-911DA2F64AC9}"/>
              </a:ext>
            </a:extLst>
          </p:cNvPr>
          <p:cNvSpPr>
            <a:spLocks noGrp="1"/>
          </p:cNvSpPr>
          <p:nvPr>
            <p:ph type="title" hasCustomPrompt="1"/>
          </p:nvPr>
        </p:nvSpPr>
        <p:spPr>
          <a:xfrm>
            <a:off x="233593" y="543878"/>
            <a:ext cx="4555940" cy="694054"/>
          </a:xfrm>
        </p:spPr>
        <p:txBody>
          <a:bodyPr anchor="b">
            <a:noAutofit/>
          </a:bodyPr>
          <a:lstStyle>
            <a:lvl1pPr>
              <a:lnSpc>
                <a:spcPts val="4300"/>
              </a:lnSpc>
              <a:spcBef>
                <a:spcPts val="2600"/>
              </a:spcBef>
              <a:defRPr sz="3600">
                <a:solidFill>
                  <a:schemeClr val="bg1"/>
                </a:solidFill>
              </a:defRPr>
            </a:lvl1pPr>
          </a:lstStyle>
          <a:p>
            <a:r>
              <a:rPr lang="en-GB" dirty="0"/>
              <a:t>Slide Title </a:t>
            </a:r>
            <a:endParaRPr lang="en-US" dirty="0"/>
          </a:p>
        </p:txBody>
      </p:sp>
      <p:sp>
        <p:nvSpPr>
          <p:cNvPr id="4" name="Slide Number Placeholder 5">
            <a:extLst>
              <a:ext uri="{FF2B5EF4-FFF2-40B4-BE49-F238E27FC236}">
                <a16:creationId xmlns:a16="http://schemas.microsoft.com/office/drawing/2014/main" id="{5DB4AB5C-EF20-8850-EB82-8781670242CB}"/>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bg1"/>
                </a:solidFill>
                <a:latin typeface="Century Gothic" panose="020B0502020202020204" pitchFamily="34" charset="0"/>
              </a:defRPr>
            </a:lvl1pPr>
          </a:lstStyle>
          <a:p>
            <a:r>
              <a:rPr lang="en-GB" dirty="0"/>
              <a:t>© PSHE Association 2025</a:t>
            </a:r>
          </a:p>
        </p:txBody>
      </p:sp>
      <p:pic>
        <p:nvPicPr>
          <p:cNvPr id="6" name="Picture 5" descr="A close-up of a logo&#10;&#10;Description automatically generated">
            <a:extLst>
              <a:ext uri="{FF2B5EF4-FFF2-40B4-BE49-F238E27FC236}">
                <a16:creationId xmlns:a16="http://schemas.microsoft.com/office/drawing/2014/main" id="{B17B6D2A-E18E-5FBE-7417-6D4066704001}"/>
              </a:ext>
            </a:extLst>
          </p:cNvPr>
          <p:cNvPicPr>
            <a:picLocks noChangeAspect="1"/>
          </p:cNvPicPr>
          <p:nvPr userDrawn="1"/>
        </p:nvPicPr>
        <p:blipFill>
          <a:blip r:embed="rId2"/>
          <a:stretch>
            <a:fillRect/>
          </a:stretch>
        </p:blipFill>
        <p:spPr>
          <a:xfrm>
            <a:off x="8091328" y="349230"/>
            <a:ext cx="1479392" cy="301845"/>
          </a:xfrm>
          <a:prstGeom prst="rect">
            <a:avLst/>
          </a:prstGeom>
        </p:spPr>
      </p:pic>
    </p:spTree>
    <p:extLst>
      <p:ext uri="{BB962C8B-B14F-4D97-AF65-F5344CB8AC3E}">
        <p14:creationId xmlns:p14="http://schemas.microsoft.com/office/powerpoint/2010/main" val="42226543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F - Two Content">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44A921C7-92B9-0BC1-711C-79266BA87B97}"/>
              </a:ext>
            </a:extLst>
          </p:cNvPr>
          <p:cNvSpPr>
            <a:spLocks noGrp="1"/>
          </p:cNvSpPr>
          <p:nvPr>
            <p:ph type="title" hasCustomPrompt="1"/>
          </p:nvPr>
        </p:nvSpPr>
        <p:spPr>
          <a:xfrm>
            <a:off x="224154" y="587217"/>
            <a:ext cx="7764145" cy="694054"/>
          </a:xfrm>
        </p:spPr>
        <p:txBody>
          <a:bodyPr>
            <a:noAutofit/>
          </a:bodyPr>
          <a:lstStyle>
            <a:lvl1pPr>
              <a:defRPr sz="3600">
                <a:solidFill>
                  <a:schemeClr val="accent2"/>
                </a:solidFill>
              </a:defRPr>
            </a:lvl1pPr>
          </a:lstStyle>
          <a:p>
            <a:r>
              <a:rPr lang="en-GB" dirty="0"/>
              <a:t>Slide Title </a:t>
            </a:r>
            <a:endParaRPr lang="en-US" dirty="0"/>
          </a:p>
        </p:txBody>
      </p:sp>
      <p:sp>
        <p:nvSpPr>
          <p:cNvPr id="5" name="Slide Number Placeholder 5">
            <a:extLst>
              <a:ext uri="{FF2B5EF4-FFF2-40B4-BE49-F238E27FC236}">
                <a16:creationId xmlns:a16="http://schemas.microsoft.com/office/drawing/2014/main" id="{11E814DC-1E0D-B3C4-E921-FD6C48AD1CA4}"/>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tx1"/>
                </a:solidFill>
                <a:latin typeface="Century Gothic" panose="020B0502020202020204" pitchFamily="34" charset="0"/>
              </a:defRPr>
            </a:lvl1pPr>
          </a:lstStyle>
          <a:p>
            <a:r>
              <a:rPr lang="en-GB" dirty="0"/>
              <a:t>© PSHE Association 2025</a:t>
            </a:r>
          </a:p>
        </p:txBody>
      </p:sp>
      <p:pic>
        <p:nvPicPr>
          <p:cNvPr id="6" name="Picture 5" descr="A close-up of a logo&#10;&#10;Description automatically generated">
            <a:extLst>
              <a:ext uri="{FF2B5EF4-FFF2-40B4-BE49-F238E27FC236}">
                <a16:creationId xmlns:a16="http://schemas.microsoft.com/office/drawing/2014/main" id="{B3417A30-B4D9-92DB-F5A3-C9925D8271AA}"/>
              </a:ext>
            </a:extLst>
          </p:cNvPr>
          <p:cNvPicPr>
            <a:picLocks noChangeAspect="1"/>
          </p:cNvPicPr>
          <p:nvPr userDrawn="1"/>
        </p:nvPicPr>
        <p:blipFill>
          <a:blip r:embed="rId2"/>
          <a:stretch>
            <a:fillRect/>
          </a:stretch>
        </p:blipFill>
        <p:spPr>
          <a:xfrm>
            <a:off x="8091328" y="349230"/>
            <a:ext cx="1479392" cy="301845"/>
          </a:xfrm>
          <a:prstGeom prst="rect">
            <a:avLst/>
          </a:prstGeom>
        </p:spPr>
      </p:pic>
      <p:sp>
        <p:nvSpPr>
          <p:cNvPr id="8" name="TextBox 7">
            <a:extLst>
              <a:ext uri="{FF2B5EF4-FFF2-40B4-BE49-F238E27FC236}">
                <a16:creationId xmlns:a16="http://schemas.microsoft.com/office/drawing/2014/main" id="{CA21E51A-7D15-AE01-90B6-B6735F141750}"/>
              </a:ext>
            </a:extLst>
          </p:cNvPr>
          <p:cNvSpPr txBox="1"/>
          <p:nvPr userDrawn="1"/>
        </p:nvSpPr>
        <p:spPr>
          <a:xfrm>
            <a:off x="239605" y="6450755"/>
            <a:ext cx="6195917" cy="261610"/>
          </a:xfrm>
          <a:prstGeom prst="rect">
            <a:avLst/>
          </a:prstGeom>
          <a:noFill/>
        </p:spPr>
        <p:txBody>
          <a:bodyPr wrap="square" rtlCol="0">
            <a:spAutoFit/>
          </a:bodyPr>
          <a:lstStyle/>
          <a:p>
            <a:r>
              <a:rPr lang="en-US" sz="1050" dirty="0">
                <a:solidFill>
                  <a:schemeClr val="tx1"/>
                </a:solidFill>
                <a:latin typeface="Century Gothic" panose="020B0502020202020204" pitchFamily="34" charset="0"/>
              </a:rPr>
              <a:t>Teacher slide</a:t>
            </a:r>
          </a:p>
        </p:txBody>
      </p:sp>
      <p:sp>
        <p:nvSpPr>
          <p:cNvPr id="7" name="Content Placeholder 2">
            <a:extLst>
              <a:ext uri="{FF2B5EF4-FFF2-40B4-BE49-F238E27FC236}">
                <a16:creationId xmlns:a16="http://schemas.microsoft.com/office/drawing/2014/main" id="{7661C6D7-480C-736D-C569-E580895EDC0A}"/>
              </a:ext>
            </a:extLst>
          </p:cNvPr>
          <p:cNvSpPr>
            <a:spLocks noGrp="1"/>
          </p:cNvSpPr>
          <p:nvPr>
            <p:ph sz="half" idx="12"/>
          </p:nvPr>
        </p:nvSpPr>
        <p:spPr>
          <a:xfrm>
            <a:off x="234315" y="1333462"/>
            <a:ext cx="3748405" cy="4937321"/>
          </a:xfrm>
        </p:spPr>
        <p:txBody>
          <a:bodyPr>
            <a:noAutofit/>
          </a:bodyPr>
          <a:lstStyle>
            <a:lvl1pPr marL="0" indent="0">
              <a:lnSpc>
                <a:spcPts val="2500"/>
              </a:lnSpc>
              <a:spcBef>
                <a:spcPts val="1000"/>
              </a:spcBef>
              <a:spcAft>
                <a:spcPts val="1600"/>
              </a:spcAft>
              <a:buNone/>
              <a:defRPr sz="2000"/>
            </a:lvl1pPr>
          </a:lstStyle>
          <a:p>
            <a:pPr lvl="0"/>
            <a:endParaRPr lang="en-US" dirty="0"/>
          </a:p>
        </p:txBody>
      </p:sp>
      <p:sp>
        <p:nvSpPr>
          <p:cNvPr id="11" name="Content Placeholder 2">
            <a:extLst>
              <a:ext uri="{FF2B5EF4-FFF2-40B4-BE49-F238E27FC236}">
                <a16:creationId xmlns:a16="http://schemas.microsoft.com/office/drawing/2014/main" id="{E2B39478-AF5F-125E-D828-29CBB65F0DEB}"/>
              </a:ext>
            </a:extLst>
          </p:cNvPr>
          <p:cNvSpPr>
            <a:spLocks noGrp="1"/>
          </p:cNvSpPr>
          <p:nvPr>
            <p:ph sz="half" idx="13"/>
          </p:nvPr>
        </p:nvSpPr>
        <p:spPr>
          <a:xfrm>
            <a:off x="4239895" y="1333462"/>
            <a:ext cx="3748405" cy="4937321"/>
          </a:xfrm>
        </p:spPr>
        <p:txBody>
          <a:bodyPr>
            <a:noAutofit/>
          </a:bodyPr>
          <a:lstStyle>
            <a:lvl1pPr marL="0" indent="0">
              <a:lnSpc>
                <a:spcPts val="2500"/>
              </a:lnSpc>
              <a:spcBef>
                <a:spcPts val="1000"/>
              </a:spcBef>
              <a:spcAft>
                <a:spcPts val="1600"/>
              </a:spcAft>
              <a:buNone/>
              <a:defRPr sz="2000"/>
            </a:lvl1pPr>
          </a:lstStyle>
          <a:p>
            <a:pPr lvl="0"/>
            <a:endParaRPr lang="en-US" dirty="0"/>
          </a:p>
        </p:txBody>
      </p:sp>
    </p:spTree>
    <p:extLst>
      <p:ext uri="{BB962C8B-B14F-4D97-AF65-F5344CB8AC3E}">
        <p14:creationId xmlns:p14="http://schemas.microsoft.com/office/powerpoint/2010/main" val="100486718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P/SF - Split colour_4">
    <p:bg>
      <p:bgPr>
        <a:solidFill>
          <a:schemeClr val="accent4"/>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3CEEA4C-7B80-A173-7D86-342250889FF2}"/>
              </a:ext>
            </a:extLst>
          </p:cNvPr>
          <p:cNvSpPr/>
          <p:nvPr userDrawn="1"/>
        </p:nvSpPr>
        <p:spPr>
          <a:xfrm>
            <a:off x="4953000" y="0"/>
            <a:ext cx="4953000" cy="6858000"/>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36CA1BF-517C-C88D-2B38-99CCD97DD49D}"/>
              </a:ext>
            </a:extLst>
          </p:cNvPr>
          <p:cNvSpPr>
            <a:spLocks noGrp="1"/>
          </p:cNvSpPr>
          <p:nvPr>
            <p:ph sz="half" idx="10"/>
          </p:nvPr>
        </p:nvSpPr>
        <p:spPr>
          <a:xfrm>
            <a:off x="232915" y="1303304"/>
            <a:ext cx="4556573" cy="4368246"/>
          </a:xfrm>
        </p:spPr>
        <p:txBody>
          <a:bodyPr>
            <a:normAutofit/>
          </a:bodyPr>
          <a:lstStyle>
            <a:lvl1pPr marL="0" indent="0">
              <a:lnSpc>
                <a:spcPts val="2600"/>
              </a:lnSpc>
              <a:spcBef>
                <a:spcPts val="1000"/>
              </a:spcBef>
              <a:spcAft>
                <a:spcPts val="1600"/>
              </a:spcAft>
              <a:buNone/>
              <a:defRPr sz="2000">
                <a:solidFill>
                  <a:schemeClr val="bg1"/>
                </a:solidFill>
              </a:defRPr>
            </a:lvl1pPr>
          </a:lstStyle>
          <a:p>
            <a:pPr lvl="0"/>
            <a:endParaRPr lang="en-US"/>
          </a:p>
        </p:txBody>
      </p:sp>
      <p:sp>
        <p:nvSpPr>
          <p:cNvPr id="11" name="Title 1">
            <a:extLst>
              <a:ext uri="{FF2B5EF4-FFF2-40B4-BE49-F238E27FC236}">
                <a16:creationId xmlns:a16="http://schemas.microsoft.com/office/drawing/2014/main" id="{66808BD4-868A-01E5-9854-911DA2F64AC9}"/>
              </a:ext>
            </a:extLst>
          </p:cNvPr>
          <p:cNvSpPr>
            <a:spLocks noGrp="1"/>
          </p:cNvSpPr>
          <p:nvPr>
            <p:ph type="title" hasCustomPrompt="1"/>
          </p:nvPr>
        </p:nvSpPr>
        <p:spPr>
          <a:xfrm>
            <a:off x="233593" y="543878"/>
            <a:ext cx="4555940" cy="694054"/>
          </a:xfrm>
        </p:spPr>
        <p:txBody>
          <a:bodyPr anchor="b">
            <a:noAutofit/>
          </a:bodyPr>
          <a:lstStyle>
            <a:lvl1pPr>
              <a:lnSpc>
                <a:spcPts val="4300"/>
              </a:lnSpc>
              <a:spcBef>
                <a:spcPts val="2600"/>
              </a:spcBef>
              <a:defRPr sz="3600">
                <a:solidFill>
                  <a:schemeClr val="bg1"/>
                </a:solidFill>
              </a:defRPr>
            </a:lvl1pPr>
          </a:lstStyle>
          <a:p>
            <a:r>
              <a:rPr lang="en-GB"/>
              <a:t>Slide Title </a:t>
            </a:r>
            <a:endParaRPr lang="en-US"/>
          </a:p>
        </p:txBody>
      </p:sp>
      <p:sp>
        <p:nvSpPr>
          <p:cNvPr id="4" name="Slide Number Placeholder 5">
            <a:extLst>
              <a:ext uri="{FF2B5EF4-FFF2-40B4-BE49-F238E27FC236}">
                <a16:creationId xmlns:a16="http://schemas.microsoft.com/office/drawing/2014/main" id="{9AAF77CA-0003-CF44-BA5C-74BD95180D41}"/>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bg1"/>
                </a:solidFill>
                <a:latin typeface="Century Gothic" panose="020B0502020202020204" pitchFamily="34" charset="0"/>
              </a:defRPr>
            </a:lvl1pPr>
          </a:lstStyle>
          <a:p>
            <a:r>
              <a:rPr lang="en-GB" dirty="0"/>
              <a:t>© PSHE Association 2025</a:t>
            </a:r>
          </a:p>
        </p:txBody>
      </p:sp>
      <p:pic>
        <p:nvPicPr>
          <p:cNvPr id="6" name="Picture 5" descr="A close-up of a logo&#10;&#10;Description automatically generated">
            <a:extLst>
              <a:ext uri="{FF2B5EF4-FFF2-40B4-BE49-F238E27FC236}">
                <a16:creationId xmlns:a16="http://schemas.microsoft.com/office/drawing/2014/main" id="{F5EB55A8-4926-E157-7375-23FDF913A4C5}"/>
              </a:ext>
            </a:extLst>
          </p:cNvPr>
          <p:cNvPicPr>
            <a:picLocks noChangeAspect="1"/>
          </p:cNvPicPr>
          <p:nvPr userDrawn="1"/>
        </p:nvPicPr>
        <p:blipFill>
          <a:blip r:embed="rId2"/>
          <a:stretch>
            <a:fillRect/>
          </a:stretch>
        </p:blipFill>
        <p:spPr>
          <a:xfrm>
            <a:off x="8091328" y="349230"/>
            <a:ext cx="1479392" cy="301845"/>
          </a:xfrm>
          <a:prstGeom prst="rect">
            <a:avLst/>
          </a:prstGeom>
        </p:spPr>
      </p:pic>
    </p:spTree>
    <p:extLst>
      <p:ext uri="{BB962C8B-B14F-4D97-AF65-F5344CB8AC3E}">
        <p14:creationId xmlns:p14="http://schemas.microsoft.com/office/powerpoint/2010/main" val="304406218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P/SF - Signposting-support">
    <p:bg>
      <p:bgPr>
        <a:solidFill>
          <a:schemeClr val="accent3"/>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3CEEA4C-7B80-A173-7D86-342250889FF2}"/>
              </a:ext>
            </a:extLst>
          </p:cNvPr>
          <p:cNvSpPr/>
          <p:nvPr userDrawn="1"/>
        </p:nvSpPr>
        <p:spPr>
          <a:xfrm>
            <a:off x="4953000" y="0"/>
            <a:ext cx="4953000" cy="6858000"/>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36CA1BF-517C-C88D-2B38-99CCD97DD49D}"/>
              </a:ext>
            </a:extLst>
          </p:cNvPr>
          <p:cNvSpPr>
            <a:spLocks noGrp="1"/>
          </p:cNvSpPr>
          <p:nvPr>
            <p:ph sz="half" idx="10"/>
          </p:nvPr>
        </p:nvSpPr>
        <p:spPr>
          <a:xfrm>
            <a:off x="232915" y="1303304"/>
            <a:ext cx="4556573" cy="4368246"/>
          </a:xfrm>
        </p:spPr>
        <p:txBody>
          <a:bodyPr>
            <a:normAutofit/>
          </a:bodyPr>
          <a:lstStyle>
            <a:lvl1pPr marL="0" indent="0">
              <a:lnSpc>
                <a:spcPts val="2600"/>
              </a:lnSpc>
              <a:spcBef>
                <a:spcPts val="1000"/>
              </a:spcBef>
              <a:spcAft>
                <a:spcPts val="1600"/>
              </a:spcAft>
              <a:buNone/>
              <a:defRPr sz="2000">
                <a:solidFill>
                  <a:schemeClr val="bg1"/>
                </a:solidFill>
              </a:defRPr>
            </a:lvl1pPr>
          </a:lstStyle>
          <a:p>
            <a:pPr lvl="0"/>
            <a:endParaRPr lang="en-US"/>
          </a:p>
        </p:txBody>
      </p:sp>
      <p:sp>
        <p:nvSpPr>
          <p:cNvPr id="11" name="Title 1">
            <a:extLst>
              <a:ext uri="{FF2B5EF4-FFF2-40B4-BE49-F238E27FC236}">
                <a16:creationId xmlns:a16="http://schemas.microsoft.com/office/drawing/2014/main" id="{66808BD4-868A-01E5-9854-911DA2F64AC9}"/>
              </a:ext>
            </a:extLst>
          </p:cNvPr>
          <p:cNvSpPr>
            <a:spLocks noGrp="1"/>
          </p:cNvSpPr>
          <p:nvPr>
            <p:ph type="title" hasCustomPrompt="1"/>
          </p:nvPr>
        </p:nvSpPr>
        <p:spPr>
          <a:xfrm>
            <a:off x="233593" y="543878"/>
            <a:ext cx="4555940" cy="694054"/>
          </a:xfrm>
        </p:spPr>
        <p:txBody>
          <a:bodyPr anchor="b">
            <a:noAutofit/>
          </a:bodyPr>
          <a:lstStyle>
            <a:lvl1pPr>
              <a:lnSpc>
                <a:spcPts val="4300"/>
              </a:lnSpc>
              <a:spcBef>
                <a:spcPts val="2600"/>
              </a:spcBef>
              <a:defRPr sz="3600">
                <a:solidFill>
                  <a:schemeClr val="bg1"/>
                </a:solidFill>
              </a:defRPr>
            </a:lvl1pPr>
          </a:lstStyle>
          <a:p>
            <a:r>
              <a:rPr lang="en-GB"/>
              <a:t>Slide Title </a:t>
            </a:r>
            <a:endParaRPr lang="en-US"/>
          </a:p>
        </p:txBody>
      </p:sp>
      <p:sp>
        <p:nvSpPr>
          <p:cNvPr id="4" name="Slide Number Placeholder 5">
            <a:extLst>
              <a:ext uri="{FF2B5EF4-FFF2-40B4-BE49-F238E27FC236}">
                <a16:creationId xmlns:a16="http://schemas.microsoft.com/office/drawing/2014/main" id="{DBC81B4D-ABA1-715B-52EE-40D32F09B96B}"/>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bg1"/>
                </a:solidFill>
                <a:latin typeface="Century Gothic" panose="020B0502020202020204" pitchFamily="34" charset="0"/>
              </a:defRPr>
            </a:lvl1pPr>
          </a:lstStyle>
          <a:p>
            <a:r>
              <a:rPr lang="en-GB" dirty="0"/>
              <a:t>© PSHE Association 2025</a:t>
            </a:r>
          </a:p>
        </p:txBody>
      </p:sp>
      <p:pic>
        <p:nvPicPr>
          <p:cNvPr id="6" name="Picture 5" descr="A close-up of a logo&#10;&#10;Description automatically generated">
            <a:extLst>
              <a:ext uri="{FF2B5EF4-FFF2-40B4-BE49-F238E27FC236}">
                <a16:creationId xmlns:a16="http://schemas.microsoft.com/office/drawing/2014/main" id="{4A65BD89-9C36-683A-1339-04B2639CB305}"/>
              </a:ext>
            </a:extLst>
          </p:cNvPr>
          <p:cNvPicPr>
            <a:picLocks noChangeAspect="1"/>
          </p:cNvPicPr>
          <p:nvPr userDrawn="1"/>
        </p:nvPicPr>
        <p:blipFill>
          <a:blip r:embed="rId2"/>
          <a:stretch>
            <a:fillRect/>
          </a:stretch>
        </p:blipFill>
        <p:spPr>
          <a:xfrm>
            <a:off x="8091328" y="349230"/>
            <a:ext cx="1479392" cy="301845"/>
          </a:xfrm>
          <a:prstGeom prst="rect">
            <a:avLst/>
          </a:prstGeom>
        </p:spPr>
      </p:pic>
    </p:spTree>
    <p:extLst>
      <p:ext uri="{BB962C8B-B14F-4D97-AF65-F5344CB8AC3E}">
        <p14:creationId xmlns:p14="http://schemas.microsoft.com/office/powerpoint/2010/main" val="51363990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P/SF - plain white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4C8D52-B310-B426-CA75-DA7EB0182F1B}"/>
              </a:ext>
            </a:extLst>
          </p:cNvPr>
          <p:cNvSpPr>
            <a:spLocks noGrp="1"/>
          </p:cNvSpPr>
          <p:nvPr>
            <p:ph type="title" hasCustomPrompt="1"/>
          </p:nvPr>
        </p:nvSpPr>
        <p:spPr>
          <a:xfrm>
            <a:off x="233592" y="543878"/>
            <a:ext cx="7749945" cy="694054"/>
          </a:xfrm>
        </p:spPr>
        <p:txBody>
          <a:bodyPr anchor="b">
            <a:noAutofit/>
          </a:bodyPr>
          <a:lstStyle>
            <a:lvl1pPr>
              <a:lnSpc>
                <a:spcPts val="4300"/>
              </a:lnSpc>
              <a:spcBef>
                <a:spcPts val="2600"/>
              </a:spcBef>
              <a:defRPr sz="3600">
                <a:solidFill>
                  <a:schemeClr val="tx2"/>
                </a:solidFill>
              </a:defRPr>
            </a:lvl1pPr>
          </a:lstStyle>
          <a:p>
            <a:r>
              <a:rPr lang="en-GB" dirty="0"/>
              <a:t>Slide Title </a:t>
            </a:r>
            <a:endParaRPr lang="en-US" dirty="0"/>
          </a:p>
        </p:txBody>
      </p:sp>
      <p:sp>
        <p:nvSpPr>
          <p:cNvPr id="5" name="Slide Number Placeholder 5">
            <a:extLst>
              <a:ext uri="{FF2B5EF4-FFF2-40B4-BE49-F238E27FC236}">
                <a16:creationId xmlns:a16="http://schemas.microsoft.com/office/drawing/2014/main" id="{958A4896-A8F8-0D7A-AE31-BEA33E1F14B1}"/>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tx1">
                    <a:lumMod val="50000"/>
                    <a:lumOff val="50000"/>
                  </a:schemeClr>
                </a:solidFill>
                <a:latin typeface="Century Gothic" panose="020B0502020202020204" pitchFamily="34" charset="0"/>
              </a:defRPr>
            </a:lvl1pPr>
          </a:lstStyle>
          <a:p>
            <a:r>
              <a:rPr lang="en-GB" dirty="0"/>
              <a:t>© PSHE Association 2025</a:t>
            </a:r>
          </a:p>
        </p:txBody>
      </p:sp>
      <p:pic>
        <p:nvPicPr>
          <p:cNvPr id="6" name="Google Shape;109;p36">
            <a:extLst>
              <a:ext uri="{FF2B5EF4-FFF2-40B4-BE49-F238E27FC236}">
                <a16:creationId xmlns:a16="http://schemas.microsoft.com/office/drawing/2014/main" id="{E401EC68-85B4-3C77-2F17-799936FA93CA}"/>
              </a:ext>
            </a:extLst>
          </p:cNvPr>
          <p:cNvPicPr preferRelativeResize="0"/>
          <p:nvPr userDrawn="1"/>
        </p:nvPicPr>
        <p:blipFill rotWithShape="1">
          <a:blip r:embed="rId2">
            <a:alphaModFix/>
          </a:blip>
          <a:srcRect/>
          <a:stretch/>
        </p:blipFill>
        <p:spPr>
          <a:xfrm>
            <a:off x="8091329" y="336172"/>
            <a:ext cx="1479391" cy="301845"/>
          </a:xfrm>
          <a:prstGeom prst="rect">
            <a:avLst/>
          </a:prstGeom>
          <a:noFill/>
          <a:ln>
            <a:noFill/>
          </a:ln>
        </p:spPr>
      </p:pic>
    </p:spTree>
    <p:extLst>
      <p:ext uri="{BB962C8B-B14F-4D97-AF65-F5344CB8AC3E}">
        <p14:creationId xmlns:p14="http://schemas.microsoft.com/office/powerpoint/2010/main" val="11855479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F - Objectives and outcomes ">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7820D2D3-8DD0-D76F-BFCE-2417C10F4D87}"/>
              </a:ext>
            </a:extLst>
          </p:cNvPr>
          <p:cNvSpPr txBox="1">
            <a:spLocks/>
          </p:cNvSpPr>
          <p:nvPr userDrawn="1"/>
        </p:nvSpPr>
        <p:spPr>
          <a:xfrm>
            <a:off x="4059555" y="640634"/>
            <a:ext cx="3748405" cy="694054"/>
          </a:xfrm>
          <a:prstGeom prst="rect">
            <a:avLst/>
          </a:prstGeom>
        </p:spPr>
        <p:txBody>
          <a:bodyPr vert="horz" lIns="91440" tIns="45720" rIns="91440" bIns="45720" rtlCol="0" anchor="ctr">
            <a:noAutofit/>
          </a:bodyPr>
          <a:lstStyle>
            <a:lvl1pPr algn="l" defTabSz="990570" rtl="0" eaLnBrk="1" latinLnBrk="0" hangingPunct="1">
              <a:lnSpc>
                <a:spcPct val="90000"/>
              </a:lnSpc>
              <a:spcBef>
                <a:spcPct val="0"/>
              </a:spcBef>
              <a:buNone/>
              <a:defRPr sz="4000" b="1" kern="1200">
                <a:solidFill>
                  <a:schemeClr val="accent2"/>
                </a:solidFill>
                <a:latin typeface="Century Gothic" panose="020B0502020202020204" pitchFamily="34" charset="0"/>
                <a:ea typeface="+mj-ea"/>
                <a:cs typeface="+mj-cs"/>
              </a:defRPr>
            </a:lvl1pPr>
          </a:lstStyle>
          <a:p>
            <a:r>
              <a:rPr lang="en-GB" sz="2400" dirty="0">
                <a:solidFill>
                  <a:schemeClr val="accent2"/>
                </a:solidFill>
              </a:rPr>
              <a:t>Learning outcomes  </a:t>
            </a:r>
            <a:endParaRPr lang="en-US" sz="2400" dirty="0">
              <a:solidFill>
                <a:schemeClr val="accent2"/>
              </a:solidFill>
            </a:endParaRPr>
          </a:p>
        </p:txBody>
      </p:sp>
      <p:sp>
        <p:nvSpPr>
          <p:cNvPr id="4" name="Title 1">
            <a:extLst>
              <a:ext uri="{FF2B5EF4-FFF2-40B4-BE49-F238E27FC236}">
                <a16:creationId xmlns:a16="http://schemas.microsoft.com/office/drawing/2014/main" id="{A51FCE47-53E5-07EF-4FA1-81F7FF144F70}"/>
              </a:ext>
            </a:extLst>
          </p:cNvPr>
          <p:cNvSpPr txBox="1">
            <a:spLocks/>
          </p:cNvSpPr>
          <p:nvPr userDrawn="1"/>
        </p:nvSpPr>
        <p:spPr>
          <a:xfrm>
            <a:off x="226695" y="640634"/>
            <a:ext cx="3748405" cy="694054"/>
          </a:xfrm>
          <a:prstGeom prst="rect">
            <a:avLst/>
          </a:prstGeom>
        </p:spPr>
        <p:txBody>
          <a:bodyPr vert="horz" lIns="91440" tIns="45720" rIns="91440" bIns="45720" rtlCol="0" anchor="ctr">
            <a:noAutofit/>
          </a:bodyPr>
          <a:lstStyle>
            <a:lvl1pPr algn="l" defTabSz="990570" rtl="0" eaLnBrk="1" latinLnBrk="0" hangingPunct="1">
              <a:lnSpc>
                <a:spcPct val="90000"/>
              </a:lnSpc>
              <a:spcBef>
                <a:spcPct val="0"/>
              </a:spcBef>
              <a:buNone/>
              <a:defRPr sz="4000" b="1" kern="1200">
                <a:solidFill>
                  <a:schemeClr val="accent2"/>
                </a:solidFill>
                <a:latin typeface="Century Gothic" panose="020B0502020202020204" pitchFamily="34" charset="0"/>
                <a:ea typeface="+mj-ea"/>
                <a:cs typeface="+mj-cs"/>
              </a:defRPr>
            </a:lvl1pPr>
          </a:lstStyle>
          <a:p>
            <a:r>
              <a:rPr lang="en-GB" sz="2400" dirty="0">
                <a:solidFill>
                  <a:schemeClr val="accent2"/>
                </a:solidFill>
              </a:rPr>
              <a:t>Learning objective  </a:t>
            </a:r>
            <a:endParaRPr lang="en-US" sz="2400" dirty="0">
              <a:solidFill>
                <a:schemeClr val="accent2"/>
              </a:solidFill>
            </a:endParaRPr>
          </a:p>
        </p:txBody>
      </p:sp>
      <p:cxnSp>
        <p:nvCxnSpPr>
          <p:cNvPr id="12" name="Straight Connector 11">
            <a:extLst>
              <a:ext uri="{FF2B5EF4-FFF2-40B4-BE49-F238E27FC236}">
                <a16:creationId xmlns:a16="http://schemas.microsoft.com/office/drawing/2014/main" id="{56F37032-E1C3-E0DE-071E-9FCF250FC0E6}"/>
              </a:ext>
            </a:extLst>
          </p:cNvPr>
          <p:cNvCxnSpPr>
            <a:cxnSpLocks/>
          </p:cNvCxnSpPr>
          <p:nvPr userDrawn="1"/>
        </p:nvCxnSpPr>
        <p:spPr>
          <a:xfrm>
            <a:off x="3878580" y="833120"/>
            <a:ext cx="15240" cy="515056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Slide Number Placeholder 5">
            <a:extLst>
              <a:ext uri="{FF2B5EF4-FFF2-40B4-BE49-F238E27FC236}">
                <a16:creationId xmlns:a16="http://schemas.microsoft.com/office/drawing/2014/main" id="{4E170FC3-5D8D-2B8A-AF24-4AE2FCA38D89}"/>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tx1"/>
                </a:solidFill>
                <a:latin typeface="Century Gothic" panose="020B0502020202020204" pitchFamily="34" charset="0"/>
              </a:defRPr>
            </a:lvl1pPr>
          </a:lstStyle>
          <a:p>
            <a:r>
              <a:rPr lang="en-GB" dirty="0"/>
              <a:t>© PSHE Association 2025</a:t>
            </a:r>
          </a:p>
        </p:txBody>
      </p:sp>
      <p:pic>
        <p:nvPicPr>
          <p:cNvPr id="5" name="Picture 4" descr="A close-up of a logo&#10;&#10;Description automatically generated">
            <a:extLst>
              <a:ext uri="{FF2B5EF4-FFF2-40B4-BE49-F238E27FC236}">
                <a16:creationId xmlns:a16="http://schemas.microsoft.com/office/drawing/2014/main" id="{E89A8514-0B3D-0DC7-CDC1-808BBA75285B}"/>
              </a:ext>
            </a:extLst>
          </p:cNvPr>
          <p:cNvPicPr>
            <a:picLocks noChangeAspect="1"/>
          </p:cNvPicPr>
          <p:nvPr userDrawn="1"/>
        </p:nvPicPr>
        <p:blipFill>
          <a:blip r:embed="rId2"/>
          <a:stretch>
            <a:fillRect/>
          </a:stretch>
        </p:blipFill>
        <p:spPr>
          <a:xfrm>
            <a:off x="8091328" y="349230"/>
            <a:ext cx="1479392" cy="301845"/>
          </a:xfrm>
          <a:prstGeom prst="rect">
            <a:avLst/>
          </a:prstGeom>
        </p:spPr>
      </p:pic>
      <p:sp>
        <p:nvSpPr>
          <p:cNvPr id="7" name="TextBox 6">
            <a:extLst>
              <a:ext uri="{FF2B5EF4-FFF2-40B4-BE49-F238E27FC236}">
                <a16:creationId xmlns:a16="http://schemas.microsoft.com/office/drawing/2014/main" id="{5B05C901-90D1-FED7-EA87-46C6A27A6E9A}"/>
              </a:ext>
            </a:extLst>
          </p:cNvPr>
          <p:cNvSpPr txBox="1"/>
          <p:nvPr userDrawn="1"/>
        </p:nvSpPr>
        <p:spPr>
          <a:xfrm>
            <a:off x="239605" y="6450755"/>
            <a:ext cx="6195917" cy="261610"/>
          </a:xfrm>
          <a:prstGeom prst="rect">
            <a:avLst/>
          </a:prstGeom>
          <a:noFill/>
        </p:spPr>
        <p:txBody>
          <a:bodyPr wrap="square" rtlCol="0">
            <a:spAutoFit/>
          </a:bodyPr>
          <a:lstStyle/>
          <a:p>
            <a:r>
              <a:rPr lang="en-US" sz="1050" dirty="0">
                <a:solidFill>
                  <a:schemeClr val="tx1"/>
                </a:solidFill>
                <a:latin typeface="Century Gothic" panose="020B0502020202020204" pitchFamily="34" charset="0"/>
              </a:rPr>
              <a:t>Teacher slide</a:t>
            </a:r>
          </a:p>
        </p:txBody>
      </p:sp>
      <p:sp>
        <p:nvSpPr>
          <p:cNvPr id="11" name="Content Placeholder 2">
            <a:extLst>
              <a:ext uri="{FF2B5EF4-FFF2-40B4-BE49-F238E27FC236}">
                <a16:creationId xmlns:a16="http://schemas.microsoft.com/office/drawing/2014/main" id="{80F89E4D-8605-8B87-FBD0-B8AC80F2EE36}"/>
              </a:ext>
            </a:extLst>
          </p:cNvPr>
          <p:cNvSpPr>
            <a:spLocks noGrp="1"/>
          </p:cNvSpPr>
          <p:nvPr>
            <p:ph sz="half" idx="12"/>
          </p:nvPr>
        </p:nvSpPr>
        <p:spPr>
          <a:xfrm>
            <a:off x="234315" y="1333463"/>
            <a:ext cx="3495309" cy="4650224"/>
          </a:xfrm>
        </p:spPr>
        <p:txBody>
          <a:bodyPr>
            <a:noAutofit/>
          </a:bodyPr>
          <a:lstStyle>
            <a:lvl1pPr marL="0" indent="0">
              <a:lnSpc>
                <a:spcPts val="2500"/>
              </a:lnSpc>
              <a:spcBef>
                <a:spcPts val="1000"/>
              </a:spcBef>
              <a:spcAft>
                <a:spcPts val="1600"/>
              </a:spcAft>
              <a:buNone/>
              <a:defRPr sz="2000"/>
            </a:lvl1pPr>
          </a:lstStyle>
          <a:p>
            <a:pPr lvl="0"/>
            <a:endParaRPr lang="en-US" dirty="0"/>
          </a:p>
        </p:txBody>
      </p:sp>
      <p:sp>
        <p:nvSpPr>
          <p:cNvPr id="13" name="Content Placeholder 2">
            <a:extLst>
              <a:ext uri="{FF2B5EF4-FFF2-40B4-BE49-F238E27FC236}">
                <a16:creationId xmlns:a16="http://schemas.microsoft.com/office/drawing/2014/main" id="{53C17DA9-0604-BD71-1867-C143F529086C}"/>
              </a:ext>
            </a:extLst>
          </p:cNvPr>
          <p:cNvSpPr>
            <a:spLocks noGrp="1"/>
          </p:cNvSpPr>
          <p:nvPr>
            <p:ph sz="half" idx="13"/>
          </p:nvPr>
        </p:nvSpPr>
        <p:spPr>
          <a:xfrm>
            <a:off x="4067944" y="1333463"/>
            <a:ext cx="3603625" cy="4650224"/>
          </a:xfrm>
        </p:spPr>
        <p:txBody>
          <a:bodyPr>
            <a:noAutofit/>
          </a:bodyPr>
          <a:lstStyle>
            <a:lvl1pPr marL="0" indent="0">
              <a:lnSpc>
                <a:spcPts val="2500"/>
              </a:lnSpc>
              <a:spcBef>
                <a:spcPts val="1000"/>
              </a:spcBef>
              <a:spcAft>
                <a:spcPts val="1600"/>
              </a:spcAft>
              <a:buNone/>
              <a:defRPr sz="2000"/>
            </a:lvl1pPr>
          </a:lstStyle>
          <a:p>
            <a:pPr lvl="0"/>
            <a:endParaRPr lang="en-US" dirty="0"/>
          </a:p>
        </p:txBody>
      </p:sp>
    </p:spTree>
    <p:extLst>
      <p:ext uri="{BB962C8B-B14F-4D97-AF65-F5344CB8AC3E}">
        <p14:creationId xmlns:p14="http://schemas.microsoft.com/office/powerpoint/2010/main" val="22867364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F - Climate for learning + see notes ">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D2F432C-A1AE-937D-DD11-EE61E68DAD63}"/>
              </a:ext>
            </a:extLst>
          </p:cNvPr>
          <p:cNvSpPr txBox="1"/>
          <p:nvPr userDrawn="1"/>
        </p:nvSpPr>
        <p:spPr>
          <a:xfrm>
            <a:off x="222307" y="742917"/>
            <a:ext cx="4518025" cy="5639172"/>
          </a:xfrm>
          <a:prstGeom prst="rect">
            <a:avLst/>
          </a:prstGeom>
          <a:noFill/>
        </p:spPr>
        <p:txBody>
          <a:bodyPr wrap="square" rtlCol="0">
            <a:spAutoFit/>
          </a:bodyPr>
          <a:lstStyle/>
          <a:p>
            <a:pPr>
              <a:lnSpc>
                <a:spcPts val="3200"/>
              </a:lnSpc>
              <a:spcBef>
                <a:spcPts val="1500"/>
              </a:spcBef>
              <a:spcAft>
                <a:spcPts val="0"/>
              </a:spcAft>
            </a:pPr>
            <a:r>
              <a:rPr lang="en-US" sz="2400" b="1" dirty="0">
                <a:solidFill>
                  <a:schemeClr val="accent2"/>
                </a:solidFill>
                <a:latin typeface="Century Gothic" panose="020B0502020202020204" pitchFamily="34" charset="0"/>
              </a:rPr>
              <a:t>Climate for learning</a:t>
            </a:r>
          </a:p>
          <a:p>
            <a:pPr marL="0" marR="0" lvl="0" indent="0" algn="l" defTabSz="457200" rtl="0" eaLnBrk="1" fontAlgn="auto" latinLnBrk="0" hangingPunct="1">
              <a:lnSpc>
                <a:spcPts val="2400"/>
              </a:lnSpc>
              <a:spcBef>
                <a:spcPts val="700"/>
              </a:spcBef>
              <a:spcAft>
                <a:spcPts val="0"/>
              </a:spcAft>
              <a:buClrTx/>
              <a:buSzTx/>
              <a:buFontTx/>
              <a:buNone/>
              <a:tabLst/>
              <a:defRPr/>
            </a:pPr>
            <a:r>
              <a:rPr lang="en-US" sz="1600" b="0" kern="1200" dirty="0">
                <a:solidFill>
                  <a:schemeClr val="tx1"/>
                </a:solidFill>
                <a:latin typeface="Century Gothic" panose="020B0502020202020204" pitchFamily="34" charset="0"/>
                <a:ea typeface="+mn-ea"/>
                <a:cs typeface="+mn-cs"/>
              </a:rPr>
              <a:t>Make sure you have read the accompanying teacher guidance notes before teaching this lesson. These include relevant subject knowledge for this topic, guidance on creating a safe learning environment, and curriculum links</a:t>
            </a:r>
            <a:br>
              <a:rPr lang="en-US" sz="1600" dirty="0">
                <a:solidFill>
                  <a:schemeClr val="tx1"/>
                </a:solidFill>
                <a:latin typeface="Century Gothic" panose="020B0502020202020204" pitchFamily="34" charset="0"/>
              </a:rPr>
            </a:br>
            <a:r>
              <a:rPr lang="en-US" sz="1600" b="1" dirty="0">
                <a:solidFill>
                  <a:schemeClr val="tx1"/>
                </a:solidFill>
                <a:latin typeface="Century Gothic" panose="020B0502020202020204" pitchFamily="34" charset="0"/>
              </a:rPr>
              <a:t>(See notes below)</a:t>
            </a:r>
          </a:p>
          <a:p>
            <a:pPr marL="0" marR="0" lvl="0" indent="0" algn="l" defTabSz="457200" rtl="0" eaLnBrk="1" fontAlgn="auto" latinLnBrk="0" hangingPunct="1">
              <a:lnSpc>
                <a:spcPts val="3200"/>
              </a:lnSpc>
              <a:spcBef>
                <a:spcPts val="1500"/>
              </a:spcBef>
              <a:spcAft>
                <a:spcPts val="0"/>
              </a:spcAft>
              <a:buClrTx/>
              <a:buSzTx/>
              <a:buFontTx/>
              <a:buNone/>
              <a:tabLst/>
              <a:defRPr/>
            </a:pPr>
            <a:r>
              <a:rPr lang="en-US" sz="2400" b="1" dirty="0">
                <a:solidFill>
                  <a:schemeClr val="accent2"/>
                </a:solidFill>
                <a:latin typeface="Century Gothic" panose="020B0502020202020204" pitchFamily="34" charset="0"/>
              </a:rPr>
              <a:t>Further guidance</a:t>
            </a:r>
          </a:p>
          <a:p>
            <a:pPr marL="0" marR="0" lvl="0" indent="0" algn="l" defTabSz="457200" rtl="0" eaLnBrk="1" fontAlgn="auto" latinLnBrk="0" hangingPunct="1">
              <a:lnSpc>
                <a:spcPts val="2400"/>
              </a:lnSpc>
              <a:spcBef>
                <a:spcPts val="700"/>
              </a:spcBef>
              <a:spcAft>
                <a:spcPts val="0"/>
              </a:spcAft>
              <a:buClrTx/>
              <a:buSzTx/>
              <a:buFontTx/>
              <a:buNone/>
              <a:tabLst/>
              <a:defRPr/>
            </a:pPr>
            <a:r>
              <a:rPr lang="en-US" sz="1600" b="0" dirty="0">
                <a:solidFill>
                  <a:schemeClr val="tx1"/>
                </a:solidFill>
                <a:latin typeface="Century Gothic" panose="020B0502020202020204" pitchFamily="34" charset="0"/>
              </a:rPr>
              <a:t>Members of the PSHE Association can access our website for further guidance </a:t>
            </a:r>
            <a:br>
              <a:rPr lang="en-US" sz="1600" b="0" dirty="0">
                <a:solidFill>
                  <a:schemeClr val="tx1"/>
                </a:solidFill>
                <a:latin typeface="Century Gothic" panose="020B0502020202020204" pitchFamily="34" charset="0"/>
              </a:rPr>
            </a:br>
            <a:r>
              <a:rPr lang="en-US" sz="1600" b="0" dirty="0">
                <a:solidFill>
                  <a:schemeClr val="tx1"/>
                </a:solidFill>
                <a:latin typeface="Century Gothic" panose="020B0502020202020204" pitchFamily="34" charset="0"/>
                <a:hlinkClick r:id="rId2"/>
              </a:rPr>
              <a:t>www.pshe-association.org.uk/</a:t>
            </a:r>
            <a:endParaRPr lang="en-US" sz="1600" b="0" dirty="0">
              <a:solidFill>
                <a:schemeClr val="tx1"/>
              </a:solidFill>
              <a:latin typeface="Century Gothic" panose="020B0502020202020204" pitchFamily="34" charset="0"/>
            </a:endParaRPr>
          </a:p>
          <a:p>
            <a:pPr marL="0" marR="0" lvl="0" indent="0" algn="l" defTabSz="457200" rtl="0" eaLnBrk="1" fontAlgn="auto" latinLnBrk="0" hangingPunct="1">
              <a:lnSpc>
                <a:spcPts val="3200"/>
              </a:lnSpc>
              <a:spcBef>
                <a:spcPts val="1500"/>
              </a:spcBef>
              <a:spcAft>
                <a:spcPts val="0"/>
              </a:spcAft>
              <a:buClrTx/>
              <a:buSzTx/>
              <a:buFontTx/>
              <a:buNone/>
              <a:tabLst/>
              <a:defRPr/>
            </a:pPr>
            <a:r>
              <a:rPr lang="en-US" sz="2400" b="1" dirty="0">
                <a:solidFill>
                  <a:schemeClr val="accent2"/>
                </a:solidFill>
                <a:latin typeface="Century Gothic" panose="020B0502020202020204" pitchFamily="34" charset="0"/>
              </a:rPr>
              <a:t>Duration </a:t>
            </a:r>
          </a:p>
          <a:p>
            <a:pPr marL="0" marR="0" lvl="0" indent="0" algn="l" defTabSz="457200" rtl="0" eaLnBrk="1" fontAlgn="auto" latinLnBrk="0" hangingPunct="1">
              <a:lnSpc>
                <a:spcPts val="2400"/>
              </a:lnSpc>
              <a:spcBef>
                <a:spcPts val="700"/>
              </a:spcBef>
              <a:spcAft>
                <a:spcPts val="0"/>
              </a:spcAft>
              <a:buClrTx/>
              <a:buSzTx/>
              <a:buFontTx/>
              <a:buNone/>
              <a:tabLst/>
              <a:defRPr/>
            </a:pPr>
            <a:r>
              <a:rPr lang="en-US" sz="1600" b="0" dirty="0">
                <a:solidFill>
                  <a:schemeClr val="tx1"/>
                </a:solidFill>
                <a:latin typeface="Century Gothic" panose="020B0502020202020204" pitchFamily="34" charset="0"/>
              </a:rPr>
              <a:t>This has been designed to be taught as a </a:t>
            </a:r>
            <a:br>
              <a:rPr lang="en-US" sz="1600" b="0" dirty="0">
                <a:solidFill>
                  <a:schemeClr val="tx1"/>
                </a:solidFill>
                <a:latin typeface="Century Gothic" panose="020B0502020202020204" pitchFamily="34" charset="0"/>
              </a:rPr>
            </a:br>
            <a:r>
              <a:rPr lang="en-US" sz="1600" b="1" dirty="0">
                <a:solidFill>
                  <a:schemeClr val="tx1"/>
                </a:solidFill>
                <a:latin typeface="Century Gothic" panose="020B0502020202020204" pitchFamily="34" charset="0"/>
              </a:rPr>
              <a:t>60 minute </a:t>
            </a:r>
            <a:r>
              <a:rPr lang="en-US" sz="1600" b="0" dirty="0">
                <a:solidFill>
                  <a:schemeClr val="tx1"/>
                </a:solidFill>
                <a:latin typeface="Century Gothic" panose="020B0502020202020204" pitchFamily="34" charset="0"/>
              </a:rPr>
              <a:t>PSHE education lesson.</a:t>
            </a:r>
          </a:p>
        </p:txBody>
      </p:sp>
      <p:sp>
        <p:nvSpPr>
          <p:cNvPr id="11" name="Content Placeholder 2">
            <a:extLst>
              <a:ext uri="{FF2B5EF4-FFF2-40B4-BE49-F238E27FC236}">
                <a16:creationId xmlns:a16="http://schemas.microsoft.com/office/drawing/2014/main" id="{AFBFE3F0-AF15-64D4-9972-B459CF0CF8B0}"/>
              </a:ext>
            </a:extLst>
          </p:cNvPr>
          <p:cNvSpPr>
            <a:spLocks noGrp="1"/>
          </p:cNvSpPr>
          <p:nvPr>
            <p:ph sz="half" idx="12"/>
          </p:nvPr>
        </p:nvSpPr>
        <p:spPr>
          <a:xfrm>
            <a:off x="5018405" y="1215083"/>
            <a:ext cx="4562158" cy="4573593"/>
          </a:xfrm>
        </p:spPr>
        <p:txBody>
          <a:bodyPr>
            <a:normAutofit/>
          </a:bodyPr>
          <a:lstStyle>
            <a:lvl1pPr marL="0" indent="0">
              <a:lnSpc>
                <a:spcPts val="2400"/>
              </a:lnSpc>
              <a:spcBef>
                <a:spcPts val="700"/>
              </a:spcBef>
              <a:spcAft>
                <a:spcPts val="0"/>
              </a:spcAft>
              <a:buNone/>
              <a:defRPr sz="1600"/>
            </a:lvl1pPr>
          </a:lstStyle>
          <a:p>
            <a:pPr lvl="0"/>
            <a:endParaRPr lang="en-US"/>
          </a:p>
        </p:txBody>
      </p:sp>
      <p:sp>
        <p:nvSpPr>
          <p:cNvPr id="4" name="TextBox 3">
            <a:extLst>
              <a:ext uri="{FF2B5EF4-FFF2-40B4-BE49-F238E27FC236}">
                <a16:creationId xmlns:a16="http://schemas.microsoft.com/office/drawing/2014/main" id="{3CD0CA89-1742-42B4-825B-1D7BCA80F06C}"/>
              </a:ext>
            </a:extLst>
          </p:cNvPr>
          <p:cNvSpPr txBox="1"/>
          <p:nvPr userDrawn="1"/>
        </p:nvSpPr>
        <p:spPr>
          <a:xfrm>
            <a:off x="5003800" y="742917"/>
            <a:ext cx="4953000" cy="461665"/>
          </a:xfrm>
          <a:prstGeom prst="rect">
            <a:avLst/>
          </a:prstGeom>
          <a:noFill/>
        </p:spPr>
        <p:txBody>
          <a:bodyPr wrap="square">
            <a:spAutoFit/>
          </a:bodyPr>
          <a:lstStyle/>
          <a:p>
            <a:pPr>
              <a:spcAft>
                <a:spcPts val="800"/>
              </a:spcAft>
            </a:pPr>
            <a:r>
              <a:rPr lang="en-US" sz="2400" b="1" dirty="0">
                <a:solidFill>
                  <a:schemeClr val="accent2"/>
                </a:solidFill>
                <a:latin typeface="Century Gothic" panose="020B0502020202020204" pitchFamily="34" charset="0"/>
              </a:rPr>
              <a:t>Resources required  </a:t>
            </a:r>
          </a:p>
        </p:txBody>
      </p:sp>
      <p:sp>
        <p:nvSpPr>
          <p:cNvPr id="2" name="Slide Number Placeholder 5">
            <a:extLst>
              <a:ext uri="{FF2B5EF4-FFF2-40B4-BE49-F238E27FC236}">
                <a16:creationId xmlns:a16="http://schemas.microsoft.com/office/drawing/2014/main" id="{ABD669F8-39F9-206C-9BFE-CC90DDBCD803}"/>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tx1"/>
                </a:solidFill>
                <a:latin typeface="Century Gothic" panose="020B0502020202020204" pitchFamily="34" charset="0"/>
              </a:defRPr>
            </a:lvl1pPr>
          </a:lstStyle>
          <a:p>
            <a:r>
              <a:rPr lang="en-GB" dirty="0"/>
              <a:t>© PSHE Association 2025</a:t>
            </a:r>
          </a:p>
        </p:txBody>
      </p:sp>
      <p:pic>
        <p:nvPicPr>
          <p:cNvPr id="3" name="Picture 2" descr="A close-up of a logo&#10;&#10;Description automatically generated">
            <a:extLst>
              <a:ext uri="{FF2B5EF4-FFF2-40B4-BE49-F238E27FC236}">
                <a16:creationId xmlns:a16="http://schemas.microsoft.com/office/drawing/2014/main" id="{24C3B23D-8584-0BE9-6A03-02F9C5C12404}"/>
              </a:ext>
            </a:extLst>
          </p:cNvPr>
          <p:cNvPicPr>
            <a:picLocks noChangeAspect="1"/>
          </p:cNvPicPr>
          <p:nvPr userDrawn="1"/>
        </p:nvPicPr>
        <p:blipFill>
          <a:blip r:embed="rId3"/>
          <a:stretch>
            <a:fillRect/>
          </a:stretch>
        </p:blipFill>
        <p:spPr>
          <a:xfrm>
            <a:off x="8091328" y="349230"/>
            <a:ext cx="1479392" cy="301845"/>
          </a:xfrm>
          <a:prstGeom prst="rect">
            <a:avLst/>
          </a:prstGeom>
        </p:spPr>
      </p:pic>
      <p:sp>
        <p:nvSpPr>
          <p:cNvPr id="5" name="TextBox 4">
            <a:extLst>
              <a:ext uri="{FF2B5EF4-FFF2-40B4-BE49-F238E27FC236}">
                <a16:creationId xmlns:a16="http://schemas.microsoft.com/office/drawing/2014/main" id="{D0C19F99-03CC-F20A-7E2F-B98AAC20156B}"/>
              </a:ext>
            </a:extLst>
          </p:cNvPr>
          <p:cNvSpPr txBox="1"/>
          <p:nvPr userDrawn="1"/>
        </p:nvSpPr>
        <p:spPr>
          <a:xfrm>
            <a:off x="239605" y="6450755"/>
            <a:ext cx="6195917" cy="261610"/>
          </a:xfrm>
          <a:prstGeom prst="rect">
            <a:avLst/>
          </a:prstGeom>
          <a:noFill/>
        </p:spPr>
        <p:txBody>
          <a:bodyPr wrap="square" rtlCol="0">
            <a:spAutoFit/>
          </a:bodyPr>
          <a:lstStyle/>
          <a:p>
            <a:r>
              <a:rPr lang="en-US" sz="1050" dirty="0">
                <a:solidFill>
                  <a:schemeClr val="tx1"/>
                </a:solidFill>
                <a:latin typeface="Century Gothic" panose="020B0502020202020204" pitchFamily="34" charset="0"/>
              </a:rPr>
              <a:t>Teacher slide</a:t>
            </a:r>
          </a:p>
        </p:txBody>
      </p:sp>
    </p:spTree>
    <p:extLst>
      <p:ext uri="{BB962C8B-B14F-4D97-AF65-F5344CB8AC3E}">
        <p14:creationId xmlns:p14="http://schemas.microsoft.com/office/powerpoint/2010/main" val="24067934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F - Climate for learning NO see notes ">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6C296A01-0566-BA45-97D1-F56C64466DC7}"/>
              </a:ext>
            </a:extLst>
          </p:cNvPr>
          <p:cNvSpPr>
            <a:spLocks noGrp="1"/>
          </p:cNvSpPr>
          <p:nvPr>
            <p:ph sz="half" idx="12"/>
          </p:nvPr>
        </p:nvSpPr>
        <p:spPr>
          <a:xfrm>
            <a:off x="5025821" y="2496123"/>
            <a:ext cx="4554742" cy="3904677"/>
          </a:xfrm>
        </p:spPr>
        <p:txBody>
          <a:bodyPr>
            <a:normAutofit/>
          </a:bodyPr>
          <a:lstStyle>
            <a:lvl1pPr marL="0" indent="0">
              <a:lnSpc>
                <a:spcPts val="2400"/>
              </a:lnSpc>
              <a:spcBef>
                <a:spcPts val="700"/>
              </a:spcBef>
              <a:spcAft>
                <a:spcPts val="0"/>
              </a:spcAft>
              <a:buNone/>
              <a:defRPr sz="1600"/>
            </a:lvl1pPr>
          </a:lstStyle>
          <a:p>
            <a:pPr lvl="0"/>
            <a:endParaRPr lang="en-US" dirty="0"/>
          </a:p>
        </p:txBody>
      </p:sp>
      <p:sp>
        <p:nvSpPr>
          <p:cNvPr id="8" name="TextBox 7">
            <a:extLst>
              <a:ext uri="{FF2B5EF4-FFF2-40B4-BE49-F238E27FC236}">
                <a16:creationId xmlns:a16="http://schemas.microsoft.com/office/drawing/2014/main" id="{CC531C46-C32B-8326-245D-74305762D335}"/>
              </a:ext>
            </a:extLst>
          </p:cNvPr>
          <p:cNvSpPr txBox="1"/>
          <p:nvPr userDrawn="1"/>
        </p:nvSpPr>
        <p:spPr>
          <a:xfrm>
            <a:off x="5008889" y="1993407"/>
            <a:ext cx="4959626" cy="461665"/>
          </a:xfrm>
          <a:prstGeom prst="rect">
            <a:avLst/>
          </a:prstGeom>
          <a:noFill/>
        </p:spPr>
        <p:txBody>
          <a:bodyPr wrap="square">
            <a:spAutoFit/>
          </a:bodyPr>
          <a:lstStyle/>
          <a:p>
            <a:pPr>
              <a:spcAft>
                <a:spcPts val="800"/>
              </a:spcAft>
            </a:pPr>
            <a:r>
              <a:rPr lang="en-US" sz="2400" b="1" dirty="0">
                <a:solidFill>
                  <a:srgbClr val="EC694A"/>
                </a:solidFill>
                <a:latin typeface="Century Gothic" panose="020B0502020202020204" pitchFamily="34" charset="0"/>
              </a:rPr>
              <a:t>Resources required </a:t>
            </a:r>
          </a:p>
        </p:txBody>
      </p:sp>
      <p:sp>
        <p:nvSpPr>
          <p:cNvPr id="10" name="TextBox 9">
            <a:extLst>
              <a:ext uri="{FF2B5EF4-FFF2-40B4-BE49-F238E27FC236}">
                <a16:creationId xmlns:a16="http://schemas.microsoft.com/office/drawing/2014/main" id="{B60255D6-F7D5-BE51-319F-3AF82F0820EF}"/>
              </a:ext>
            </a:extLst>
          </p:cNvPr>
          <p:cNvSpPr txBox="1"/>
          <p:nvPr userDrawn="1"/>
        </p:nvSpPr>
        <p:spPr>
          <a:xfrm>
            <a:off x="5008889" y="744975"/>
            <a:ext cx="4518025" cy="1176476"/>
          </a:xfrm>
          <a:prstGeom prst="rect">
            <a:avLst/>
          </a:prstGeom>
          <a:noFill/>
        </p:spPr>
        <p:txBody>
          <a:bodyPr wrap="square" rtlCol="0">
            <a:spAutoFit/>
          </a:bodyPr>
          <a:lstStyle/>
          <a:p>
            <a:pPr marL="0" marR="0" lvl="0" indent="0" algn="l" defTabSz="457200" rtl="0" eaLnBrk="1" fontAlgn="auto" latinLnBrk="0" hangingPunct="1">
              <a:lnSpc>
                <a:spcPts val="3200"/>
              </a:lnSpc>
              <a:spcBef>
                <a:spcPts val="1500"/>
              </a:spcBef>
              <a:spcAft>
                <a:spcPts val="0"/>
              </a:spcAft>
              <a:buClrTx/>
              <a:buSzTx/>
              <a:buFontTx/>
              <a:buNone/>
              <a:tabLst/>
              <a:defRPr/>
            </a:pPr>
            <a:r>
              <a:rPr lang="en-US" sz="2400" b="1" dirty="0">
                <a:solidFill>
                  <a:srgbClr val="EC694A"/>
                </a:solidFill>
                <a:latin typeface="Century Gothic" panose="020B0502020202020204" pitchFamily="34" charset="0"/>
              </a:rPr>
              <a:t>Duration </a:t>
            </a:r>
          </a:p>
          <a:p>
            <a:pPr marL="0" marR="0" lvl="0" indent="0" algn="l" defTabSz="457200" rtl="0" eaLnBrk="1" fontAlgn="auto" latinLnBrk="0" hangingPunct="1">
              <a:lnSpc>
                <a:spcPts val="2400"/>
              </a:lnSpc>
              <a:spcBef>
                <a:spcPts val="700"/>
              </a:spcBef>
              <a:spcAft>
                <a:spcPts val="0"/>
              </a:spcAft>
              <a:buClrTx/>
              <a:buSzTx/>
              <a:buFontTx/>
              <a:buNone/>
              <a:tabLst/>
              <a:defRPr/>
            </a:pPr>
            <a:r>
              <a:rPr lang="en-US" sz="1600" b="0" dirty="0">
                <a:solidFill>
                  <a:schemeClr val="tx1"/>
                </a:solidFill>
                <a:latin typeface="Century Gothic" panose="020B0502020202020204" pitchFamily="34" charset="0"/>
              </a:rPr>
              <a:t>This has been designed to be taught as a </a:t>
            </a:r>
            <a:br>
              <a:rPr lang="en-US" sz="1600" b="0" dirty="0">
                <a:solidFill>
                  <a:schemeClr val="tx1"/>
                </a:solidFill>
                <a:latin typeface="Century Gothic" panose="020B0502020202020204" pitchFamily="34" charset="0"/>
              </a:rPr>
            </a:br>
            <a:r>
              <a:rPr lang="en-US" sz="1600" b="1" dirty="0">
                <a:solidFill>
                  <a:schemeClr val="tx1"/>
                </a:solidFill>
                <a:latin typeface="Century Gothic" panose="020B0502020202020204" pitchFamily="34" charset="0"/>
              </a:rPr>
              <a:t>60 minute </a:t>
            </a:r>
            <a:r>
              <a:rPr lang="en-US" sz="1600" b="0" dirty="0">
                <a:solidFill>
                  <a:schemeClr val="tx1"/>
                </a:solidFill>
                <a:latin typeface="Century Gothic" panose="020B0502020202020204" pitchFamily="34" charset="0"/>
              </a:rPr>
              <a:t>PSHE education lesson.</a:t>
            </a:r>
          </a:p>
        </p:txBody>
      </p:sp>
      <p:sp>
        <p:nvSpPr>
          <p:cNvPr id="2" name="Slide Number Placeholder 5">
            <a:extLst>
              <a:ext uri="{FF2B5EF4-FFF2-40B4-BE49-F238E27FC236}">
                <a16:creationId xmlns:a16="http://schemas.microsoft.com/office/drawing/2014/main" id="{4DB59F04-F5AA-0801-0B13-214D0E130543}"/>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tx1"/>
                </a:solidFill>
                <a:latin typeface="Century Gothic" panose="020B0502020202020204" pitchFamily="34" charset="0"/>
              </a:defRPr>
            </a:lvl1pPr>
          </a:lstStyle>
          <a:p>
            <a:r>
              <a:rPr lang="en-GB" dirty="0"/>
              <a:t>© PSHE Association 2025</a:t>
            </a:r>
          </a:p>
        </p:txBody>
      </p:sp>
      <p:pic>
        <p:nvPicPr>
          <p:cNvPr id="4" name="Picture 3" descr="A close-up of a logo&#10;&#10;Description automatically generated">
            <a:extLst>
              <a:ext uri="{FF2B5EF4-FFF2-40B4-BE49-F238E27FC236}">
                <a16:creationId xmlns:a16="http://schemas.microsoft.com/office/drawing/2014/main" id="{976FB27C-E708-05AF-A072-0521FC5BEB55}"/>
              </a:ext>
            </a:extLst>
          </p:cNvPr>
          <p:cNvPicPr>
            <a:picLocks noChangeAspect="1"/>
          </p:cNvPicPr>
          <p:nvPr userDrawn="1"/>
        </p:nvPicPr>
        <p:blipFill>
          <a:blip r:embed="rId2"/>
          <a:stretch>
            <a:fillRect/>
          </a:stretch>
        </p:blipFill>
        <p:spPr>
          <a:xfrm>
            <a:off x="8091328" y="349230"/>
            <a:ext cx="1479392" cy="301845"/>
          </a:xfrm>
          <a:prstGeom prst="rect">
            <a:avLst/>
          </a:prstGeom>
        </p:spPr>
      </p:pic>
      <p:sp>
        <p:nvSpPr>
          <p:cNvPr id="6" name="TextBox 5">
            <a:extLst>
              <a:ext uri="{FF2B5EF4-FFF2-40B4-BE49-F238E27FC236}">
                <a16:creationId xmlns:a16="http://schemas.microsoft.com/office/drawing/2014/main" id="{CA738623-8B52-321A-67FF-8DF5CB2FE394}"/>
              </a:ext>
            </a:extLst>
          </p:cNvPr>
          <p:cNvSpPr txBox="1"/>
          <p:nvPr userDrawn="1"/>
        </p:nvSpPr>
        <p:spPr>
          <a:xfrm>
            <a:off x="239605" y="6450755"/>
            <a:ext cx="6195917" cy="261610"/>
          </a:xfrm>
          <a:prstGeom prst="rect">
            <a:avLst/>
          </a:prstGeom>
          <a:noFill/>
        </p:spPr>
        <p:txBody>
          <a:bodyPr wrap="square" rtlCol="0">
            <a:spAutoFit/>
          </a:bodyPr>
          <a:lstStyle/>
          <a:p>
            <a:r>
              <a:rPr lang="en-US" sz="1050" dirty="0">
                <a:solidFill>
                  <a:schemeClr val="tx1"/>
                </a:solidFill>
                <a:latin typeface="Century Gothic" panose="020B0502020202020204" pitchFamily="34" charset="0"/>
              </a:rPr>
              <a:t>Teacher slide</a:t>
            </a:r>
          </a:p>
        </p:txBody>
      </p:sp>
      <p:sp>
        <p:nvSpPr>
          <p:cNvPr id="9" name="TextBox 8">
            <a:extLst>
              <a:ext uri="{FF2B5EF4-FFF2-40B4-BE49-F238E27FC236}">
                <a16:creationId xmlns:a16="http://schemas.microsoft.com/office/drawing/2014/main" id="{D7E42CF0-927F-365D-7773-76DA83AB4CFC}"/>
              </a:ext>
            </a:extLst>
          </p:cNvPr>
          <p:cNvSpPr txBox="1"/>
          <p:nvPr userDrawn="1"/>
        </p:nvSpPr>
        <p:spPr>
          <a:xfrm>
            <a:off x="222307" y="742917"/>
            <a:ext cx="4518025" cy="5241756"/>
          </a:xfrm>
          <a:prstGeom prst="rect">
            <a:avLst/>
          </a:prstGeom>
          <a:noFill/>
        </p:spPr>
        <p:txBody>
          <a:bodyPr wrap="square" rtlCol="0">
            <a:spAutoFit/>
          </a:bodyPr>
          <a:lstStyle/>
          <a:p>
            <a:pPr>
              <a:lnSpc>
                <a:spcPts val="3200"/>
              </a:lnSpc>
              <a:spcBef>
                <a:spcPts val="1500"/>
              </a:spcBef>
              <a:spcAft>
                <a:spcPts val="0"/>
              </a:spcAft>
            </a:pPr>
            <a:r>
              <a:rPr lang="en-US" sz="2400" b="1" dirty="0">
                <a:solidFill>
                  <a:schemeClr val="accent2"/>
                </a:solidFill>
                <a:latin typeface="Century Gothic" panose="020B0502020202020204" pitchFamily="34" charset="0"/>
              </a:rPr>
              <a:t>Climate for learning</a:t>
            </a:r>
          </a:p>
          <a:p>
            <a:pPr marL="0" marR="0" lvl="0" indent="0" algn="l" defTabSz="457200" rtl="0" eaLnBrk="1" fontAlgn="auto" latinLnBrk="0" hangingPunct="1">
              <a:lnSpc>
                <a:spcPts val="2400"/>
              </a:lnSpc>
              <a:spcBef>
                <a:spcPts val="700"/>
              </a:spcBef>
              <a:spcAft>
                <a:spcPts val="0"/>
              </a:spcAft>
              <a:buClrTx/>
              <a:buSzTx/>
              <a:buFontTx/>
              <a:buNone/>
              <a:tabLst/>
              <a:defRPr/>
            </a:pPr>
            <a:r>
              <a:rPr lang="en-US" sz="1600" dirty="0">
                <a:solidFill>
                  <a:schemeClr val="tx1"/>
                </a:solidFill>
                <a:latin typeface="Century Gothic" panose="020B0502020202020204" pitchFamily="34" charset="0"/>
              </a:rPr>
              <a:t>Make sure you have read the accompanying teacher guidance notes before teaching this lesson. These include relevant subject knowledge and guidance on establishing a safe classroom environment, including sharing ground rules, the limits of confidentiality, approaching the topic sensitively and handling questions effectively. </a:t>
            </a:r>
          </a:p>
          <a:p>
            <a:pPr marL="0" marR="0" lvl="0" indent="0" algn="l" defTabSz="457200" rtl="0" eaLnBrk="1" fontAlgn="auto" latinLnBrk="0" hangingPunct="1">
              <a:lnSpc>
                <a:spcPts val="2400"/>
              </a:lnSpc>
              <a:spcBef>
                <a:spcPts val="1500"/>
              </a:spcBef>
              <a:spcAft>
                <a:spcPts val="0"/>
              </a:spcAft>
              <a:buClrTx/>
              <a:buSzTx/>
              <a:buFontTx/>
              <a:buNone/>
              <a:tabLst/>
              <a:defRPr/>
            </a:pPr>
            <a:r>
              <a:rPr lang="en-US" sz="2400" b="1" dirty="0">
                <a:solidFill>
                  <a:srgbClr val="EC694A"/>
                </a:solidFill>
                <a:latin typeface="Century Gothic" panose="020B0502020202020204" pitchFamily="34" charset="0"/>
              </a:rPr>
              <a:t>Further guidance</a:t>
            </a:r>
          </a:p>
          <a:p>
            <a:pPr marL="0" marR="0" lvl="0" indent="0" algn="l" defTabSz="457200" rtl="0" eaLnBrk="1" fontAlgn="auto" latinLnBrk="0" hangingPunct="1">
              <a:lnSpc>
                <a:spcPts val="2400"/>
              </a:lnSpc>
              <a:spcBef>
                <a:spcPts val="700"/>
              </a:spcBef>
              <a:spcAft>
                <a:spcPts val="0"/>
              </a:spcAft>
              <a:buClrTx/>
              <a:buSzTx/>
              <a:buFontTx/>
              <a:buNone/>
              <a:tabLst/>
              <a:defRPr/>
            </a:pPr>
            <a:r>
              <a:rPr lang="en-US" sz="1600" b="0" dirty="0">
                <a:solidFill>
                  <a:schemeClr val="tx1"/>
                </a:solidFill>
                <a:latin typeface="Century Gothic" panose="020B0502020202020204" pitchFamily="34" charset="0"/>
              </a:rPr>
              <a:t>Members of the PSHE Association can access our website for further guidance </a:t>
            </a:r>
            <a:br>
              <a:rPr lang="en-US" sz="1600" b="0" dirty="0">
                <a:solidFill>
                  <a:schemeClr val="tx1"/>
                </a:solidFill>
                <a:latin typeface="Century Gothic" panose="020B0502020202020204" pitchFamily="34" charset="0"/>
              </a:rPr>
            </a:br>
            <a:r>
              <a:rPr lang="en-US" sz="1600" b="0" dirty="0">
                <a:solidFill>
                  <a:schemeClr val="tx1"/>
                </a:solidFill>
                <a:latin typeface="Century Gothic" panose="020B0502020202020204" pitchFamily="34" charset="0"/>
                <a:hlinkClick r:id="rId3"/>
              </a:rPr>
              <a:t>www.pshe-association.org.uk/</a:t>
            </a:r>
            <a:endParaRPr lang="en-US" sz="1600" b="0" dirty="0">
              <a:solidFill>
                <a:schemeClr val="tx1"/>
              </a:solidFill>
              <a:latin typeface="Century Gothic" panose="020B0502020202020204" pitchFamily="34" charset="0"/>
            </a:endParaRPr>
          </a:p>
          <a:p>
            <a:pPr marL="0" marR="0" lvl="0" indent="0" algn="l" defTabSz="457200" rtl="0" eaLnBrk="1" fontAlgn="auto" latinLnBrk="0" hangingPunct="1">
              <a:lnSpc>
                <a:spcPts val="2400"/>
              </a:lnSpc>
              <a:spcBef>
                <a:spcPts val="700"/>
              </a:spcBef>
              <a:spcAft>
                <a:spcPts val="0"/>
              </a:spcAft>
              <a:buClrTx/>
              <a:buSzTx/>
              <a:buFontTx/>
              <a:buNone/>
              <a:tabLst/>
              <a:defRPr/>
            </a:pPr>
            <a:endParaRPr lang="en-US" sz="1600" dirty="0">
              <a:solidFill>
                <a:schemeClr val="tx1"/>
              </a:solidFill>
              <a:latin typeface="Century Gothic" panose="020B0502020202020204" pitchFamily="34" charset="0"/>
            </a:endParaRPr>
          </a:p>
        </p:txBody>
      </p:sp>
    </p:spTree>
    <p:extLst>
      <p:ext uri="{BB962C8B-B14F-4D97-AF65-F5344CB8AC3E}">
        <p14:creationId xmlns:p14="http://schemas.microsoft.com/office/powerpoint/2010/main" val="11603870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F - Climate for learning NO see notes-V2">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D2F432C-A1AE-937D-DD11-EE61E68DAD63}"/>
              </a:ext>
            </a:extLst>
          </p:cNvPr>
          <p:cNvSpPr txBox="1"/>
          <p:nvPr userDrawn="1"/>
        </p:nvSpPr>
        <p:spPr>
          <a:xfrm>
            <a:off x="222307" y="742917"/>
            <a:ext cx="4518025" cy="5164747"/>
          </a:xfrm>
          <a:prstGeom prst="rect">
            <a:avLst/>
          </a:prstGeom>
          <a:noFill/>
        </p:spPr>
        <p:txBody>
          <a:bodyPr wrap="square" rtlCol="0">
            <a:spAutoFit/>
          </a:bodyPr>
          <a:lstStyle/>
          <a:p>
            <a:pPr>
              <a:lnSpc>
                <a:spcPts val="3200"/>
              </a:lnSpc>
              <a:spcBef>
                <a:spcPts val="1500"/>
              </a:spcBef>
              <a:spcAft>
                <a:spcPts val="0"/>
              </a:spcAft>
            </a:pPr>
            <a:r>
              <a:rPr lang="en-US" sz="2400" b="1" dirty="0">
                <a:solidFill>
                  <a:schemeClr val="accent2"/>
                </a:solidFill>
                <a:latin typeface="Century Gothic" panose="020B0502020202020204" pitchFamily="34" charset="0"/>
              </a:rPr>
              <a:t>Climate for learning</a:t>
            </a:r>
          </a:p>
          <a:p>
            <a:pPr>
              <a:lnSpc>
                <a:spcPts val="2300"/>
              </a:lnSpc>
            </a:pPr>
            <a:r>
              <a:rPr lang="en-GB" sz="1600" b="0" kern="1200" dirty="0">
                <a:solidFill>
                  <a:schemeClr val="tx1"/>
                </a:solidFill>
                <a:latin typeface="Century Gothic" panose="020B0502020202020204" pitchFamily="34" charset="0"/>
                <a:ea typeface="+mn-ea"/>
                <a:cs typeface="+mn-cs"/>
              </a:rPr>
              <a:t>Make sure you have read the accompanying teacher guidance notes before teaching this lesson. These include relevant subject knowledge for this topic, guidance on creating a safe learning environment, and curriculum links.</a:t>
            </a:r>
          </a:p>
          <a:p>
            <a:pPr marL="0" marR="0" lvl="0" indent="0" algn="l" defTabSz="457200" rtl="0" eaLnBrk="1" fontAlgn="auto" latinLnBrk="0" hangingPunct="1">
              <a:lnSpc>
                <a:spcPts val="3200"/>
              </a:lnSpc>
              <a:spcBef>
                <a:spcPts val="1500"/>
              </a:spcBef>
              <a:spcAft>
                <a:spcPts val="0"/>
              </a:spcAft>
              <a:buClrTx/>
              <a:buSzTx/>
              <a:buFontTx/>
              <a:buNone/>
              <a:tabLst/>
              <a:defRPr/>
            </a:pPr>
            <a:r>
              <a:rPr lang="en-US" sz="2400" b="1" dirty="0">
                <a:solidFill>
                  <a:schemeClr val="accent2"/>
                </a:solidFill>
                <a:latin typeface="Century Gothic" panose="020B0502020202020204" pitchFamily="34" charset="0"/>
              </a:rPr>
              <a:t>Further guidance</a:t>
            </a:r>
          </a:p>
          <a:p>
            <a:pPr marL="0" marR="0" lvl="0" indent="0" algn="l" defTabSz="457200" rtl="0" eaLnBrk="1" fontAlgn="auto" latinLnBrk="0" hangingPunct="1">
              <a:lnSpc>
                <a:spcPts val="2400"/>
              </a:lnSpc>
              <a:spcBef>
                <a:spcPts val="700"/>
              </a:spcBef>
              <a:spcAft>
                <a:spcPts val="0"/>
              </a:spcAft>
              <a:buClrTx/>
              <a:buSzTx/>
              <a:buFontTx/>
              <a:buNone/>
              <a:tabLst/>
              <a:defRPr/>
            </a:pPr>
            <a:r>
              <a:rPr lang="en-US" sz="1600" b="0" dirty="0">
                <a:solidFill>
                  <a:schemeClr val="tx1"/>
                </a:solidFill>
                <a:latin typeface="Century Gothic" panose="020B0502020202020204" pitchFamily="34" charset="0"/>
              </a:rPr>
              <a:t>Members of the PSHE Association can access our website for further guidance </a:t>
            </a:r>
            <a:br>
              <a:rPr lang="en-US" sz="1600" b="0" dirty="0">
                <a:solidFill>
                  <a:schemeClr val="tx1"/>
                </a:solidFill>
                <a:latin typeface="Century Gothic" panose="020B0502020202020204" pitchFamily="34" charset="0"/>
              </a:rPr>
            </a:br>
            <a:r>
              <a:rPr lang="en-US" sz="1600" b="0" dirty="0">
                <a:solidFill>
                  <a:schemeClr val="tx1"/>
                </a:solidFill>
                <a:latin typeface="Century Gothic" panose="020B0502020202020204" pitchFamily="34" charset="0"/>
                <a:hlinkClick r:id="rId2"/>
              </a:rPr>
              <a:t>www.pshe-association.org.uk/</a:t>
            </a:r>
            <a:endParaRPr lang="en-US" sz="1600" b="0" dirty="0">
              <a:solidFill>
                <a:schemeClr val="tx1"/>
              </a:solidFill>
              <a:latin typeface="Century Gothic" panose="020B0502020202020204" pitchFamily="34" charset="0"/>
            </a:endParaRPr>
          </a:p>
          <a:p>
            <a:pPr marL="0" marR="0" lvl="0" indent="0" algn="l" defTabSz="457200" rtl="0" eaLnBrk="1" fontAlgn="auto" latinLnBrk="0" hangingPunct="1">
              <a:lnSpc>
                <a:spcPts val="3200"/>
              </a:lnSpc>
              <a:spcBef>
                <a:spcPts val="1500"/>
              </a:spcBef>
              <a:spcAft>
                <a:spcPts val="0"/>
              </a:spcAft>
              <a:buClrTx/>
              <a:buSzTx/>
              <a:buFontTx/>
              <a:buNone/>
              <a:tabLst/>
              <a:defRPr/>
            </a:pPr>
            <a:r>
              <a:rPr lang="en-US" sz="2400" b="1" dirty="0">
                <a:solidFill>
                  <a:schemeClr val="accent2"/>
                </a:solidFill>
                <a:latin typeface="Century Gothic" panose="020B0502020202020204" pitchFamily="34" charset="0"/>
              </a:rPr>
              <a:t>Duration </a:t>
            </a:r>
          </a:p>
          <a:p>
            <a:pPr marL="0" marR="0" lvl="0" indent="0" algn="l" defTabSz="457200" rtl="0" eaLnBrk="1" fontAlgn="auto" latinLnBrk="0" hangingPunct="1">
              <a:lnSpc>
                <a:spcPts val="2400"/>
              </a:lnSpc>
              <a:spcBef>
                <a:spcPts val="700"/>
              </a:spcBef>
              <a:spcAft>
                <a:spcPts val="0"/>
              </a:spcAft>
              <a:buClrTx/>
              <a:buSzTx/>
              <a:buFontTx/>
              <a:buNone/>
              <a:tabLst/>
              <a:defRPr/>
            </a:pPr>
            <a:r>
              <a:rPr lang="en-US" sz="1600" b="0" dirty="0">
                <a:solidFill>
                  <a:schemeClr val="tx1"/>
                </a:solidFill>
                <a:latin typeface="Century Gothic" panose="020B0502020202020204" pitchFamily="34" charset="0"/>
              </a:rPr>
              <a:t>This has been designed to be taught as a </a:t>
            </a:r>
            <a:br>
              <a:rPr lang="en-US" sz="1600" b="0" dirty="0">
                <a:solidFill>
                  <a:schemeClr val="tx1"/>
                </a:solidFill>
                <a:latin typeface="Century Gothic" panose="020B0502020202020204" pitchFamily="34" charset="0"/>
              </a:rPr>
            </a:br>
            <a:r>
              <a:rPr lang="en-US" sz="1600" b="1" dirty="0">
                <a:solidFill>
                  <a:schemeClr val="tx1"/>
                </a:solidFill>
                <a:latin typeface="Century Gothic" panose="020B0502020202020204" pitchFamily="34" charset="0"/>
              </a:rPr>
              <a:t>60 minute </a:t>
            </a:r>
            <a:r>
              <a:rPr lang="en-US" sz="1600" b="0" dirty="0">
                <a:solidFill>
                  <a:schemeClr val="tx1"/>
                </a:solidFill>
                <a:latin typeface="Century Gothic" panose="020B0502020202020204" pitchFamily="34" charset="0"/>
              </a:rPr>
              <a:t>PSHE education lesson.</a:t>
            </a:r>
          </a:p>
        </p:txBody>
      </p:sp>
      <p:sp>
        <p:nvSpPr>
          <p:cNvPr id="11" name="Content Placeholder 2">
            <a:extLst>
              <a:ext uri="{FF2B5EF4-FFF2-40B4-BE49-F238E27FC236}">
                <a16:creationId xmlns:a16="http://schemas.microsoft.com/office/drawing/2014/main" id="{AFBFE3F0-AF15-64D4-9972-B459CF0CF8B0}"/>
              </a:ext>
            </a:extLst>
          </p:cNvPr>
          <p:cNvSpPr>
            <a:spLocks noGrp="1"/>
          </p:cNvSpPr>
          <p:nvPr>
            <p:ph sz="half" idx="12"/>
          </p:nvPr>
        </p:nvSpPr>
        <p:spPr>
          <a:xfrm>
            <a:off x="5018405" y="1215083"/>
            <a:ext cx="4562158" cy="4573593"/>
          </a:xfrm>
        </p:spPr>
        <p:txBody>
          <a:bodyPr>
            <a:normAutofit/>
          </a:bodyPr>
          <a:lstStyle>
            <a:lvl1pPr marL="0" indent="0">
              <a:lnSpc>
                <a:spcPts val="2400"/>
              </a:lnSpc>
              <a:spcBef>
                <a:spcPts val="700"/>
              </a:spcBef>
              <a:spcAft>
                <a:spcPts val="0"/>
              </a:spcAft>
              <a:buNone/>
              <a:defRPr sz="1600"/>
            </a:lvl1pPr>
          </a:lstStyle>
          <a:p>
            <a:pPr lvl="0"/>
            <a:endParaRPr lang="en-US"/>
          </a:p>
        </p:txBody>
      </p:sp>
      <p:sp>
        <p:nvSpPr>
          <p:cNvPr id="4" name="TextBox 3">
            <a:extLst>
              <a:ext uri="{FF2B5EF4-FFF2-40B4-BE49-F238E27FC236}">
                <a16:creationId xmlns:a16="http://schemas.microsoft.com/office/drawing/2014/main" id="{3CD0CA89-1742-42B4-825B-1D7BCA80F06C}"/>
              </a:ext>
            </a:extLst>
          </p:cNvPr>
          <p:cNvSpPr txBox="1"/>
          <p:nvPr userDrawn="1"/>
        </p:nvSpPr>
        <p:spPr>
          <a:xfrm>
            <a:off x="5003800" y="742917"/>
            <a:ext cx="4953000" cy="461665"/>
          </a:xfrm>
          <a:prstGeom prst="rect">
            <a:avLst/>
          </a:prstGeom>
          <a:noFill/>
        </p:spPr>
        <p:txBody>
          <a:bodyPr wrap="square">
            <a:spAutoFit/>
          </a:bodyPr>
          <a:lstStyle/>
          <a:p>
            <a:pPr>
              <a:spcAft>
                <a:spcPts val="800"/>
              </a:spcAft>
            </a:pPr>
            <a:r>
              <a:rPr lang="en-US" sz="2400" b="1" dirty="0">
                <a:solidFill>
                  <a:schemeClr val="accent2"/>
                </a:solidFill>
                <a:latin typeface="Century Gothic" panose="020B0502020202020204" pitchFamily="34" charset="0"/>
              </a:rPr>
              <a:t>Resources required  </a:t>
            </a:r>
          </a:p>
        </p:txBody>
      </p:sp>
      <p:sp>
        <p:nvSpPr>
          <p:cNvPr id="2" name="Slide Number Placeholder 5">
            <a:extLst>
              <a:ext uri="{FF2B5EF4-FFF2-40B4-BE49-F238E27FC236}">
                <a16:creationId xmlns:a16="http://schemas.microsoft.com/office/drawing/2014/main" id="{5EA43B49-578E-7273-9BED-0859E6813803}"/>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tx1"/>
                </a:solidFill>
                <a:latin typeface="Century Gothic" panose="020B0502020202020204" pitchFamily="34" charset="0"/>
              </a:defRPr>
            </a:lvl1pPr>
          </a:lstStyle>
          <a:p>
            <a:r>
              <a:rPr lang="en-GB" dirty="0"/>
              <a:t>© PSHE Association 2025</a:t>
            </a:r>
          </a:p>
        </p:txBody>
      </p:sp>
      <p:pic>
        <p:nvPicPr>
          <p:cNvPr id="3" name="Picture 2" descr="A close-up of a logo&#10;&#10;Description automatically generated">
            <a:extLst>
              <a:ext uri="{FF2B5EF4-FFF2-40B4-BE49-F238E27FC236}">
                <a16:creationId xmlns:a16="http://schemas.microsoft.com/office/drawing/2014/main" id="{890094DA-0C3A-95C9-412D-7EF35C99FA16}"/>
              </a:ext>
            </a:extLst>
          </p:cNvPr>
          <p:cNvPicPr>
            <a:picLocks noChangeAspect="1"/>
          </p:cNvPicPr>
          <p:nvPr userDrawn="1"/>
        </p:nvPicPr>
        <p:blipFill>
          <a:blip r:embed="rId3"/>
          <a:stretch>
            <a:fillRect/>
          </a:stretch>
        </p:blipFill>
        <p:spPr>
          <a:xfrm>
            <a:off x="8091328" y="349230"/>
            <a:ext cx="1479392" cy="301845"/>
          </a:xfrm>
          <a:prstGeom prst="rect">
            <a:avLst/>
          </a:prstGeom>
        </p:spPr>
      </p:pic>
      <p:sp>
        <p:nvSpPr>
          <p:cNvPr id="5" name="TextBox 4">
            <a:extLst>
              <a:ext uri="{FF2B5EF4-FFF2-40B4-BE49-F238E27FC236}">
                <a16:creationId xmlns:a16="http://schemas.microsoft.com/office/drawing/2014/main" id="{54846773-2F9B-03A7-B8D3-0C81B4CCFDD5}"/>
              </a:ext>
            </a:extLst>
          </p:cNvPr>
          <p:cNvSpPr txBox="1"/>
          <p:nvPr userDrawn="1"/>
        </p:nvSpPr>
        <p:spPr>
          <a:xfrm>
            <a:off x="239605" y="6450755"/>
            <a:ext cx="6195917" cy="261610"/>
          </a:xfrm>
          <a:prstGeom prst="rect">
            <a:avLst/>
          </a:prstGeom>
          <a:noFill/>
        </p:spPr>
        <p:txBody>
          <a:bodyPr wrap="square" rtlCol="0">
            <a:spAutoFit/>
          </a:bodyPr>
          <a:lstStyle/>
          <a:p>
            <a:r>
              <a:rPr lang="en-US" sz="1050" dirty="0">
                <a:solidFill>
                  <a:schemeClr val="tx1"/>
                </a:solidFill>
                <a:latin typeface="Century Gothic" panose="020B0502020202020204" pitchFamily="34" charset="0"/>
              </a:rPr>
              <a:t>Teacher slide</a:t>
            </a:r>
          </a:p>
        </p:txBody>
      </p:sp>
    </p:spTree>
    <p:extLst>
      <p:ext uri="{BB962C8B-B14F-4D97-AF65-F5344CB8AC3E}">
        <p14:creationId xmlns:p14="http://schemas.microsoft.com/office/powerpoint/2010/main" val="22490310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F - blank ">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42A07717-61DE-6F15-36BC-615CA852FE06}"/>
              </a:ext>
            </a:extLst>
          </p:cNvPr>
          <p:cNvSpPr>
            <a:spLocks noGrp="1"/>
          </p:cNvSpPr>
          <p:nvPr>
            <p:ph type="title" hasCustomPrompt="1"/>
          </p:nvPr>
        </p:nvSpPr>
        <p:spPr>
          <a:xfrm>
            <a:off x="224155" y="582276"/>
            <a:ext cx="7498822" cy="694054"/>
          </a:xfrm>
        </p:spPr>
        <p:txBody>
          <a:bodyPr>
            <a:noAutofit/>
          </a:bodyPr>
          <a:lstStyle>
            <a:lvl1pPr>
              <a:defRPr sz="3600">
                <a:solidFill>
                  <a:schemeClr val="accent2"/>
                </a:solidFill>
              </a:defRPr>
            </a:lvl1pPr>
          </a:lstStyle>
          <a:p>
            <a:r>
              <a:rPr lang="en-GB" dirty="0"/>
              <a:t>Slide Title </a:t>
            </a:r>
            <a:endParaRPr lang="en-US" dirty="0"/>
          </a:p>
        </p:txBody>
      </p:sp>
      <p:sp>
        <p:nvSpPr>
          <p:cNvPr id="6" name="Slide Number Placeholder 5">
            <a:extLst>
              <a:ext uri="{FF2B5EF4-FFF2-40B4-BE49-F238E27FC236}">
                <a16:creationId xmlns:a16="http://schemas.microsoft.com/office/drawing/2014/main" id="{094BB503-8807-82A5-14DF-4F12CC984B5E}"/>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tx1"/>
                </a:solidFill>
                <a:latin typeface="Century Gothic" panose="020B0502020202020204" pitchFamily="34" charset="0"/>
              </a:defRPr>
            </a:lvl1pPr>
          </a:lstStyle>
          <a:p>
            <a:r>
              <a:rPr lang="en-GB" dirty="0"/>
              <a:t>© PSHE Association 2025</a:t>
            </a:r>
          </a:p>
        </p:txBody>
      </p:sp>
      <p:pic>
        <p:nvPicPr>
          <p:cNvPr id="7" name="Picture 6" descr="A close-up of a logo&#10;&#10;Description automatically generated">
            <a:extLst>
              <a:ext uri="{FF2B5EF4-FFF2-40B4-BE49-F238E27FC236}">
                <a16:creationId xmlns:a16="http://schemas.microsoft.com/office/drawing/2014/main" id="{8B3FB9FE-20B6-D2A7-0CA0-B53FFE1AD36F}"/>
              </a:ext>
            </a:extLst>
          </p:cNvPr>
          <p:cNvPicPr>
            <a:picLocks noChangeAspect="1"/>
          </p:cNvPicPr>
          <p:nvPr userDrawn="1"/>
        </p:nvPicPr>
        <p:blipFill>
          <a:blip r:embed="rId2"/>
          <a:stretch>
            <a:fillRect/>
          </a:stretch>
        </p:blipFill>
        <p:spPr>
          <a:xfrm>
            <a:off x="8091328" y="349230"/>
            <a:ext cx="1479392" cy="301845"/>
          </a:xfrm>
          <a:prstGeom prst="rect">
            <a:avLst/>
          </a:prstGeom>
        </p:spPr>
      </p:pic>
      <p:sp>
        <p:nvSpPr>
          <p:cNvPr id="8" name="TextBox 7">
            <a:extLst>
              <a:ext uri="{FF2B5EF4-FFF2-40B4-BE49-F238E27FC236}">
                <a16:creationId xmlns:a16="http://schemas.microsoft.com/office/drawing/2014/main" id="{F98F271E-351A-C0DA-5ED1-7A9B87676B6A}"/>
              </a:ext>
            </a:extLst>
          </p:cNvPr>
          <p:cNvSpPr txBox="1"/>
          <p:nvPr userDrawn="1"/>
        </p:nvSpPr>
        <p:spPr>
          <a:xfrm>
            <a:off x="239605" y="6450755"/>
            <a:ext cx="6195917" cy="261610"/>
          </a:xfrm>
          <a:prstGeom prst="rect">
            <a:avLst/>
          </a:prstGeom>
          <a:noFill/>
        </p:spPr>
        <p:txBody>
          <a:bodyPr wrap="square" rtlCol="0">
            <a:spAutoFit/>
          </a:bodyPr>
          <a:lstStyle/>
          <a:p>
            <a:r>
              <a:rPr lang="en-US" sz="1050" dirty="0">
                <a:solidFill>
                  <a:schemeClr val="tx1"/>
                </a:solidFill>
                <a:latin typeface="Century Gothic" panose="020B0502020202020204" pitchFamily="34" charset="0"/>
              </a:rPr>
              <a:t>Teacher slide</a:t>
            </a:r>
          </a:p>
        </p:txBody>
      </p:sp>
    </p:spTree>
    <p:extLst>
      <p:ext uri="{BB962C8B-B14F-4D97-AF65-F5344CB8AC3E}">
        <p14:creationId xmlns:p14="http://schemas.microsoft.com/office/powerpoint/2010/main" val="10272595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SF - Lesson title_1">
    <p:bg>
      <p:bgPr>
        <a:solidFill>
          <a:schemeClr val="accent2"/>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0C31F58-A7AD-D2D2-B25C-33A91C6F344D}"/>
              </a:ext>
            </a:extLst>
          </p:cNvPr>
          <p:cNvSpPr txBox="1"/>
          <p:nvPr userDrawn="1"/>
        </p:nvSpPr>
        <p:spPr>
          <a:xfrm>
            <a:off x="7239000" y="6408420"/>
            <a:ext cx="184731" cy="369332"/>
          </a:xfrm>
          <a:prstGeom prst="rect">
            <a:avLst/>
          </a:prstGeom>
          <a:noFill/>
        </p:spPr>
        <p:txBody>
          <a:bodyPr wrap="none" rtlCol="0">
            <a:spAutoFit/>
          </a:bodyPr>
          <a:lstStyle/>
          <a:p>
            <a:endParaRPr lang="en-US"/>
          </a:p>
        </p:txBody>
      </p:sp>
      <p:sp>
        <p:nvSpPr>
          <p:cNvPr id="15" name="Text Placeholder 5">
            <a:extLst>
              <a:ext uri="{FF2B5EF4-FFF2-40B4-BE49-F238E27FC236}">
                <a16:creationId xmlns:a16="http://schemas.microsoft.com/office/drawing/2014/main" id="{84F77F2C-B8A7-2180-E207-341DA2C9E1FC}"/>
              </a:ext>
            </a:extLst>
          </p:cNvPr>
          <p:cNvSpPr>
            <a:spLocks noGrp="1"/>
          </p:cNvSpPr>
          <p:nvPr>
            <p:ph type="body" sz="quarter" idx="15" hasCustomPrompt="1"/>
          </p:nvPr>
        </p:nvSpPr>
        <p:spPr>
          <a:xfrm>
            <a:off x="0" y="197801"/>
            <a:ext cx="1859280" cy="498475"/>
          </a:xfrm>
          <a:solidFill>
            <a:schemeClr val="bg2"/>
          </a:solidFill>
        </p:spPr>
        <p:txBody>
          <a:bodyPr anchor="ctr">
            <a:normAutofit/>
          </a:bodyPr>
          <a:lstStyle>
            <a:lvl1pPr marL="216000" indent="0">
              <a:buNone/>
              <a:defRPr sz="2400">
                <a:solidFill>
                  <a:schemeClr val="tx1"/>
                </a:solidFill>
                <a:latin typeface="Century Gothic" panose="020B0502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Lesson X</a:t>
            </a:r>
            <a:endParaRPr lang="en-GB" dirty="0"/>
          </a:p>
        </p:txBody>
      </p:sp>
      <p:sp>
        <p:nvSpPr>
          <p:cNvPr id="3" name="Title 1">
            <a:extLst>
              <a:ext uri="{FF2B5EF4-FFF2-40B4-BE49-F238E27FC236}">
                <a16:creationId xmlns:a16="http://schemas.microsoft.com/office/drawing/2014/main" id="{A9C42C64-A2AE-AE48-5B4D-DDEC501BADCC}"/>
              </a:ext>
            </a:extLst>
          </p:cNvPr>
          <p:cNvSpPr>
            <a:spLocks noGrp="1"/>
          </p:cNvSpPr>
          <p:nvPr>
            <p:ph type="title" hasCustomPrompt="1"/>
          </p:nvPr>
        </p:nvSpPr>
        <p:spPr>
          <a:xfrm>
            <a:off x="232082" y="1271142"/>
            <a:ext cx="5151120" cy="1325563"/>
          </a:xfrm>
        </p:spPr>
        <p:txBody>
          <a:bodyPr>
            <a:normAutofit/>
          </a:bodyPr>
          <a:lstStyle>
            <a:lvl1pPr>
              <a:lnSpc>
                <a:spcPts val="5900"/>
              </a:lnSpc>
              <a:spcBef>
                <a:spcPts val="4200"/>
              </a:spcBef>
              <a:defRPr sz="5200">
                <a:solidFill>
                  <a:schemeClr val="bg1"/>
                </a:solidFill>
              </a:defRPr>
            </a:lvl1pPr>
          </a:lstStyle>
          <a:p>
            <a:r>
              <a:rPr lang="en-GB" dirty="0"/>
              <a:t>Slide Title </a:t>
            </a:r>
            <a:endParaRPr lang="en-US" dirty="0"/>
          </a:p>
        </p:txBody>
      </p:sp>
      <p:sp>
        <p:nvSpPr>
          <p:cNvPr id="6" name="Slide Number Placeholder 5">
            <a:extLst>
              <a:ext uri="{FF2B5EF4-FFF2-40B4-BE49-F238E27FC236}">
                <a16:creationId xmlns:a16="http://schemas.microsoft.com/office/drawing/2014/main" id="{1751FA22-7FFF-D15C-9949-B592D645673D}"/>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tx1"/>
                </a:solidFill>
                <a:latin typeface="Century Gothic" panose="020B0502020202020204" pitchFamily="34" charset="0"/>
              </a:defRPr>
            </a:lvl1pPr>
          </a:lstStyle>
          <a:p>
            <a:r>
              <a:rPr lang="en-GB" dirty="0"/>
              <a:t>© PSHE Association 2025</a:t>
            </a:r>
          </a:p>
        </p:txBody>
      </p:sp>
      <p:pic>
        <p:nvPicPr>
          <p:cNvPr id="9" name="Picture 8" descr="A close-up of a logo&#10;&#10;Description automatically generated">
            <a:extLst>
              <a:ext uri="{FF2B5EF4-FFF2-40B4-BE49-F238E27FC236}">
                <a16:creationId xmlns:a16="http://schemas.microsoft.com/office/drawing/2014/main" id="{1A57D409-EC48-0997-B0C8-838FC922D3B8}"/>
              </a:ext>
            </a:extLst>
          </p:cNvPr>
          <p:cNvPicPr>
            <a:picLocks noChangeAspect="1"/>
          </p:cNvPicPr>
          <p:nvPr userDrawn="1"/>
        </p:nvPicPr>
        <p:blipFill>
          <a:blip r:embed="rId2"/>
          <a:stretch>
            <a:fillRect/>
          </a:stretch>
        </p:blipFill>
        <p:spPr>
          <a:xfrm>
            <a:off x="8091328" y="349230"/>
            <a:ext cx="1479392" cy="301845"/>
          </a:xfrm>
          <a:prstGeom prst="rect">
            <a:avLst/>
          </a:prstGeom>
        </p:spPr>
      </p:pic>
    </p:spTree>
    <p:extLst>
      <p:ext uri="{BB962C8B-B14F-4D97-AF65-F5344CB8AC3E}">
        <p14:creationId xmlns:p14="http://schemas.microsoft.com/office/powerpoint/2010/main" val="4102073690"/>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12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slideLayout" Target="../slideLayouts/slideLayout21.xml"/><Relationship Id="rId18" Type="http://schemas.openxmlformats.org/officeDocument/2006/relationships/slideLayout" Target="../slideLayouts/slideLayout26.xml"/><Relationship Id="rId3" Type="http://schemas.openxmlformats.org/officeDocument/2006/relationships/slideLayout" Target="../slideLayouts/slideLayout11.xml"/><Relationship Id="rId21" Type="http://schemas.openxmlformats.org/officeDocument/2006/relationships/slideLayout" Target="../slideLayouts/slideLayout29.xml"/><Relationship Id="rId7" Type="http://schemas.openxmlformats.org/officeDocument/2006/relationships/slideLayout" Target="../slideLayouts/slideLayout15.xml"/><Relationship Id="rId12" Type="http://schemas.openxmlformats.org/officeDocument/2006/relationships/slideLayout" Target="../slideLayouts/slideLayout20.xml"/><Relationship Id="rId17" Type="http://schemas.openxmlformats.org/officeDocument/2006/relationships/slideLayout" Target="../slideLayouts/slideLayout25.xml"/><Relationship Id="rId25" Type="http://schemas.openxmlformats.org/officeDocument/2006/relationships/theme" Target="../theme/theme2.xml"/><Relationship Id="rId2" Type="http://schemas.openxmlformats.org/officeDocument/2006/relationships/slideLayout" Target="../slideLayouts/slideLayout10.xml"/><Relationship Id="rId16" Type="http://schemas.openxmlformats.org/officeDocument/2006/relationships/slideLayout" Target="../slideLayouts/slideLayout24.xml"/><Relationship Id="rId20" Type="http://schemas.openxmlformats.org/officeDocument/2006/relationships/slideLayout" Target="../slideLayouts/slideLayout28.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24" Type="http://schemas.openxmlformats.org/officeDocument/2006/relationships/slideLayout" Target="../slideLayouts/slideLayout32.xml"/><Relationship Id="rId5" Type="http://schemas.openxmlformats.org/officeDocument/2006/relationships/slideLayout" Target="../slideLayouts/slideLayout13.xml"/><Relationship Id="rId15" Type="http://schemas.openxmlformats.org/officeDocument/2006/relationships/slideLayout" Target="../slideLayouts/slideLayout23.xml"/><Relationship Id="rId23" Type="http://schemas.openxmlformats.org/officeDocument/2006/relationships/slideLayout" Target="../slideLayouts/slideLayout31.xml"/><Relationship Id="rId10" Type="http://schemas.openxmlformats.org/officeDocument/2006/relationships/slideLayout" Target="../slideLayouts/slideLayout18.xml"/><Relationship Id="rId19" Type="http://schemas.openxmlformats.org/officeDocument/2006/relationships/slideLayout" Target="../slideLayouts/slideLayout27.xml"/><Relationship Id="rId4" Type="http://schemas.openxmlformats.org/officeDocument/2006/relationships/slideLayout" Target="../slideLayouts/slideLayout12.xml"/><Relationship Id="rId9" Type="http://schemas.openxmlformats.org/officeDocument/2006/relationships/slideLayout" Target="../slideLayouts/slideLayout17.xml"/><Relationship Id="rId14" Type="http://schemas.openxmlformats.org/officeDocument/2006/relationships/slideLayout" Target="../slideLayouts/slideLayout22.xml"/><Relationship Id="rId22"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1207" y="365127"/>
            <a:ext cx="9135533"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341207" y="1825625"/>
            <a:ext cx="9135533"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341207" y="6356352"/>
            <a:ext cx="2228850" cy="365125"/>
          </a:xfrm>
          <a:prstGeom prst="rect">
            <a:avLst/>
          </a:prstGeom>
        </p:spPr>
        <p:txBody>
          <a:bodyPr vert="horz" lIns="91440" tIns="45720" rIns="91440" bIns="45720" rtlCol="0" anchor="ctr"/>
          <a:lstStyle>
            <a:lvl1pPr algn="l">
              <a:defRPr sz="1083">
                <a:solidFill>
                  <a:schemeClr val="tx1"/>
                </a:solidFill>
                <a:latin typeface="Century Gothic" panose="020B0502020202020204" pitchFamily="34" charset="0"/>
              </a:defRPr>
            </a:lvl1pPr>
          </a:lstStyle>
          <a:p>
            <a:r>
              <a:rPr lang="en-GB" b="1"/>
              <a:t>‹#›</a:t>
            </a:r>
            <a:endParaRPr lang="en-US"/>
          </a:p>
        </p:txBody>
      </p:sp>
      <p:sp>
        <p:nvSpPr>
          <p:cNvPr id="5" name="Slide Number Placeholder 5">
            <a:extLst>
              <a:ext uri="{FF2B5EF4-FFF2-40B4-BE49-F238E27FC236}">
                <a16:creationId xmlns:a16="http://schemas.microsoft.com/office/drawing/2014/main" id="{D734BCF7-9077-EC02-0FF2-D789ECF9339B}"/>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tx1"/>
                </a:solidFill>
                <a:latin typeface="Century Gothic" panose="020B0502020202020204" pitchFamily="34" charset="0"/>
              </a:defRPr>
            </a:lvl1pPr>
          </a:lstStyle>
          <a:p>
            <a:r>
              <a:rPr lang="en-GB" dirty="0"/>
              <a:t>© PSHE Association 2025</a:t>
            </a:r>
          </a:p>
        </p:txBody>
      </p:sp>
    </p:spTree>
    <p:extLst>
      <p:ext uri="{BB962C8B-B14F-4D97-AF65-F5344CB8AC3E}">
        <p14:creationId xmlns:p14="http://schemas.microsoft.com/office/powerpoint/2010/main" val="100273752"/>
      </p:ext>
    </p:extLst>
  </p:cSld>
  <p:clrMap bg1="dk1" tx1="lt1" bg2="dk2" tx2="lt2" accent1="accent1" accent2="accent2" accent3="accent3" accent4="accent4" accent5="accent5" accent6="accent6" hlink="hlink" folHlink="folHlink"/>
  <p:sldLayoutIdLst>
    <p:sldLayoutId id="2147483666" r:id="rId1"/>
    <p:sldLayoutId id="2147483664" r:id="rId2"/>
    <p:sldLayoutId id="2147483667" r:id="rId3"/>
    <p:sldLayoutId id="2147483668" r:id="rId4"/>
    <p:sldLayoutId id="2147483669" r:id="rId5"/>
    <p:sldLayoutId id="2147483703" r:id="rId6"/>
    <p:sldLayoutId id="2147483702" r:id="rId7"/>
    <p:sldLayoutId id="2147483670" r:id="rId8"/>
  </p:sldLayoutIdLst>
  <p:hf hdr="0" ftr="0" dt="0"/>
  <p:txStyles>
    <p:titleStyle>
      <a:lvl1pPr algn="l" defTabSz="990570" rtl="0" eaLnBrk="1" latinLnBrk="0" hangingPunct="1">
        <a:lnSpc>
          <a:spcPct val="90000"/>
        </a:lnSpc>
        <a:spcBef>
          <a:spcPct val="0"/>
        </a:spcBef>
        <a:buNone/>
        <a:defRPr sz="3900" b="1" kern="1200">
          <a:solidFill>
            <a:schemeClr val="tx1"/>
          </a:solidFill>
          <a:latin typeface="Century Gothic" panose="020B0502020202020204" pitchFamily="34" charset="0"/>
          <a:ea typeface="+mj-ea"/>
          <a:cs typeface="+mj-cs"/>
        </a:defRPr>
      </a:lvl1pPr>
    </p:titleStyle>
    <p:bodyStyle>
      <a:lvl1pPr marL="247642" indent="-247642" algn="l" defTabSz="990570" rtl="0" eaLnBrk="1" latinLnBrk="0" hangingPunct="1">
        <a:lnSpc>
          <a:spcPct val="90000"/>
        </a:lnSpc>
        <a:spcBef>
          <a:spcPts val="1083"/>
        </a:spcBef>
        <a:buFont typeface="Arial" panose="020B0604020202020204" pitchFamily="34" charset="0"/>
        <a:buChar char="•"/>
        <a:defRPr sz="3033" kern="1200">
          <a:solidFill>
            <a:schemeClr val="tx1"/>
          </a:solidFill>
          <a:latin typeface="Century Gothic" panose="020B0502020202020204" pitchFamily="34" charset="0"/>
          <a:ea typeface="+mn-ea"/>
          <a:cs typeface="+mn-cs"/>
        </a:defRPr>
      </a:lvl1pPr>
      <a:lvl2pPr marL="742927" indent="-247642" algn="l" defTabSz="990570" rtl="0" eaLnBrk="1" latinLnBrk="0" hangingPunct="1">
        <a:lnSpc>
          <a:spcPct val="90000"/>
        </a:lnSpc>
        <a:spcBef>
          <a:spcPts val="542"/>
        </a:spcBef>
        <a:buFont typeface="Arial" panose="020B0604020202020204" pitchFamily="34" charset="0"/>
        <a:buChar char="•"/>
        <a:defRPr sz="2600" kern="1200">
          <a:solidFill>
            <a:schemeClr val="tx1"/>
          </a:solidFill>
          <a:latin typeface="Century Gothic" panose="020B0502020202020204" pitchFamily="34" charset="0"/>
          <a:ea typeface="+mn-ea"/>
          <a:cs typeface="+mn-cs"/>
        </a:defRPr>
      </a:lvl2pPr>
      <a:lvl3pPr marL="1238212" indent="-247642" algn="l" defTabSz="990570" rtl="0" eaLnBrk="1" latinLnBrk="0" hangingPunct="1">
        <a:lnSpc>
          <a:spcPct val="90000"/>
        </a:lnSpc>
        <a:spcBef>
          <a:spcPts val="542"/>
        </a:spcBef>
        <a:buFont typeface="Arial" panose="020B0604020202020204" pitchFamily="34" charset="0"/>
        <a:buChar char="•"/>
        <a:defRPr sz="2167" kern="1200">
          <a:solidFill>
            <a:schemeClr val="tx1"/>
          </a:solidFill>
          <a:latin typeface="Century Gothic" panose="020B0502020202020204" pitchFamily="34" charset="0"/>
          <a:ea typeface="+mn-ea"/>
          <a:cs typeface="+mn-cs"/>
        </a:defRPr>
      </a:lvl3pPr>
      <a:lvl4pPr marL="1733497"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Century Gothic" panose="020B0502020202020204" pitchFamily="34" charset="0"/>
          <a:ea typeface="+mn-ea"/>
          <a:cs typeface="+mn-cs"/>
        </a:defRPr>
      </a:lvl4pPr>
      <a:lvl5pPr marL="2228781"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Century Gothic" panose="020B0502020202020204" pitchFamily="34" charset="0"/>
          <a:ea typeface="+mn-ea"/>
          <a:cs typeface="+mn-cs"/>
        </a:defRPr>
      </a:lvl5pPr>
      <a:lvl6pPr marL="2724066"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6pPr>
      <a:lvl7pPr marL="3219351"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7pPr>
      <a:lvl8pPr marL="3714636"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8pPr>
      <a:lvl9pPr marL="4209920"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9pPr>
    </p:bodyStyle>
    <p:otherStyle>
      <a:defPPr>
        <a:defRPr lang="en-US"/>
      </a:defPPr>
      <a:lvl1pPr marL="0" algn="l" defTabSz="990570" rtl="0" eaLnBrk="1" latinLnBrk="0" hangingPunct="1">
        <a:defRPr sz="1950" kern="1200">
          <a:solidFill>
            <a:schemeClr val="tx1"/>
          </a:solidFill>
          <a:latin typeface="+mn-lt"/>
          <a:ea typeface="+mn-ea"/>
          <a:cs typeface="+mn-cs"/>
        </a:defRPr>
      </a:lvl1pPr>
      <a:lvl2pPr marL="495285" algn="l" defTabSz="990570" rtl="0" eaLnBrk="1" latinLnBrk="0" hangingPunct="1">
        <a:defRPr sz="1950" kern="1200">
          <a:solidFill>
            <a:schemeClr val="tx1"/>
          </a:solidFill>
          <a:latin typeface="+mn-lt"/>
          <a:ea typeface="+mn-ea"/>
          <a:cs typeface="+mn-cs"/>
        </a:defRPr>
      </a:lvl2pPr>
      <a:lvl3pPr marL="990570" algn="l" defTabSz="990570" rtl="0" eaLnBrk="1" latinLnBrk="0" hangingPunct="1">
        <a:defRPr sz="1950" kern="1200">
          <a:solidFill>
            <a:schemeClr val="tx1"/>
          </a:solidFill>
          <a:latin typeface="+mn-lt"/>
          <a:ea typeface="+mn-ea"/>
          <a:cs typeface="+mn-cs"/>
        </a:defRPr>
      </a:lvl3pPr>
      <a:lvl4pPr marL="1485854" algn="l" defTabSz="990570" rtl="0" eaLnBrk="1" latinLnBrk="0" hangingPunct="1">
        <a:defRPr sz="1950" kern="1200">
          <a:solidFill>
            <a:schemeClr val="tx1"/>
          </a:solidFill>
          <a:latin typeface="+mn-lt"/>
          <a:ea typeface="+mn-ea"/>
          <a:cs typeface="+mn-cs"/>
        </a:defRPr>
      </a:lvl4pPr>
      <a:lvl5pPr marL="1981139" algn="l" defTabSz="990570" rtl="0" eaLnBrk="1" latinLnBrk="0" hangingPunct="1">
        <a:defRPr sz="1950" kern="1200">
          <a:solidFill>
            <a:schemeClr val="tx1"/>
          </a:solidFill>
          <a:latin typeface="+mn-lt"/>
          <a:ea typeface="+mn-ea"/>
          <a:cs typeface="+mn-cs"/>
        </a:defRPr>
      </a:lvl5pPr>
      <a:lvl6pPr marL="2476424" algn="l" defTabSz="990570" rtl="0" eaLnBrk="1" latinLnBrk="0" hangingPunct="1">
        <a:defRPr sz="1950" kern="1200">
          <a:solidFill>
            <a:schemeClr val="tx1"/>
          </a:solidFill>
          <a:latin typeface="+mn-lt"/>
          <a:ea typeface="+mn-ea"/>
          <a:cs typeface="+mn-cs"/>
        </a:defRPr>
      </a:lvl6pPr>
      <a:lvl7pPr marL="2971709" algn="l" defTabSz="990570" rtl="0" eaLnBrk="1" latinLnBrk="0" hangingPunct="1">
        <a:defRPr sz="1950" kern="1200">
          <a:solidFill>
            <a:schemeClr val="tx1"/>
          </a:solidFill>
          <a:latin typeface="+mn-lt"/>
          <a:ea typeface="+mn-ea"/>
          <a:cs typeface="+mn-cs"/>
        </a:defRPr>
      </a:lvl7pPr>
      <a:lvl8pPr marL="3466993" algn="l" defTabSz="990570" rtl="0" eaLnBrk="1" latinLnBrk="0" hangingPunct="1">
        <a:defRPr sz="1950" kern="1200">
          <a:solidFill>
            <a:schemeClr val="tx1"/>
          </a:solidFill>
          <a:latin typeface="+mn-lt"/>
          <a:ea typeface="+mn-ea"/>
          <a:cs typeface="+mn-cs"/>
        </a:defRPr>
      </a:lvl8pPr>
      <a:lvl9pPr marL="3962278" algn="l" defTabSz="990570" rtl="0" eaLnBrk="1" latinLnBrk="0" hangingPunct="1">
        <a:defRPr sz="1950" kern="1200">
          <a:solidFill>
            <a:schemeClr val="tx1"/>
          </a:solidFill>
          <a:latin typeface="+mn-lt"/>
          <a:ea typeface="+mn-ea"/>
          <a:cs typeface="+mn-cs"/>
        </a:defRPr>
      </a:lvl9pPr>
    </p:otherStyle>
  </p:txStyles>
  <p:extLst>
    <p:ext uri="{27BBF7A9-308A-43DC-89C8-2F10F3537804}">
      <p15:sldGuideLst xmlns:p15="http://schemas.microsoft.com/office/powerpoint/2012/main">
        <p15:guide id="1" userDrawn="1">
          <p15:clr>
            <a:srgbClr val="F26B43"/>
          </p15:clr>
        </p15:guide>
        <p15:guide id="2" pos="6240" userDrawn="1">
          <p15:clr>
            <a:srgbClr val="F26B43"/>
          </p15:clr>
        </p15:guide>
        <p15:guide id="3" pos="208" userDrawn="1">
          <p15:clr>
            <a:srgbClr val="F26B43"/>
          </p15:clr>
        </p15:guide>
        <p15:guide id="4" pos="1008" userDrawn="1">
          <p15:clr>
            <a:srgbClr val="F26B43"/>
          </p15:clr>
        </p15:guide>
        <p15:guide id="5" pos="1208" userDrawn="1">
          <p15:clr>
            <a:srgbClr val="F26B43"/>
          </p15:clr>
        </p15:guide>
        <p15:guide id="6" pos="2008" userDrawn="1">
          <p15:clr>
            <a:srgbClr val="F26B43"/>
          </p15:clr>
        </p15:guide>
        <p15:guide id="7" pos="2216" userDrawn="1">
          <p15:clr>
            <a:srgbClr val="F26B43"/>
          </p15:clr>
        </p15:guide>
        <p15:guide id="8" pos="3016" userDrawn="1">
          <p15:clr>
            <a:srgbClr val="F26B43"/>
          </p15:clr>
        </p15:guide>
        <p15:guide id="9" pos="3224" userDrawn="1">
          <p15:clr>
            <a:srgbClr val="F26B43"/>
          </p15:clr>
        </p15:guide>
        <p15:guide id="10" pos="4024" userDrawn="1">
          <p15:clr>
            <a:srgbClr val="F26B43"/>
          </p15:clr>
        </p15:guide>
        <p15:guide id="11" pos="4232" userDrawn="1">
          <p15:clr>
            <a:srgbClr val="F26B43"/>
          </p15:clr>
        </p15:guide>
        <p15:guide id="12" pos="5032" userDrawn="1">
          <p15:clr>
            <a:srgbClr val="F26B43"/>
          </p15:clr>
        </p15:guide>
        <p15:guide id="13" pos="5232" userDrawn="1">
          <p15:clr>
            <a:srgbClr val="F26B43"/>
          </p15:clr>
        </p15:guide>
        <p15:guide id="14" pos="6032" userDrawn="1">
          <p15:clr>
            <a:srgbClr val="F26B43"/>
          </p15:clr>
        </p15:guide>
        <p15:guide id="15" orient="horz" userDrawn="1">
          <p15:clr>
            <a:srgbClr val="F26B43"/>
          </p15:clr>
        </p15:guide>
        <p15:guide id="16" orient="horz" pos="4320" userDrawn="1">
          <p15:clr>
            <a:srgbClr val="F26B43"/>
          </p15:clr>
        </p15:guide>
        <p15:guide id="17" orient="horz" pos="208" userDrawn="1">
          <p15:clr>
            <a:srgbClr val="F26B43"/>
          </p15:clr>
        </p15:guide>
        <p15:guide id="18" orient="horz" pos="688" userDrawn="1">
          <p15:clr>
            <a:srgbClr val="F26B43"/>
          </p15:clr>
        </p15:guide>
        <p15:guide id="19" orient="horz" pos="888" userDrawn="1">
          <p15:clr>
            <a:srgbClr val="F26B43"/>
          </p15:clr>
        </p15:guide>
        <p15:guide id="20" orient="horz" pos="1368" userDrawn="1">
          <p15:clr>
            <a:srgbClr val="F26B43"/>
          </p15:clr>
        </p15:guide>
        <p15:guide id="21" orient="horz" pos="1576" userDrawn="1">
          <p15:clr>
            <a:srgbClr val="F26B43"/>
          </p15:clr>
        </p15:guide>
        <p15:guide id="22" orient="horz" pos="2056" userDrawn="1">
          <p15:clr>
            <a:srgbClr val="F26B43"/>
          </p15:clr>
        </p15:guide>
        <p15:guide id="23" orient="horz" pos="2264" userDrawn="1">
          <p15:clr>
            <a:srgbClr val="F26B43"/>
          </p15:clr>
        </p15:guide>
        <p15:guide id="24" orient="horz" pos="2744" userDrawn="1">
          <p15:clr>
            <a:srgbClr val="F26B43"/>
          </p15:clr>
        </p15:guide>
        <p15:guide id="25" orient="horz" pos="2952" userDrawn="1">
          <p15:clr>
            <a:srgbClr val="F26B43"/>
          </p15:clr>
        </p15:guide>
        <p15:guide id="26" orient="horz" pos="3432" userDrawn="1">
          <p15:clr>
            <a:srgbClr val="F26B43"/>
          </p15:clr>
        </p15:guide>
        <p15:guide id="27" orient="horz" pos="3632" userDrawn="1">
          <p15:clr>
            <a:srgbClr val="F26B43"/>
          </p15:clr>
        </p15:guide>
        <p15:guide id="28" orient="horz" pos="4112"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1207" y="365127"/>
            <a:ext cx="9135533"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341207" y="1825625"/>
            <a:ext cx="9135533"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341207" y="6356352"/>
            <a:ext cx="2228850" cy="365125"/>
          </a:xfrm>
          <a:prstGeom prst="rect">
            <a:avLst/>
          </a:prstGeom>
        </p:spPr>
        <p:txBody>
          <a:bodyPr vert="horz" lIns="91440" tIns="45720" rIns="91440" bIns="45720" rtlCol="0" anchor="ctr"/>
          <a:lstStyle>
            <a:lvl1pPr algn="l">
              <a:defRPr sz="1083">
                <a:solidFill>
                  <a:schemeClr val="tx1"/>
                </a:solidFill>
                <a:latin typeface="Century Gothic" panose="020B0502020202020204" pitchFamily="34" charset="0"/>
              </a:defRPr>
            </a:lvl1pPr>
          </a:lstStyle>
          <a:p>
            <a:r>
              <a:rPr lang="en-GB" b="1"/>
              <a:t>‹#›</a:t>
            </a:r>
            <a:endParaRPr lang="en-US"/>
          </a:p>
        </p:txBody>
      </p:sp>
      <p:sp>
        <p:nvSpPr>
          <p:cNvPr id="6" name="Slide Number Placeholder 5"/>
          <p:cNvSpPr>
            <a:spLocks noGrp="1"/>
          </p:cNvSpPr>
          <p:nvPr>
            <p:ph type="sldNum" sz="quarter" idx="4"/>
          </p:nvPr>
        </p:nvSpPr>
        <p:spPr>
          <a:xfrm>
            <a:off x="7247890" y="6356352"/>
            <a:ext cx="2228850" cy="365125"/>
          </a:xfrm>
          <a:prstGeom prst="rect">
            <a:avLst/>
          </a:prstGeom>
        </p:spPr>
        <p:txBody>
          <a:bodyPr vert="horz" lIns="91440" tIns="45720" rIns="91440" bIns="45720" rtlCol="0" anchor="ctr"/>
          <a:lstStyle>
            <a:lvl1pPr algn="r">
              <a:defRPr sz="1083">
                <a:solidFill>
                  <a:schemeClr val="tx1"/>
                </a:solidFill>
                <a:latin typeface="Century Gothic" panose="020B0502020202020204" pitchFamily="34" charset="0"/>
              </a:defRPr>
            </a:lvl1pPr>
          </a:lstStyle>
          <a:p>
            <a:r>
              <a:rPr lang="en-GB" dirty="0"/>
              <a:t>© PSHE Association 2025</a:t>
            </a:r>
          </a:p>
        </p:txBody>
      </p:sp>
    </p:spTree>
    <p:extLst>
      <p:ext uri="{BB962C8B-B14F-4D97-AF65-F5344CB8AC3E}">
        <p14:creationId xmlns:p14="http://schemas.microsoft.com/office/powerpoint/2010/main" val="3162068689"/>
      </p:ext>
    </p:extLst>
  </p:cSld>
  <p:clrMap bg1="lt1" tx1="dk1" bg2="lt2" tx2="dk2" accent1="accent1" accent2="accent2" accent3="accent3" accent4="accent4" accent5="accent5" accent6="accent6" hlink="hlink" folHlink="folHlink"/>
  <p:sldLayoutIdLst>
    <p:sldLayoutId id="2147483672" r:id="rId1"/>
    <p:sldLayoutId id="2147483700" r:id="rId2"/>
    <p:sldLayoutId id="2147483699" r:id="rId3"/>
    <p:sldLayoutId id="2147483698" r:id="rId4"/>
    <p:sldLayoutId id="2147483678" r:id="rId5"/>
    <p:sldLayoutId id="2147483685" r:id="rId6"/>
    <p:sldLayoutId id="2147483687" r:id="rId7"/>
    <p:sldLayoutId id="2147483688" r:id="rId8"/>
    <p:sldLayoutId id="2147483680" r:id="rId9"/>
    <p:sldLayoutId id="2147483686" r:id="rId10"/>
    <p:sldLayoutId id="2147483694" r:id="rId11"/>
    <p:sldLayoutId id="2147483696" r:id="rId12"/>
    <p:sldLayoutId id="2147483693" r:id="rId13"/>
    <p:sldLayoutId id="2147483695" r:id="rId14"/>
    <p:sldLayoutId id="2147483691" r:id="rId15"/>
    <p:sldLayoutId id="2147483682" r:id="rId16"/>
    <p:sldLayoutId id="2147483689" r:id="rId17"/>
    <p:sldLayoutId id="2147483690" r:id="rId18"/>
    <p:sldLayoutId id="2147483704" r:id="rId19"/>
    <p:sldLayoutId id="2147483706" r:id="rId20"/>
    <p:sldLayoutId id="2147483705" r:id="rId21"/>
    <p:sldLayoutId id="2147483708" r:id="rId22"/>
    <p:sldLayoutId id="2147483701" r:id="rId23"/>
    <p:sldLayoutId id="2147483677" r:id="rId24"/>
  </p:sldLayoutIdLst>
  <p:hf hdr="0" ftr="0" dt="0"/>
  <p:txStyles>
    <p:titleStyle>
      <a:lvl1pPr algn="l" defTabSz="990570" rtl="0" eaLnBrk="1" latinLnBrk="0" hangingPunct="1">
        <a:lnSpc>
          <a:spcPct val="90000"/>
        </a:lnSpc>
        <a:spcBef>
          <a:spcPct val="0"/>
        </a:spcBef>
        <a:buNone/>
        <a:defRPr sz="3900" b="1" kern="1200">
          <a:solidFill>
            <a:schemeClr val="tx1"/>
          </a:solidFill>
          <a:latin typeface="Century Gothic" panose="020B0502020202020204" pitchFamily="34" charset="0"/>
          <a:ea typeface="+mj-ea"/>
          <a:cs typeface="+mj-cs"/>
        </a:defRPr>
      </a:lvl1pPr>
    </p:titleStyle>
    <p:bodyStyle>
      <a:lvl1pPr marL="247642" indent="-247642" algn="l" defTabSz="990570" rtl="0" eaLnBrk="1" latinLnBrk="0" hangingPunct="1">
        <a:lnSpc>
          <a:spcPct val="90000"/>
        </a:lnSpc>
        <a:spcBef>
          <a:spcPts val="1083"/>
        </a:spcBef>
        <a:buFont typeface="Arial" panose="020B0604020202020204" pitchFamily="34" charset="0"/>
        <a:buChar char="•"/>
        <a:defRPr sz="3033" kern="1200">
          <a:solidFill>
            <a:schemeClr val="tx1"/>
          </a:solidFill>
          <a:latin typeface="Century Gothic" panose="020B0502020202020204" pitchFamily="34" charset="0"/>
          <a:ea typeface="+mn-ea"/>
          <a:cs typeface="+mn-cs"/>
        </a:defRPr>
      </a:lvl1pPr>
      <a:lvl2pPr marL="742927" indent="-247642" algn="l" defTabSz="990570" rtl="0" eaLnBrk="1" latinLnBrk="0" hangingPunct="1">
        <a:lnSpc>
          <a:spcPct val="90000"/>
        </a:lnSpc>
        <a:spcBef>
          <a:spcPts val="542"/>
        </a:spcBef>
        <a:buFont typeface="Arial" panose="020B0604020202020204" pitchFamily="34" charset="0"/>
        <a:buChar char="•"/>
        <a:defRPr sz="2600" kern="1200">
          <a:solidFill>
            <a:schemeClr val="tx1"/>
          </a:solidFill>
          <a:latin typeface="Century Gothic" panose="020B0502020202020204" pitchFamily="34" charset="0"/>
          <a:ea typeface="+mn-ea"/>
          <a:cs typeface="+mn-cs"/>
        </a:defRPr>
      </a:lvl2pPr>
      <a:lvl3pPr marL="1238212" indent="-247642" algn="l" defTabSz="990570" rtl="0" eaLnBrk="1" latinLnBrk="0" hangingPunct="1">
        <a:lnSpc>
          <a:spcPct val="90000"/>
        </a:lnSpc>
        <a:spcBef>
          <a:spcPts val="542"/>
        </a:spcBef>
        <a:buFont typeface="Arial" panose="020B0604020202020204" pitchFamily="34" charset="0"/>
        <a:buChar char="•"/>
        <a:defRPr sz="2167" kern="1200">
          <a:solidFill>
            <a:schemeClr val="tx1"/>
          </a:solidFill>
          <a:latin typeface="Century Gothic" panose="020B0502020202020204" pitchFamily="34" charset="0"/>
          <a:ea typeface="+mn-ea"/>
          <a:cs typeface="+mn-cs"/>
        </a:defRPr>
      </a:lvl3pPr>
      <a:lvl4pPr marL="1733497"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Century Gothic" panose="020B0502020202020204" pitchFamily="34" charset="0"/>
          <a:ea typeface="+mn-ea"/>
          <a:cs typeface="+mn-cs"/>
        </a:defRPr>
      </a:lvl4pPr>
      <a:lvl5pPr marL="2228781"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Century Gothic" panose="020B0502020202020204" pitchFamily="34" charset="0"/>
          <a:ea typeface="+mn-ea"/>
          <a:cs typeface="+mn-cs"/>
        </a:defRPr>
      </a:lvl5pPr>
      <a:lvl6pPr marL="2724066"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6pPr>
      <a:lvl7pPr marL="3219351"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7pPr>
      <a:lvl8pPr marL="3714636"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8pPr>
      <a:lvl9pPr marL="4209920"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9pPr>
    </p:bodyStyle>
    <p:otherStyle>
      <a:defPPr>
        <a:defRPr lang="en-US"/>
      </a:defPPr>
      <a:lvl1pPr marL="0" algn="l" defTabSz="990570" rtl="0" eaLnBrk="1" latinLnBrk="0" hangingPunct="1">
        <a:defRPr sz="1950" kern="1200">
          <a:solidFill>
            <a:schemeClr val="tx1"/>
          </a:solidFill>
          <a:latin typeface="+mn-lt"/>
          <a:ea typeface="+mn-ea"/>
          <a:cs typeface="+mn-cs"/>
        </a:defRPr>
      </a:lvl1pPr>
      <a:lvl2pPr marL="495285" algn="l" defTabSz="990570" rtl="0" eaLnBrk="1" latinLnBrk="0" hangingPunct="1">
        <a:defRPr sz="1950" kern="1200">
          <a:solidFill>
            <a:schemeClr val="tx1"/>
          </a:solidFill>
          <a:latin typeface="+mn-lt"/>
          <a:ea typeface="+mn-ea"/>
          <a:cs typeface="+mn-cs"/>
        </a:defRPr>
      </a:lvl2pPr>
      <a:lvl3pPr marL="990570" algn="l" defTabSz="990570" rtl="0" eaLnBrk="1" latinLnBrk="0" hangingPunct="1">
        <a:defRPr sz="1950" kern="1200">
          <a:solidFill>
            <a:schemeClr val="tx1"/>
          </a:solidFill>
          <a:latin typeface="+mn-lt"/>
          <a:ea typeface="+mn-ea"/>
          <a:cs typeface="+mn-cs"/>
        </a:defRPr>
      </a:lvl3pPr>
      <a:lvl4pPr marL="1485854" algn="l" defTabSz="990570" rtl="0" eaLnBrk="1" latinLnBrk="0" hangingPunct="1">
        <a:defRPr sz="1950" kern="1200">
          <a:solidFill>
            <a:schemeClr val="tx1"/>
          </a:solidFill>
          <a:latin typeface="+mn-lt"/>
          <a:ea typeface="+mn-ea"/>
          <a:cs typeface="+mn-cs"/>
        </a:defRPr>
      </a:lvl4pPr>
      <a:lvl5pPr marL="1981139" algn="l" defTabSz="990570" rtl="0" eaLnBrk="1" latinLnBrk="0" hangingPunct="1">
        <a:defRPr sz="1950" kern="1200">
          <a:solidFill>
            <a:schemeClr val="tx1"/>
          </a:solidFill>
          <a:latin typeface="+mn-lt"/>
          <a:ea typeface="+mn-ea"/>
          <a:cs typeface="+mn-cs"/>
        </a:defRPr>
      </a:lvl5pPr>
      <a:lvl6pPr marL="2476424" algn="l" defTabSz="990570" rtl="0" eaLnBrk="1" latinLnBrk="0" hangingPunct="1">
        <a:defRPr sz="1950" kern="1200">
          <a:solidFill>
            <a:schemeClr val="tx1"/>
          </a:solidFill>
          <a:latin typeface="+mn-lt"/>
          <a:ea typeface="+mn-ea"/>
          <a:cs typeface="+mn-cs"/>
        </a:defRPr>
      </a:lvl6pPr>
      <a:lvl7pPr marL="2971709" algn="l" defTabSz="990570" rtl="0" eaLnBrk="1" latinLnBrk="0" hangingPunct="1">
        <a:defRPr sz="1950" kern="1200">
          <a:solidFill>
            <a:schemeClr val="tx1"/>
          </a:solidFill>
          <a:latin typeface="+mn-lt"/>
          <a:ea typeface="+mn-ea"/>
          <a:cs typeface="+mn-cs"/>
        </a:defRPr>
      </a:lvl7pPr>
      <a:lvl8pPr marL="3466993" algn="l" defTabSz="990570" rtl="0" eaLnBrk="1" latinLnBrk="0" hangingPunct="1">
        <a:defRPr sz="1950" kern="1200">
          <a:solidFill>
            <a:schemeClr val="tx1"/>
          </a:solidFill>
          <a:latin typeface="+mn-lt"/>
          <a:ea typeface="+mn-ea"/>
          <a:cs typeface="+mn-cs"/>
        </a:defRPr>
      </a:lvl8pPr>
      <a:lvl9pPr marL="3962278" algn="l" defTabSz="990570" rtl="0" eaLnBrk="1" latinLnBrk="0" hangingPunct="1">
        <a:defRPr sz="1950" kern="1200">
          <a:solidFill>
            <a:schemeClr val="tx1"/>
          </a:solidFill>
          <a:latin typeface="+mn-lt"/>
          <a:ea typeface="+mn-ea"/>
          <a:cs typeface="+mn-cs"/>
        </a:defRPr>
      </a:lvl9pPr>
    </p:otherStyle>
  </p:txStyles>
  <p:extLst>
    <p:ext uri="{27BBF7A9-308A-43DC-89C8-2F10F3537804}">
      <p15:sldGuideLst xmlns:p15="http://schemas.microsoft.com/office/powerpoint/2012/main">
        <p15:guide id="1" userDrawn="1">
          <p15:clr>
            <a:srgbClr val="2FFF7E"/>
          </p15:clr>
        </p15:guide>
        <p15:guide id="2" pos="6240" userDrawn="1">
          <p15:clr>
            <a:srgbClr val="2FFF7E"/>
          </p15:clr>
        </p15:guide>
        <p15:guide id="3" pos="204" userDrawn="1">
          <p15:clr>
            <a:srgbClr val="2FFF7E"/>
          </p15:clr>
        </p15:guide>
        <p15:guide id="4" pos="1005" userDrawn="1">
          <p15:clr>
            <a:srgbClr val="2FFF7E"/>
          </p15:clr>
        </p15:guide>
        <p15:guide id="5" pos="1210" userDrawn="1">
          <p15:clr>
            <a:srgbClr val="2FFF7E"/>
          </p15:clr>
        </p15:guide>
        <p15:guide id="6" pos="2011" userDrawn="1">
          <p15:clr>
            <a:srgbClr val="2FFF7E"/>
          </p15:clr>
        </p15:guide>
        <p15:guide id="7" pos="2216" userDrawn="1">
          <p15:clr>
            <a:srgbClr val="2FFF7E"/>
          </p15:clr>
        </p15:guide>
        <p15:guide id="8" pos="3017" userDrawn="1">
          <p15:clr>
            <a:srgbClr val="2FFF7E"/>
          </p15:clr>
        </p15:guide>
        <p15:guide id="9" pos="3222" userDrawn="1">
          <p15:clr>
            <a:srgbClr val="2FFF7E"/>
          </p15:clr>
        </p15:guide>
        <p15:guide id="10" pos="4023" userDrawn="1">
          <p15:clr>
            <a:srgbClr val="2FFF7E"/>
          </p15:clr>
        </p15:guide>
        <p15:guide id="11" pos="4228" userDrawn="1">
          <p15:clr>
            <a:srgbClr val="2FFF7E"/>
          </p15:clr>
        </p15:guide>
        <p15:guide id="12" pos="5029" userDrawn="1">
          <p15:clr>
            <a:srgbClr val="2FFF7E"/>
          </p15:clr>
        </p15:guide>
        <p15:guide id="13" pos="5234" userDrawn="1">
          <p15:clr>
            <a:srgbClr val="2FFF7E"/>
          </p15:clr>
        </p15:guide>
        <p15:guide id="14" pos="6035" userDrawn="1">
          <p15:clr>
            <a:srgbClr val="2FFF7E"/>
          </p15:clr>
        </p15:guide>
        <p15:guide id="15" orient="horz" userDrawn="1">
          <p15:clr>
            <a:srgbClr val="2FFF7E"/>
          </p15:clr>
        </p15:guide>
        <p15:guide id="16" orient="horz" pos="4320" userDrawn="1">
          <p15:clr>
            <a:srgbClr val="2FFF7E"/>
          </p15:clr>
        </p15:guide>
        <p15:guide id="17" orient="horz" pos="204" userDrawn="1">
          <p15:clr>
            <a:srgbClr val="2FFF7E"/>
          </p15:clr>
        </p15:guide>
        <p15:guide id="18" orient="horz" pos="685" userDrawn="1">
          <p15:clr>
            <a:srgbClr val="2FFF7E"/>
          </p15:clr>
        </p15:guide>
        <p15:guide id="19" orient="horz" pos="890" userDrawn="1">
          <p15:clr>
            <a:srgbClr val="2FFF7E"/>
          </p15:clr>
        </p15:guide>
        <p15:guide id="20" orient="horz" pos="1371" userDrawn="1">
          <p15:clr>
            <a:srgbClr val="2FFF7E"/>
          </p15:clr>
        </p15:guide>
        <p15:guide id="21" orient="horz" pos="1576" userDrawn="1">
          <p15:clr>
            <a:srgbClr val="2FFF7E"/>
          </p15:clr>
        </p15:guide>
        <p15:guide id="22" orient="horz" pos="2057" userDrawn="1">
          <p15:clr>
            <a:srgbClr val="2FFF7E"/>
          </p15:clr>
        </p15:guide>
        <p15:guide id="23" orient="horz" pos="2262" userDrawn="1">
          <p15:clr>
            <a:srgbClr val="2FFF7E"/>
          </p15:clr>
        </p15:guide>
        <p15:guide id="24" orient="horz" pos="2743" userDrawn="1">
          <p15:clr>
            <a:srgbClr val="2FFF7E"/>
          </p15:clr>
        </p15:guide>
        <p15:guide id="25" orient="horz" pos="2948" userDrawn="1">
          <p15:clr>
            <a:srgbClr val="2FFF7E"/>
          </p15:clr>
        </p15:guide>
        <p15:guide id="26" orient="horz" pos="3429" userDrawn="1">
          <p15:clr>
            <a:srgbClr val="2FFF7E"/>
          </p15:clr>
        </p15:guide>
        <p15:guide id="27" orient="horz" pos="3634" userDrawn="1">
          <p15:clr>
            <a:srgbClr val="2FFF7E"/>
          </p15:clr>
        </p15:guide>
        <p15:guide id="28" orient="horz" pos="4115" userDrawn="1">
          <p15:clr>
            <a:srgbClr val="2FFF7E"/>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0.png"/><Relationship Id="rId7" Type="http://schemas.microsoft.com/office/2007/relationships/hdphoto" Target="../media/hdphoto1.wdp"/><Relationship Id="rId2" Type="http://schemas.openxmlformats.org/officeDocument/2006/relationships/notesSlide" Target="../notesSlides/notesSlide7.xml"/><Relationship Id="rId1" Type="http://schemas.openxmlformats.org/officeDocument/2006/relationships/slideLayout" Target="../slideLayouts/slideLayout24.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3.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7.png"/><Relationship Id="rId7" Type="http://schemas.microsoft.com/office/2007/relationships/hdphoto" Target="../media/hdphoto3.wdp"/><Relationship Id="rId2" Type="http://schemas.openxmlformats.org/officeDocument/2006/relationships/notesSlide" Target="../notesSlides/notesSlide10.xml"/><Relationship Id="rId1" Type="http://schemas.openxmlformats.org/officeDocument/2006/relationships/slideLayout" Target="../slideLayouts/slideLayout26.xml"/><Relationship Id="rId6" Type="http://schemas.openxmlformats.org/officeDocument/2006/relationships/image" Target="../media/image19.png"/><Relationship Id="rId5" Type="http://schemas.openxmlformats.org/officeDocument/2006/relationships/image" Target="../media/image18.png"/><Relationship Id="rId4" Type="http://schemas.microsoft.com/office/2007/relationships/hdphoto" Target="../media/hdphoto2.wdp"/><Relationship Id="rId9" Type="http://schemas.microsoft.com/office/2007/relationships/hdphoto" Target="../media/hdphoto4.wdp"/></Relationships>
</file>

<file path=ppt/slides/_rels/slide16.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30.png"/><Relationship Id="rId3" Type="http://schemas.openxmlformats.org/officeDocument/2006/relationships/image" Target="../media/image21.png"/><Relationship Id="rId7" Type="http://schemas.openxmlformats.org/officeDocument/2006/relationships/image" Target="../media/image25.png"/><Relationship Id="rId12" Type="http://schemas.microsoft.com/office/2007/relationships/hdphoto" Target="../media/hdphoto5.wdp"/><Relationship Id="rId2" Type="http://schemas.openxmlformats.org/officeDocument/2006/relationships/notesSlide" Target="../notesSlides/notesSlide11.xml"/><Relationship Id="rId1" Type="http://schemas.openxmlformats.org/officeDocument/2006/relationships/slideLayout" Target="../slideLayouts/slideLayout25.xml"/><Relationship Id="rId6" Type="http://schemas.openxmlformats.org/officeDocument/2006/relationships/image" Target="../media/image24.png"/><Relationship Id="rId11" Type="http://schemas.openxmlformats.org/officeDocument/2006/relationships/image" Target="../media/image29.png"/><Relationship Id="rId5" Type="http://schemas.openxmlformats.org/officeDocument/2006/relationships/image" Target="../media/image23.png"/><Relationship Id="rId10" Type="http://schemas.openxmlformats.org/officeDocument/2006/relationships/image" Target="../media/image28.png"/><Relationship Id="rId4" Type="http://schemas.openxmlformats.org/officeDocument/2006/relationships/image" Target="../media/image22.png"/><Relationship Id="rId9" Type="http://schemas.openxmlformats.org/officeDocument/2006/relationships/image" Target="../media/image27.png"/><Relationship Id="rId14" Type="http://schemas.microsoft.com/office/2007/relationships/hdphoto" Target="../media/hdphoto6.wdp"/></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3.xml"/></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3.xml"/><Relationship Id="rId1" Type="http://schemas.openxmlformats.org/officeDocument/2006/relationships/slideLayout" Target="../slideLayouts/slideLayout24.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19.xml.rels><?xml version="1.0" encoding="UTF-8" standalone="yes"?>
<Relationships xmlns="http://schemas.openxmlformats.org/package/2006/relationships"><Relationship Id="rId3" Type="http://schemas.openxmlformats.org/officeDocument/2006/relationships/hyperlink" Target="http://www.childline.org.uk/" TargetMode="External"/><Relationship Id="rId2" Type="http://schemas.openxmlformats.org/officeDocument/2006/relationships/notesSlide" Target="../notesSlides/notesSlide14.xml"/><Relationship Id="rId1" Type="http://schemas.openxmlformats.org/officeDocument/2006/relationships/slideLayout" Target="../slideLayouts/slideLayout31.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hyperlink" Target="http://www.talktofrank.com/"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www.childline.org.uk/info-advice/you-your-body/drugs-alcohol-smoking/smoking" TargetMode="External"/><Relationship Id="rId2" Type="http://schemas.openxmlformats.org/officeDocument/2006/relationships/notesSlide" Target="../notesSlides/notesSlide15.xml"/><Relationship Id="rId1" Type="http://schemas.openxmlformats.org/officeDocument/2006/relationships/slideLayout" Target="../slideLayouts/slideLayout25.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hyperlink" Target="https://www.nhs.uk/better-health/quit-smoking/"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8800C-B306-18E7-D605-B2295BCDC299}"/>
              </a:ext>
            </a:extLst>
          </p:cNvPr>
          <p:cNvSpPr>
            <a:spLocks noGrp="1"/>
          </p:cNvSpPr>
          <p:nvPr>
            <p:ph type="title"/>
          </p:nvPr>
        </p:nvSpPr>
        <p:spPr>
          <a:xfrm>
            <a:off x="202367" y="980065"/>
            <a:ext cx="5151120" cy="1325563"/>
          </a:xfrm>
        </p:spPr>
        <p:txBody>
          <a:bodyPr>
            <a:normAutofit fontScale="90000"/>
          </a:bodyPr>
          <a:lstStyle/>
          <a:p>
            <a:pPr>
              <a:lnSpc>
                <a:spcPts val="5200"/>
              </a:lnSpc>
            </a:pPr>
            <a:r>
              <a:rPr lang="en-US" dirty="0"/>
              <a:t>Drug education</a:t>
            </a:r>
          </a:p>
        </p:txBody>
      </p:sp>
      <p:sp>
        <p:nvSpPr>
          <p:cNvPr id="3" name="Subtitle 2">
            <a:extLst>
              <a:ext uri="{FF2B5EF4-FFF2-40B4-BE49-F238E27FC236}">
                <a16:creationId xmlns:a16="http://schemas.microsoft.com/office/drawing/2014/main" id="{F1231D9D-8A18-B483-FE64-1B1B1B96683A}"/>
              </a:ext>
            </a:extLst>
          </p:cNvPr>
          <p:cNvSpPr>
            <a:spLocks noGrp="1"/>
          </p:cNvSpPr>
          <p:nvPr>
            <p:ph type="subTitle" idx="1"/>
          </p:nvPr>
        </p:nvSpPr>
        <p:spPr>
          <a:xfrm>
            <a:off x="225430" y="3483582"/>
            <a:ext cx="5071113" cy="895913"/>
          </a:xfrm>
        </p:spPr>
        <p:txBody>
          <a:bodyPr/>
          <a:lstStyle/>
          <a:p>
            <a:pPr>
              <a:lnSpc>
                <a:spcPts val="3200"/>
              </a:lnSpc>
              <a:spcBef>
                <a:spcPts val="0"/>
              </a:spcBef>
            </a:pPr>
            <a:r>
              <a:rPr lang="en-US" sz="2400" dirty="0"/>
              <a:t>Help seeking</a:t>
            </a:r>
          </a:p>
          <a:p>
            <a:pPr>
              <a:lnSpc>
                <a:spcPts val="3200"/>
              </a:lnSpc>
              <a:spcBef>
                <a:spcPts val="0"/>
              </a:spcBef>
            </a:pPr>
            <a:r>
              <a:rPr lang="en-US" dirty="0"/>
              <a:t>Year 10-11: Lesson 3</a:t>
            </a:r>
            <a:endParaRPr lang="en-US" sz="2400" dirty="0"/>
          </a:p>
        </p:txBody>
      </p:sp>
      <p:sp>
        <p:nvSpPr>
          <p:cNvPr id="5" name="Slide Number Placeholder 5">
            <a:extLst>
              <a:ext uri="{FF2B5EF4-FFF2-40B4-BE49-F238E27FC236}">
                <a16:creationId xmlns:a16="http://schemas.microsoft.com/office/drawing/2014/main" id="{B3DDE530-D9CF-7586-D2F5-BC12A61F3771}"/>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tx1"/>
                </a:solidFill>
                <a:latin typeface="Century Gothic" panose="020B0502020202020204" pitchFamily="34" charset="0"/>
              </a:defRPr>
            </a:lvl1pPr>
          </a:lstStyle>
          <a:p>
            <a:r>
              <a:rPr lang="en-GB" dirty="0"/>
              <a:t>© PSHE Association 2025</a:t>
            </a:r>
          </a:p>
        </p:txBody>
      </p:sp>
      <p:pic>
        <p:nvPicPr>
          <p:cNvPr id="6" name="Picture Placeholder 11">
            <a:extLst>
              <a:ext uri="{FF2B5EF4-FFF2-40B4-BE49-F238E27FC236}">
                <a16:creationId xmlns:a16="http://schemas.microsoft.com/office/drawing/2014/main" id="{03F99FA0-88EA-9356-1E4C-0C9DCADA370A}"/>
              </a:ext>
            </a:extLst>
          </p:cNvPr>
          <p:cNvPicPr>
            <a:picLocks noChangeAspect="1"/>
          </p:cNvPicPr>
          <p:nvPr/>
        </p:nvPicPr>
        <p:blipFill>
          <a:blip r:embed="rId3"/>
          <a:srcRect t="1207" b="1207"/>
          <a:stretch/>
        </p:blipFill>
        <p:spPr>
          <a:xfrm>
            <a:off x="6750838" y="1412875"/>
            <a:ext cx="2449299" cy="3382670"/>
          </a:xfrm>
          <a:prstGeom prst="rect">
            <a:avLst/>
          </a:prstGeom>
          <a:ln>
            <a:noFill/>
          </a:ln>
          <a:effectLst>
            <a:outerShdw blurRad="292100" dist="232131" dir="5400000" algn="tl" rotWithShape="0">
              <a:srgbClr val="333333">
                <a:alpha val="71669"/>
              </a:srgbClr>
            </a:outerShdw>
          </a:effectLst>
        </p:spPr>
      </p:pic>
    </p:spTree>
    <p:extLst>
      <p:ext uri="{BB962C8B-B14F-4D97-AF65-F5344CB8AC3E}">
        <p14:creationId xmlns:p14="http://schemas.microsoft.com/office/powerpoint/2010/main" val="22601200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AB866AD-FBEF-AB0F-1F13-3998817CD676}"/>
              </a:ext>
            </a:extLst>
          </p:cNvPr>
          <p:cNvSpPr>
            <a:spLocks noGrp="1"/>
          </p:cNvSpPr>
          <p:nvPr>
            <p:ph idx="1"/>
          </p:nvPr>
        </p:nvSpPr>
        <p:spPr/>
        <p:txBody>
          <a:bodyPr/>
          <a:lstStyle/>
          <a:p>
            <a:endParaRPr lang="en-US"/>
          </a:p>
        </p:txBody>
      </p:sp>
      <p:sp>
        <p:nvSpPr>
          <p:cNvPr id="3" name="Slide Number Placeholder 5">
            <a:extLst>
              <a:ext uri="{FF2B5EF4-FFF2-40B4-BE49-F238E27FC236}">
                <a16:creationId xmlns:a16="http://schemas.microsoft.com/office/drawing/2014/main" id="{3D634B50-2908-D19A-31D1-14B55BBA010A}"/>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tx1"/>
                </a:solidFill>
                <a:latin typeface="Century Gothic" panose="020B0502020202020204" pitchFamily="34" charset="0"/>
              </a:defRPr>
            </a:lvl1pPr>
          </a:lstStyle>
          <a:p>
            <a:r>
              <a:rPr lang="en-GB" dirty="0">
                <a:solidFill>
                  <a:schemeClr val="tx1">
                    <a:lumMod val="50000"/>
                    <a:lumOff val="50000"/>
                  </a:schemeClr>
                </a:solidFill>
              </a:rPr>
              <a:t>© PSHE Association 2025</a:t>
            </a:r>
          </a:p>
        </p:txBody>
      </p:sp>
    </p:spTree>
    <p:extLst>
      <p:ext uri="{BB962C8B-B14F-4D97-AF65-F5344CB8AC3E}">
        <p14:creationId xmlns:p14="http://schemas.microsoft.com/office/powerpoint/2010/main" val="25529040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80745C9D-E4FC-ED65-A944-0DB4FAEFB885}"/>
              </a:ext>
            </a:extLst>
          </p:cNvPr>
          <p:cNvSpPr>
            <a:spLocks noGrp="1"/>
          </p:cNvSpPr>
          <p:nvPr>
            <p:ph type="sldNum" sz="quarter" idx="4"/>
          </p:nvPr>
        </p:nvSpPr>
        <p:spPr>
          <a:prstGeom prst="rect">
            <a:avLst/>
          </a:prstGeom>
        </p:spPr>
        <p:txBody>
          <a:bodyPr vert="horz" lIns="91440" tIns="45720" rIns="91440" bIns="45720" rtlCol="0" anchor="ctr"/>
          <a:lstStyle>
            <a:lvl1pPr algn="r">
              <a:defRPr sz="1083">
                <a:solidFill>
                  <a:schemeClr val="tx1"/>
                </a:solidFill>
                <a:latin typeface="Century Gothic" panose="020B0502020202020204" pitchFamily="34" charset="0"/>
              </a:defRPr>
            </a:lvl1pPr>
          </a:lstStyle>
          <a:p>
            <a:r>
              <a:rPr lang="en-GB" dirty="0"/>
              <a:t>© PSHE Association 2025</a:t>
            </a:r>
          </a:p>
        </p:txBody>
      </p:sp>
      <p:sp>
        <p:nvSpPr>
          <p:cNvPr id="6" name="Content Placeholder 5">
            <a:extLst>
              <a:ext uri="{FF2B5EF4-FFF2-40B4-BE49-F238E27FC236}">
                <a16:creationId xmlns:a16="http://schemas.microsoft.com/office/drawing/2014/main" id="{E476D276-A037-8F3F-2293-303A10A6A3C8}"/>
              </a:ext>
            </a:extLst>
          </p:cNvPr>
          <p:cNvSpPr>
            <a:spLocks noGrp="1"/>
          </p:cNvSpPr>
          <p:nvPr>
            <p:ph sz="half" idx="13"/>
          </p:nvPr>
        </p:nvSpPr>
        <p:spPr>
          <a:xfrm>
            <a:off x="4067943" y="1293708"/>
            <a:ext cx="5117621" cy="4650224"/>
          </a:xfrm>
        </p:spPr>
        <p:txBody>
          <a:bodyPr/>
          <a:lstStyle/>
          <a:p>
            <a:pPr>
              <a:lnSpc>
                <a:spcPts val="2800"/>
              </a:lnSpc>
              <a:spcBef>
                <a:spcPts val="1100"/>
              </a:spcBef>
              <a:spcAft>
                <a:spcPts val="0"/>
              </a:spcAft>
            </a:pPr>
            <a:r>
              <a:rPr lang="en-US" dirty="0"/>
              <a:t>We will be able to:</a:t>
            </a:r>
          </a:p>
          <a:p>
            <a:pPr marL="198000" indent="-198000">
              <a:lnSpc>
                <a:spcPts val="2800"/>
              </a:lnSpc>
              <a:spcBef>
                <a:spcPts val="1100"/>
              </a:spcBef>
              <a:spcAft>
                <a:spcPts val="0"/>
              </a:spcAft>
              <a:buFont typeface="Arial" panose="020B0604020202020204" pitchFamily="34" charset="0"/>
              <a:buChar char="•"/>
            </a:pPr>
            <a:r>
              <a:rPr lang="en-US" dirty="0"/>
              <a:t>describe the wider physical and psychological consequences of substance use</a:t>
            </a:r>
          </a:p>
          <a:p>
            <a:pPr marL="198000" indent="-198000">
              <a:lnSpc>
                <a:spcPts val="2800"/>
              </a:lnSpc>
              <a:spcBef>
                <a:spcPts val="1100"/>
              </a:spcBef>
              <a:spcAft>
                <a:spcPts val="0"/>
              </a:spcAft>
              <a:buFont typeface="Arial" panose="020B0604020202020204" pitchFamily="34" charset="0"/>
              <a:buChar char="•"/>
            </a:pPr>
            <a:r>
              <a:rPr lang="en-US" dirty="0"/>
              <a:t>explain what addiction/dependency is and how it can affect individuals </a:t>
            </a:r>
          </a:p>
          <a:p>
            <a:pPr marL="198000" indent="-198000">
              <a:lnSpc>
                <a:spcPts val="2800"/>
              </a:lnSpc>
              <a:spcBef>
                <a:spcPts val="1100"/>
              </a:spcBef>
              <a:spcAft>
                <a:spcPts val="0"/>
              </a:spcAft>
              <a:buFont typeface="Arial" panose="020B0604020202020204" pitchFamily="34" charset="0"/>
              <a:buChar char="•"/>
            </a:pPr>
            <a:r>
              <a:rPr lang="en-US" dirty="0"/>
              <a:t>identify sources of support and how </a:t>
            </a:r>
            <a:br>
              <a:rPr lang="en-US" dirty="0"/>
            </a:br>
            <a:r>
              <a:rPr lang="en-US" dirty="0"/>
              <a:t>to seek help for substance use and addiction</a:t>
            </a:r>
          </a:p>
          <a:p>
            <a:pPr marL="198000" indent="-198000">
              <a:lnSpc>
                <a:spcPts val="2800"/>
              </a:lnSpc>
              <a:spcBef>
                <a:spcPts val="1100"/>
              </a:spcBef>
              <a:spcAft>
                <a:spcPts val="0"/>
              </a:spcAft>
              <a:buFont typeface="Arial" panose="020B0604020202020204" pitchFamily="34" charset="0"/>
              <a:buChar char="•"/>
            </a:pPr>
            <a:r>
              <a:rPr lang="en-US" dirty="0"/>
              <a:t>evaluate and challenge potential barriers to seeking support</a:t>
            </a:r>
          </a:p>
          <a:p>
            <a:pPr>
              <a:lnSpc>
                <a:spcPts val="2800"/>
              </a:lnSpc>
              <a:spcBef>
                <a:spcPts val="1100"/>
              </a:spcBef>
              <a:spcAft>
                <a:spcPts val="0"/>
              </a:spcAft>
            </a:pPr>
            <a:endParaRPr lang="en-US" dirty="0"/>
          </a:p>
        </p:txBody>
      </p:sp>
      <p:sp>
        <p:nvSpPr>
          <p:cNvPr id="7" name="Content Placeholder 4">
            <a:extLst>
              <a:ext uri="{FF2B5EF4-FFF2-40B4-BE49-F238E27FC236}">
                <a16:creationId xmlns:a16="http://schemas.microsoft.com/office/drawing/2014/main" id="{8ACF54BB-4FFD-70A3-8CAE-E2C2F9C2583A}"/>
              </a:ext>
            </a:extLst>
          </p:cNvPr>
          <p:cNvSpPr>
            <a:spLocks noGrp="1"/>
          </p:cNvSpPr>
          <p:nvPr>
            <p:ph sz="half" idx="12"/>
          </p:nvPr>
        </p:nvSpPr>
        <p:spPr>
          <a:xfrm>
            <a:off x="255579" y="1292812"/>
            <a:ext cx="3495309" cy="4650224"/>
          </a:xfrm>
        </p:spPr>
        <p:txBody>
          <a:bodyPr/>
          <a:lstStyle/>
          <a:p>
            <a:pPr>
              <a:lnSpc>
                <a:spcPts val="2800"/>
              </a:lnSpc>
            </a:pPr>
            <a:r>
              <a:rPr lang="en-US" dirty="0"/>
              <a:t>To learn about the potential consequences of drug production, sale and use, and support available for individuals with problematic substance use, including addiction and dependency.</a:t>
            </a:r>
          </a:p>
        </p:txBody>
      </p:sp>
    </p:spTree>
    <p:extLst>
      <p:ext uri="{BB962C8B-B14F-4D97-AF65-F5344CB8AC3E}">
        <p14:creationId xmlns:p14="http://schemas.microsoft.com/office/powerpoint/2010/main" val="37575652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 name="Picture 76" descr="A green sign with a black background&#10;&#10;Description automatically generated">
            <a:extLst>
              <a:ext uri="{FF2B5EF4-FFF2-40B4-BE49-F238E27FC236}">
                <a16:creationId xmlns:a16="http://schemas.microsoft.com/office/drawing/2014/main" id="{715D0205-06D9-DCAC-9A6C-A05894283DEE}"/>
              </a:ext>
            </a:extLst>
          </p:cNvPr>
          <p:cNvPicPr>
            <a:picLocks noChangeAspect="1"/>
          </p:cNvPicPr>
          <p:nvPr/>
        </p:nvPicPr>
        <p:blipFill>
          <a:blip r:embed="rId3"/>
          <a:srcRect b="33227"/>
          <a:stretch/>
        </p:blipFill>
        <p:spPr>
          <a:xfrm>
            <a:off x="5688301" y="3897877"/>
            <a:ext cx="1736586" cy="2960124"/>
          </a:xfrm>
          <a:prstGeom prst="rect">
            <a:avLst/>
          </a:prstGeom>
        </p:spPr>
      </p:pic>
      <p:pic>
        <p:nvPicPr>
          <p:cNvPr id="57" name="Picture 56" descr="A green sign with a black background&#10;&#10;Description automatically generated">
            <a:extLst>
              <a:ext uri="{FF2B5EF4-FFF2-40B4-BE49-F238E27FC236}">
                <a16:creationId xmlns:a16="http://schemas.microsoft.com/office/drawing/2014/main" id="{DFD608E8-8AD5-1738-E381-85586C985EF6}"/>
              </a:ext>
            </a:extLst>
          </p:cNvPr>
          <p:cNvPicPr>
            <a:picLocks noChangeAspect="1"/>
          </p:cNvPicPr>
          <p:nvPr/>
        </p:nvPicPr>
        <p:blipFill>
          <a:blip r:embed="rId4"/>
          <a:srcRect b="16449"/>
          <a:stretch/>
        </p:blipFill>
        <p:spPr>
          <a:xfrm>
            <a:off x="7812357" y="2305283"/>
            <a:ext cx="2216405" cy="4552718"/>
          </a:xfrm>
          <a:prstGeom prst="rect">
            <a:avLst/>
          </a:prstGeom>
        </p:spPr>
      </p:pic>
      <p:sp>
        <p:nvSpPr>
          <p:cNvPr id="4" name="Slide Number Placeholder 3">
            <a:extLst>
              <a:ext uri="{FF2B5EF4-FFF2-40B4-BE49-F238E27FC236}">
                <a16:creationId xmlns:a16="http://schemas.microsoft.com/office/drawing/2014/main" id="{7EE0BDF9-BB78-02F0-E99E-69B96DFB7605}"/>
              </a:ext>
            </a:extLst>
          </p:cNvPr>
          <p:cNvSpPr>
            <a:spLocks noGrp="1"/>
          </p:cNvSpPr>
          <p:nvPr>
            <p:ph type="sldNum" sz="quarter" idx="4"/>
          </p:nvPr>
        </p:nvSpPr>
        <p:spPr/>
        <p:txBody>
          <a:bodyPr/>
          <a:lstStyle/>
          <a:p>
            <a:r>
              <a:rPr lang="en-GB"/>
              <a:t>© PSHE Association 2025</a:t>
            </a:r>
            <a:endParaRPr lang="en-GB" dirty="0"/>
          </a:p>
        </p:txBody>
      </p:sp>
      <p:sp>
        <p:nvSpPr>
          <p:cNvPr id="5" name="Title 2">
            <a:extLst>
              <a:ext uri="{FF2B5EF4-FFF2-40B4-BE49-F238E27FC236}">
                <a16:creationId xmlns:a16="http://schemas.microsoft.com/office/drawing/2014/main" id="{830F9B27-2616-D0EF-F9F2-29FB7B3B71F9}"/>
              </a:ext>
            </a:extLst>
          </p:cNvPr>
          <p:cNvSpPr>
            <a:spLocks noGrp="1"/>
          </p:cNvSpPr>
          <p:nvPr>
            <p:ph type="title"/>
          </p:nvPr>
        </p:nvSpPr>
        <p:spPr>
          <a:xfrm>
            <a:off x="233592" y="-139231"/>
            <a:ext cx="6360247" cy="1369328"/>
          </a:xfrm>
        </p:spPr>
        <p:txBody>
          <a:bodyPr/>
          <a:lstStyle/>
          <a:p>
            <a:r>
              <a:rPr lang="en-US" dirty="0"/>
              <a:t>What’s our starting point?</a:t>
            </a:r>
            <a:endParaRPr lang="en-GB" dirty="0"/>
          </a:p>
        </p:txBody>
      </p:sp>
      <p:sp>
        <p:nvSpPr>
          <p:cNvPr id="6" name="Content Placeholder 10">
            <a:extLst>
              <a:ext uri="{FF2B5EF4-FFF2-40B4-BE49-F238E27FC236}">
                <a16:creationId xmlns:a16="http://schemas.microsoft.com/office/drawing/2014/main" id="{EAF5E115-6C29-5A11-7485-441431A1A6C0}"/>
              </a:ext>
            </a:extLst>
          </p:cNvPr>
          <p:cNvSpPr>
            <a:spLocks noGrp="1"/>
          </p:cNvSpPr>
          <p:nvPr>
            <p:ph sz="half" idx="10"/>
          </p:nvPr>
        </p:nvSpPr>
        <p:spPr>
          <a:xfrm>
            <a:off x="222251" y="1294644"/>
            <a:ext cx="3830641" cy="3631735"/>
          </a:xfrm>
        </p:spPr>
        <p:txBody>
          <a:bodyPr>
            <a:normAutofit/>
          </a:bodyPr>
          <a:lstStyle/>
          <a:p>
            <a:pPr>
              <a:lnSpc>
                <a:spcPts val="3200"/>
              </a:lnSpc>
            </a:pPr>
            <a:r>
              <a:rPr lang="en-US" sz="2400" dirty="0"/>
              <a:t>What signs might there be that someone needs support for their substance use?</a:t>
            </a:r>
            <a:endParaRPr lang="en-GB" sz="2400" dirty="0"/>
          </a:p>
        </p:txBody>
      </p:sp>
      <p:sp>
        <p:nvSpPr>
          <p:cNvPr id="2" name="TextBox 1">
            <a:extLst>
              <a:ext uri="{FF2B5EF4-FFF2-40B4-BE49-F238E27FC236}">
                <a16:creationId xmlns:a16="http://schemas.microsoft.com/office/drawing/2014/main" id="{C1B53F89-95D1-A130-49C8-5A5682053A6A}"/>
              </a:ext>
            </a:extLst>
          </p:cNvPr>
          <p:cNvSpPr txBox="1"/>
          <p:nvPr/>
        </p:nvSpPr>
        <p:spPr>
          <a:xfrm>
            <a:off x="10190408" y="1412875"/>
            <a:ext cx="726136" cy="400110"/>
          </a:xfrm>
          <a:prstGeom prst="rect">
            <a:avLst/>
          </a:prstGeom>
          <a:noFill/>
        </p:spPr>
        <p:txBody>
          <a:bodyPr wrap="square" rtlCol="0">
            <a:spAutoFit/>
          </a:bodyPr>
          <a:lstStyle/>
          <a:p>
            <a:r>
              <a:rPr lang="en-US" sz="2000" b="1" dirty="0">
                <a:solidFill>
                  <a:srgbClr val="1E270B"/>
                </a:solidFill>
                <a:latin typeface="Century Gothic" panose="020B0502020202020204" pitchFamily="34" charset="0"/>
              </a:rPr>
              <a:t>?</a:t>
            </a:r>
          </a:p>
        </p:txBody>
      </p:sp>
      <p:pic>
        <p:nvPicPr>
          <p:cNvPr id="41" name="Picture 40" descr="A green sign with a black background&#10;&#10;Description automatically generated">
            <a:extLst>
              <a:ext uri="{FF2B5EF4-FFF2-40B4-BE49-F238E27FC236}">
                <a16:creationId xmlns:a16="http://schemas.microsoft.com/office/drawing/2014/main" id="{41890AE5-A891-A085-C4E7-47B3829E3D64}"/>
              </a:ext>
            </a:extLst>
          </p:cNvPr>
          <p:cNvPicPr>
            <a:picLocks noChangeAspect="1"/>
          </p:cNvPicPr>
          <p:nvPr/>
        </p:nvPicPr>
        <p:blipFill>
          <a:blip r:embed="rId5"/>
          <a:srcRect b="4864"/>
          <a:stretch/>
        </p:blipFill>
        <p:spPr>
          <a:xfrm>
            <a:off x="6464648" y="1615006"/>
            <a:ext cx="2090351" cy="5252137"/>
          </a:xfrm>
          <a:prstGeom prst="rect">
            <a:avLst/>
          </a:prstGeom>
        </p:spPr>
      </p:pic>
      <p:sp>
        <p:nvSpPr>
          <p:cNvPr id="53" name="TextBox 52">
            <a:extLst>
              <a:ext uri="{FF2B5EF4-FFF2-40B4-BE49-F238E27FC236}">
                <a16:creationId xmlns:a16="http://schemas.microsoft.com/office/drawing/2014/main" id="{2A992E82-06A9-B3F3-2673-938E2A7CF20E}"/>
              </a:ext>
            </a:extLst>
          </p:cNvPr>
          <p:cNvSpPr txBox="1"/>
          <p:nvPr/>
        </p:nvSpPr>
        <p:spPr>
          <a:xfrm>
            <a:off x="7259552" y="2314426"/>
            <a:ext cx="1716505" cy="769441"/>
          </a:xfrm>
          <a:prstGeom prst="rect">
            <a:avLst/>
          </a:prstGeom>
          <a:noFill/>
        </p:spPr>
        <p:txBody>
          <a:bodyPr wrap="square" rtlCol="0">
            <a:spAutoFit/>
          </a:bodyPr>
          <a:lstStyle/>
          <a:p>
            <a:r>
              <a:rPr lang="en-US" sz="4400" b="1" dirty="0">
                <a:solidFill>
                  <a:schemeClr val="accent1">
                    <a:lumMod val="40000"/>
                    <a:lumOff val="60000"/>
                  </a:schemeClr>
                </a:solidFill>
                <a:latin typeface="Century Gothic" panose="020B0502020202020204" pitchFamily="34" charset="0"/>
              </a:rPr>
              <a:t>?</a:t>
            </a:r>
          </a:p>
        </p:txBody>
      </p:sp>
      <p:sp>
        <p:nvSpPr>
          <p:cNvPr id="55" name="TextBox 54">
            <a:extLst>
              <a:ext uri="{FF2B5EF4-FFF2-40B4-BE49-F238E27FC236}">
                <a16:creationId xmlns:a16="http://schemas.microsoft.com/office/drawing/2014/main" id="{4B91979B-E32A-2D36-B7C4-B2A8628CEC69}"/>
              </a:ext>
            </a:extLst>
          </p:cNvPr>
          <p:cNvSpPr txBox="1"/>
          <p:nvPr/>
        </p:nvSpPr>
        <p:spPr>
          <a:xfrm>
            <a:off x="6272429" y="4263516"/>
            <a:ext cx="1716505" cy="923330"/>
          </a:xfrm>
          <a:prstGeom prst="rect">
            <a:avLst/>
          </a:prstGeom>
          <a:noFill/>
        </p:spPr>
        <p:txBody>
          <a:bodyPr wrap="square" rtlCol="0">
            <a:spAutoFit/>
          </a:bodyPr>
          <a:lstStyle/>
          <a:p>
            <a:r>
              <a:rPr lang="en-US" sz="5400" b="1" dirty="0">
                <a:solidFill>
                  <a:schemeClr val="accent1">
                    <a:lumMod val="75000"/>
                  </a:schemeClr>
                </a:solidFill>
                <a:latin typeface="Century Gothic" panose="020B0502020202020204" pitchFamily="34" charset="0"/>
              </a:rPr>
              <a:t>?</a:t>
            </a:r>
          </a:p>
        </p:txBody>
      </p:sp>
      <p:sp>
        <p:nvSpPr>
          <p:cNvPr id="58" name="TextBox 57">
            <a:extLst>
              <a:ext uri="{FF2B5EF4-FFF2-40B4-BE49-F238E27FC236}">
                <a16:creationId xmlns:a16="http://schemas.microsoft.com/office/drawing/2014/main" id="{3D1975B3-13AF-5BAF-0AA6-079F7057EEA0}"/>
              </a:ext>
            </a:extLst>
          </p:cNvPr>
          <p:cNvSpPr txBox="1"/>
          <p:nvPr/>
        </p:nvSpPr>
        <p:spPr>
          <a:xfrm>
            <a:off x="8670351" y="3170750"/>
            <a:ext cx="1716505" cy="830997"/>
          </a:xfrm>
          <a:prstGeom prst="rect">
            <a:avLst/>
          </a:prstGeom>
          <a:noFill/>
        </p:spPr>
        <p:txBody>
          <a:bodyPr wrap="square" rtlCol="0">
            <a:spAutoFit/>
          </a:bodyPr>
          <a:lstStyle/>
          <a:p>
            <a:r>
              <a:rPr lang="en-US" sz="4800" b="1" dirty="0">
                <a:solidFill>
                  <a:srgbClr val="073D3C"/>
                </a:solidFill>
                <a:latin typeface="Century Gothic" panose="020B0502020202020204" pitchFamily="34" charset="0"/>
              </a:rPr>
              <a:t>?</a:t>
            </a:r>
          </a:p>
        </p:txBody>
      </p:sp>
      <p:pic>
        <p:nvPicPr>
          <p:cNvPr id="75" name="Picture 74" descr="A green sign with white border&#10;&#10;Description automatically generated">
            <a:extLst>
              <a:ext uri="{FF2B5EF4-FFF2-40B4-BE49-F238E27FC236}">
                <a16:creationId xmlns:a16="http://schemas.microsoft.com/office/drawing/2014/main" id="{069835E1-0C42-86ED-A9AA-A14926659BE7}"/>
              </a:ext>
            </a:extLst>
          </p:cNvPr>
          <p:cNvPicPr>
            <a:picLocks noChangeAspect="1"/>
          </p:cNvPicPr>
          <p:nvPr/>
        </p:nvPicPr>
        <p:blipFill>
          <a:blip r:embed="rId6">
            <a:extLst>
              <a:ext uri="{BEBA8EAE-BF5A-486C-A8C5-ECC9F3942E4B}">
                <a14:imgProps xmlns:a14="http://schemas.microsoft.com/office/drawing/2010/main">
                  <a14:imgLayer r:embed="rId7">
                    <a14:imgEffect>
                      <a14:brightnessContrast bright="-23000"/>
                    </a14:imgEffect>
                  </a14:imgLayer>
                </a14:imgProps>
              </a:ext>
            </a:extLst>
          </a:blip>
          <a:srcRect r="12702" b="21437"/>
          <a:stretch/>
        </p:blipFill>
        <p:spPr>
          <a:xfrm>
            <a:off x="7045628" y="4441632"/>
            <a:ext cx="2860372" cy="2425511"/>
          </a:xfrm>
          <a:prstGeom prst="rect">
            <a:avLst/>
          </a:prstGeom>
        </p:spPr>
      </p:pic>
      <p:sp>
        <p:nvSpPr>
          <p:cNvPr id="54" name="TextBox 53">
            <a:extLst>
              <a:ext uri="{FF2B5EF4-FFF2-40B4-BE49-F238E27FC236}">
                <a16:creationId xmlns:a16="http://schemas.microsoft.com/office/drawing/2014/main" id="{371BDCE5-4DD0-ADB9-12A3-8195394B0FE0}"/>
              </a:ext>
            </a:extLst>
          </p:cNvPr>
          <p:cNvSpPr txBox="1"/>
          <p:nvPr/>
        </p:nvSpPr>
        <p:spPr>
          <a:xfrm>
            <a:off x="8407396" y="4765427"/>
            <a:ext cx="1716505" cy="1015663"/>
          </a:xfrm>
          <a:prstGeom prst="rect">
            <a:avLst/>
          </a:prstGeom>
          <a:noFill/>
        </p:spPr>
        <p:txBody>
          <a:bodyPr wrap="square" rtlCol="0">
            <a:spAutoFit/>
          </a:bodyPr>
          <a:lstStyle/>
          <a:p>
            <a:r>
              <a:rPr lang="en-US" sz="6000" b="1" dirty="0">
                <a:solidFill>
                  <a:schemeClr val="accent1">
                    <a:lumMod val="50000"/>
                  </a:schemeClr>
                </a:solidFill>
                <a:latin typeface="Century Gothic" panose="020B0502020202020204" pitchFamily="34" charset="0"/>
              </a:rPr>
              <a:t>?</a:t>
            </a:r>
          </a:p>
        </p:txBody>
      </p:sp>
      <p:pic>
        <p:nvPicPr>
          <p:cNvPr id="79" name="Picture 78" descr="A green sign with a black background&#10;&#10;Description automatically generated">
            <a:extLst>
              <a:ext uri="{FF2B5EF4-FFF2-40B4-BE49-F238E27FC236}">
                <a16:creationId xmlns:a16="http://schemas.microsoft.com/office/drawing/2014/main" id="{3D8C6E32-606F-2E06-5AAB-6E319D3D09BE}"/>
              </a:ext>
            </a:extLst>
          </p:cNvPr>
          <p:cNvPicPr>
            <a:picLocks noChangeAspect="1"/>
          </p:cNvPicPr>
          <p:nvPr/>
        </p:nvPicPr>
        <p:blipFill>
          <a:blip r:embed="rId8"/>
          <a:srcRect b="14850"/>
          <a:stretch/>
        </p:blipFill>
        <p:spPr>
          <a:xfrm>
            <a:off x="3803997" y="1789043"/>
            <a:ext cx="2860372" cy="5068958"/>
          </a:xfrm>
          <a:prstGeom prst="rect">
            <a:avLst/>
          </a:prstGeom>
        </p:spPr>
      </p:pic>
      <p:sp>
        <p:nvSpPr>
          <p:cNvPr id="73" name="TextBox 72">
            <a:extLst>
              <a:ext uri="{FF2B5EF4-FFF2-40B4-BE49-F238E27FC236}">
                <a16:creationId xmlns:a16="http://schemas.microsoft.com/office/drawing/2014/main" id="{9FBAFC0A-894D-0B4D-8B48-597B8D6E39BA}"/>
              </a:ext>
            </a:extLst>
          </p:cNvPr>
          <p:cNvSpPr txBox="1"/>
          <p:nvPr/>
        </p:nvSpPr>
        <p:spPr>
          <a:xfrm>
            <a:off x="5005540" y="2757656"/>
            <a:ext cx="1716505" cy="1015663"/>
          </a:xfrm>
          <a:prstGeom prst="rect">
            <a:avLst/>
          </a:prstGeom>
          <a:noFill/>
        </p:spPr>
        <p:txBody>
          <a:bodyPr wrap="square" rtlCol="0">
            <a:spAutoFit/>
          </a:bodyPr>
          <a:lstStyle/>
          <a:p>
            <a:r>
              <a:rPr lang="en-US" sz="6000" b="1" dirty="0">
                <a:solidFill>
                  <a:schemeClr val="accent1">
                    <a:lumMod val="40000"/>
                    <a:lumOff val="60000"/>
                  </a:schemeClr>
                </a:solidFill>
                <a:latin typeface="Century Gothic" panose="020B0502020202020204" pitchFamily="34" charset="0"/>
              </a:rPr>
              <a:t>?</a:t>
            </a:r>
          </a:p>
        </p:txBody>
      </p:sp>
    </p:spTree>
    <p:extLst>
      <p:ext uri="{BB962C8B-B14F-4D97-AF65-F5344CB8AC3E}">
        <p14:creationId xmlns:p14="http://schemas.microsoft.com/office/powerpoint/2010/main" val="10244179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AE699C-08B6-F2F0-DB13-7F87850512C1}"/>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98BE8FAF-D286-6E09-AFA3-D8617C5F77FD}"/>
              </a:ext>
            </a:extLst>
          </p:cNvPr>
          <p:cNvSpPr/>
          <p:nvPr/>
        </p:nvSpPr>
        <p:spPr>
          <a:xfrm>
            <a:off x="0" y="1790010"/>
            <a:ext cx="9906000" cy="5272533"/>
          </a:xfrm>
          <a:prstGeom prst="rect">
            <a:avLst/>
          </a:prstGeom>
          <a:solidFill>
            <a:srgbClr val="893E2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 Same-side Corner of Rectangle 9">
            <a:extLst>
              <a:ext uri="{FF2B5EF4-FFF2-40B4-BE49-F238E27FC236}">
                <a16:creationId xmlns:a16="http://schemas.microsoft.com/office/drawing/2014/main" id="{3899FC1E-3EBC-2FE6-5863-A3F15F5ED466}"/>
              </a:ext>
            </a:extLst>
          </p:cNvPr>
          <p:cNvSpPr/>
          <p:nvPr/>
        </p:nvSpPr>
        <p:spPr>
          <a:xfrm>
            <a:off x="0" y="1944479"/>
            <a:ext cx="9648136" cy="5118064"/>
          </a:xfrm>
          <a:prstGeom prst="round2SameRect">
            <a:avLst>
              <a:gd name="adj1" fmla="val 2092"/>
              <a:gd name="adj2" fmla="val 0"/>
            </a:avLst>
          </a:prstGeom>
          <a:solidFill>
            <a:schemeClr val="bg1"/>
          </a:solidFill>
          <a:ln>
            <a:noFill/>
          </a:ln>
          <a:effectLst>
            <a:outerShdw blurRad="50800" dist="34134" dir="21540000" algn="ctr" rotWithShape="0">
              <a:srgbClr val="000000">
                <a:alpha val="29656"/>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2" name="Straight Connector 11">
            <a:extLst>
              <a:ext uri="{FF2B5EF4-FFF2-40B4-BE49-F238E27FC236}">
                <a16:creationId xmlns:a16="http://schemas.microsoft.com/office/drawing/2014/main" id="{BA9567B5-1BA3-D009-2C39-18B5A1B78C35}"/>
              </a:ext>
            </a:extLst>
          </p:cNvPr>
          <p:cNvCxnSpPr>
            <a:cxnSpLocks/>
          </p:cNvCxnSpPr>
          <p:nvPr/>
        </p:nvCxnSpPr>
        <p:spPr>
          <a:xfrm>
            <a:off x="4507595" y="1944479"/>
            <a:ext cx="0" cy="5118065"/>
          </a:xfrm>
          <a:prstGeom prst="line">
            <a:avLst/>
          </a:prstGeom>
          <a:ln w="31750">
            <a:solidFill>
              <a:schemeClr val="bg2">
                <a:lumMod val="85000"/>
                <a:alpha val="87000"/>
              </a:schemeClr>
            </a:solidFill>
          </a:ln>
          <a:effectLst>
            <a:outerShdw blurRad="343912" dir="5400000" algn="ctr" rotWithShape="0">
              <a:srgbClr val="000000">
                <a:alpha val="73000"/>
              </a:srgbClr>
            </a:outerShdw>
          </a:effectLst>
        </p:spPr>
        <p:style>
          <a:lnRef idx="1">
            <a:schemeClr val="accent1"/>
          </a:lnRef>
          <a:fillRef idx="0">
            <a:schemeClr val="accent1"/>
          </a:fillRef>
          <a:effectRef idx="0">
            <a:schemeClr val="accent1"/>
          </a:effectRef>
          <a:fontRef idx="minor">
            <a:schemeClr val="tx1"/>
          </a:fontRef>
        </p:style>
      </p:cxnSp>
      <p:sp>
        <p:nvSpPr>
          <p:cNvPr id="6" name="Content Placeholder 5">
            <a:extLst>
              <a:ext uri="{FF2B5EF4-FFF2-40B4-BE49-F238E27FC236}">
                <a16:creationId xmlns:a16="http://schemas.microsoft.com/office/drawing/2014/main" id="{D7BC8DAA-ED62-FEB8-5F3A-F2F19743B755}"/>
              </a:ext>
            </a:extLst>
          </p:cNvPr>
          <p:cNvSpPr>
            <a:spLocks noGrp="1"/>
          </p:cNvSpPr>
          <p:nvPr>
            <p:ph sz="half" idx="10"/>
          </p:nvPr>
        </p:nvSpPr>
        <p:spPr>
          <a:xfrm>
            <a:off x="231682" y="2071293"/>
            <a:ext cx="4151356" cy="4727384"/>
          </a:xfrm>
        </p:spPr>
        <p:txBody>
          <a:bodyPr>
            <a:noAutofit/>
          </a:bodyPr>
          <a:lstStyle/>
          <a:p>
            <a:pPr marL="234000" lvl="0" indent="-234000">
              <a:spcBef>
                <a:spcPts val="700"/>
              </a:spcBef>
              <a:buFont typeface="Wingdings" pitchFamily="2" charset="2"/>
              <a:buChar char="ü"/>
            </a:pPr>
            <a:r>
              <a:rPr lang="en-GB" dirty="0"/>
              <a:t>a strong internal drive to </a:t>
            </a:r>
            <a:br>
              <a:rPr lang="en-GB" dirty="0"/>
            </a:br>
            <a:r>
              <a:rPr lang="en-GB" dirty="0"/>
              <a:t>use substances</a:t>
            </a:r>
          </a:p>
          <a:p>
            <a:pPr marL="234000" lvl="0" indent="-234000">
              <a:spcBef>
                <a:spcPts val="700"/>
              </a:spcBef>
              <a:buFont typeface="Wingdings" pitchFamily="2" charset="2"/>
              <a:buChar char="ü"/>
            </a:pPr>
            <a:r>
              <a:rPr lang="en-GB" dirty="0"/>
              <a:t>impaired ability to control substance use</a:t>
            </a:r>
          </a:p>
          <a:p>
            <a:pPr marL="234000" lvl="0" indent="-234000">
              <a:spcBef>
                <a:spcPts val="700"/>
              </a:spcBef>
              <a:buFont typeface="Wingdings" pitchFamily="2" charset="2"/>
              <a:buChar char="ü"/>
            </a:pPr>
            <a:r>
              <a:rPr lang="en-GB" dirty="0"/>
              <a:t>priority is increasingly given </a:t>
            </a:r>
            <a:br>
              <a:rPr lang="en-GB" dirty="0"/>
            </a:br>
            <a:r>
              <a:rPr lang="en-GB" dirty="0"/>
              <a:t>to substance use over other activities</a:t>
            </a:r>
          </a:p>
          <a:p>
            <a:pPr marL="234000" lvl="0" indent="-234000">
              <a:spcBef>
                <a:spcPts val="700"/>
              </a:spcBef>
              <a:buFont typeface="Wingdings" pitchFamily="2" charset="2"/>
              <a:buChar char="ü"/>
            </a:pPr>
            <a:r>
              <a:rPr lang="en-GB" dirty="0"/>
              <a:t>continued use of a substance despite psychological, physical and/or social harm </a:t>
            </a:r>
            <a:br>
              <a:rPr lang="en-GB" dirty="0"/>
            </a:br>
            <a:r>
              <a:rPr lang="en-GB" dirty="0"/>
              <a:t>or negative consequences</a:t>
            </a:r>
          </a:p>
          <a:p>
            <a:pPr>
              <a:lnSpc>
                <a:spcPct val="120000"/>
              </a:lnSpc>
            </a:pPr>
            <a:endParaRPr lang="en-US" dirty="0">
              <a:ea typeface="Lato" panose="020B0604020202020204" charset="0"/>
              <a:cs typeface="Lato" panose="020B0604020202020204" charset="0"/>
            </a:endParaRPr>
          </a:p>
        </p:txBody>
      </p:sp>
      <p:sp>
        <p:nvSpPr>
          <p:cNvPr id="11" name="TextBox 10">
            <a:extLst>
              <a:ext uri="{FF2B5EF4-FFF2-40B4-BE49-F238E27FC236}">
                <a16:creationId xmlns:a16="http://schemas.microsoft.com/office/drawing/2014/main" id="{16B484C7-7042-C98D-B6E8-E7A0E1A8F3C6}"/>
              </a:ext>
            </a:extLst>
          </p:cNvPr>
          <p:cNvSpPr txBox="1"/>
          <p:nvPr/>
        </p:nvSpPr>
        <p:spPr>
          <a:xfrm>
            <a:off x="4644185" y="2071293"/>
            <a:ext cx="4967853" cy="4727384"/>
          </a:xfrm>
          <a:prstGeom prst="rect">
            <a:avLst/>
          </a:prstGeom>
          <a:noFill/>
        </p:spPr>
        <p:txBody>
          <a:bodyPr wrap="square" rtlCol="0">
            <a:spAutoFit/>
          </a:bodyPr>
          <a:lstStyle/>
          <a:p>
            <a:pPr marL="234000" lvl="0" indent="-234000">
              <a:lnSpc>
                <a:spcPts val="2800"/>
              </a:lnSpc>
              <a:spcBef>
                <a:spcPts val="700"/>
              </a:spcBef>
              <a:buFont typeface="Wingdings" pitchFamily="2" charset="2"/>
              <a:buChar char="ü"/>
            </a:pPr>
            <a:r>
              <a:rPr lang="en-GB" sz="2000" dirty="0">
                <a:latin typeface="Century Gothic" panose="020B0502020202020204" pitchFamily="34" charset="0"/>
              </a:rPr>
              <a:t>a subjective sensation of urge or craving to use the drug</a:t>
            </a:r>
          </a:p>
          <a:p>
            <a:pPr marL="234000" lvl="0" indent="-234000">
              <a:lnSpc>
                <a:spcPts val="2800"/>
              </a:lnSpc>
              <a:spcBef>
                <a:spcPts val="700"/>
              </a:spcBef>
              <a:buFont typeface="Wingdings" pitchFamily="2" charset="2"/>
              <a:buChar char="ü"/>
            </a:pPr>
            <a:r>
              <a:rPr lang="en-GB" sz="2000" dirty="0">
                <a:latin typeface="Century Gothic" panose="020B0502020202020204" pitchFamily="34" charset="0"/>
              </a:rPr>
              <a:t>physiological features of dependence may also be present, including:</a:t>
            </a:r>
          </a:p>
          <a:p>
            <a:pPr marL="367200" lvl="0" indent="-141750">
              <a:lnSpc>
                <a:spcPts val="2800"/>
              </a:lnSpc>
              <a:spcBef>
                <a:spcPts val="700"/>
              </a:spcBef>
              <a:buFont typeface="Arial" panose="020B0604020202020204" pitchFamily="34" charset="0"/>
              <a:buChar char="•"/>
            </a:pPr>
            <a:r>
              <a:rPr lang="en-GB" sz="2000" dirty="0">
                <a:latin typeface="Century Gothic" panose="020B0502020202020204" pitchFamily="34" charset="0"/>
              </a:rPr>
              <a:t>tolerance to the effects of the drug</a:t>
            </a:r>
          </a:p>
          <a:p>
            <a:pPr marL="367200" lvl="0" indent="-141750">
              <a:lnSpc>
                <a:spcPts val="2800"/>
              </a:lnSpc>
              <a:spcBef>
                <a:spcPts val="700"/>
              </a:spcBef>
              <a:buFont typeface="Arial" panose="020B0604020202020204" pitchFamily="34" charset="0"/>
              <a:buChar char="•"/>
            </a:pPr>
            <a:r>
              <a:rPr lang="en-GB" sz="2000" dirty="0">
                <a:latin typeface="Century Gothic" panose="020B0502020202020204" pitchFamily="34" charset="0"/>
              </a:rPr>
              <a:t>withdrawal symptoms following cessation or reduction in use of </a:t>
            </a:r>
            <a:br>
              <a:rPr lang="en-GB" sz="2000" dirty="0">
                <a:latin typeface="Century Gothic" panose="020B0502020202020204" pitchFamily="34" charset="0"/>
              </a:rPr>
            </a:br>
            <a:r>
              <a:rPr lang="en-GB" sz="2000" dirty="0">
                <a:latin typeface="Century Gothic" panose="020B0502020202020204" pitchFamily="34" charset="0"/>
              </a:rPr>
              <a:t>the drug</a:t>
            </a:r>
          </a:p>
          <a:p>
            <a:pPr marL="367200" lvl="0" indent="-141750">
              <a:lnSpc>
                <a:spcPts val="2800"/>
              </a:lnSpc>
              <a:spcBef>
                <a:spcPts val="700"/>
              </a:spcBef>
              <a:buFont typeface="Arial" panose="020B0604020202020204" pitchFamily="34" charset="0"/>
              <a:buChar char="•"/>
            </a:pPr>
            <a:r>
              <a:rPr lang="en-GB" sz="2000" dirty="0">
                <a:latin typeface="Century Gothic" panose="020B0502020202020204" pitchFamily="34" charset="0"/>
              </a:rPr>
              <a:t>repeated substance use, to prevent or alleviate withdrawal symptoms</a:t>
            </a:r>
          </a:p>
        </p:txBody>
      </p:sp>
      <p:sp>
        <p:nvSpPr>
          <p:cNvPr id="4" name="Slide Number Placeholder 3">
            <a:extLst>
              <a:ext uri="{FF2B5EF4-FFF2-40B4-BE49-F238E27FC236}">
                <a16:creationId xmlns:a16="http://schemas.microsoft.com/office/drawing/2014/main" id="{AC82F68B-00E4-0932-32D7-B51585C3DA19}"/>
              </a:ext>
            </a:extLst>
          </p:cNvPr>
          <p:cNvSpPr>
            <a:spLocks noGrp="1"/>
          </p:cNvSpPr>
          <p:nvPr>
            <p:ph type="sldNum" sz="quarter" idx="4"/>
          </p:nvPr>
        </p:nvSpPr>
        <p:spPr/>
        <p:txBody>
          <a:bodyPr/>
          <a:lstStyle/>
          <a:p>
            <a:r>
              <a:rPr lang="en-GB"/>
              <a:t>© PSHE Association 2025</a:t>
            </a:r>
            <a:endParaRPr lang="en-GB" dirty="0"/>
          </a:p>
        </p:txBody>
      </p:sp>
      <p:sp>
        <p:nvSpPr>
          <p:cNvPr id="20" name="Title 6">
            <a:extLst>
              <a:ext uri="{FF2B5EF4-FFF2-40B4-BE49-F238E27FC236}">
                <a16:creationId xmlns:a16="http://schemas.microsoft.com/office/drawing/2014/main" id="{753DD758-C252-9B39-6FCB-561698CBD17A}"/>
              </a:ext>
            </a:extLst>
          </p:cNvPr>
          <p:cNvSpPr>
            <a:spLocks noGrp="1"/>
          </p:cNvSpPr>
          <p:nvPr>
            <p:ph type="title"/>
          </p:nvPr>
        </p:nvSpPr>
        <p:spPr>
          <a:xfrm>
            <a:off x="233548" y="-198610"/>
            <a:ext cx="6047134" cy="1425598"/>
          </a:xfrm>
        </p:spPr>
        <p:txBody>
          <a:bodyPr/>
          <a:lstStyle/>
          <a:p>
            <a:r>
              <a:rPr lang="en-US" dirty="0"/>
              <a:t>Substance use disorder</a:t>
            </a:r>
            <a:endParaRPr lang="en-GB" dirty="0"/>
          </a:p>
        </p:txBody>
      </p:sp>
      <p:sp>
        <p:nvSpPr>
          <p:cNvPr id="5" name="Content Placeholder 7">
            <a:extLst>
              <a:ext uri="{FF2B5EF4-FFF2-40B4-BE49-F238E27FC236}">
                <a16:creationId xmlns:a16="http://schemas.microsoft.com/office/drawing/2014/main" id="{E6B7714F-236C-E538-D678-FCEED8229983}"/>
              </a:ext>
            </a:extLst>
          </p:cNvPr>
          <p:cNvSpPr txBox="1">
            <a:spLocks/>
          </p:cNvSpPr>
          <p:nvPr/>
        </p:nvSpPr>
        <p:spPr>
          <a:xfrm>
            <a:off x="224733" y="1290489"/>
            <a:ext cx="8317687" cy="477279"/>
          </a:xfrm>
          <a:prstGeom prst="rect">
            <a:avLst/>
          </a:prstGeom>
        </p:spPr>
        <p:txBody>
          <a:bodyPr vert="horz" lIns="91440" tIns="45720" rIns="91440" bIns="45720" rtlCol="0">
            <a:normAutofit/>
          </a:bodyPr>
          <a:lstStyle>
            <a:lvl1pPr marL="0" indent="0" algn="l" defTabSz="990570" rtl="0" eaLnBrk="1" latinLnBrk="0" hangingPunct="1">
              <a:lnSpc>
                <a:spcPts val="2800"/>
              </a:lnSpc>
              <a:spcBef>
                <a:spcPts val="1100"/>
              </a:spcBef>
              <a:spcAft>
                <a:spcPts val="0"/>
              </a:spcAft>
              <a:buFont typeface="Arial" panose="020B0604020202020204" pitchFamily="34" charset="0"/>
              <a:buNone/>
              <a:defRPr sz="2000" kern="1200">
                <a:solidFill>
                  <a:schemeClr val="tx1"/>
                </a:solidFill>
                <a:latin typeface="Century Gothic" panose="020B0502020202020204" pitchFamily="34" charset="0"/>
                <a:ea typeface="+mn-ea"/>
                <a:cs typeface="+mn-cs"/>
              </a:defRPr>
            </a:lvl1pPr>
            <a:lvl2pPr marL="742927" indent="-247642" algn="l" defTabSz="990570" rtl="0" eaLnBrk="1" latinLnBrk="0" hangingPunct="1">
              <a:lnSpc>
                <a:spcPct val="90000"/>
              </a:lnSpc>
              <a:spcBef>
                <a:spcPts val="542"/>
              </a:spcBef>
              <a:buFont typeface="Arial" panose="020B0604020202020204" pitchFamily="34" charset="0"/>
              <a:buChar char="•"/>
              <a:defRPr sz="2600" kern="1200">
                <a:solidFill>
                  <a:schemeClr val="tx1"/>
                </a:solidFill>
                <a:latin typeface="Century Gothic" panose="020B0502020202020204" pitchFamily="34" charset="0"/>
                <a:ea typeface="+mn-ea"/>
                <a:cs typeface="+mn-cs"/>
              </a:defRPr>
            </a:lvl2pPr>
            <a:lvl3pPr marL="1238212" indent="-247642" algn="l" defTabSz="990570" rtl="0" eaLnBrk="1" latinLnBrk="0" hangingPunct="1">
              <a:lnSpc>
                <a:spcPct val="90000"/>
              </a:lnSpc>
              <a:spcBef>
                <a:spcPts val="542"/>
              </a:spcBef>
              <a:buFont typeface="Arial" panose="020B0604020202020204" pitchFamily="34" charset="0"/>
              <a:buChar char="•"/>
              <a:defRPr sz="2167" kern="1200">
                <a:solidFill>
                  <a:schemeClr val="tx1"/>
                </a:solidFill>
                <a:latin typeface="Century Gothic" panose="020B0502020202020204" pitchFamily="34" charset="0"/>
                <a:ea typeface="+mn-ea"/>
                <a:cs typeface="+mn-cs"/>
              </a:defRPr>
            </a:lvl3pPr>
            <a:lvl4pPr marL="1733497"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Century Gothic" panose="020B0502020202020204" pitchFamily="34" charset="0"/>
                <a:ea typeface="+mn-ea"/>
                <a:cs typeface="+mn-cs"/>
              </a:defRPr>
            </a:lvl4pPr>
            <a:lvl5pPr marL="2228781"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Century Gothic" panose="020B0502020202020204" pitchFamily="34" charset="0"/>
                <a:ea typeface="+mn-ea"/>
                <a:cs typeface="+mn-cs"/>
              </a:defRPr>
            </a:lvl5pPr>
            <a:lvl6pPr marL="2724066"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6pPr>
            <a:lvl7pPr marL="3219351"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7pPr>
            <a:lvl8pPr marL="3714636"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8pPr>
            <a:lvl9pPr marL="4209920"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9pPr>
          </a:lstStyle>
          <a:p>
            <a:r>
              <a:rPr lang="en-US" b="1" dirty="0">
                <a:ea typeface="Lato" panose="020B0604020202020204" charset="0"/>
                <a:cs typeface="Lato" panose="020B0604020202020204" charset="0"/>
              </a:rPr>
              <a:t>A substance use disorder has a number of features:</a:t>
            </a:r>
            <a:endParaRPr lang="en-GB" b="1" dirty="0"/>
          </a:p>
          <a:p>
            <a:endParaRPr lang="en-GB" dirty="0"/>
          </a:p>
        </p:txBody>
      </p:sp>
    </p:spTree>
    <p:extLst>
      <p:ext uri="{BB962C8B-B14F-4D97-AF65-F5344CB8AC3E}">
        <p14:creationId xmlns:p14="http://schemas.microsoft.com/office/powerpoint/2010/main" val="7967077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83A978B-1BA9-7CDC-85DD-8C535A908E2C}"/>
              </a:ext>
            </a:extLst>
          </p:cNvPr>
          <p:cNvSpPr/>
          <p:nvPr/>
        </p:nvSpPr>
        <p:spPr>
          <a:xfrm>
            <a:off x="0" y="6411310"/>
            <a:ext cx="9906000" cy="446690"/>
          </a:xfrm>
          <a:prstGeom prst="rect">
            <a:avLst/>
          </a:prstGeom>
          <a:solidFill>
            <a:schemeClr val="accent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Slide Number Placeholder 3">
            <a:extLst>
              <a:ext uri="{FF2B5EF4-FFF2-40B4-BE49-F238E27FC236}">
                <a16:creationId xmlns:a16="http://schemas.microsoft.com/office/drawing/2014/main" id="{BF18506D-A0F8-5071-5086-5EEB9B7F742C}"/>
              </a:ext>
            </a:extLst>
          </p:cNvPr>
          <p:cNvSpPr>
            <a:spLocks noGrp="1"/>
          </p:cNvSpPr>
          <p:nvPr>
            <p:ph type="sldNum" sz="quarter" idx="4"/>
          </p:nvPr>
        </p:nvSpPr>
        <p:spPr/>
        <p:txBody>
          <a:bodyPr/>
          <a:lstStyle/>
          <a:p>
            <a:r>
              <a:rPr lang="en-GB"/>
              <a:t>© PSHE Association 2025</a:t>
            </a:r>
            <a:endParaRPr lang="en-GB" dirty="0"/>
          </a:p>
        </p:txBody>
      </p:sp>
      <p:sp>
        <p:nvSpPr>
          <p:cNvPr id="5" name="Content Placeholder 7">
            <a:extLst>
              <a:ext uri="{FF2B5EF4-FFF2-40B4-BE49-F238E27FC236}">
                <a16:creationId xmlns:a16="http://schemas.microsoft.com/office/drawing/2014/main" id="{35BCA3C4-0CCF-1000-D6EA-96CC379F5754}"/>
              </a:ext>
            </a:extLst>
          </p:cNvPr>
          <p:cNvSpPr>
            <a:spLocks noGrp="1"/>
          </p:cNvSpPr>
          <p:nvPr>
            <p:ph sz="half" idx="10"/>
          </p:nvPr>
        </p:nvSpPr>
        <p:spPr>
          <a:xfrm>
            <a:off x="224734" y="1290489"/>
            <a:ext cx="4145560" cy="3491057"/>
          </a:xfrm>
        </p:spPr>
        <p:txBody>
          <a:bodyPr>
            <a:normAutofit/>
          </a:bodyPr>
          <a:lstStyle/>
          <a:p>
            <a:r>
              <a:rPr lang="en-US" dirty="0"/>
              <a:t>What might these features look like in an individual?</a:t>
            </a:r>
          </a:p>
          <a:p>
            <a:r>
              <a:rPr lang="en-US" dirty="0"/>
              <a:t>For example, how might a person show they are </a:t>
            </a:r>
            <a:r>
              <a:rPr lang="en-US" dirty="0" err="1"/>
              <a:t>prioritising</a:t>
            </a:r>
            <a:r>
              <a:rPr lang="en-US" dirty="0"/>
              <a:t> substance use? What might withdrawal symptoms look like?</a:t>
            </a:r>
            <a:endParaRPr lang="en-GB" dirty="0"/>
          </a:p>
        </p:txBody>
      </p:sp>
      <p:sp>
        <p:nvSpPr>
          <p:cNvPr id="6" name="Title 6">
            <a:extLst>
              <a:ext uri="{FF2B5EF4-FFF2-40B4-BE49-F238E27FC236}">
                <a16:creationId xmlns:a16="http://schemas.microsoft.com/office/drawing/2014/main" id="{57D07750-BE13-EBE7-03DE-377688D01ECD}"/>
              </a:ext>
            </a:extLst>
          </p:cNvPr>
          <p:cNvSpPr>
            <a:spLocks noGrp="1"/>
          </p:cNvSpPr>
          <p:nvPr>
            <p:ph type="title"/>
          </p:nvPr>
        </p:nvSpPr>
        <p:spPr>
          <a:xfrm>
            <a:off x="233548" y="-198610"/>
            <a:ext cx="6047134" cy="1425598"/>
          </a:xfrm>
        </p:spPr>
        <p:txBody>
          <a:bodyPr/>
          <a:lstStyle/>
          <a:p>
            <a:r>
              <a:rPr lang="en-US" dirty="0"/>
              <a:t>Substance use disorder</a:t>
            </a:r>
            <a:endParaRPr lang="en-GB" dirty="0"/>
          </a:p>
        </p:txBody>
      </p:sp>
      <p:pic>
        <p:nvPicPr>
          <p:cNvPr id="13" name="Picture 12" descr="A silhouette of a person&#10;&#10;Description automatically generated">
            <a:extLst>
              <a:ext uri="{FF2B5EF4-FFF2-40B4-BE49-F238E27FC236}">
                <a16:creationId xmlns:a16="http://schemas.microsoft.com/office/drawing/2014/main" id="{6898E4BA-7D2D-9BFB-120A-6D4A3D7F9827}"/>
              </a:ext>
            </a:extLst>
          </p:cNvPr>
          <p:cNvPicPr>
            <a:picLocks noChangeAspect="1"/>
          </p:cNvPicPr>
          <p:nvPr/>
        </p:nvPicPr>
        <p:blipFill>
          <a:blip r:embed="rId3"/>
          <a:stretch>
            <a:fillRect/>
          </a:stretch>
        </p:blipFill>
        <p:spPr>
          <a:xfrm>
            <a:off x="6119254" y="741865"/>
            <a:ext cx="2807630" cy="6213133"/>
          </a:xfrm>
          <a:prstGeom prst="rect">
            <a:avLst/>
          </a:prstGeom>
        </p:spPr>
      </p:pic>
      <p:pic>
        <p:nvPicPr>
          <p:cNvPr id="18" name="Picture 17" descr="A close up of a magnifying glass&#10;&#10;Description automatically generated">
            <a:extLst>
              <a:ext uri="{FF2B5EF4-FFF2-40B4-BE49-F238E27FC236}">
                <a16:creationId xmlns:a16="http://schemas.microsoft.com/office/drawing/2014/main" id="{8ECB4233-7A0C-2AD1-3639-35BB179B552F}"/>
              </a:ext>
            </a:extLst>
          </p:cNvPr>
          <p:cNvPicPr>
            <a:picLocks noChangeAspect="1"/>
          </p:cNvPicPr>
          <p:nvPr/>
        </p:nvPicPr>
        <p:blipFill>
          <a:blip r:embed="rId4"/>
          <a:stretch>
            <a:fillRect/>
          </a:stretch>
        </p:blipFill>
        <p:spPr>
          <a:xfrm rot="18850483">
            <a:off x="3172191" y="2299360"/>
            <a:ext cx="6732742" cy="3867744"/>
          </a:xfrm>
          <a:prstGeom prst="rect">
            <a:avLst/>
          </a:prstGeom>
        </p:spPr>
      </p:pic>
      <p:sp>
        <p:nvSpPr>
          <p:cNvPr id="19" name="TextBox 18">
            <a:extLst>
              <a:ext uri="{FF2B5EF4-FFF2-40B4-BE49-F238E27FC236}">
                <a16:creationId xmlns:a16="http://schemas.microsoft.com/office/drawing/2014/main" id="{5CC5673C-9C44-F1DD-71EE-EF2525D72E96}"/>
              </a:ext>
            </a:extLst>
          </p:cNvPr>
          <p:cNvSpPr txBox="1"/>
          <p:nvPr/>
        </p:nvSpPr>
        <p:spPr>
          <a:xfrm>
            <a:off x="7098409" y="2206526"/>
            <a:ext cx="1068969" cy="1569660"/>
          </a:xfrm>
          <a:prstGeom prst="rect">
            <a:avLst/>
          </a:prstGeom>
          <a:noFill/>
        </p:spPr>
        <p:txBody>
          <a:bodyPr wrap="square" rtlCol="0">
            <a:spAutoFit/>
          </a:bodyPr>
          <a:lstStyle/>
          <a:p>
            <a:r>
              <a:rPr lang="en-US" sz="9600" b="1" dirty="0">
                <a:solidFill>
                  <a:srgbClr val="451F16"/>
                </a:solidFill>
                <a:latin typeface="Century Gothic" panose="020B0502020202020204" pitchFamily="34" charset="0"/>
              </a:rPr>
              <a:t>?</a:t>
            </a:r>
          </a:p>
        </p:txBody>
      </p:sp>
    </p:spTree>
    <p:extLst>
      <p:ext uri="{BB962C8B-B14F-4D97-AF65-F5344CB8AC3E}">
        <p14:creationId xmlns:p14="http://schemas.microsoft.com/office/powerpoint/2010/main" val="1240872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7434EC6-2AE8-FEE0-8606-EECF32291F9E}"/>
              </a:ext>
            </a:extLst>
          </p:cNvPr>
          <p:cNvSpPr>
            <a:spLocks noGrp="1"/>
          </p:cNvSpPr>
          <p:nvPr>
            <p:ph type="sldNum" sz="quarter" idx="4"/>
          </p:nvPr>
        </p:nvSpPr>
        <p:spPr/>
        <p:txBody>
          <a:bodyPr/>
          <a:lstStyle/>
          <a:p>
            <a:r>
              <a:rPr lang="en-GB" dirty="0"/>
              <a:t>© PSHE Association 2025</a:t>
            </a:r>
          </a:p>
        </p:txBody>
      </p:sp>
      <p:sp>
        <p:nvSpPr>
          <p:cNvPr id="5" name="Title 4">
            <a:extLst>
              <a:ext uri="{FF2B5EF4-FFF2-40B4-BE49-F238E27FC236}">
                <a16:creationId xmlns:a16="http://schemas.microsoft.com/office/drawing/2014/main" id="{9E5507FF-4476-CBDD-5655-3A333CD4FBA1}"/>
              </a:ext>
            </a:extLst>
          </p:cNvPr>
          <p:cNvSpPr>
            <a:spLocks noGrp="1"/>
          </p:cNvSpPr>
          <p:nvPr>
            <p:ph type="title"/>
          </p:nvPr>
        </p:nvSpPr>
        <p:spPr>
          <a:xfrm>
            <a:off x="205885" y="386864"/>
            <a:ext cx="4881332" cy="848824"/>
          </a:xfrm>
        </p:spPr>
        <p:txBody>
          <a:bodyPr/>
          <a:lstStyle/>
          <a:p>
            <a:r>
              <a:rPr lang="en-US" dirty="0"/>
              <a:t>Road map</a:t>
            </a:r>
            <a:endParaRPr lang="en-GB" dirty="0"/>
          </a:p>
        </p:txBody>
      </p:sp>
      <p:sp>
        <p:nvSpPr>
          <p:cNvPr id="6" name="Content Placeholder 11">
            <a:extLst>
              <a:ext uri="{FF2B5EF4-FFF2-40B4-BE49-F238E27FC236}">
                <a16:creationId xmlns:a16="http://schemas.microsoft.com/office/drawing/2014/main" id="{92E678C8-0536-5CB9-59F2-DCDF1329ED5F}"/>
              </a:ext>
            </a:extLst>
          </p:cNvPr>
          <p:cNvSpPr>
            <a:spLocks noGrp="1"/>
          </p:cNvSpPr>
          <p:nvPr>
            <p:ph sz="half" idx="10"/>
          </p:nvPr>
        </p:nvSpPr>
        <p:spPr>
          <a:xfrm>
            <a:off x="216289" y="1301881"/>
            <a:ext cx="8092686" cy="2052610"/>
          </a:xfrm>
        </p:spPr>
        <p:txBody>
          <a:bodyPr>
            <a:normAutofit/>
          </a:bodyPr>
          <a:lstStyle/>
          <a:p>
            <a:pPr>
              <a:lnSpc>
                <a:spcPts val="3200"/>
              </a:lnSpc>
            </a:pPr>
            <a:r>
              <a:rPr lang="en-US" sz="2400" dirty="0"/>
              <a:t>Explore the journey of a drug, from production to use. </a:t>
            </a:r>
          </a:p>
          <a:p>
            <a:pPr>
              <a:lnSpc>
                <a:spcPts val="3200"/>
              </a:lnSpc>
            </a:pPr>
            <a:r>
              <a:rPr lang="en-US" sz="2400" dirty="0"/>
              <a:t>At each stage, discuss the key questions about the different harms that may be caused by a substance. </a:t>
            </a:r>
          </a:p>
        </p:txBody>
      </p:sp>
      <p:cxnSp>
        <p:nvCxnSpPr>
          <p:cNvPr id="7" name="Straight Connector 6">
            <a:extLst>
              <a:ext uri="{FF2B5EF4-FFF2-40B4-BE49-F238E27FC236}">
                <a16:creationId xmlns:a16="http://schemas.microsoft.com/office/drawing/2014/main" id="{D2FEA24C-E123-93CC-4BF9-0F0E9FC2AB79}"/>
              </a:ext>
            </a:extLst>
          </p:cNvPr>
          <p:cNvCxnSpPr>
            <a:cxnSpLocks/>
          </p:cNvCxnSpPr>
          <p:nvPr/>
        </p:nvCxnSpPr>
        <p:spPr>
          <a:xfrm>
            <a:off x="0" y="4051964"/>
            <a:ext cx="9906000" cy="0"/>
          </a:xfrm>
          <a:prstGeom prst="line">
            <a:avLst/>
          </a:prstGeom>
          <a:ln w="69850">
            <a:solidFill>
              <a:schemeClr val="bg1"/>
            </a:solidFill>
          </a:ln>
        </p:spPr>
        <p:style>
          <a:lnRef idx="3">
            <a:schemeClr val="accent2"/>
          </a:lnRef>
          <a:fillRef idx="0">
            <a:schemeClr val="accent2"/>
          </a:fillRef>
          <a:effectRef idx="2">
            <a:schemeClr val="accent2"/>
          </a:effectRef>
          <a:fontRef idx="minor">
            <a:schemeClr val="tx1"/>
          </a:fontRef>
        </p:style>
      </p:cxnSp>
      <p:sp>
        <p:nvSpPr>
          <p:cNvPr id="9" name="Oval 8">
            <a:extLst>
              <a:ext uri="{FF2B5EF4-FFF2-40B4-BE49-F238E27FC236}">
                <a16:creationId xmlns:a16="http://schemas.microsoft.com/office/drawing/2014/main" id="{56C01213-881A-54CB-8D2E-4659FDA55FE3}"/>
              </a:ext>
            </a:extLst>
          </p:cNvPr>
          <p:cNvSpPr/>
          <p:nvPr/>
        </p:nvSpPr>
        <p:spPr>
          <a:xfrm>
            <a:off x="841966" y="3859141"/>
            <a:ext cx="347032" cy="347032"/>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11" name="Picture 10" descr="A ship with boxes on it&#10;&#10;Description automatically generated">
            <a:extLst>
              <a:ext uri="{FF2B5EF4-FFF2-40B4-BE49-F238E27FC236}">
                <a16:creationId xmlns:a16="http://schemas.microsoft.com/office/drawing/2014/main" id="{5895459F-4087-9549-D57C-FDBC4A8F3C99}"/>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contrast="5000"/>
                    </a14:imgEffect>
                  </a14:imgLayer>
                </a14:imgProps>
              </a:ext>
            </a:extLst>
          </a:blip>
          <a:stretch>
            <a:fillRect/>
          </a:stretch>
        </p:blipFill>
        <p:spPr>
          <a:xfrm>
            <a:off x="2528046" y="4160586"/>
            <a:ext cx="2230723" cy="1395534"/>
          </a:xfrm>
          <a:prstGeom prst="rect">
            <a:avLst/>
          </a:prstGeom>
        </p:spPr>
      </p:pic>
      <p:sp>
        <p:nvSpPr>
          <p:cNvPr id="12" name="Oval 11">
            <a:extLst>
              <a:ext uri="{FF2B5EF4-FFF2-40B4-BE49-F238E27FC236}">
                <a16:creationId xmlns:a16="http://schemas.microsoft.com/office/drawing/2014/main" id="{21D3474A-3520-3A89-2D93-4547291DB830}"/>
              </a:ext>
            </a:extLst>
          </p:cNvPr>
          <p:cNvSpPr/>
          <p:nvPr/>
        </p:nvSpPr>
        <p:spPr>
          <a:xfrm>
            <a:off x="3487539" y="3879778"/>
            <a:ext cx="347032" cy="347032"/>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16" name="Picture 15" descr="Silhouettes of people standing in front of a black background&#10;&#10;Description automatically generated">
            <a:extLst>
              <a:ext uri="{FF2B5EF4-FFF2-40B4-BE49-F238E27FC236}">
                <a16:creationId xmlns:a16="http://schemas.microsoft.com/office/drawing/2014/main" id="{E952EB84-B9AB-0B4A-1FF2-B43D56753144}"/>
              </a:ext>
            </a:extLst>
          </p:cNvPr>
          <p:cNvPicPr>
            <a:picLocks noChangeAspect="1"/>
          </p:cNvPicPr>
          <p:nvPr/>
        </p:nvPicPr>
        <p:blipFill>
          <a:blip r:embed="rId5"/>
          <a:stretch>
            <a:fillRect/>
          </a:stretch>
        </p:blipFill>
        <p:spPr>
          <a:xfrm>
            <a:off x="8055899" y="4296202"/>
            <a:ext cx="1343595" cy="1395534"/>
          </a:xfrm>
          <a:prstGeom prst="rect">
            <a:avLst/>
          </a:prstGeom>
        </p:spPr>
      </p:pic>
      <p:sp>
        <p:nvSpPr>
          <p:cNvPr id="17" name="Oval 16">
            <a:extLst>
              <a:ext uri="{FF2B5EF4-FFF2-40B4-BE49-F238E27FC236}">
                <a16:creationId xmlns:a16="http://schemas.microsoft.com/office/drawing/2014/main" id="{66F7384E-3CE5-4C92-47ED-7AE07154FFD6}"/>
              </a:ext>
            </a:extLst>
          </p:cNvPr>
          <p:cNvSpPr/>
          <p:nvPr/>
        </p:nvSpPr>
        <p:spPr>
          <a:xfrm>
            <a:off x="6100120" y="3859141"/>
            <a:ext cx="347032" cy="347032"/>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8" name="Oval 17">
            <a:extLst>
              <a:ext uri="{FF2B5EF4-FFF2-40B4-BE49-F238E27FC236}">
                <a16:creationId xmlns:a16="http://schemas.microsoft.com/office/drawing/2014/main" id="{C0647A7D-E132-A45B-4085-F33D7FA3F2E7}"/>
              </a:ext>
            </a:extLst>
          </p:cNvPr>
          <p:cNvSpPr/>
          <p:nvPr/>
        </p:nvSpPr>
        <p:spPr>
          <a:xfrm>
            <a:off x="8568369" y="3859141"/>
            <a:ext cx="347032" cy="347032"/>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13" name="Picture 12" descr="A map of the world&#10;&#10;Description automatically generated">
            <a:extLst>
              <a:ext uri="{FF2B5EF4-FFF2-40B4-BE49-F238E27FC236}">
                <a16:creationId xmlns:a16="http://schemas.microsoft.com/office/drawing/2014/main" id="{EE1E560B-F289-BDE6-7419-D769DBE1ED21}"/>
              </a:ext>
            </a:extLst>
          </p:cNvPr>
          <p:cNvPicPr>
            <a:picLocks noChangeAspect="1"/>
          </p:cNvPicPr>
          <p:nvPr/>
        </p:nvPicPr>
        <p:blipFill>
          <a:blip r:embed="rId6">
            <a:extLst>
              <a:ext uri="{BEBA8EAE-BF5A-486C-A8C5-ECC9F3942E4B}">
                <a14:imgProps xmlns:a14="http://schemas.microsoft.com/office/drawing/2010/main">
                  <a14:imgLayer r:embed="rId7">
                    <a14:imgEffect>
                      <a14:brightnessContrast contrast="34000"/>
                    </a14:imgEffect>
                  </a14:imgLayer>
                </a14:imgProps>
              </a:ext>
            </a:extLst>
          </a:blip>
          <a:stretch>
            <a:fillRect/>
          </a:stretch>
        </p:blipFill>
        <p:spPr>
          <a:xfrm>
            <a:off x="355855" y="4398996"/>
            <a:ext cx="1241170" cy="1219229"/>
          </a:xfrm>
          <a:prstGeom prst="rect">
            <a:avLst/>
          </a:prstGeom>
        </p:spPr>
      </p:pic>
      <p:pic>
        <p:nvPicPr>
          <p:cNvPr id="29" name="Picture 28" descr="A blue car with its hood open&#10;&#10;Description automatically generated">
            <a:extLst>
              <a:ext uri="{FF2B5EF4-FFF2-40B4-BE49-F238E27FC236}">
                <a16:creationId xmlns:a16="http://schemas.microsoft.com/office/drawing/2014/main" id="{838B64EA-C4A3-E1D5-95DD-E4B1D212C136}"/>
              </a:ext>
            </a:extLst>
          </p:cNvPr>
          <p:cNvPicPr>
            <a:picLocks noChangeAspect="1"/>
          </p:cNvPicPr>
          <p:nvPr/>
        </p:nvPicPr>
        <p:blipFill>
          <a:blip r:embed="rId8">
            <a:extLst>
              <a:ext uri="{BEBA8EAE-BF5A-486C-A8C5-ECC9F3942E4B}">
                <a14:imgProps xmlns:a14="http://schemas.microsoft.com/office/drawing/2010/main">
                  <a14:imgLayer r:embed="rId9">
                    <a14:imgEffect>
                      <a14:brightnessContrast contrast="-16000"/>
                    </a14:imgEffect>
                  </a14:imgLayer>
                </a14:imgProps>
              </a:ext>
            </a:extLst>
          </a:blip>
          <a:stretch>
            <a:fillRect/>
          </a:stretch>
        </p:blipFill>
        <p:spPr>
          <a:xfrm>
            <a:off x="5359185" y="4577253"/>
            <a:ext cx="1794618" cy="742623"/>
          </a:xfrm>
          <a:prstGeom prst="rect">
            <a:avLst/>
          </a:prstGeom>
        </p:spPr>
      </p:pic>
    </p:spTree>
    <p:extLst>
      <p:ext uri="{BB962C8B-B14F-4D97-AF65-F5344CB8AC3E}">
        <p14:creationId xmlns:p14="http://schemas.microsoft.com/office/powerpoint/2010/main" val="31986227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16DC4F6-376C-A47B-561A-0C651B01249A}"/>
              </a:ext>
            </a:extLst>
          </p:cNvPr>
          <p:cNvSpPr>
            <a:spLocks noGrp="1"/>
          </p:cNvSpPr>
          <p:nvPr>
            <p:ph type="sldNum" sz="quarter" idx="4"/>
          </p:nvPr>
        </p:nvSpPr>
        <p:spPr/>
        <p:txBody>
          <a:bodyPr/>
          <a:lstStyle/>
          <a:p>
            <a:r>
              <a:rPr lang="en-GB"/>
              <a:t>© PSHE Association 2025</a:t>
            </a:r>
            <a:endParaRPr lang="en-GB" dirty="0"/>
          </a:p>
        </p:txBody>
      </p:sp>
      <p:sp>
        <p:nvSpPr>
          <p:cNvPr id="5" name="Content Placeholder 5">
            <a:extLst>
              <a:ext uri="{FF2B5EF4-FFF2-40B4-BE49-F238E27FC236}">
                <a16:creationId xmlns:a16="http://schemas.microsoft.com/office/drawing/2014/main" id="{F468DF88-353A-B4D7-1F46-3EE4D340E2CE}"/>
              </a:ext>
            </a:extLst>
          </p:cNvPr>
          <p:cNvSpPr>
            <a:spLocks noGrp="1"/>
          </p:cNvSpPr>
          <p:nvPr>
            <p:ph sz="half" idx="10"/>
          </p:nvPr>
        </p:nvSpPr>
        <p:spPr>
          <a:xfrm>
            <a:off x="214985" y="1279744"/>
            <a:ext cx="4882011" cy="4000465"/>
          </a:xfrm>
        </p:spPr>
        <p:txBody>
          <a:bodyPr>
            <a:normAutofit/>
          </a:bodyPr>
          <a:lstStyle/>
          <a:p>
            <a:r>
              <a:rPr lang="en-US" dirty="0"/>
              <a:t>Use the information sheets to note down which source of support might be most helpful for each person on your sheet.</a:t>
            </a:r>
          </a:p>
          <a:p>
            <a:r>
              <a:rPr lang="en-US" b="1" dirty="0">
                <a:solidFill>
                  <a:schemeClr val="bg1"/>
                </a:solidFill>
                <a:latin typeface="Century Gothic" panose="020B0502020202020204" pitchFamily="34" charset="0"/>
              </a:rPr>
              <a:t>Choose one person to write back to.</a:t>
            </a:r>
          </a:p>
          <a:p>
            <a:pPr marL="198000" indent="-198000">
              <a:buFont typeface="Arial" panose="020B0604020202020204" pitchFamily="34" charset="0"/>
              <a:buChar char="•"/>
            </a:pPr>
            <a:r>
              <a:rPr lang="en-US" dirty="0">
                <a:solidFill>
                  <a:schemeClr val="bg1"/>
                </a:solidFill>
                <a:latin typeface="Century Gothic" panose="020B0502020202020204" pitchFamily="34" charset="0"/>
              </a:rPr>
              <a:t>Which support networks are </a:t>
            </a:r>
            <a:br>
              <a:rPr lang="en-US" dirty="0">
                <a:solidFill>
                  <a:schemeClr val="bg1"/>
                </a:solidFill>
                <a:latin typeface="Century Gothic" panose="020B0502020202020204" pitchFamily="34" charset="0"/>
              </a:rPr>
            </a:br>
            <a:r>
              <a:rPr lang="en-US" dirty="0">
                <a:solidFill>
                  <a:schemeClr val="bg1"/>
                </a:solidFill>
                <a:latin typeface="Century Gothic" panose="020B0502020202020204" pitchFamily="34" charset="0"/>
              </a:rPr>
              <a:t>available to them?</a:t>
            </a:r>
          </a:p>
          <a:p>
            <a:pPr marL="198000" indent="-198000">
              <a:buFont typeface="Arial" panose="020B0604020202020204" pitchFamily="34" charset="0"/>
              <a:buChar char="•"/>
            </a:pPr>
            <a:r>
              <a:rPr lang="en-US" dirty="0">
                <a:solidFill>
                  <a:schemeClr val="bg1"/>
                </a:solidFill>
                <a:latin typeface="Century Gothic" panose="020B0502020202020204" pitchFamily="34" charset="0"/>
              </a:rPr>
              <a:t>How can different people or </a:t>
            </a:r>
            <a:br>
              <a:rPr lang="en-US" dirty="0">
                <a:solidFill>
                  <a:schemeClr val="bg1"/>
                </a:solidFill>
                <a:latin typeface="Century Gothic" panose="020B0502020202020204" pitchFamily="34" charset="0"/>
              </a:rPr>
            </a:br>
            <a:r>
              <a:rPr lang="en-US" dirty="0" err="1">
                <a:solidFill>
                  <a:schemeClr val="bg1"/>
                </a:solidFill>
                <a:latin typeface="Century Gothic" panose="020B0502020202020204" pitchFamily="34" charset="0"/>
              </a:rPr>
              <a:t>organisations</a:t>
            </a:r>
            <a:r>
              <a:rPr lang="en-US" dirty="0">
                <a:solidFill>
                  <a:schemeClr val="bg1"/>
                </a:solidFill>
                <a:latin typeface="Century Gothic" panose="020B0502020202020204" pitchFamily="34" charset="0"/>
              </a:rPr>
              <a:t> help them?</a:t>
            </a:r>
            <a:endParaRPr lang="en-GB" dirty="0">
              <a:solidFill>
                <a:schemeClr val="bg1"/>
              </a:solidFill>
              <a:latin typeface="Century Gothic" panose="020B0502020202020204" pitchFamily="34" charset="0"/>
            </a:endParaRPr>
          </a:p>
          <a:p>
            <a:pPr>
              <a:lnSpc>
                <a:spcPts val="2400"/>
              </a:lnSpc>
              <a:spcBef>
                <a:spcPts val="900"/>
              </a:spcBef>
            </a:pPr>
            <a:endParaRPr lang="en-GB" sz="1800" dirty="0"/>
          </a:p>
        </p:txBody>
      </p:sp>
      <p:sp>
        <p:nvSpPr>
          <p:cNvPr id="6" name="Title 4">
            <a:extLst>
              <a:ext uri="{FF2B5EF4-FFF2-40B4-BE49-F238E27FC236}">
                <a16:creationId xmlns:a16="http://schemas.microsoft.com/office/drawing/2014/main" id="{AE1238BA-C3A3-9DE0-5F10-622E402A0D07}"/>
              </a:ext>
            </a:extLst>
          </p:cNvPr>
          <p:cNvSpPr>
            <a:spLocks noGrp="1"/>
          </p:cNvSpPr>
          <p:nvPr>
            <p:ph type="title"/>
          </p:nvPr>
        </p:nvSpPr>
        <p:spPr>
          <a:xfrm>
            <a:off x="224628" y="534913"/>
            <a:ext cx="4881332" cy="694054"/>
          </a:xfrm>
        </p:spPr>
        <p:txBody>
          <a:bodyPr/>
          <a:lstStyle/>
          <a:p>
            <a:r>
              <a:rPr lang="en-US" dirty="0"/>
              <a:t>Seeking support</a:t>
            </a:r>
            <a:endParaRPr lang="en-GB" dirty="0"/>
          </a:p>
        </p:txBody>
      </p:sp>
      <p:grpSp>
        <p:nvGrpSpPr>
          <p:cNvPr id="31" name="Group 30">
            <a:extLst>
              <a:ext uri="{FF2B5EF4-FFF2-40B4-BE49-F238E27FC236}">
                <a16:creationId xmlns:a16="http://schemas.microsoft.com/office/drawing/2014/main" id="{0DBEC1B4-7820-1541-DE57-3B97B0C94F50}"/>
              </a:ext>
            </a:extLst>
          </p:cNvPr>
          <p:cNvGrpSpPr/>
          <p:nvPr/>
        </p:nvGrpSpPr>
        <p:grpSpPr>
          <a:xfrm>
            <a:off x="4926805" y="1464185"/>
            <a:ext cx="4564246" cy="4723227"/>
            <a:chOff x="4926805" y="1464185"/>
            <a:chExt cx="4564246" cy="4723227"/>
          </a:xfrm>
        </p:grpSpPr>
        <p:pic>
          <p:nvPicPr>
            <p:cNvPr id="29" name="Picture 28" descr="A blue and white card with text&#10;&#10;Description automatically generated">
              <a:extLst>
                <a:ext uri="{FF2B5EF4-FFF2-40B4-BE49-F238E27FC236}">
                  <a16:creationId xmlns:a16="http://schemas.microsoft.com/office/drawing/2014/main" id="{EF4FF738-68AC-0528-2744-7CF34F6743F6}"/>
                </a:ext>
              </a:extLst>
            </p:cNvPr>
            <p:cNvPicPr>
              <a:picLocks noChangeAspect="1"/>
            </p:cNvPicPr>
            <p:nvPr/>
          </p:nvPicPr>
          <p:blipFill>
            <a:blip r:embed="rId3"/>
            <a:stretch>
              <a:fillRect/>
            </a:stretch>
          </p:blipFill>
          <p:spPr>
            <a:xfrm>
              <a:off x="5790453" y="2684899"/>
              <a:ext cx="1463034" cy="2021317"/>
            </a:xfrm>
            <a:prstGeom prst="rect">
              <a:avLst/>
            </a:prstGeom>
            <a:effectLst>
              <a:outerShdw blurRad="142245" dist="50800" dir="5400000" algn="ctr" rotWithShape="0">
                <a:srgbClr val="000000">
                  <a:alpha val="23000"/>
                </a:srgbClr>
              </a:outerShdw>
            </a:effectLst>
          </p:spPr>
        </p:pic>
        <p:grpSp>
          <p:nvGrpSpPr>
            <p:cNvPr id="30" name="Group 29">
              <a:extLst>
                <a:ext uri="{FF2B5EF4-FFF2-40B4-BE49-F238E27FC236}">
                  <a16:creationId xmlns:a16="http://schemas.microsoft.com/office/drawing/2014/main" id="{44B72FF5-ED43-2A40-394F-FDDAA646B638}"/>
                </a:ext>
              </a:extLst>
            </p:cNvPr>
            <p:cNvGrpSpPr/>
            <p:nvPr/>
          </p:nvGrpSpPr>
          <p:grpSpPr>
            <a:xfrm>
              <a:off x="4926805" y="1464185"/>
              <a:ext cx="4564246" cy="4723227"/>
              <a:chOff x="4926805" y="1464185"/>
              <a:chExt cx="4564246" cy="4723227"/>
            </a:xfrm>
          </p:grpSpPr>
          <p:pic>
            <p:nvPicPr>
              <p:cNvPr id="8" name="Picture 7" descr="A poster with text and a stack of books&#10;&#10;Description automatically generated">
                <a:extLst>
                  <a:ext uri="{FF2B5EF4-FFF2-40B4-BE49-F238E27FC236}">
                    <a16:creationId xmlns:a16="http://schemas.microsoft.com/office/drawing/2014/main" id="{9B3068F7-9E33-5558-A1DB-B4FC6C4F0D2A}"/>
                  </a:ext>
                </a:extLst>
              </p:cNvPr>
              <p:cNvPicPr>
                <a:picLocks noChangeAspect="1"/>
              </p:cNvPicPr>
              <p:nvPr/>
            </p:nvPicPr>
            <p:blipFill>
              <a:blip r:embed="rId4"/>
              <a:stretch>
                <a:fillRect/>
              </a:stretch>
            </p:blipFill>
            <p:spPr>
              <a:xfrm rot="20881092">
                <a:off x="6269975" y="1464185"/>
                <a:ext cx="1455863" cy="2011408"/>
              </a:xfrm>
              <a:prstGeom prst="rect">
                <a:avLst/>
              </a:prstGeom>
              <a:effectLst>
                <a:outerShdw blurRad="142245" dist="50800" dir="5400000" algn="ctr" rotWithShape="0">
                  <a:srgbClr val="000000">
                    <a:alpha val="23000"/>
                  </a:srgbClr>
                </a:outerShdw>
              </a:effectLst>
            </p:spPr>
          </p:pic>
          <p:pic>
            <p:nvPicPr>
              <p:cNvPr id="15" name="Picture 14" descr="A sign with text and images of people talking&#10;&#10;Description automatically generated">
                <a:extLst>
                  <a:ext uri="{FF2B5EF4-FFF2-40B4-BE49-F238E27FC236}">
                    <a16:creationId xmlns:a16="http://schemas.microsoft.com/office/drawing/2014/main" id="{F8348859-16EE-04E9-B548-694510195BD1}"/>
                  </a:ext>
                </a:extLst>
              </p:cNvPr>
              <p:cNvPicPr>
                <a:picLocks noChangeAspect="1"/>
              </p:cNvPicPr>
              <p:nvPr/>
            </p:nvPicPr>
            <p:blipFill>
              <a:blip r:embed="rId5"/>
              <a:stretch>
                <a:fillRect/>
              </a:stretch>
            </p:blipFill>
            <p:spPr>
              <a:xfrm>
                <a:off x="8069413" y="2695656"/>
                <a:ext cx="1421638" cy="1964124"/>
              </a:xfrm>
              <a:prstGeom prst="rect">
                <a:avLst/>
              </a:prstGeom>
              <a:effectLst>
                <a:outerShdw blurRad="142245" dist="50800" dir="5400000" algn="ctr" rotWithShape="0">
                  <a:srgbClr val="000000">
                    <a:alpha val="23000"/>
                  </a:srgbClr>
                </a:outerShdw>
              </a:effectLst>
            </p:spPr>
          </p:pic>
          <p:pic>
            <p:nvPicPr>
              <p:cNvPr id="19" name="Picture 18" descr="A white card with black text and red text&#10;&#10;Description automatically generated">
                <a:extLst>
                  <a:ext uri="{FF2B5EF4-FFF2-40B4-BE49-F238E27FC236}">
                    <a16:creationId xmlns:a16="http://schemas.microsoft.com/office/drawing/2014/main" id="{9266C159-C8B1-6BBF-56B1-E2D2C2FC7F7D}"/>
                  </a:ext>
                </a:extLst>
              </p:cNvPr>
              <p:cNvPicPr>
                <a:picLocks noChangeAspect="1"/>
              </p:cNvPicPr>
              <p:nvPr/>
            </p:nvPicPr>
            <p:blipFill>
              <a:blip r:embed="rId6"/>
              <a:stretch>
                <a:fillRect/>
              </a:stretch>
            </p:blipFill>
            <p:spPr>
              <a:xfrm rot="754571">
                <a:off x="7581290" y="1499594"/>
                <a:ext cx="1463034" cy="2021317"/>
              </a:xfrm>
              <a:prstGeom prst="rect">
                <a:avLst/>
              </a:prstGeom>
              <a:effectLst>
                <a:outerShdw blurRad="142245" dist="50800" dir="5400000" algn="ctr" rotWithShape="0">
                  <a:srgbClr val="000000">
                    <a:alpha val="23000"/>
                  </a:srgbClr>
                </a:outerShdw>
              </a:effectLst>
            </p:spPr>
          </p:pic>
          <p:pic>
            <p:nvPicPr>
              <p:cNvPr id="25" name="Picture 24" descr="A white card with black text&#10;&#10;Description automatically generated">
                <a:extLst>
                  <a:ext uri="{FF2B5EF4-FFF2-40B4-BE49-F238E27FC236}">
                    <a16:creationId xmlns:a16="http://schemas.microsoft.com/office/drawing/2014/main" id="{BCD7F018-5AA3-9D9D-3CB4-713F0EBA0CA2}"/>
                  </a:ext>
                </a:extLst>
              </p:cNvPr>
              <p:cNvPicPr>
                <a:picLocks noChangeAspect="1"/>
              </p:cNvPicPr>
              <p:nvPr/>
            </p:nvPicPr>
            <p:blipFill>
              <a:blip r:embed="rId7"/>
              <a:stretch>
                <a:fillRect/>
              </a:stretch>
            </p:blipFill>
            <p:spPr>
              <a:xfrm rot="942168">
                <a:off x="6846769" y="3168655"/>
                <a:ext cx="1418236" cy="1959424"/>
              </a:xfrm>
              <a:prstGeom prst="rect">
                <a:avLst/>
              </a:prstGeom>
              <a:effectLst>
                <a:outerShdw blurRad="142245" dist="50800" dir="5400000" algn="ctr" rotWithShape="0">
                  <a:srgbClr val="000000">
                    <a:alpha val="23000"/>
                  </a:srgbClr>
                </a:outerShdw>
              </a:effectLst>
            </p:spPr>
          </p:pic>
          <p:pic>
            <p:nvPicPr>
              <p:cNvPr id="27" name="Picture 26" descr="A poster of a person with text&#10;&#10;Description automatically generated">
                <a:extLst>
                  <a:ext uri="{FF2B5EF4-FFF2-40B4-BE49-F238E27FC236}">
                    <a16:creationId xmlns:a16="http://schemas.microsoft.com/office/drawing/2014/main" id="{521BAF58-A8EA-9F8C-140A-CC85B2B4D4DF}"/>
                  </a:ext>
                </a:extLst>
              </p:cNvPr>
              <p:cNvPicPr>
                <a:picLocks noChangeAspect="1"/>
              </p:cNvPicPr>
              <p:nvPr/>
            </p:nvPicPr>
            <p:blipFill>
              <a:blip r:embed="rId8"/>
              <a:stretch>
                <a:fillRect/>
              </a:stretch>
            </p:blipFill>
            <p:spPr>
              <a:xfrm rot="20096673">
                <a:off x="7899622" y="3903966"/>
                <a:ext cx="1418236" cy="1959423"/>
              </a:xfrm>
              <a:prstGeom prst="rect">
                <a:avLst/>
              </a:prstGeom>
              <a:effectLst>
                <a:outerShdw blurRad="142245" dist="50800" dir="5400000" algn="ctr" rotWithShape="0">
                  <a:srgbClr val="000000">
                    <a:alpha val="23000"/>
                  </a:srgbClr>
                </a:outerShdw>
              </a:effectLst>
            </p:spPr>
          </p:pic>
          <p:pic>
            <p:nvPicPr>
              <p:cNvPr id="11" name="Picture 10" descr="A close-up of a card&#10;&#10;Description automatically generated">
                <a:extLst>
                  <a:ext uri="{FF2B5EF4-FFF2-40B4-BE49-F238E27FC236}">
                    <a16:creationId xmlns:a16="http://schemas.microsoft.com/office/drawing/2014/main" id="{014B8524-0BD8-C529-BD1C-4351B37F2B82}"/>
                  </a:ext>
                </a:extLst>
              </p:cNvPr>
              <p:cNvPicPr>
                <a:picLocks noChangeAspect="1"/>
              </p:cNvPicPr>
              <p:nvPr/>
            </p:nvPicPr>
            <p:blipFill>
              <a:blip r:embed="rId9"/>
              <a:stretch>
                <a:fillRect/>
              </a:stretch>
            </p:blipFill>
            <p:spPr>
              <a:xfrm rot="20475523">
                <a:off x="4926805" y="3787226"/>
                <a:ext cx="1384479" cy="1914218"/>
              </a:xfrm>
              <a:prstGeom prst="rect">
                <a:avLst/>
              </a:prstGeom>
              <a:effectLst>
                <a:outerShdw blurRad="142245" dist="50800" dir="5400000" algn="ctr" rotWithShape="0">
                  <a:srgbClr val="000000">
                    <a:alpha val="23000"/>
                  </a:srgbClr>
                </a:outerShdw>
              </a:effectLst>
            </p:spPr>
          </p:pic>
          <p:pic>
            <p:nvPicPr>
              <p:cNvPr id="23" name="Picture 22" descr="A white card with check marks&#10;&#10;Description automatically generated">
                <a:extLst>
                  <a:ext uri="{FF2B5EF4-FFF2-40B4-BE49-F238E27FC236}">
                    <a16:creationId xmlns:a16="http://schemas.microsoft.com/office/drawing/2014/main" id="{86946BE5-E5D3-DFF4-2E3E-203EEAE15BF2}"/>
                  </a:ext>
                </a:extLst>
              </p:cNvPr>
              <p:cNvPicPr>
                <a:picLocks noChangeAspect="1"/>
              </p:cNvPicPr>
              <p:nvPr/>
            </p:nvPicPr>
            <p:blipFill>
              <a:blip r:embed="rId10"/>
              <a:stretch>
                <a:fillRect/>
              </a:stretch>
            </p:blipFill>
            <p:spPr>
              <a:xfrm>
                <a:off x="6234846" y="4227989"/>
                <a:ext cx="1418235" cy="1959423"/>
              </a:xfrm>
              <a:prstGeom prst="rect">
                <a:avLst/>
              </a:prstGeom>
              <a:effectLst>
                <a:outerShdw blurRad="142245" dist="50800" dir="5400000" algn="ctr" rotWithShape="0">
                  <a:srgbClr val="000000">
                    <a:alpha val="23000"/>
                  </a:srgbClr>
                </a:outerShdw>
              </a:effectLst>
            </p:spPr>
          </p:pic>
        </p:grpSp>
      </p:grpSp>
      <p:grpSp>
        <p:nvGrpSpPr>
          <p:cNvPr id="33" name="Group 32">
            <a:extLst>
              <a:ext uri="{FF2B5EF4-FFF2-40B4-BE49-F238E27FC236}">
                <a16:creationId xmlns:a16="http://schemas.microsoft.com/office/drawing/2014/main" id="{2FC2ACB4-DD7D-95F6-BDA2-7B793362F9B1}"/>
              </a:ext>
            </a:extLst>
          </p:cNvPr>
          <p:cNvGrpSpPr/>
          <p:nvPr/>
        </p:nvGrpSpPr>
        <p:grpSpPr>
          <a:xfrm>
            <a:off x="371248" y="5859888"/>
            <a:ext cx="899744" cy="685958"/>
            <a:chOff x="422763" y="5716228"/>
            <a:chExt cx="1054391" cy="803860"/>
          </a:xfrm>
        </p:grpSpPr>
        <p:pic>
          <p:nvPicPr>
            <p:cNvPr id="34" name="Google Shape;374;p14">
              <a:extLst>
                <a:ext uri="{FF2B5EF4-FFF2-40B4-BE49-F238E27FC236}">
                  <a16:creationId xmlns:a16="http://schemas.microsoft.com/office/drawing/2014/main" id="{F800C179-35FD-8669-5F29-7999DDAC040B}"/>
                </a:ext>
              </a:extLst>
            </p:cNvPr>
            <p:cNvPicPr preferRelativeResize="0"/>
            <p:nvPr/>
          </p:nvPicPr>
          <p:blipFill rotWithShape="1">
            <a:blip r:embed="rId11">
              <a:alphaModFix/>
              <a:extLst>
                <a:ext uri="{BEBA8EAE-BF5A-486C-A8C5-ECC9F3942E4B}">
                  <a14:imgProps xmlns:a14="http://schemas.microsoft.com/office/drawing/2010/main">
                    <a14:imgLayer r:embed="rId12">
                      <a14:imgEffect>
                        <a14:brightnessContrast bright="100000"/>
                      </a14:imgEffect>
                    </a14:imgLayer>
                  </a14:imgProps>
                </a:ext>
              </a:extLst>
            </a:blip>
            <a:srcRect/>
            <a:stretch/>
          </p:blipFill>
          <p:spPr>
            <a:xfrm rot="917769" flipH="1">
              <a:off x="422763" y="5716228"/>
              <a:ext cx="401930" cy="803860"/>
            </a:xfrm>
            <a:prstGeom prst="rect">
              <a:avLst/>
            </a:prstGeom>
            <a:noFill/>
            <a:ln>
              <a:noFill/>
            </a:ln>
          </p:spPr>
        </p:pic>
        <p:pic>
          <p:nvPicPr>
            <p:cNvPr id="35" name="Google Shape;375;p14">
              <a:extLst>
                <a:ext uri="{FF2B5EF4-FFF2-40B4-BE49-F238E27FC236}">
                  <a16:creationId xmlns:a16="http://schemas.microsoft.com/office/drawing/2014/main" id="{D123C86E-AF27-10B2-E882-2B4D7F59DA94}"/>
                </a:ext>
              </a:extLst>
            </p:cNvPr>
            <p:cNvPicPr preferRelativeResize="0"/>
            <p:nvPr/>
          </p:nvPicPr>
          <p:blipFill rotWithShape="1">
            <a:blip r:embed="rId13">
              <a:alphaModFix/>
              <a:extLst>
                <a:ext uri="{BEBA8EAE-BF5A-486C-A8C5-ECC9F3942E4B}">
                  <a14:imgProps xmlns:a14="http://schemas.microsoft.com/office/drawing/2010/main">
                    <a14:imgLayer r:embed="rId14">
                      <a14:imgEffect>
                        <a14:brightnessContrast bright="100000"/>
                      </a14:imgEffect>
                    </a14:imgLayer>
                  </a14:imgProps>
                </a:ext>
              </a:extLst>
            </a:blip>
            <a:srcRect/>
            <a:stretch/>
          </p:blipFill>
          <p:spPr>
            <a:xfrm>
              <a:off x="950111" y="5859243"/>
              <a:ext cx="527043" cy="600708"/>
            </a:xfrm>
            <a:prstGeom prst="rect">
              <a:avLst/>
            </a:prstGeom>
            <a:noFill/>
            <a:ln>
              <a:noFill/>
            </a:ln>
          </p:spPr>
        </p:pic>
      </p:grpSp>
    </p:spTree>
    <p:extLst>
      <p:ext uri="{BB962C8B-B14F-4D97-AF65-F5344CB8AC3E}">
        <p14:creationId xmlns:p14="http://schemas.microsoft.com/office/powerpoint/2010/main" val="6334487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29D0CEC-C5A7-CDDD-969B-42C807E7AF9B}"/>
              </a:ext>
            </a:extLst>
          </p:cNvPr>
          <p:cNvSpPr>
            <a:spLocks noGrp="1"/>
          </p:cNvSpPr>
          <p:nvPr>
            <p:ph type="sldNum" sz="quarter" idx="4"/>
          </p:nvPr>
        </p:nvSpPr>
        <p:spPr/>
        <p:txBody>
          <a:bodyPr/>
          <a:lstStyle/>
          <a:p>
            <a:r>
              <a:rPr lang="en-GB"/>
              <a:t>© PSHE Association 2025</a:t>
            </a:r>
            <a:endParaRPr lang="en-GB" dirty="0"/>
          </a:p>
        </p:txBody>
      </p:sp>
      <p:sp>
        <p:nvSpPr>
          <p:cNvPr id="5" name="Content Placeholder 5">
            <a:extLst>
              <a:ext uri="{FF2B5EF4-FFF2-40B4-BE49-F238E27FC236}">
                <a16:creationId xmlns:a16="http://schemas.microsoft.com/office/drawing/2014/main" id="{BC2D37FD-B58D-635C-9B0A-83B1634D3DB0}"/>
              </a:ext>
            </a:extLst>
          </p:cNvPr>
          <p:cNvSpPr>
            <a:spLocks noGrp="1"/>
          </p:cNvSpPr>
          <p:nvPr>
            <p:ph sz="half" idx="10"/>
          </p:nvPr>
        </p:nvSpPr>
        <p:spPr>
          <a:xfrm>
            <a:off x="229497" y="1288297"/>
            <a:ext cx="3993944" cy="4540308"/>
          </a:xfrm>
        </p:spPr>
        <p:txBody>
          <a:bodyPr>
            <a:normAutofit/>
          </a:bodyPr>
          <a:lstStyle/>
          <a:p>
            <a:r>
              <a:rPr lang="en-US" dirty="0"/>
              <a:t>Use the cards to form a diamond shape, ranking the barriers someone might face in seeking support for substance use. </a:t>
            </a:r>
          </a:p>
          <a:p>
            <a:r>
              <a:rPr lang="en-US" dirty="0"/>
              <a:t>How might people overcome each of the nine barriers to seeking support?</a:t>
            </a:r>
          </a:p>
          <a:p>
            <a:endParaRPr lang="en-GB" dirty="0"/>
          </a:p>
        </p:txBody>
      </p:sp>
      <p:sp>
        <p:nvSpPr>
          <p:cNvPr id="6" name="Title 4">
            <a:extLst>
              <a:ext uri="{FF2B5EF4-FFF2-40B4-BE49-F238E27FC236}">
                <a16:creationId xmlns:a16="http://schemas.microsoft.com/office/drawing/2014/main" id="{607A0FC2-24F6-3EEC-183C-C8712747F5C9}"/>
              </a:ext>
            </a:extLst>
          </p:cNvPr>
          <p:cNvSpPr>
            <a:spLocks noGrp="1"/>
          </p:cNvSpPr>
          <p:nvPr>
            <p:ph type="title"/>
          </p:nvPr>
        </p:nvSpPr>
        <p:spPr>
          <a:xfrm>
            <a:off x="233593" y="382512"/>
            <a:ext cx="4881332" cy="834756"/>
          </a:xfrm>
        </p:spPr>
        <p:txBody>
          <a:bodyPr/>
          <a:lstStyle/>
          <a:p>
            <a:r>
              <a:rPr lang="en-US" dirty="0"/>
              <a:t>Overcoming barriers</a:t>
            </a:r>
            <a:endParaRPr lang="en-GB" dirty="0"/>
          </a:p>
        </p:txBody>
      </p:sp>
      <p:sp>
        <p:nvSpPr>
          <p:cNvPr id="17" name="TextBox 16">
            <a:extLst>
              <a:ext uri="{FF2B5EF4-FFF2-40B4-BE49-F238E27FC236}">
                <a16:creationId xmlns:a16="http://schemas.microsoft.com/office/drawing/2014/main" id="{ACF205F7-D5BE-907F-1AA6-06AF9D1CAC7D}"/>
              </a:ext>
            </a:extLst>
          </p:cNvPr>
          <p:cNvSpPr txBox="1"/>
          <p:nvPr/>
        </p:nvSpPr>
        <p:spPr>
          <a:xfrm>
            <a:off x="5857598" y="1288297"/>
            <a:ext cx="3160976" cy="369332"/>
          </a:xfrm>
          <a:prstGeom prst="rect">
            <a:avLst/>
          </a:prstGeom>
          <a:noFill/>
        </p:spPr>
        <p:txBody>
          <a:bodyPr wrap="square" rtlCol="0">
            <a:spAutoFit/>
          </a:bodyPr>
          <a:lstStyle/>
          <a:p>
            <a:pPr algn="ctr"/>
            <a:r>
              <a:rPr lang="en-US" b="1" dirty="0">
                <a:latin typeface="Century Gothic" panose="020B0502020202020204" pitchFamily="34" charset="0"/>
              </a:rPr>
              <a:t>Most significant barrier</a:t>
            </a:r>
            <a:endParaRPr lang="en-GB" b="1" dirty="0">
              <a:latin typeface="Century Gothic" panose="020B0502020202020204" pitchFamily="34" charset="0"/>
            </a:endParaRPr>
          </a:p>
        </p:txBody>
      </p:sp>
      <p:sp>
        <p:nvSpPr>
          <p:cNvPr id="18" name="TextBox 17">
            <a:extLst>
              <a:ext uri="{FF2B5EF4-FFF2-40B4-BE49-F238E27FC236}">
                <a16:creationId xmlns:a16="http://schemas.microsoft.com/office/drawing/2014/main" id="{762F73EC-C254-0B63-020A-E4A0E8F5E6F7}"/>
              </a:ext>
            </a:extLst>
          </p:cNvPr>
          <p:cNvSpPr txBox="1"/>
          <p:nvPr/>
        </p:nvSpPr>
        <p:spPr>
          <a:xfrm>
            <a:off x="5899772" y="5901317"/>
            <a:ext cx="3048434" cy="369332"/>
          </a:xfrm>
          <a:prstGeom prst="rect">
            <a:avLst/>
          </a:prstGeom>
          <a:noFill/>
        </p:spPr>
        <p:txBody>
          <a:bodyPr wrap="square" rtlCol="0">
            <a:spAutoFit/>
          </a:bodyPr>
          <a:lstStyle/>
          <a:p>
            <a:pPr algn="ctr"/>
            <a:r>
              <a:rPr lang="en-US" b="1" dirty="0">
                <a:latin typeface="Century Gothic" panose="020B0502020202020204" pitchFamily="34" charset="0"/>
              </a:rPr>
              <a:t>Least significant barrier</a:t>
            </a:r>
            <a:endParaRPr lang="en-GB" b="1" dirty="0">
              <a:latin typeface="Century Gothic" panose="020B0502020202020204" pitchFamily="34" charset="0"/>
            </a:endParaRPr>
          </a:p>
        </p:txBody>
      </p:sp>
      <p:grpSp>
        <p:nvGrpSpPr>
          <p:cNvPr id="19" name="Group 18">
            <a:extLst>
              <a:ext uri="{FF2B5EF4-FFF2-40B4-BE49-F238E27FC236}">
                <a16:creationId xmlns:a16="http://schemas.microsoft.com/office/drawing/2014/main" id="{2B2A048A-AE07-C426-28DF-E457BB1CEF67}"/>
              </a:ext>
            </a:extLst>
          </p:cNvPr>
          <p:cNvGrpSpPr/>
          <p:nvPr/>
        </p:nvGrpSpPr>
        <p:grpSpPr>
          <a:xfrm>
            <a:off x="5791673" y="1822592"/>
            <a:ext cx="3264632" cy="3946853"/>
            <a:chOff x="5719074" y="937968"/>
            <a:chExt cx="3958390" cy="4982064"/>
          </a:xfrm>
          <a:solidFill>
            <a:schemeClr val="bg1"/>
          </a:solidFill>
          <a:effectLst>
            <a:outerShdw blurRad="50800" dist="38100" dir="2700000" algn="tl" rotWithShape="0">
              <a:prstClr val="black">
                <a:alpha val="40000"/>
              </a:prstClr>
            </a:outerShdw>
          </a:effectLst>
        </p:grpSpPr>
        <p:sp>
          <p:nvSpPr>
            <p:cNvPr id="20" name="Rectangle: Rounded Corners 8">
              <a:extLst>
                <a:ext uri="{FF2B5EF4-FFF2-40B4-BE49-F238E27FC236}">
                  <a16:creationId xmlns:a16="http://schemas.microsoft.com/office/drawing/2014/main" id="{71FFD319-7E2A-3F1B-553D-7D2266C69A12}"/>
                </a:ext>
              </a:extLst>
            </p:cNvPr>
            <p:cNvSpPr/>
            <p:nvPr/>
          </p:nvSpPr>
          <p:spPr>
            <a:xfrm>
              <a:off x="7090674" y="2983667"/>
              <a:ext cx="1215190" cy="867594"/>
            </a:xfrm>
            <a:prstGeom prst="roundRect">
              <a:avLst/>
            </a:prstGeom>
            <a:grp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Rounded Corners 9">
              <a:extLst>
                <a:ext uri="{FF2B5EF4-FFF2-40B4-BE49-F238E27FC236}">
                  <a16:creationId xmlns:a16="http://schemas.microsoft.com/office/drawing/2014/main" id="{E9914556-2B15-4540-1CFD-6ECCC28560A7}"/>
                </a:ext>
              </a:extLst>
            </p:cNvPr>
            <p:cNvSpPr/>
            <p:nvPr/>
          </p:nvSpPr>
          <p:spPr>
            <a:xfrm>
              <a:off x="5719074" y="2984327"/>
              <a:ext cx="1215190" cy="867594"/>
            </a:xfrm>
            <a:prstGeom prst="roundRect">
              <a:avLst/>
            </a:prstGeom>
            <a:grp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Rounded Corners 10">
              <a:extLst>
                <a:ext uri="{FF2B5EF4-FFF2-40B4-BE49-F238E27FC236}">
                  <a16:creationId xmlns:a16="http://schemas.microsoft.com/office/drawing/2014/main" id="{511BCFA9-EBEF-1BAD-A5FE-7A31F278AA6D}"/>
                </a:ext>
              </a:extLst>
            </p:cNvPr>
            <p:cNvSpPr/>
            <p:nvPr/>
          </p:nvSpPr>
          <p:spPr>
            <a:xfrm>
              <a:off x="8462274" y="2983667"/>
              <a:ext cx="1215190" cy="867594"/>
            </a:xfrm>
            <a:prstGeom prst="roundRect">
              <a:avLst/>
            </a:prstGeom>
            <a:grp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Rounded Corners 11">
              <a:extLst>
                <a:ext uri="{FF2B5EF4-FFF2-40B4-BE49-F238E27FC236}">
                  <a16:creationId xmlns:a16="http://schemas.microsoft.com/office/drawing/2014/main" id="{A7A3BE3B-BEC4-9463-8E39-7DE256CB90B7}"/>
                </a:ext>
              </a:extLst>
            </p:cNvPr>
            <p:cNvSpPr/>
            <p:nvPr/>
          </p:nvSpPr>
          <p:spPr>
            <a:xfrm>
              <a:off x="7816643" y="4018383"/>
              <a:ext cx="1215190" cy="867594"/>
            </a:xfrm>
            <a:prstGeom prst="roundRect">
              <a:avLst/>
            </a:prstGeom>
            <a:grp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Rounded Corners 12">
              <a:extLst>
                <a:ext uri="{FF2B5EF4-FFF2-40B4-BE49-F238E27FC236}">
                  <a16:creationId xmlns:a16="http://schemas.microsoft.com/office/drawing/2014/main" id="{59D89DAC-F8B5-E9FB-E996-D10A73F54B64}"/>
                </a:ext>
              </a:extLst>
            </p:cNvPr>
            <p:cNvSpPr/>
            <p:nvPr/>
          </p:nvSpPr>
          <p:spPr>
            <a:xfrm>
              <a:off x="6326669" y="4017723"/>
              <a:ext cx="1215190" cy="867594"/>
            </a:xfrm>
            <a:prstGeom prst="roundRect">
              <a:avLst/>
            </a:prstGeom>
            <a:grp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Rounded Corners 13">
              <a:extLst>
                <a:ext uri="{FF2B5EF4-FFF2-40B4-BE49-F238E27FC236}">
                  <a16:creationId xmlns:a16="http://schemas.microsoft.com/office/drawing/2014/main" id="{F4EA53A2-29A8-BAB6-3913-97A09C259CA7}"/>
                </a:ext>
              </a:extLst>
            </p:cNvPr>
            <p:cNvSpPr/>
            <p:nvPr/>
          </p:nvSpPr>
          <p:spPr>
            <a:xfrm>
              <a:off x="7090674" y="5052438"/>
              <a:ext cx="1215190" cy="867594"/>
            </a:xfrm>
            <a:prstGeom prst="roundRect">
              <a:avLst/>
            </a:prstGeom>
            <a:grp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Rounded Corners 14">
              <a:extLst>
                <a:ext uri="{FF2B5EF4-FFF2-40B4-BE49-F238E27FC236}">
                  <a16:creationId xmlns:a16="http://schemas.microsoft.com/office/drawing/2014/main" id="{31F8CB30-C633-8EFF-3E4C-19658A3226E2}"/>
                </a:ext>
              </a:extLst>
            </p:cNvPr>
            <p:cNvSpPr/>
            <p:nvPr/>
          </p:nvSpPr>
          <p:spPr>
            <a:xfrm>
              <a:off x="7816643" y="1949281"/>
              <a:ext cx="1215190" cy="867594"/>
            </a:xfrm>
            <a:prstGeom prst="roundRect">
              <a:avLst/>
            </a:prstGeom>
            <a:grp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Rounded Corners 15">
              <a:extLst>
                <a:ext uri="{FF2B5EF4-FFF2-40B4-BE49-F238E27FC236}">
                  <a16:creationId xmlns:a16="http://schemas.microsoft.com/office/drawing/2014/main" id="{9CF25F60-1424-D812-05F2-5E4584D31FF9}"/>
                </a:ext>
              </a:extLst>
            </p:cNvPr>
            <p:cNvSpPr/>
            <p:nvPr/>
          </p:nvSpPr>
          <p:spPr>
            <a:xfrm>
              <a:off x="6326669" y="1948621"/>
              <a:ext cx="1215190" cy="867594"/>
            </a:xfrm>
            <a:prstGeom prst="roundRect">
              <a:avLst/>
            </a:prstGeom>
            <a:grp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Rounded Corners 16">
              <a:extLst>
                <a:ext uri="{FF2B5EF4-FFF2-40B4-BE49-F238E27FC236}">
                  <a16:creationId xmlns:a16="http://schemas.microsoft.com/office/drawing/2014/main" id="{812BCDED-129D-E0F7-388C-90B81D7D72DF}"/>
                </a:ext>
              </a:extLst>
            </p:cNvPr>
            <p:cNvSpPr/>
            <p:nvPr/>
          </p:nvSpPr>
          <p:spPr>
            <a:xfrm>
              <a:off x="7090674" y="937968"/>
              <a:ext cx="1215190" cy="867594"/>
            </a:xfrm>
            <a:prstGeom prst="roundRect">
              <a:avLst/>
            </a:prstGeom>
            <a:grp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37825706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8CE6E9B-C739-D258-CEA3-8B71C03BE6B8}"/>
              </a:ext>
            </a:extLst>
          </p:cNvPr>
          <p:cNvSpPr>
            <a:spLocks noGrp="1"/>
          </p:cNvSpPr>
          <p:nvPr>
            <p:ph type="sldNum" sz="quarter" idx="4"/>
          </p:nvPr>
        </p:nvSpPr>
        <p:spPr/>
        <p:txBody>
          <a:bodyPr/>
          <a:lstStyle/>
          <a:p>
            <a:r>
              <a:rPr lang="en-GB"/>
              <a:t>© PSHE Association 2025</a:t>
            </a:r>
            <a:endParaRPr lang="en-GB" dirty="0"/>
          </a:p>
        </p:txBody>
      </p:sp>
      <p:sp>
        <p:nvSpPr>
          <p:cNvPr id="5" name="Content Placeholder 7">
            <a:extLst>
              <a:ext uri="{FF2B5EF4-FFF2-40B4-BE49-F238E27FC236}">
                <a16:creationId xmlns:a16="http://schemas.microsoft.com/office/drawing/2014/main" id="{9E12F4A9-FA6A-3E0C-F5AD-44E7A3506FD8}"/>
              </a:ext>
            </a:extLst>
          </p:cNvPr>
          <p:cNvSpPr>
            <a:spLocks noGrp="1"/>
          </p:cNvSpPr>
          <p:nvPr>
            <p:ph sz="half" idx="10"/>
          </p:nvPr>
        </p:nvSpPr>
        <p:spPr>
          <a:xfrm>
            <a:off x="220840" y="1290702"/>
            <a:ext cx="4684451" cy="3629464"/>
          </a:xfrm>
        </p:spPr>
        <p:txBody>
          <a:bodyPr>
            <a:noAutofit/>
          </a:bodyPr>
          <a:lstStyle/>
          <a:p>
            <a:r>
              <a:rPr lang="en-GB" dirty="0">
                <a:ea typeface="Lato" panose="020B0604020202020204" charset="0"/>
                <a:cs typeface="Lato" panose="020B0604020202020204" charset="0"/>
              </a:rPr>
              <a:t>Return to the ‘</a:t>
            </a:r>
            <a:r>
              <a:rPr lang="en-GB" b="1" dirty="0">
                <a:ea typeface="Lato" panose="020B0604020202020204" charset="0"/>
                <a:cs typeface="Lato" panose="020B0604020202020204" charset="0"/>
              </a:rPr>
              <a:t>Four key questions</a:t>
            </a:r>
            <a:r>
              <a:rPr lang="en-GB" dirty="0">
                <a:ea typeface="Lato" panose="020B0604020202020204" charset="0"/>
                <a:cs typeface="Lato" panose="020B0604020202020204" charset="0"/>
              </a:rPr>
              <a:t>’ grid that you completed in lesson 1. </a:t>
            </a:r>
          </a:p>
          <a:p>
            <a:r>
              <a:rPr lang="en-GB" dirty="0">
                <a:ea typeface="Lato" panose="020B0604020202020204" charset="0"/>
                <a:cs typeface="Lato" panose="020B0604020202020204" charset="0"/>
              </a:rPr>
              <a:t>In another colour, add your key learning from the last three lessons.</a:t>
            </a:r>
          </a:p>
          <a:p>
            <a:r>
              <a:rPr lang="en-GB" dirty="0">
                <a:ea typeface="Lato" panose="020B0604020202020204" charset="0"/>
                <a:cs typeface="Lato" panose="020B0604020202020204" charset="0"/>
              </a:rPr>
              <a:t>Then, write an overall comment summarising what you have learnt.</a:t>
            </a:r>
          </a:p>
          <a:p>
            <a:endParaRPr lang="en-US" sz="2400" dirty="0">
              <a:ea typeface="Lato" panose="020B0604020202020204" charset="0"/>
              <a:cs typeface="Lato" panose="020B0604020202020204" charset="0"/>
            </a:endParaRPr>
          </a:p>
        </p:txBody>
      </p:sp>
      <p:sp>
        <p:nvSpPr>
          <p:cNvPr id="6" name="Title 2">
            <a:extLst>
              <a:ext uri="{FF2B5EF4-FFF2-40B4-BE49-F238E27FC236}">
                <a16:creationId xmlns:a16="http://schemas.microsoft.com/office/drawing/2014/main" id="{2008E8F6-230A-0FE1-E494-5CABFBC1530C}"/>
              </a:ext>
            </a:extLst>
          </p:cNvPr>
          <p:cNvSpPr>
            <a:spLocks noGrp="1"/>
          </p:cNvSpPr>
          <p:nvPr>
            <p:ph type="title"/>
          </p:nvPr>
        </p:nvSpPr>
        <p:spPr>
          <a:xfrm>
            <a:off x="233592" y="328725"/>
            <a:ext cx="5055859" cy="905094"/>
          </a:xfrm>
        </p:spPr>
        <p:txBody>
          <a:bodyPr/>
          <a:lstStyle/>
          <a:p>
            <a:r>
              <a:rPr lang="en-US" dirty="0"/>
              <a:t>What have we learnt?</a:t>
            </a:r>
            <a:endParaRPr lang="en-GB" dirty="0"/>
          </a:p>
        </p:txBody>
      </p:sp>
      <p:pic>
        <p:nvPicPr>
          <p:cNvPr id="12" name="Picture 11" descr="A pencils in a cup&#10;&#10;Description automatically generated">
            <a:extLst>
              <a:ext uri="{FF2B5EF4-FFF2-40B4-BE49-F238E27FC236}">
                <a16:creationId xmlns:a16="http://schemas.microsoft.com/office/drawing/2014/main" id="{30A9A559-76DE-A80E-ED0C-2F2D69CD1985}"/>
              </a:ext>
            </a:extLst>
          </p:cNvPr>
          <p:cNvPicPr>
            <a:picLocks noChangeAspect="1"/>
          </p:cNvPicPr>
          <p:nvPr/>
        </p:nvPicPr>
        <p:blipFill>
          <a:blip r:embed="rId3"/>
          <a:srcRect l="21378" b="12381"/>
          <a:stretch/>
        </p:blipFill>
        <p:spPr>
          <a:xfrm>
            <a:off x="-1" y="3962522"/>
            <a:ext cx="1613647" cy="2895479"/>
          </a:xfrm>
          <a:prstGeom prst="rect">
            <a:avLst/>
          </a:prstGeom>
        </p:spPr>
      </p:pic>
      <p:pic>
        <p:nvPicPr>
          <p:cNvPr id="3" name="Picture 2" descr="A white sheet of paper with black text&#10;&#10;Description automatically generated">
            <a:extLst>
              <a:ext uri="{FF2B5EF4-FFF2-40B4-BE49-F238E27FC236}">
                <a16:creationId xmlns:a16="http://schemas.microsoft.com/office/drawing/2014/main" id="{43EFDD2C-7EDE-C881-0A04-1010CF2A7574}"/>
              </a:ext>
            </a:extLst>
          </p:cNvPr>
          <p:cNvPicPr>
            <a:picLocks noChangeAspect="1"/>
          </p:cNvPicPr>
          <p:nvPr/>
        </p:nvPicPr>
        <p:blipFill>
          <a:blip r:embed="rId4"/>
          <a:stretch>
            <a:fillRect/>
          </a:stretch>
        </p:blipFill>
        <p:spPr>
          <a:xfrm>
            <a:off x="5453253" y="982061"/>
            <a:ext cx="4103369" cy="5324610"/>
          </a:xfrm>
          <a:prstGeom prst="rect">
            <a:avLst/>
          </a:prstGeom>
        </p:spPr>
      </p:pic>
      <p:pic>
        <p:nvPicPr>
          <p:cNvPr id="10" name="Picture 9" descr="A green rectangular object with black background&#10;&#10;Description automatically generated">
            <a:extLst>
              <a:ext uri="{FF2B5EF4-FFF2-40B4-BE49-F238E27FC236}">
                <a16:creationId xmlns:a16="http://schemas.microsoft.com/office/drawing/2014/main" id="{6BCB6A18-C285-3201-0E77-F4CF26E8D64E}"/>
              </a:ext>
            </a:extLst>
          </p:cNvPr>
          <p:cNvPicPr>
            <a:picLocks noChangeAspect="1"/>
          </p:cNvPicPr>
          <p:nvPr/>
        </p:nvPicPr>
        <p:blipFill>
          <a:blip r:embed="rId5"/>
          <a:stretch>
            <a:fillRect/>
          </a:stretch>
        </p:blipFill>
        <p:spPr>
          <a:xfrm rot="2114711" flipH="1">
            <a:off x="8716970" y="1420219"/>
            <a:ext cx="421135" cy="2264007"/>
          </a:xfrm>
          <a:prstGeom prst="rect">
            <a:avLst/>
          </a:prstGeom>
        </p:spPr>
      </p:pic>
      <p:grpSp>
        <p:nvGrpSpPr>
          <p:cNvPr id="16" name="Group 15">
            <a:extLst>
              <a:ext uri="{FF2B5EF4-FFF2-40B4-BE49-F238E27FC236}">
                <a16:creationId xmlns:a16="http://schemas.microsoft.com/office/drawing/2014/main" id="{D22E23E6-631C-F268-85DB-B8A4FBB8FCA8}"/>
              </a:ext>
            </a:extLst>
          </p:cNvPr>
          <p:cNvGrpSpPr/>
          <p:nvPr/>
        </p:nvGrpSpPr>
        <p:grpSpPr>
          <a:xfrm rot="367252">
            <a:off x="5854752" y="4001283"/>
            <a:ext cx="1631985" cy="2329661"/>
            <a:chOff x="6978046" y="4539707"/>
            <a:chExt cx="1316039" cy="1878649"/>
          </a:xfrm>
        </p:grpSpPr>
        <p:pic>
          <p:nvPicPr>
            <p:cNvPr id="13" name="Picture 12" descr="A red and black striped object&#10;&#10;Description automatically generated">
              <a:extLst>
                <a:ext uri="{FF2B5EF4-FFF2-40B4-BE49-F238E27FC236}">
                  <a16:creationId xmlns:a16="http://schemas.microsoft.com/office/drawing/2014/main" id="{CC1FF555-9F11-489C-ED06-27F03C418A67}"/>
                </a:ext>
              </a:extLst>
            </p:cNvPr>
            <p:cNvPicPr>
              <a:picLocks noChangeAspect="1"/>
            </p:cNvPicPr>
            <p:nvPr/>
          </p:nvPicPr>
          <p:blipFill>
            <a:blip r:embed="rId6"/>
            <a:stretch>
              <a:fillRect/>
            </a:stretch>
          </p:blipFill>
          <p:spPr>
            <a:xfrm rot="8848927">
              <a:off x="8050669" y="4555703"/>
              <a:ext cx="243416" cy="1862653"/>
            </a:xfrm>
            <a:prstGeom prst="rect">
              <a:avLst/>
            </a:prstGeom>
          </p:spPr>
        </p:pic>
        <p:sp>
          <p:nvSpPr>
            <p:cNvPr id="14" name="Rectangle 13">
              <a:extLst>
                <a:ext uri="{FF2B5EF4-FFF2-40B4-BE49-F238E27FC236}">
                  <a16:creationId xmlns:a16="http://schemas.microsoft.com/office/drawing/2014/main" id="{8907A8B1-2CB5-499D-B592-E2FB82CEC03F}"/>
                </a:ext>
              </a:extLst>
            </p:cNvPr>
            <p:cNvSpPr/>
            <p:nvPr/>
          </p:nvSpPr>
          <p:spPr>
            <a:xfrm>
              <a:off x="6978046" y="4539707"/>
              <a:ext cx="1052701" cy="72376"/>
            </a:xfrm>
            <a:prstGeom prst="rect">
              <a:avLst/>
            </a:prstGeom>
            <a:solidFill>
              <a:schemeClr val="accent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160A8A1F-78A7-7F2C-4E05-E39F2F312CA3}"/>
                </a:ext>
              </a:extLst>
            </p:cNvPr>
            <p:cNvSpPr/>
            <p:nvPr/>
          </p:nvSpPr>
          <p:spPr>
            <a:xfrm>
              <a:off x="6978047" y="4655263"/>
              <a:ext cx="728255" cy="72376"/>
            </a:xfrm>
            <a:prstGeom prst="rect">
              <a:avLst/>
            </a:prstGeom>
            <a:solidFill>
              <a:schemeClr val="accent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23741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EC8CC62-2EAF-02A1-84FC-A7EB9AF05F32}"/>
              </a:ext>
            </a:extLst>
          </p:cNvPr>
          <p:cNvSpPr>
            <a:spLocks noGrp="1"/>
          </p:cNvSpPr>
          <p:nvPr>
            <p:ph sz="half" idx="10"/>
          </p:nvPr>
        </p:nvSpPr>
        <p:spPr>
          <a:xfrm>
            <a:off x="232916" y="1297208"/>
            <a:ext cx="4177720" cy="5108006"/>
          </a:xfrm>
        </p:spPr>
        <p:txBody>
          <a:bodyPr>
            <a:normAutofit/>
          </a:bodyPr>
          <a:lstStyle/>
          <a:p>
            <a:pPr>
              <a:lnSpc>
                <a:spcPts val="2800"/>
              </a:lnSpc>
              <a:spcBef>
                <a:spcPts val="1100"/>
              </a:spcBef>
              <a:spcAft>
                <a:spcPts val="0"/>
              </a:spcAft>
            </a:pPr>
            <a:r>
              <a:rPr lang="en-US" dirty="0"/>
              <a:t>To access further advice, guidance and support related to substance use, including drugs and alcohol, or peer influence, you can:</a:t>
            </a:r>
          </a:p>
          <a:p>
            <a:pPr marL="198000" indent="-198000">
              <a:lnSpc>
                <a:spcPts val="2800"/>
              </a:lnSpc>
              <a:spcBef>
                <a:spcPts val="1100"/>
              </a:spcBef>
              <a:spcAft>
                <a:spcPts val="0"/>
              </a:spcAft>
              <a:buFont typeface="Arial" panose="020B0604020202020204" pitchFamily="34" charset="0"/>
              <a:buChar char="•"/>
            </a:pPr>
            <a:r>
              <a:rPr lang="en-US" dirty="0"/>
              <a:t>speak to a tutor, pastoral lead, or other trusted adult</a:t>
            </a:r>
          </a:p>
          <a:p>
            <a:pPr marL="198000" indent="-198000">
              <a:lnSpc>
                <a:spcPts val="2800"/>
              </a:lnSpc>
              <a:spcBef>
                <a:spcPts val="1100"/>
              </a:spcBef>
              <a:spcAft>
                <a:spcPts val="0"/>
              </a:spcAft>
              <a:buFont typeface="Arial" panose="020B0604020202020204" pitchFamily="34" charset="0"/>
              <a:buChar char="•"/>
            </a:pPr>
            <a:r>
              <a:rPr lang="en-US" dirty="0"/>
              <a:t>contact Childline: </a:t>
            </a:r>
            <a:r>
              <a:rPr lang="en-US" dirty="0">
                <a:hlinkClick r:id="rId3"/>
              </a:rPr>
              <a:t>www.childline.org.uk</a:t>
            </a:r>
            <a:r>
              <a:rPr lang="en-US" dirty="0"/>
              <a:t>, 0800 1111</a:t>
            </a:r>
          </a:p>
          <a:p>
            <a:pPr marL="198000" indent="-198000">
              <a:lnSpc>
                <a:spcPts val="2800"/>
              </a:lnSpc>
              <a:spcBef>
                <a:spcPts val="1100"/>
              </a:spcBef>
              <a:spcAft>
                <a:spcPts val="0"/>
              </a:spcAft>
              <a:buFont typeface="Arial" panose="020B0604020202020204" pitchFamily="34" charset="0"/>
              <a:buChar char="•"/>
            </a:pPr>
            <a:r>
              <a:rPr lang="en-US" dirty="0"/>
              <a:t>visit </a:t>
            </a:r>
            <a:r>
              <a:rPr lang="en-US" dirty="0">
                <a:hlinkClick r:id="rId4"/>
              </a:rPr>
              <a:t>www.talktofrank.com</a:t>
            </a:r>
            <a:endParaRPr lang="en-US" dirty="0"/>
          </a:p>
        </p:txBody>
      </p:sp>
      <p:sp>
        <p:nvSpPr>
          <p:cNvPr id="3" name="Title 2">
            <a:extLst>
              <a:ext uri="{FF2B5EF4-FFF2-40B4-BE49-F238E27FC236}">
                <a16:creationId xmlns:a16="http://schemas.microsoft.com/office/drawing/2014/main" id="{7A73A3C7-0CBD-C858-B903-7B19CCDDD8BB}"/>
              </a:ext>
            </a:extLst>
          </p:cNvPr>
          <p:cNvSpPr>
            <a:spLocks noGrp="1"/>
          </p:cNvSpPr>
          <p:nvPr>
            <p:ph type="title"/>
          </p:nvPr>
        </p:nvSpPr>
        <p:spPr>
          <a:xfrm>
            <a:off x="215305" y="534913"/>
            <a:ext cx="4555940" cy="694054"/>
          </a:xfrm>
        </p:spPr>
        <p:txBody>
          <a:bodyPr/>
          <a:lstStyle/>
          <a:p>
            <a:r>
              <a:rPr lang="en-US" dirty="0"/>
              <a:t>Sources of support</a:t>
            </a:r>
          </a:p>
        </p:txBody>
      </p:sp>
      <p:sp>
        <p:nvSpPr>
          <p:cNvPr id="10" name="Slide Number Placeholder 5">
            <a:extLst>
              <a:ext uri="{FF2B5EF4-FFF2-40B4-BE49-F238E27FC236}">
                <a16:creationId xmlns:a16="http://schemas.microsoft.com/office/drawing/2014/main" id="{10FF5ADA-4862-CB19-7B8C-52E4DC78B541}"/>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tx1"/>
                </a:solidFill>
                <a:latin typeface="Century Gothic" panose="020B0502020202020204" pitchFamily="34" charset="0"/>
              </a:defRPr>
            </a:lvl1pPr>
          </a:lstStyle>
          <a:p>
            <a:r>
              <a:rPr lang="en-GB" dirty="0">
                <a:solidFill>
                  <a:schemeClr val="bg1"/>
                </a:solidFill>
              </a:rPr>
              <a:t>© PSHE Association 2025</a:t>
            </a:r>
          </a:p>
        </p:txBody>
      </p:sp>
      <p:pic>
        <p:nvPicPr>
          <p:cNvPr id="11" name="Picture 10" descr="A black background with a black square&#10;&#10;Description automatically generated with medium confidence">
            <a:extLst>
              <a:ext uri="{FF2B5EF4-FFF2-40B4-BE49-F238E27FC236}">
                <a16:creationId xmlns:a16="http://schemas.microsoft.com/office/drawing/2014/main" id="{0887F6EA-5EDB-6084-C8F4-4BE559FEC38E}"/>
              </a:ext>
            </a:extLst>
          </p:cNvPr>
          <p:cNvPicPr>
            <a:picLocks noChangeAspect="1"/>
          </p:cNvPicPr>
          <p:nvPr/>
        </p:nvPicPr>
        <p:blipFill>
          <a:blip r:embed="rId5"/>
          <a:stretch>
            <a:fillRect/>
          </a:stretch>
        </p:blipFill>
        <p:spPr>
          <a:xfrm>
            <a:off x="5348520" y="3007096"/>
            <a:ext cx="3943279" cy="1497708"/>
          </a:xfrm>
          <a:prstGeom prst="rect">
            <a:avLst/>
          </a:prstGeom>
        </p:spPr>
      </p:pic>
      <p:pic>
        <p:nvPicPr>
          <p:cNvPr id="12" name="Picture 11" descr="A black background with a black square&#10;&#10;Description automatically generated with medium confidence">
            <a:extLst>
              <a:ext uri="{FF2B5EF4-FFF2-40B4-BE49-F238E27FC236}">
                <a16:creationId xmlns:a16="http://schemas.microsoft.com/office/drawing/2014/main" id="{7787CADB-D92B-F331-B3FE-8CF6142453E1}"/>
              </a:ext>
            </a:extLst>
          </p:cNvPr>
          <p:cNvPicPr>
            <a:picLocks noChangeAspect="1"/>
          </p:cNvPicPr>
          <p:nvPr/>
        </p:nvPicPr>
        <p:blipFill>
          <a:blip r:embed="rId6"/>
          <a:stretch>
            <a:fillRect/>
          </a:stretch>
        </p:blipFill>
        <p:spPr>
          <a:xfrm>
            <a:off x="5624584" y="4583699"/>
            <a:ext cx="3943279" cy="1691102"/>
          </a:xfrm>
          <a:prstGeom prst="rect">
            <a:avLst/>
          </a:prstGeom>
        </p:spPr>
      </p:pic>
      <p:pic>
        <p:nvPicPr>
          <p:cNvPr id="13" name="Picture 12" descr="A black background with a black square&#10;&#10;Description automatically generated with medium confidence">
            <a:extLst>
              <a:ext uri="{FF2B5EF4-FFF2-40B4-BE49-F238E27FC236}">
                <a16:creationId xmlns:a16="http://schemas.microsoft.com/office/drawing/2014/main" id="{AC6EE3D9-BC38-E9F7-087C-4080B76C24D4}"/>
              </a:ext>
            </a:extLst>
          </p:cNvPr>
          <p:cNvPicPr>
            <a:picLocks noChangeAspect="1"/>
          </p:cNvPicPr>
          <p:nvPr/>
        </p:nvPicPr>
        <p:blipFill>
          <a:blip r:embed="rId6"/>
          <a:stretch>
            <a:fillRect/>
          </a:stretch>
        </p:blipFill>
        <p:spPr>
          <a:xfrm>
            <a:off x="6071474" y="1428750"/>
            <a:ext cx="3496389" cy="1499450"/>
          </a:xfrm>
          <a:prstGeom prst="rect">
            <a:avLst/>
          </a:prstGeom>
        </p:spPr>
      </p:pic>
      <p:sp>
        <p:nvSpPr>
          <p:cNvPr id="14" name="Google Shape;436;p25">
            <a:extLst>
              <a:ext uri="{FF2B5EF4-FFF2-40B4-BE49-F238E27FC236}">
                <a16:creationId xmlns:a16="http://schemas.microsoft.com/office/drawing/2014/main" id="{70DDFCB0-0CBB-60C0-C032-D08117C3B726}"/>
              </a:ext>
            </a:extLst>
          </p:cNvPr>
          <p:cNvSpPr txBox="1"/>
          <p:nvPr/>
        </p:nvSpPr>
        <p:spPr>
          <a:xfrm>
            <a:off x="5645234" y="3222163"/>
            <a:ext cx="3349853" cy="937720"/>
          </a:xfrm>
          <a:prstGeom prst="rect">
            <a:avLst/>
          </a:prstGeom>
          <a:noFill/>
          <a:ln>
            <a:noFill/>
          </a:ln>
        </p:spPr>
        <p:txBody>
          <a:bodyPr spcFirstLastPara="1" wrap="square" lIns="91425" tIns="45700" rIns="91425" bIns="45700" anchor="t" anchorCtr="0">
            <a:noAutofit/>
          </a:bodyPr>
          <a:lstStyle/>
          <a:p>
            <a:pPr marL="0" marR="0" lvl="0" indent="0" algn="l" rtl="0">
              <a:lnSpc>
                <a:spcPts val="2800"/>
              </a:lnSpc>
              <a:spcBef>
                <a:spcPts val="0"/>
              </a:spcBef>
              <a:spcAft>
                <a:spcPts val="0"/>
              </a:spcAft>
              <a:buClr>
                <a:schemeClr val="lt1"/>
              </a:buClr>
              <a:buSzPts val="2000"/>
              <a:buFont typeface="Arial"/>
              <a:buNone/>
            </a:pPr>
            <a:r>
              <a:rPr lang="en-US" sz="2000" dirty="0">
                <a:solidFill>
                  <a:schemeClr val="tx1"/>
                </a:solidFill>
                <a:latin typeface="Century Gothic"/>
                <a:ea typeface="Century Gothic"/>
                <a:cs typeface="Century Gothic"/>
                <a:sym typeface="Century Gothic"/>
              </a:rPr>
              <a:t>Something's worrying me,</a:t>
            </a:r>
            <a:br>
              <a:rPr lang="en-US" sz="2000" dirty="0">
                <a:solidFill>
                  <a:schemeClr val="tx1"/>
                </a:solidFill>
                <a:latin typeface="Century Gothic"/>
                <a:ea typeface="Century Gothic"/>
                <a:cs typeface="Century Gothic"/>
                <a:sym typeface="Century Gothic"/>
              </a:rPr>
            </a:br>
            <a:r>
              <a:rPr lang="en-US" sz="2000" dirty="0">
                <a:solidFill>
                  <a:schemeClr val="tx1"/>
                </a:solidFill>
                <a:latin typeface="Century Gothic"/>
                <a:ea typeface="Century Gothic"/>
                <a:cs typeface="Century Gothic"/>
                <a:sym typeface="Century Gothic"/>
              </a:rPr>
              <a:t>can I talk to you?</a:t>
            </a:r>
            <a:endParaRPr sz="2000" dirty="0">
              <a:solidFill>
                <a:schemeClr val="tx1"/>
              </a:solidFill>
            </a:endParaRPr>
          </a:p>
        </p:txBody>
      </p:sp>
      <p:sp>
        <p:nvSpPr>
          <p:cNvPr id="15" name="Google Shape;437;p25">
            <a:extLst>
              <a:ext uri="{FF2B5EF4-FFF2-40B4-BE49-F238E27FC236}">
                <a16:creationId xmlns:a16="http://schemas.microsoft.com/office/drawing/2014/main" id="{3D072A1F-6997-8982-9865-1D296ECF839A}"/>
              </a:ext>
            </a:extLst>
          </p:cNvPr>
          <p:cNvSpPr txBox="1"/>
          <p:nvPr/>
        </p:nvSpPr>
        <p:spPr>
          <a:xfrm>
            <a:off x="6378575" y="1581174"/>
            <a:ext cx="2999342" cy="937720"/>
          </a:xfrm>
          <a:prstGeom prst="rect">
            <a:avLst/>
          </a:prstGeom>
          <a:noFill/>
          <a:ln>
            <a:noFill/>
          </a:ln>
        </p:spPr>
        <p:txBody>
          <a:bodyPr spcFirstLastPara="1" wrap="square" lIns="91425" tIns="45700" rIns="91425" bIns="45700" anchor="t" anchorCtr="0">
            <a:noAutofit/>
          </a:bodyPr>
          <a:lstStyle/>
          <a:p>
            <a:pPr marL="0" marR="0" lvl="0" indent="0" algn="l" rtl="0">
              <a:lnSpc>
                <a:spcPts val="2800"/>
              </a:lnSpc>
              <a:spcBef>
                <a:spcPts val="0"/>
              </a:spcBef>
              <a:spcAft>
                <a:spcPts val="0"/>
              </a:spcAft>
              <a:buClr>
                <a:schemeClr val="lt1"/>
              </a:buClr>
              <a:buSzPts val="2000"/>
              <a:buFont typeface="Arial"/>
              <a:buNone/>
            </a:pPr>
            <a:r>
              <a:rPr lang="en-US" sz="2000" dirty="0">
                <a:solidFill>
                  <a:schemeClr val="tx1"/>
                </a:solidFill>
                <a:latin typeface="Century Gothic"/>
                <a:ea typeface="Century Gothic"/>
                <a:cs typeface="Century Gothic"/>
                <a:sym typeface="Century Gothic"/>
              </a:rPr>
              <a:t>I need your help with something . . . </a:t>
            </a:r>
            <a:endParaRPr sz="2000" dirty="0">
              <a:solidFill>
                <a:schemeClr val="tx1"/>
              </a:solidFill>
            </a:endParaRPr>
          </a:p>
        </p:txBody>
      </p:sp>
      <p:sp>
        <p:nvSpPr>
          <p:cNvPr id="16" name="Google Shape;438;p25">
            <a:extLst>
              <a:ext uri="{FF2B5EF4-FFF2-40B4-BE49-F238E27FC236}">
                <a16:creationId xmlns:a16="http://schemas.microsoft.com/office/drawing/2014/main" id="{84272AEE-F184-417B-8010-960FDFB7C03B}"/>
              </a:ext>
            </a:extLst>
          </p:cNvPr>
          <p:cNvSpPr txBox="1"/>
          <p:nvPr/>
        </p:nvSpPr>
        <p:spPr>
          <a:xfrm>
            <a:off x="6028064" y="4834430"/>
            <a:ext cx="3349853" cy="937720"/>
          </a:xfrm>
          <a:prstGeom prst="rect">
            <a:avLst/>
          </a:prstGeom>
          <a:noFill/>
          <a:ln>
            <a:noFill/>
          </a:ln>
        </p:spPr>
        <p:txBody>
          <a:bodyPr spcFirstLastPara="1" wrap="square" lIns="91425" tIns="45700" rIns="91425" bIns="45700" anchor="t" anchorCtr="0">
            <a:noAutofit/>
          </a:bodyPr>
          <a:lstStyle/>
          <a:p>
            <a:pPr marL="0" marR="0" lvl="0" indent="0" algn="l" rtl="0">
              <a:lnSpc>
                <a:spcPts val="2800"/>
              </a:lnSpc>
              <a:spcBef>
                <a:spcPts val="0"/>
              </a:spcBef>
              <a:spcAft>
                <a:spcPts val="0"/>
              </a:spcAft>
              <a:buClr>
                <a:schemeClr val="lt1"/>
              </a:buClr>
              <a:buSzPts val="2000"/>
              <a:buFont typeface="Arial"/>
              <a:buNone/>
            </a:pPr>
            <a:r>
              <a:rPr lang="en-US" sz="2000" dirty="0">
                <a:solidFill>
                  <a:schemeClr val="tx1"/>
                </a:solidFill>
                <a:latin typeface="Century Gothic"/>
                <a:ea typeface="Century Gothic"/>
                <a:cs typeface="Century Gothic"/>
                <a:sym typeface="Century Gothic"/>
              </a:rPr>
              <a:t>I have something that’s been bothering me . . .</a:t>
            </a:r>
            <a:endParaRPr sz="2000" dirty="0">
              <a:solidFill>
                <a:schemeClr val="tx1"/>
              </a:solidFill>
            </a:endParaRPr>
          </a:p>
        </p:txBody>
      </p:sp>
    </p:spTree>
    <p:extLst>
      <p:ext uri="{BB962C8B-B14F-4D97-AF65-F5344CB8AC3E}">
        <p14:creationId xmlns:p14="http://schemas.microsoft.com/office/powerpoint/2010/main" val="11458131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EB3A5DCE-84C3-2258-1D58-DAC034C41654}"/>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tx1"/>
                </a:solidFill>
                <a:latin typeface="Century Gothic" panose="020B0502020202020204" pitchFamily="34" charset="0"/>
              </a:defRPr>
            </a:lvl1pPr>
          </a:lstStyle>
          <a:p>
            <a:r>
              <a:rPr lang="en-GB" dirty="0"/>
              <a:t>© PSHE Association 2025</a:t>
            </a:r>
          </a:p>
        </p:txBody>
      </p:sp>
      <p:sp>
        <p:nvSpPr>
          <p:cNvPr id="6" name="Title 5">
            <a:extLst>
              <a:ext uri="{FF2B5EF4-FFF2-40B4-BE49-F238E27FC236}">
                <a16:creationId xmlns:a16="http://schemas.microsoft.com/office/drawing/2014/main" id="{7B9C906D-6583-8109-A627-228C516B4A8A}"/>
              </a:ext>
            </a:extLst>
          </p:cNvPr>
          <p:cNvSpPr>
            <a:spLocks noGrp="1"/>
          </p:cNvSpPr>
          <p:nvPr>
            <p:ph type="title"/>
          </p:nvPr>
        </p:nvSpPr>
        <p:spPr>
          <a:xfrm>
            <a:off x="205987" y="580129"/>
            <a:ext cx="7498822" cy="694054"/>
          </a:xfrm>
        </p:spPr>
        <p:txBody>
          <a:bodyPr/>
          <a:lstStyle/>
          <a:p>
            <a:pPr>
              <a:lnSpc>
                <a:spcPts val="4300"/>
              </a:lnSpc>
            </a:pPr>
            <a:r>
              <a:rPr lang="en-US" dirty="0"/>
              <a:t>Using this PowerPoint</a:t>
            </a:r>
          </a:p>
        </p:txBody>
      </p:sp>
      <p:sp>
        <p:nvSpPr>
          <p:cNvPr id="2" name="Content Placeholder 9">
            <a:extLst>
              <a:ext uri="{FF2B5EF4-FFF2-40B4-BE49-F238E27FC236}">
                <a16:creationId xmlns:a16="http://schemas.microsoft.com/office/drawing/2014/main" id="{DA63F192-BB43-847C-FF48-1C5D7D51C672}"/>
              </a:ext>
            </a:extLst>
          </p:cNvPr>
          <p:cNvSpPr txBox="1">
            <a:spLocks/>
          </p:cNvSpPr>
          <p:nvPr/>
        </p:nvSpPr>
        <p:spPr>
          <a:xfrm>
            <a:off x="248491" y="1292812"/>
            <a:ext cx="7357654" cy="4566366"/>
          </a:xfrm>
          <a:prstGeom prst="rect">
            <a:avLst/>
          </a:prstGeom>
        </p:spPr>
        <p:txBody>
          <a:bodyPr vert="horz" lIns="91440" tIns="45720" rIns="91440" bIns="45720" rtlCol="0">
            <a:noAutofit/>
          </a:bodyPr>
          <a:lstStyle>
            <a:lvl1pPr marL="0" indent="0" algn="l" defTabSz="990570" rtl="0" eaLnBrk="1" latinLnBrk="0" hangingPunct="1">
              <a:lnSpc>
                <a:spcPts val="2500"/>
              </a:lnSpc>
              <a:spcBef>
                <a:spcPts val="1000"/>
              </a:spcBef>
              <a:spcAft>
                <a:spcPts val="1600"/>
              </a:spcAft>
              <a:buFont typeface="Arial" panose="020B0604020202020204" pitchFamily="34" charset="0"/>
              <a:buNone/>
              <a:defRPr sz="2000" kern="1200">
                <a:solidFill>
                  <a:schemeClr val="tx1"/>
                </a:solidFill>
                <a:latin typeface="Century Gothic" panose="020B0502020202020204" pitchFamily="34" charset="0"/>
                <a:ea typeface="+mn-ea"/>
                <a:cs typeface="+mn-cs"/>
              </a:defRPr>
            </a:lvl1pPr>
            <a:lvl2pPr marL="742927" indent="-247642" algn="l" defTabSz="990570" rtl="0" eaLnBrk="1" latinLnBrk="0" hangingPunct="1">
              <a:lnSpc>
                <a:spcPct val="90000"/>
              </a:lnSpc>
              <a:spcBef>
                <a:spcPts val="542"/>
              </a:spcBef>
              <a:buFont typeface="Arial" panose="020B0604020202020204" pitchFamily="34" charset="0"/>
              <a:buChar char="•"/>
              <a:defRPr sz="2600" kern="1200">
                <a:solidFill>
                  <a:schemeClr val="tx1"/>
                </a:solidFill>
                <a:latin typeface="Century Gothic" panose="020B0502020202020204" pitchFamily="34" charset="0"/>
                <a:ea typeface="+mn-ea"/>
                <a:cs typeface="+mn-cs"/>
              </a:defRPr>
            </a:lvl2pPr>
            <a:lvl3pPr marL="1238212" indent="-247642" algn="l" defTabSz="990570" rtl="0" eaLnBrk="1" latinLnBrk="0" hangingPunct="1">
              <a:lnSpc>
                <a:spcPct val="90000"/>
              </a:lnSpc>
              <a:spcBef>
                <a:spcPts val="542"/>
              </a:spcBef>
              <a:buFont typeface="Arial" panose="020B0604020202020204" pitchFamily="34" charset="0"/>
              <a:buChar char="•"/>
              <a:defRPr sz="2167" kern="1200">
                <a:solidFill>
                  <a:schemeClr val="tx1"/>
                </a:solidFill>
                <a:latin typeface="Century Gothic" panose="020B0502020202020204" pitchFamily="34" charset="0"/>
                <a:ea typeface="+mn-ea"/>
                <a:cs typeface="+mn-cs"/>
              </a:defRPr>
            </a:lvl3pPr>
            <a:lvl4pPr marL="1733497"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Century Gothic" panose="020B0502020202020204" pitchFamily="34" charset="0"/>
                <a:ea typeface="+mn-ea"/>
                <a:cs typeface="+mn-cs"/>
              </a:defRPr>
            </a:lvl4pPr>
            <a:lvl5pPr marL="2228781"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Century Gothic" panose="020B0502020202020204" pitchFamily="34" charset="0"/>
                <a:ea typeface="+mn-ea"/>
                <a:cs typeface="+mn-cs"/>
              </a:defRPr>
            </a:lvl5pPr>
            <a:lvl6pPr marL="2724066"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6pPr>
            <a:lvl7pPr marL="3219351"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7pPr>
            <a:lvl8pPr marL="3714636"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8pPr>
            <a:lvl9pPr marL="4209920"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9pPr>
          </a:lstStyle>
          <a:p>
            <a:pPr>
              <a:lnSpc>
                <a:spcPts val="2800"/>
              </a:lnSpc>
              <a:spcBef>
                <a:spcPts val="1100"/>
              </a:spcBef>
              <a:spcAft>
                <a:spcPts val="0"/>
              </a:spcAft>
            </a:pPr>
            <a:r>
              <a:rPr lang="en-US" dirty="0"/>
              <a:t>The slides in this presentation are divided into two sections:</a:t>
            </a:r>
          </a:p>
          <a:p>
            <a:pPr marL="234000" indent="-234000">
              <a:lnSpc>
                <a:spcPts val="2800"/>
              </a:lnSpc>
              <a:spcBef>
                <a:spcPts val="1100"/>
              </a:spcBef>
              <a:spcAft>
                <a:spcPts val="0"/>
              </a:spcAft>
              <a:buFont typeface="+mj-lt"/>
              <a:buAutoNum type="romanLcPeriod"/>
            </a:pPr>
            <a:r>
              <a:rPr lang="en-US" b="1" i="1" dirty="0"/>
              <a:t>Teacher slides (purple) </a:t>
            </a:r>
            <a:r>
              <a:rPr lang="en-US" dirty="0"/>
              <a:t>– provide key information regarding lesson preparation.</a:t>
            </a:r>
          </a:p>
          <a:p>
            <a:pPr marL="234000" indent="-234000">
              <a:lnSpc>
                <a:spcPts val="2800"/>
              </a:lnSpc>
              <a:spcBef>
                <a:spcPts val="1100"/>
              </a:spcBef>
              <a:spcAft>
                <a:spcPts val="0"/>
              </a:spcAft>
              <a:buFont typeface="+mj-lt"/>
              <a:buAutoNum type="romanLcPeriod"/>
            </a:pPr>
            <a:r>
              <a:rPr lang="en-US" b="1" i="1" dirty="0"/>
              <a:t>Student slides </a:t>
            </a:r>
            <a:r>
              <a:rPr lang="en-US" dirty="0"/>
              <a:t>– provide a visual focus point for students during the lesson and delivery notes for teachers about the activities. Click ‘notes’ to view these. </a:t>
            </a:r>
          </a:p>
          <a:p>
            <a:pPr>
              <a:lnSpc>
                <a:spcPts val="2800"/>
              </a:lnSpc>
              <a:spcBef>
                <a:spcPts val="1100"/>
              </a:spcBef>
              <a:spcAft>
                <a:spcPts val="0"/>
              </a:spcAft>
            </a:pPr>
            <a:r>
              <a:rPr lang="en-US" dirty="0"/>
              <a:t>Ensure that you select ‘Use Presenter View’ under the ‘Slide Show’ tab – this will allow you to preview the teaching notes on your monitor while the main presentation is displayed on a screen/smartboard.</a:t>
            </a:r>
          </a:p>
          <a:p>
            <a:pPr>
              <a:lnSpc>
                <a:spcPts val="2800"/>
              </a:lnSpc>
              <a:spcBef>
                <a:spcPts val="1100"/>
              </a:spcBef>
            </a:pPr>
            <a:endParaRPr lang="en-US" dirty="0"/>
          </a:p>
          <a:p>
            <a:pPr>
              <a:lnSpc>
                <a:spcPts val="2800"/>
              </a:lnSpc>
              <a:spcBef>
                <a:spcPts val="1100"/>
              </a:spcBef>
            </a:pPr>
            <a:endParaRPr lang="en-US" dirty="0"/>
          </a:p>
        </p:txBody>
      </p:sp>
    </p:spTree>
    <p:extLst>
      <p:ext uri="{BB962C8B-B14F-4D97-AF65-F5344CB8AC3E}">
        <p14:creationId xmlns:p14="http://schemas.microsoft.com/office/powerpoint/2010/main" val="28686427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7364775-2B3F-E042-1407-AE83DC4C183A}"/>
              </a:ext>
            </a:extLst>
          </p:cNvPr>
          <p:cNvSpPr>
            <a:spLocks noGrp="1"/>
          </p:cNvSpPr>
          <p:nvPr>
            <p:ph type="sldNum" sz="quarter" idx="4"/>
          </p:nvPr>
        </p:nvSpPr>
        <p:spPr/>
        <p:txBody>
          <a:bodyPr/>
          <a:lstStyle/>
          <a:p>
            <a:r>
              <a:rPr lang="en-GB"/>
              <a:t>© PSHE Association 2025</a:t>
            </a:r>
            <a:endParaRPr lang="en-GB" dirty="0"/>
          </a:p>
        </p:txBody>
      </p:sp>
      <p:sp>
        <p:nvSpPr>
          <p:cNvPr id="5" name="Title 4">
            <a:extLst>
              <a:ext uri="{FF2B5EF4-FFF2-40B4-BE49-F238E27FC236}">
                <a16:creationId xmlns:a16="http://schemas.microsoft.com/office/drawing/2014/main" id="{C9AA2590-79DA-F1D6-0F49-98CDAAD6BB37}"/>
              </a:ext>
            </a:extLst>
          </p:cNvPr>
          <p:cNvSpPr>
            <a:spLocks noGrp="1"/>
          </p:cNvSpPr>
          <p:nvPr>
            <p:ph type="title"/>
          </p:nvPr>
        </p:nvSpPr>
        <p:spPr>
          <a:xfrm>
            <a:off x="233593" y="400441"/>
            <a:ext cx="4881332" cy="804277"/>
          </a:xfrm>
        </p:spPr>
        <p:txBody>
          <a:bodyPr/>
          <a:lstStyle/>
          <a:p>
            <a:r>
              <a:rPr lang="en-US" dirty="0"/>
              <a:t>Quitting smoking</a:t>
            </a:r>
            <a:endParaRPr lang="en-GB" dirty="0"/>
          </a:p>
        </p:txBody>
      </p:sp>
      <p:sp>
        <p:nvSpPr>
          <p:cNvPr id="6" name="Content Placeholder 17">
            <a:extLst>
              <a:ext uri="{FF2B5EF4-FFF2-40B4-BE49-F238E27FC236}">
                <a16:creationId xmlns:a16="http://schemas.microsoft.com/office/drawing/2014/main" id="{D25BC7E1-DDB3-351C-9270-4FAC3FE3AA0B}"/>
              </a:ext>
            </a:extLst>
          </p:cNvPr>
          <p:cNvSpPr txBox="1">
            <a:spLocks noGrp="1"/>
          </p:cNvSpPr>
          <p:nvPr>
            <p:ph sz="half" idx="10"/>
          </p:nvPr>
        </p:nvSpPr>
        <p:spPr>
          <a:xfrm>
            <a:off x="233593" y="1300885"/>
            <a:ext cx="4073324" cy="4650440"/>
          </a:xfrm>
          <a:prstGeom prst="rect">
            <a:avLst/>
          </a:prstGeom>
          <a:noFill/>
        </p:spPr>
        <p:txBody>
          <a:bodyPr wrap="square" rtlCol="0">
            <a:spAutoFit/>
          </a:bodyPr>
          <a:lstStyle/>
          <a:p>
            <a:r>
              <a:rPr lang="en-GB" dirty="0">
                <a:ea typeface="Lato" panose="020B0604020202020204" charset="0"/>
                <a:cs typeface="Lato" panose="020B0604020202020204" charset="0"/>
              </a:rPr>
              <a:t>Create a booklet about quitting smoking, which includes reasons for quitting, sources of support and steps to accessing these. </a:t>
            </a:r>
          </a:p>
          <a:p>
            <a:pPr marL="198000" indent="-198000">
              <a:buFont typeface="Arial" panose="020B0604020202020204" pitchFamily="34" charset="0"/>
              <a:buChar char="•"/>
            </a:pPr>
            <a:r>
              <a:rPr lang="en-GB" dirty="0">
                <a:ea typeface="Lato" panose="020B0604020202020204" charset="0"/>
                <a:cs typeface="Lato" panose="020B0604020202020204" charset="0"/>
              </a:rPr>
              <a:t>Use these websites to </a:t>
            </a:r>
            <a:br>
              <a:rPr lang="en-GB" dirty="0">
                <a:ea typeface="Lato" panose="020B0604020202020204" charset="0"/>
                <a:cs typeface="Lato" panose="020B0604020202020204" charset="0"/>
              </a:rPr>
            </a:br>
            <a:r>
              <a:rPr lang="en-GB" dirty="0">
                <a:ea typeface="Lato" panose="020B0604020202020204" charset="0"/>
                <a:cs typeface="Lato" panose="020B0604020202020204" charset="0"/>
              </a:rPr>
              <a:t>help you: </a:t>
            </a:r>
            <a:r>
              <a:rPr lang="en-GB" u="sng" dirty="0">
                <a:ea typeface="Lato" panose="020B0604020202020204" charset="0"/>
                <a:cs typeface="Lato" panose="020B0604020202020204" charset="0"/>
                <a:hlinkClick r:id="rId3">
                  <a:extLst>
                    <a:ext uri="{A12FA001-AC4F-418D-AE19-62706E023703}">
                      <ahyp:hlinkClr xmlns:ahyp="http://schemas.microsoft.com/office/drawing/2018/hyperlinkcolor" val="tx"/>
                    </a:ext>
                  </a:extLst>
                </a:hlinkClick>
              </a:rPr>
              <a:t>www.childline.org.uk/info-advice/you-your-body/drugs-alcohol-smoking/smoking</a:t>
            </a:r>
            <a:r>
              <a:rPr lang="en-GB" u="sng" dirty="0">
                <a:ea typeface="Lato" panose="020B0604020202020204" charset="0"/>
                <a:cs typeface="Lato" panose="020B0604020202020204" charset="0"/>
              </a:rPr>
              <a:t> </a:t>
            </a:r>
            <a:r>
              <a:rPr lang="en-GB" dirty="0">
                <a:ea typeface="Lato" panose="020B0604020202020204" charset="0"/>
                <a:cs typeface="Lato" panose="020B0604020202020204" charset="0"/>
              </a:rPr>
              <a:t> </a:t>
            </a:r>
            <a:endParaRPr lang="en-GB" u="sng" dirty="0">
              <a:ea typeface="Lato" panose="020B0604020202020204" charset="0"/>
              <a:cs typeface="Lato" panose="020B0604020202020204" charset="0"/>
              <a:hlinkClick r:id="rId4">
                <a:extLst>
                  <a:ext uri="{A12FA001-AC4F-418D-AE19-62706E023703}">
                    <ahyp:hlinkClr xmlns:ahyp="http://schemas.microsoft.com/office/drawing/2018/hyperlinkcolor" val="tx"/>
                  </a:ext>
                </a:extLst>
              </a:hlinkClick>
            </a:endParaRPr>
          </a:p>
          <a:p>
            <a:pPr marL="198000" indent="-198000">
              <a:buFont typeface="Arial" panose="020B0604020202020204" pitchFamily="34" charset="0"/>
              <a:buChar char="•"/>
            </a:pPr>
            <a:r>
              <a:rPr lang="en-GB" u="sng" dirty="0">
                <a:ea typeface="Lato" panose="020B0604020202020204" charset="0"/>
                <a:cs typeface="Lato" panose="020B0604020202020204" charset="0"/>
                <a:hlinkClick r:id="rId4">
                  <a:extLst>
                    <a:ext uri="{A12FA001-AC4F-418D-AE19-62706E023703}">
                      <ahyp:hlinkClr xmlns:ahyp="http://schemas.microsoft.com/office/drawing/2018/hyperlinkcolor" val="tx"/>
                    </a:ext>
                  </a:extLst>
                </a:hlinkClick>
              </a:rPr>
              <a:t>www.nhs.uk/better-health/quit-smoking/</a:t>
            </a:r>
            <a:endParaRPr lang="en-US" dirty="0">
              <a:ea typeface="Lato" panose="020B0604020202020204" charset="0"/>
              <a:cs typeface="Lato" panose="020B0604020202020204" charset="0"/>
            </a:endParaRPr>
          </a:p>
        </p:txBody>
      </p:sp>
      <p:pic>
        <p:nvPicPr>
          <p:cNvPr id="7" name="Picture 6">
            <a:extLst>
              <a:ext uri="{FF2B5EF4-FFF2-40B4-BE49-F238E27FC236}">
                <a16:creationId xmlns:a16="http://schemas.microsoft.com/office/drawing/2014/main" id="{3CA5848A-D06C-AC83-30F7-D86D8E4DBF19}"/>
              </a:ext>
            </a:extLst>
          </p:cNvPr>
          <p:cNvPicPr>
            <a:picLocks noChangeAspect="1"/>
          </p:cNvPicPr>
          <p:nvPr/>
        </p:nvPicPr>
        <p:blipFill>
          <a:blip r:embed="rId5"/>
          <a:srcRect l="-1917" r="11097"/>
          <a:stretch/>
        </p:blipFill>
        <p:spPr>
          <a:xfrm>
            <a:off x="4306917" y="1451294"/>
            <a:ext cx="5599083" cy="4621785"/>
          </a:xfrm>
          <a:prstGeom prst="rect">
            <a:avLst/>
          </a:prstGeom>
        </p:spPr>
      </p:pic>
      <p:pic>
        <p:nvPicPr>
          <p:cNvPr id="3" name="Picture 2" descr="A cigarette sticking out of a cigarette butt&#10;&#10;Description automatically generated">
            <a:extLst>
              <a:ext uri="{FF2B5EF4-FFF2-40B4-BE49-F238E27FC236}">
                <a16:creationId xmlns:a16="http://schemas.microsoft.com/office/drawing/2014/main" id="{6CCD67FA-5C66-34D6-AD93-C659DA38ED70}"/>
              </a:ext>
            </a:extLst>
          </p:cNvPr>
          <p:cNvPicPr>
            <a:picLocks noChangeAspect="1"/>
          </p:cNvPicPr>
          <p:nvPr/>
        </p:nvPicPr>
        <p:blipFill>
          <a:blip r:embed="rId6"/>
          <a:stretch>
            <a:fillRect/>
          </a:stretch>
        </p:blipFill>
        <p:spPr>
          <a:xfrm>
            <a:off x="7561729" y="4397188"/>
            <a:ext cx="2259972" cy="2014122"/>
          </a:xfrm>
          <a:prstGeom prst="rect">
            <a:avLst/>
          </a:prstGeom>
        </p:spPr>
      </p:pic>
    </p:spTree>
    <p:extLst>
      <p:ext uri="{BB962C8B-B14F-4D97-AF65-F5344CB8AC3E}">
        <p14:creationId xmlns:p14="http://schemas.microsoft.com/office/powerpoint/2010/main" val="12763257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0DFB8DD-8EFF-7D86-477D-ABA544EDFF18}"/>
              </a:ext>
            </a:extLst>
          </p:cNvPr>
          <p:cNvSpPr>
            <a:spLocks noGrp="1"/>
          </p:cNvSpPr>
          <p:nvPr>
            <p:ph type="title"/>
          </p:nvPr>
        </p:nvSpPr>
        <p:spPr>
          <a:xfrm>
            <a:off x="224154" y="580129"/>
            <a:ext cx="7764145" cy="694054"/>
          </a:xfrm>
        </p:spPr>
        <p:txBody>
          <a:bodyPr/>
          <a:lstStyle/>
          <a:p>
            <a:pPr>
              <a:lnSpc>
                <a:spcPts val="4300"/>
              </a:lnSpc>
            </a:pPr>
            <a:r>
              <a:rPr lang="en-US" dirty="0"/>
              <a:t>Support and challenge</a:t>
            </a:r>
          </a:p>
        </p:txBody>
      </p:sp>
      <p:sp>
        <p:nvSpPr>
          <p:cNvPr id="5" name="Slide Number Placeholder 5">
            <a:extLst>
              <a:ext uri="{FF2B5EF4-FFF2-40B4-BE49-F238E27FC236}">
                <a16:creationId xmlns:a16="http://schemas.microsoft.com/office/drawing/2014/main" id="{D8FAFFB4-9251-B657-395C-DDE1AE6284F6}"/>
              </a:ext>
            </a:extLst>
          </p:cNvPr>
          <p:cNvSpPr>
            <a:spLocks noGrp="1"/>
          </p:cNvSpPr>
          <p:nvPr>
            <p:ph type="sldNum" sz="quarter" idx="4"/>
          </p:nvPr>
        </p:nvSpPr>
        <p:spPr>
          <a:prstGeom prst="rect">
            <a:avLst/>
          </a:prstGeom>
        </p:spPr>
        <p:txBody>
          <a:bodyPr vert="horz" lIns="91440" tIns="45720" rIns="91440" bIns="45720" rtlCol="0" anchor="ctr"/>
          <a:lstStyle>
            <a:lvl1pPr algn="r">
              <a:defRPr sz="1083">
                <a:solidFill>
                  <a:schemeClr val="tx1"/>
                </a:solidFill>
                <a:latin typeface="Century Gothic" panose="020B0502020202020204" pitchFamily="34" charset="0"/>
              </a:defRPr>
            </a:lvl1pPr>
          </a:lstStyle>
          <a:p>
            <a:r>
              <a:rPr lang="en-GB" dirty="0"/>
              <a:t>© PSHE Association 2025</a:t>
            </a:r>
          </a:p>
        </p:txBody>
      </p:sp>
      <p:pic>
        <p:nvPicPr>
          <p:cNvPr id="9" name="Picture 8">
            <a:extLst>
              <a:ext uri="{FF2B5EF4-FFF2-40B4-BE49-F238E27FC236}">
                <a16:creationId xmlns:a16="http://schemas.microsoft.com/office/drawing/2014/main" id="{FCBBBBF2-140F-5DAA-5A93-3A4AA8B1B72A}"/>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8120005" y="4750212"/>
            <a:ext cx="817747" cy="932045"/>
          </a:xfrm>
          <a:prstGeom prst="rect">
            <a:avLst/>
          </a:prstGeom>
        </p:spPr>
      </p:pic>
      <p:pic>
        <p:nvPicPr>
          <p:cNvPr id="10" name="Picture 9">
            <a:extLst>
              <a:ext uri="{FF2B5EF4-FFF2-40B4-BE49-F238E27FC236}">
                <a16:creationId xmlns:a16="http://schemas.microsoft.com/office/drawing/2014/main" id="{74D7163A-920B-F3D5-0FB3-F8E4FEBC10C2}"/>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rot="20682231">
            <a:off x="6821370" y="4979817"/>
            <a:ext cx="702439" cy="1404878"/>
          </a:xfrm>
          <a:prstGeom prst="rect">
            <a:avLst/>
          </a:prstGeom>
        </p:spPr>
      </p:pic>
      <p:sp>
        <p:nvSpPr>
          <p:cNvPr id="11" name="TextBox 10">
            <a:extLst>
              <a:ext uri="{FF2B5EF4-FFF2-40B4-BE49-F238E27FC236}">
                <a16:creationId xmlns:a16="http://schemas.microsoft.com/office/drawing/2014/main" id="{22C058CF-B1C6-AA5D-C792-ED99EBCAD116}"/>
              </a:ext>
            </a:extLst>
          </p:cNvPr>
          <p:cNvSpPr txBox="1"/>
          <p:nvPr/>
        </p:nvSpPr>
        <p:spPr>
          <a:xfrm>
            <a:off x="7773777" y="4207594"/>
            <a:ext cx="1386585" cy="375666"/>
          </a:xfrm>
          <a:prstGeom prst="rect">
            <a:avLst/>
          </a:prstGeom>
          <a:noFill/>
        </p:spPr>
        <p:txBody>
          <a:bodyPr wrap="square" rtlCol="0">
            <a:spAutoFit/>
          </a:bodyPr>
          <a:lstStyle/>
          <a:p>
            <a:pPr algn="ctr"/>
            <a:r>
              <a:rPr lang="en-GB" b="1" dirty="0">
                <a:latin typeface="Century Gothic" panose="020B0502020202020204" pitchFamily="34" charset="0"/>
              </a:rPr>
              <a:t>Challenge</a:t>
            </a:r>
          </a:p>
        </p:txBody>
      </p:sp>
      <p:sp>
        <p:nvSpPr>
          <p:cNvPr id="12" name="TextBox 11">
            <a:extLst>
              <a:ext uri="{FF2B5EF4-FFF2-40B4-BE49-F238E27FC236}">
                <a16:creationId xmlns:a16="http://schemas.microsoft.com/office/drawing/2014/main" id="{842AEAFA-2DC6-AF51-FD55-C1B8F0CCDC91}"/>
              </a:ext>
            </a:extLst>
          </p:cNvPr>
          <p:cNvSpPr txBox="1"/>
          <p:nvPr/>
        </p:nvSpPr>
        <p:spPr>
          <a:xfrm rot="20700000">
            <a:off x="6199828" y="4517940"/>
            <a:ext cx="1386585" cy="375666"/>
          </a:xfrm>
          <a:prstGeom prst="rect">
            <a:avLst/>
          </a:prstGeom>
          <a:noFill/>
        </p:spPr>
        <p:txBody>
          <a:bodyPr wrap="square" rtlCol="0">
            <a:spAutoFit/>
          </a:bodyPr>
          <a:lstStyle/>
          <a:p>
            <a:pPr algn="ctr"/>
            <a:r>
              <a:rPr lang="en-GB" b="1">
                <a:latin typeface="Century Gothic" panose="020B0502020202020204" pitchFamily="34" charset="0"/>
              </a:rPr>
              <a:t>Support</a:t>
            </a:r>
          </a:p>
        </p:txBody>
      </p:sp>
      <p:sp>
        <p:nvSpPr>
          <p:cNvPr id="13" name="Content Placeholder 12">
            <a:extLst>
              <a:ext uri="{FF2B5EF4-FFF2-40B4-BE49-F238E27FC236}">
                <a16:creationId xmlns:a16="http://schemas.microsoft.com/office/drawing/2014/main" id="{C6B0E203-A0FC-F97F-2F42-96FC644AE25E}"/>
              </a:ext>
            </a:extLst>
          </p:cNvPr>
          <p:cNvSpPr>
            <a:spLocks noGrp="1"/>
          </p:cNvSpPr>
          <p:nvPr>
            <p:ph sz="half" idx="13"/>
          </p:nvPr>
        </p:nvSpPr>
        <p:spPr>
          <a:xfrm>
            <a:off x="4230930" y="1299899"/>
            <a:ext cx="3748405" cy="4937321"/>
          </a:xfrm>
        </p:spPr>
        <p:txBody>
          <a:bodyPr/>
          <a:lstStyle/>
          <a:p>
            <a:pPr>
              <a:lnSpc>
                <a:spcPts val="2800"/>
              </a:lnSpc>
              <a:spcBef>
                <a:spcPts val="1100"/>
              </a:spcBef>
              <a:spcAft>
                <a:spcPts val="0"/>
              </a:spcAft>
            </a:pPr>
            <a:r>
              <a:rPr lang="en-US" b="1" i="1" dirty="0"/>
              <a:t>Challenge activities </a:t>
            </a:r>
            <a:r>
              <a:rPr lang="en-US" dirty="0"/>
              <a:t>deepen and extend learning for those who need more challenge or who finish the activity quickly.</a:t>
            </a:r>
          </a:p>
          <a:p>
            <a:pPr>
              <a:lnSpc>
                <a:spcPts val="2800"/>
              </a:lnSpc>
              <a:spcBef>
                <a:spcPts val="1100"/>
              </a:spcBef>
              <a:spcAft>
                <a:spcPts val="0"/>
              </a:spcAft>
            </a:pPr>
            <a:r>
              <a:rPr lang="en-US" dirty="0"/>
              <a:t>Look for these icons on the pupil slides. See delivery notes for details of the activities.</a:t>
            </a:r>
          </a:p>
          <a:p>
            <a:pPr>
              <a:lnSpc>
                <a:spcPts val="2800"/>
              </a:lnSpc>
              <a:spcBef>
                <a:spcPts val="1100"/>
              </a:spcBef>
              <a:spcAft>
                <a:spcPts val="0"/>
              </a:spcAft>
            </a:pPr>
            <a:endParaRPr lang="en-US" dirty="0"/>
          </a:p>
          <a:p>
            <a:pPr>
              <a:lnSpc>
                <a:spcPts val="2800"/>
              </a:lnSpc>
              <a:spcBef>
                <a:spcPts val="1100"/>
              </a:spcBef>
              <a:spcAft>
                <a:spcPts val="0"/>
              </a:spcAft>
            </a:pPr>
            <a:endParaRPr lang="en-US" dirty="0"/>
          </a:p>
          <a:p>
            <a:pPr>
              <a:lnSpc>
                <a:spcPts val="2800"/>
              </a:lnSpc>
              <a:spcBef>
                <a:spcPts val="1100"/>
              </a:spcBef>
              <a:spcAft>
                <a:spcPts val="0"/>
              </a:spcAft>
            </a:pPr>
            <a:endParaRPr lang="en-US" dirty="0"/>
          </a:p>
          <a:p>
            <a:pPr>
              <a:lnSpc>
                <a:spcPts val="2800"/>
              </a:lnSpc>
              <a:spcBef>
                <a:spcPts val="1100"/>
              </a:spcBef>
              <a:spcAft>
                <a:spcPts val="0"/>
              </a:spcAft>
            </a:pPr>
            <a:endParaRPr lang="en-US" dirty="0"/>
          </a:p>
        </p:txBody>
      </p:sp>
      <p:sp>
        <p:nvSpPr>
          <p:cNvPr id="2" name="Content Placeholder 9">
            <a:extLst>
              <a:ext uri="{FF2B5EF4-FFF2-40B4-BE49-F238E27FC236}">
                <a16:creationId xmlns:a16="http://schemas.microsoft.com/office/drawing/2014/main" id="{5B7F147F-F8B9-A48A-0C09-D5EE1740DAE5}"/>
              </a:ext>
            </a:extLst>
          </p:cNvPr>
          <p:cNvSpPr txBox="1">
            <a:spLocks/>
          </p:cNvSpPr>
          <p:nvPr/>
        </p:nvSpPr>
        <p:spPr>
          <a:xfrm>
            <a:off x="248491" y="1292812"/>
            <a:ext cx="3699781" cy="4566366"/>
          </a:xfrm>
          <a:prstGeom prst="rect">
            <a:avLst/>
          </a:prstGeom>
        </p:spPr>
        <p:txBody>
          <a:bodyPr/>
          <a:lstStyle>
            <a:lvl1pPr marL="247642" indent="-247642" algn="l" defTabSz="990570" rtl="0" eaLnBrk="1" latinLnBrk="0" hangingPunct="1">
              <a:lnSpc>
                <a:spcPct val="90000"/>
              </a:lnSpc>
              <a:spcBef>
                <a:spcPts val="1083"/>
              </a:spcBef>
              <a:buFont typeface="Arial" panose="020B0604020202020204" pitchFamily="34" charset="0"/>
              <a:buChar char="•"/>
              <a:defRPr sz="3033" kern="1200">
                <a:solidFill>
                  <a:schemeClr val="tx1"/>
                </a:solidFill>
                <a:latin typeface="Century Gothic" panose="020B0502020202020204" pitchFamily="34" charset="0"/>
                <a:ea typeface="+mn-ea"/>
                <a:cs typeface="+mn-cs"/>
              </a:defRPr>
            </a:lvl1pPr>
            <a:lvl2pPr marL="742927" indent="-247642" algn="l" defTabSz="990570" rtl="0" eaLnBrk="1" latinLnBrk="0" hangingPunct="1">
              <a:lnSpc>
                <a:spcPct val="90000"/>
              </a:lnSpc>
              <a:spcBef>
                <a:spcPts val="542"/>
              </a:spcBef>
              <a:buFont typeface="Arial" panose="020B0604020202020204" pitchFamily="34" charset="0"/>
              <a:buChar char="•"/>
              <a:defRPr sz="2600" kern="1200">
                <a:solidFill>
                  <a:schemeClr val="tx1"/>
                </a:solidFill>
                <a:latin typeface="Century Gothic" panose="020B0502020202020204" pitchFamily="34" charset="0"/>
                <a:ea typeface="+mn-ea"/>
                <a:cs typeface="+mn-cs"/>
              </a:defRPr>
            </a:lvl2pPr>
            <a:lvl3pPr marL="1238212" indent="-247642" algn="l" defTabSz="990570" rtl="0" eaLnBrk="1" latinLnBrk="0" hangingPunct="1">
              <a:lnSpc>
                <a:spcPct val="90000"/>
              </a:lnSpc>
              <a:spcBef>
                <a:spcPts val="542"/>
              </a:spcBef>
              <a:buFont typeface="Arial" panose="020B0604020202020204" pitchFamily="34" charset="0"/>
              <a:buChar char="•"/>
              <a:defRPr sz="2167" kern="1200">
                <a:solidFill>
                  <a:schemeClr val="tx1"/>
                </a:solidFill>
                <a:latin typeface="Century Gothic" panose="020B0502020202020204" pitchFamily="34" charset="0"/>
                <a:ea typeface="+mn-ea"/>
                <a:cs typeface="+mn-cs"/>
              </a:defRPr>
            </a:lvl3pPr>
            <a:lvl4pPr marL="1733497"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Century Gothic" panose="020B0502020202020204" pitchFamily="34" charset="0"/>
                <a:ea typeface="+mn-ea"/>
                <a:cs typeface="+mn-cs"/>
              </a:defRPr>
            </a:lvl4pPr>
            <a:lvl5pPr marL="2228781"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Century Gothic" panose="020B0502020202020204" pitchFamily="34" charset="0"/>
                <a:ea typeface="+mn-ea"/>
                <a:cs typeface="+mn-cs"/>
              </a:defRPr>
            </a:lvl5pPr>
            <a:lvl6pPr marL="2724066"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6pPr>
            <a:lvl7pPr marL="3219351"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7pPr>
            <a:lvl8pPr marL="3714636"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8pPr>
            <a:lvl9pPr marL="4209920"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9pPr>
          </a:lstStyle>
          <a:p>
            <a:pPr marL="0" indent="0">
              <a:lnSpc>
                <a:spcPts val="2800"/>
              </a:lnSpc>
              <a:spcBef>
                <a:spcPts val="1100"/>
              </a:spcBef>
              <a:buNone/>
            </a:pPr>
            <a:r>
              <a:rPr lang="en-US" sz="2000" dirty="0"/>
              <a:t>The lesson includes suggestions for challenge and support activities, to help you differentiate appropriately for your class.  </a:t>
            </a:r>
          </a:p>
          <a:p>
            <a:pPr marL="0" indent="0">
              <a:lnSpc>
                <a:spcPts val="2800"/>
              </a:lnSpc>
              <a:spcBef>
                <a:spcPts val="1100"/>
              </a:spcBef>
              <a:buNone/>
            </a:pPr>
            <a:r>
              <a:rPr lang="en-US" sz="2000" b="1" i="1" dirty="0"/>
              <a:t>Support activities </a:t>
            </a:r>
            <a:r>
              <a:rPr lang="en-US" sz="2000" dirty="0"/>
              <a:t>are adapted to be more accessible for those who need it.</a:t>
            </a:r>
          </a:p>
          <a:p>
            <a:pPr>
              <a:lnSpc>
                <a:spcPts val="2800"/>
              </a:lnSpc>
              <a:spcBef>
                <a:spcPts val="1100"/>
              </a:spcBef>
              <a:spcAft>
                <a:spcPts val="0"/>
              </a:spcAft>
            </a:pPr>
            <a:endParaRPr lang="en-US" dirty="0"/>
          </a:p>
          <a:p>
            <a:pPr>
              <a:lnSpc>
                <a:spcPts val="2800"/>
              </a:lnSpc>
              <a:spcBef>
                <a:spcPts val="1100"/>
              </a:spcBef>
              <a:spcAft>
                <a:spcPts val="0"/>
              </a:spcAft>
            </a:pPr>
            <a:endParaRPr lang="en-US" dirty="0"/>
          </a:p>
          <a:p>
            <a:pPr>
              <a:lnSpc>
                <a:spcPts val="2800"/>
              </a:lnSpc>
              <a:spcBef>
                <a:spcPts val="1100"/>
              </a:spcBef>
              <a:spcAft>
                <a:spcPts val="0"/>
              </a:spcAft>
            </a:pPr>
            <a:endParaRPr lang="en-US" dirty="0"/>
          </a:p>
          <a:p>
            <a:pPr>
              <a:lnSpc>
                <a:spcPts val="2800"/>
              </a:lnSpc>
              <a:spcBef>
                <a:spcPts val="1100"/>
              </a:spcBef>
              <a:spcAft>
                <a:spcPts val="0"/>
              </a:spcAft>
            </a:pPr>
            <a:endParaRPr lang="en-US" dirty="0"/>
          </a:p>
        </p:txBody>
      </p:sp>
    </p:spTree>
    <p:extLst>
      <p:ext uri="{BB962C8B-B14F-4D97-AF65-F5344CB8AC3E}">
        <p14:creationId xmlns:p14="http://schemas.microsoft.com/office/powerpoint/2010/main" val="7627534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FDFAB1DA-D5B9-13E2-9945-13991E9BF716}"/>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tx1"/>
                </a:solidFill>
                <a:latin typeface="Century Gothic" panose="020B0502020202020204" pitchFamily="34" charset="0"/>
              </a:defRPr>
            </a:lvl1pPr>
          </a:lstStyle>
          <a:p>
            <a:r>
              <a:rPr lang="en-GB" dirty="0"/>
              <a:t>© PSHE Association 2025</a:t>
            </a:r>
          </a:p>
        </p:txBody>
      </p:sp>
      <p:sp>
        <p:nvSpPr>
          <p:cNvPr id="10" name="Content Placeholder 9">
            <a:extLst>
              <a:ext uri="{FF2B5EF4-FFF2-40B4-BE49-F238E27FC236}">
                <a16:creationId xmlns:a16="http://schemas.microsoft.com/office/drawing/2014/main" id="{B8AD5F36-49C1-6FB1-287B-8204BA271278}"/>
              </a:ext>
            </a:extLst>
          </p:cNvPr>
          <p:cNvSpPr>
            <a:spLocks noGrp="1"/>
          </p:cNvSpPr>
          <p:nvPr>
            <p:ph sz="half" idx="10"/>
          </p:nvPr>
        </p:nvSpPr>
        <p:spPr>
          <a:xfrm>
            <a:off x="248491" y="1292812"/>
            <a:ext cx="7498822" cy="4566366"/>
          </a:xfrm>
        </p:spPr>
        <p:txBody>
          <a:bodyPr/>
          <a:lstStyle/>
          <a:p>
            <a:pPr>
              <a:lnSpc>
                <a:spcPts val="2800"/>
              </a:lnSpc>
              <a:spcBef>
                <a:spcPts val="1100"/>
              </a:spcBef>
              <a:spcAft>
                <a:spcPts val="0"/>
              </a:spcAft>
            </a:pPr>
            <a:r>
              <a:rPr lang="en-US" dirty="0">
                <a:effectLst/>
                <a:ea typeface="Calibri" panose="020F0502020204030204" pitchFamily="34" charset="0"/>
                <a:cs typeface="Times New Roman" panose="02020603050405020304" pitchFamily="18" charset="0"/>
              </a:rPr>
              <a:t>This is the third of three drug education lessons, for </a:t>
            </a:r>
            <a:br>
              <a:rPr lang="en-US" dirty="0">
                <a:effectLst/>
                <a:ea typeface="Calibri" panose="020F0502020204030204" pitchFamily="34" charset="0"/>
                <a:cs typeface="Times New Roman" panose="02020603050405020304" pitchFamily="18" charset="0"/>
              </a:rPr>
            </a:br>
            <a:r>
              <a:rPr lang="en-US" dirty="0">
                <a:effectLst/>
                <a:ea typeface="Calibri" panose="020F0502020204030204" pitchFamily="34" charset="0"/>
                <a:cs typeface="Times New Roman" panose="02020603050405020304" pitchFamily="18" charset="0"/>
              </a:rPr>
              <a:t>year 10–11. This lesson explores the journey of a drug to </a:t>
            </a:r>
            <a:br>
              <a:rPr lang="en-US" dirty="0">
                <a:effectLst/>
                <a:ea typeface="Calibri" panose="020F0502020204030204" pitchFamily="34" charset="0"/>
                <a:cs typeface="Times New Roman" panose="02020603050405020304" pitchFamily="18" charset="0"/>
              </a:rPr>
            </a:br>
            <a:r>
              <a:rPr lang="en-US" dirty="0">
                <a:effectLst/>
                <a:ea typeface="Calibri" panose="020F0502020204030204" pitchFamily="34" charset="0"/>
                <a:cs typeface="Times New Roman" panose="02020603050405020304" pitchFamily="18" charset="0"/>
              </a:rPr>
              <a:t>help students understand the wider consequences of drug </a:t>
            </a:r>
            <a:br>
              <a:rPr lang="en-US" dirty="0">
                <a:effectLst/>
                <a:ea typeface="Calibri" panose="020F0502020204030204" pitchFamily="34" charset="0"/>
                <a:cs typeface="Times New Roman" panose="02020603050405020304" pitchFamily="18" charset="0"/>
              </a:rPr>
            </a:br>
            <a:r>
              <a:rPr lang="en-US" dirty="0">
                <a:effectLst/>
                <a:ea typeface="Calibri" panose="020F0502020204030204" pitchFamily="34" charset="0"/>
                <a:cs typeface="Times New Roman" panose="02020603050405020304" pitchFamily="18" charset="0"/>
              </a:rPr>
              <a:t>use, and focuses on seeking help regarding substance use.</a:t>
            </a:r>
          </a:p>
          <a:p>
            <a:pPr>
              <a:lnSpc>
                <a:spcPts val="2800"/>
              </a:lnSpc>
              <a:spcBef>
                <a:spcPts val="1100"/>
              </a:spcBef>
              <a:spcAft>
                <a:spcPts val="0"/>
              </a:spcAft>
            </a:pPr>
            <a:r>
              <a:rPr lang="en-US" dirty="0">
                <a:effectLst/>
                <a:ea typeface="Calibri" panose="020F0502020204030204" pitchFamily="34" charset="0"/>
                <a:cs typeface="Times New Roman" panose="02020603050405020304" pitchFamily="18" charset="0"/>
              </a:rPr>
              <a:t>This lesson refers to self-medicating in response to mental health challenges, so teaching subsequent lessons about mental health would effectively build on this learning.</a:t>
            </a:r>
          </a:p>
        </p:txBody>
      </p:sp>
      <p:sp>
        <p:nvSpPr>
          <p:cNvPr id="12" name="Title 11">
            <a:extLst>
              <a:ext uri="{FF2B5EF4-FFF2-40B4-BE49-F238E27FC236}">
                <a16:creationId xmlns:a16="http://schemas.microsoft.com/office/drawing/2014/main" id="{FC38B9C6-B310-00C2-0925-3DA1549DED16}"/>
              </a:ext>
            </a:extLst>
          </p:cNvPr>
          <p:cNvSpPr>
            <a:spLocks noGrp="1"/>
          </p:cNvSpPr>
          <p:nvPr>
            <p:ph type="title"/>
          </p:nvPr>
        </p:nvSpPr>
        <p:spPr>
          <a:xfrm>
            <a:off x="224155" y="580129"/>
            <a:ext cx="7498822" cy="694054"/>
          </a:xfrm>
        </p:spPr>
        <p:txBody>
          <a:bodyPr/>
          <a:lstStyle/>
          <a:p>
            <a:pPr>
              <a:lnSpc>
                <a:spcPts val="4300"/>
              </a:lnSpc>
            </a:pPr>
            <a:r>
              <a:rPr lang="en-GB" dirty="0"/>
              <a:t>Context</a:t>
            </a:r>
            <a:endParaRPr lang="en-US" dirty="0"/>
          </a:p>
        </p:txBody>
      </p:sp>
    </p:spTree>
    <p:extLst>
      <p:ext uri="{BB962C8B-B14F-4D97-AF65-F5344CB8AC3E}">
        <p14:creationId xmlns:p14="http://schemas.microsoft.com/office/powerpoint/2010/main" val="24539884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FDFAB1DA-D5B9-13E2-9945-13991E9BF716}"/>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tx1"/>
                </a:solidFill>
                <a:latin typeface="Century Gothic" panose="020B0502020202020204" pitchFamily="34" charset="0"/>
              </a:defRPr>
            </a:lvl1pPr>
          </a:lstStyle>
          <a:p>
            <a:r>
              <a:rPr lang="en-GB" dirty="0"/>
              <a:t>© PSHE Association 2025</a:t>
            </a:r>
          </a:p>
        </p:txBody>
      </p:sp>
      <p:sp>
        <p:nvSpPr>
          <p:cNvPr id="10" name="Content Placeholder 9">
            <a:extLst>
              <a:ext uri="{FF2B5EF4-FFF2-40B4-BE49-F238E27FC236}">
                <a16:creationId xmlns:a16="http://schemas.microsoft.com/office/drawing/2014/main" id="{B8AD5F36-49C1-6FB1-287B-8204BA271278}"/>
              </a:ext>
            </a:extLst>
          </p:cNvPr>
          <p:cNvSpPr>
            <a:spLocks noGrp="1"/>
          </p:cNvSpPr>
          <p:nvPr>
            <p:ph sz="half" idx="10"/>
          </p:nvPr>
        </p:nvSpPr>
        <p:spPr>
          <a:xfrm>
            <a:off x="234315" y="1283847"/>
            <a:ext cx="7498822" cy="4566366"/>
          </a:xfrm>
        </p:spPr>
        <p:txBody>
          <a:bodyPr/>
          <a:lstStyle/>
          <a:p>
            <a:pPr>
              <a:lnSpc>
                <a:spcPts val="2800"/>
              </a:lnSpc>
              <a:spcBef>
                <a:spcPts val="1100"/>
              </a:spcBef>
              <a:spcAft>
                <a:spcPts val="0"/>
              </a:spcAft>
            </a:pPr>
            <a:r>
              <a:rPr lang="en-US" dirty="0"/>
              <a:t>Key information on content related to these lessons can be found in the Year 10–11 Knowledge </a:t>
            </a:r>
            <a:r>
              <a:rPr lang="en-US" dirty="0" err="1"/>
              <a:t>Organiser</a:t>
            </a:r>
            <a:r>
              <a:rPr lang="en-US" dirty="0"/>
              <a:t>.</a:t>
            </a:r>
          </a:p>
          <a:p>
            <a:pPr>
              <a:lnSpc>
                <a:spcPts val="2800"/>
              </a:lnSpc>
              <a:spcBef>
                <a:spcPts val="1100"/>
              </a:spcBef>
              <a:spcAft>
                <a:spcPts val="0"/>
              </a:spcAft>
            </a:pPr>
            <a:r>
              <a:rPr lang="en-US" dirty="0"/>
              <a:t>Advice on safe practice, dispelling common misconceptions, visitors to the classroom and other important information can be found in </a:t>
            </a:r>
            <a:r>
              <a:rPr lang="en-US" i="1" dirty="0"/>
              <a:t>Teacher Guidance: Drug and alcohol education.</a:t>
            </a:r>
          </a:p>
          <a:p>
            <a:pPr>
              <a:lnSpc>
                <a:spcPts val="2800"/>
              </a:lnSpc>
              <a:spcBef>
                <a:spcPts val="1100"/>
              </a:spcBef>
              <a:spcAft>
                <a:spcPts val="0"/>
              </a:spcAft>
            </a:pPr>
            <a:r>
              <a:rPr lang="en-US" dirty="0"/>
              <a:t>Data sources to inform your planning can be found within our document that outlines the approach of these lessons </a:t>
            </a:r>
            <a:r>
              <a:rPr lang="en-US" i="1" dirty="0"/>
              <a:t>Evidence Review: Effective drug and alcohol education </a:t>
            </a:r>
            <a:r>
              <a:rPr lang="en-US" dirty="0"/>
              <a:t>including advice regarding how to talk to young people about addiction and problematic substance use.</a:t>
            </a:r>
          </a:p>
        </p:txBody>
      </p:sp>
      <p:sp>
        <p:nvSpPr>
          <p:cNvPr id="12" name="Title 11">
            <a:extLst>
              <a:ext uri="{FF2B5EF4-FFF2-40B4-BE49-F238E27FC236}">
                <a16:creationId xmlns:a16="http://schemas.microsoft.com/office/drawing/2014/main" id="{FC38B9C6-B310-00C2-0925-3DA1549DED16}"/>
              </a:ext>
            </a:extLst>
          </p:cNvPr>
          <p:cNvSpPr>
            <a:spLocks noGrp="1"/>
          </p:cNvSpPr>
          <p:nvPr>
            <p:ph type="title"/>
          </p:nvPr>
        </p:nvSpPr>
        <p:spPr>
          <a:xfrm>
            <a:off x="209979" y="580129"/>
            <a:ext cx="7498822" cy="694054"/>
          </a:xfrm>
        </p:spPr>
        <p:txBody>
          <a:bodyPr/>
          <a:lstStyle/>
          <a:p>
            <a:pPr>
              <a:lnSpc>
                <a:spcPts val="4300"/>
              </a:lnSpc>
            </a:pPr>
            <a:r>
              <a:rPr lang="en-GB" dirty="0"/>
              <a:t>Developing subject knowledge</a:t>
            </a:r>
            <a:endParaRPr lang="en-US" dirty="0"/>
          </a:p>
        </p:txBody>
      </p:sp>
    </p:spTree>
    <p:extLst>
      <p:ext uri="{BB962C8B-B14F-4D97-AF65-F5344CB8AC3E}">
        <p14:creationId xmlns:p14="http://schemas.microsoft.com/office/powerpoint/2010/main" val="39354077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8CD801F7-CFF5-4CC1-BA0F-8495ACEE7B1C}"/>
              </a:ext>
            </a:extLst>
          </p:cNvPr>
          <p:cNvSpPr>
            <a:spLocks noGrp="1"/>
          </p:cNvSpPr>
          <p:nvPr>
            <p:ph type="sldNum" sz="quarter" idx="4"/>
          </p:nvPr>
        </p:nvSpPr>
        <p:spPr>
          <a:prstGeom prst="rect">
            <a:avLst/>
          </a:prstGeom>
        </p:spPr>
        <p:txBody>
          <a:bodyPr vert="horz" lIns="91440" tIns="45720" rIns="91440" bIns="45720" rtlCol="0" anchor="ctr"/>
          <a:lstStyle>
            <a:lvl1pPr algn="r">
              <a:defRPr sz="1083">
                <a:solidFill>
                  <a:schemeClr val="tx1"/>
                </a:solidFill>
                <a:latin typeface="Century Gothic" panose="020B0502020202020204" pitchFamily="34" charset="0"/>
              </a:defRPr>
            </a:lvl1pPr>
          </a:lstStyle>
          <a:p>
            <a:r>
              <a:rPr lang="en-GB" dirty="0"/>
              <a:t>© PSHE Association 2025</a:t>
            </a:r>
          </a:p>
        </p:txBody>
      </p:sp>
      <p:sp>
        <p:nvSpPr>
          <p:cNvPr id="5" name="Content Placeholder 4">
            <a:extLst>
              <a:ext uri="{FF2B5EF4-FFF2-40B4-BE49-F238E27FC236}">
                <a16:creationId xmlns:a16="http://schemas.microsoft.com/office/drawing/2014/main" id="{F1FBCFA1-6283-9032-5858-B8C2F9781A65}"/>
              </a:ext>
            </a:extLst>
          </p:cNvPr>
          <p:cNvSpPr>
            <a:spLocks noGrp="1"/>
          </p:cNvSpPr>
          <p:nvPr>
            <p:ph sz="half" idx="12"/>
          </p:nvPr>
        </p:nvSpPr>
        <p:spPr>
          <a:xfrm>
            <a:off x="255579" y="1292812"/>
            <a:ext cx="3495309" cy="4650224"/>
          </a:xfrm>
        </p:spPr>
        <p:txBody>
          <a:bodyPr/>
          <a:lstStyle/>
          <a:p>
            <a:pPr>
              <a:lnSpc>
                <a:spcPts val="2800"/>
              </a:lnSpc>
            </a:pPr>
            <a:r>
              <a:rPr lang="en-US" dirty="0"/>
              <a:t>To learn about the potential consequences of drug production, sale and use, and support available for individuals with problematic substance use, including addiction and dependency.</a:t>
            </a:r>
          </a:p>
        </p:txBody>
      </p:sp>
      <p:sp>
        <p:nvSpPr>
          <p:cNvPr id="6" name="Content Placeholder 5">
            <a:extLst>
              <a:ext uri="{FF2B5EF4-FFF2-40B4-BE49-F238E27FC236}">
                <a16:creationId xmlns:a16="http://schemas.microsoft.com/office/drawing/2014/main" id="{E84B8912-EEB7-F52E-745A-3D184A1C6C25}"/>
              </a:ext>
            </a:extLst>
          </p:cNvPr>
          <p:cNvSpPr>
            <a:spLocks noGrp="1"/>
          </p:cNvSpPr>
          <p:nvPr>
            <p:ph sz="half" idx="13"/>
          </p:nvPr>
        </p:nvSpPr>
        <p:spPr>
          <a:xfrm>
            <a:off x="4067945" y="1292812"/>
            <a:ext cx="4577292" cy="4650224"/>
          </a:xfrm>
        </p:spPr>
        <p:txBody>
          <a:bodyPr/>
          <a:lstStyle/>
          <a:p>
            <a:pPr>
              <a:lnSpc>
                <a:spcPts val="2800"/>
              </a:lnSpc>
              <a:spcBef>
                <a:spcPts val="1100"/>
              </a:spcBef>
              <a:spcAft>
                <a:spcPts val="0"/>
              </a:spcAft>
            </a:pPr>
            <a:r>
              <a:rPr lang="en-US" dirty="0"/>
              <a:t>Students will be able to:</a:t>
            </a:r>
          </a:p>
          <a:p>
            <a:pPr marL="198000" indent="-198000">
              <a:lnSpc>
                <a:spcPts val="2800"/>
              </a:lnSpc>
              <a:spcBef>
                <a:spcPts val="1100"/>
              </a:spcBef>
              <a:spcAft>
                <a:spcPts val="0"/>
              </a:spcAft>
              <a:buFont typeface="Arial" panose="020B0604020202020204" pitchFamily="34" charset="0"/>
              <a:buChar char="•"/>
            </a:pPr>
            <a:r>
              <a:rPr lang="en-US" dirty="0"/>
              <a:t>describe the wider physical and psychological consequences of substance use</a:t>
            </a:r>
          </a:p>
          <a:p>
            <a:pPr marL="198000" indent="-198000">
              <a:lnSpc>
                <a:spcPts val="2800"/>
              </a:lnSpc>
              <a:spcBef>
                <a:spcPts val="1100"/>
              </a:spcBef>
              <a:spcAft>
                <a:spcPts val="0"/>
              </a:spcAft>
              <a:buFont typeface="Arial" panose="020B0604020202020204" pitchFamily="34" charset="0"/>
              <a:buChar char="•"/>
            </a:pPr>
            <a:r>
              <a:rPr lang="en-US" dirty="0"/>
              <a:t>explain what addiction/dependency is and how it can affect individuals </a:t>
            </a:r>
          </a:p>
          <a:p>
            <a:pPr marL="198000" indent="-198000">
              <a:lnSpc>
                <a:spcPts val="2800"/>
              </a:lnSpc>
              <a:spcBef>
                <a:spcPts val="1100"/>
              </a:spcBef>
              <a:spcAft>
                <a:spcPts val="0"/>
              </a:spcAft>
              <a:buFont typeface="Arial" panose="020B0604020202020204" pitchFamily="34" charset="0"/>
              <a:buChar char="•"/>
            </a:pPr>
            <a:r>
              <a:rPr lang="en-US" dirty="0"/>
              <a:t>identify sources of support and how to seek help for substance use and addiction</a:t>
            </a:r>
          </a:p>
          <a:p>
            <a:pPr marL="198000" indent="-198000">
              <a:lnSpc>
                <a:spcPts val="2800"/>
              </a:lnSpc>
              <a:spcBef>
                <a:spcPts val="1100"/>
              </a:spcBef>
              <a:spcAft>
                <a:spcPts val="0"/>
              </a:spcAft>
              <a:buFont typeface="Arial" panose="020B0604020202020204" pitchFamily="34" charset="0"/>
              <a:buChar char="•"/>
            </a:pPr>
            <a:r>
              <a:rPr lang="en-US" dirty="0"/>
              <a:t>evaluate and challenge potential barriers to seeking support</a:t>
            </a:r>
          </a:p>
        </p:txBody>
      </p:sp>
    </p:spTree>
    <p:extLst>
      <p:ext uri="{BB962C8B-B14F-4D97-AF65-F5344CB8AC3E}">
        <p14:creationId xmlns:p14="http://schemas.microsoft.com/office/powerpoint/2010/main" val="40209533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5AB4CDFE-E689-A536-61A5-915DDBE37E99}"/>
              </a:ext>
            </a:extLst>
          </p:cNvPr>
          <p:cNvSpPr>
            <a:spLocks noGrp="1"/>
          </p:cNvSpPr>
          <p:nvPr>
            <p:ph sz="half" idx="12"/>
          </p:nvPr>
        </p:nvSpPr>
        <p:spPr>
          <a:xfrm>
            <a:off x="5018405" y="1138882"/>
            <a:ext cx="4562158" cy="4573593"/>
          </a:xfrm>
        </p:spPr>
        <p:txBody>
          <a:bodyPr>
            <a:normAutofit fontScale="85000" lnSpcReduction="10000"/>
          </a:bodyPr>
          <a:lstStyle/>
          <a:p>
            <a:pPr marL="162000" indent="-162000">
              <a:buFont typeface="Arial" panose="020B0604020202020204" pitchFamily="34" charset="0"/>
              <a:buChar char="•"/>
            </a:pPr>
            <a:r>
              <a:rPr lang="en-GB" sz="1900" dirty="0">
                <a:effectLst/>
                <a:ea typeface="Calibri" panose="020F0502020204030204" pitchFamily="34" charset="0"/>
                <a:cs typeface="Times New Roman" panose="02020603050405020304" pitchFamily="18" charset="0"/>
              </a:rPr>
              <a:t>Box or envelope for questions</a:t>
            </a:r>
          </a:p>
          <a:p>
            <a:pPr marL="162000" indent="-162000">
              <a:buFont typeface="Arial" panose="020B0604020202020204" pitchFamily="34" charset="0"/>
              <a:buChar char="•"/>
            </a:pPr>
            <a:r>
              <a:rPr lang="en-US" sz="1900" dirty="0">
                <a:ea typeface="Calibri" panose="020F0502020204030204" pitchFamily="34" charset="0"/>
                <a:cs typeface="Times New Roman" panose="02020603050405020304" pitchFamily="18" charset="0"/>
              </a:rPr>
              <a:t>Resource 1: </a:t>
            </a:r>
            <a:r>
              <a:rPr lang="en-US" sz="1900" i="1" dirty="0">
                <a:ea typeface="Calibri" panose="020F0502020204030204" pitchFamily="34" charset="0"/>
                <a:cs typeface="Times New Roman" panose="02020603050405020304" pitchFamily="18" charset="0"/>
              </a:rPr>
              <a:t>Road map </a:t>
            </a:r>
            <a:r>
              <a:rPr lang="en-US" sz="1900" dirty="0">
                <a:ea typeface="Calibri" panose="020F0502020204030204" pitchFamily="34" charset="0"/>
                <a:cs typeface="Times New Roman" panose="02020603050405020304" pitchFamily="18" charset="0"/>
              </a:rPr>
              <a:t>[one per student]</a:t>
            </a:r>
          </a:p>
          <a:p>
            <a:pPr marL="162000" indent="-162000">
              <a:buFont typeface="Arial" panose="020B0604020202020204" pitchFamily="34" charset="0"/>
              <a:buChar char="•"/>
            </a:pPr>
            <a:r>
              <a:rPr lang="en-US" sz="1900" dirty="0">
                <a:ea typeface="Calibri" panose="020F0502020204030204" pitchFamily="34" charset="0"/>
                <a:cs typeface="Times New Roman" panose="02020603050405020304" pitchFamily="18" charset="0"/>
              </a:rPr>
              <a:t>Resource 1a: </a:t>
            </a:r>
            <a:r>
              <a:rPr lang="en-US" sz="1900" i="1" dirty="0">
                <a:ea typeface="Calibri" panose="020F0502020204030204" pitchFamily="34" charset="0"/>
                <a:cs typeface="Times New Roman" panose="02020603050405020304" pitchFamily="18" charset="0"/>
              </a:rPr>
              <a:t>Road map – teacher answers </a:t>
            </a:r>
            <a:r>
              <a:rPr lang="en-US" sz="1900" dirty="0">
                <a:ea typeface="Calibri" panose="020F0502020204030204" pitchFamily="34" charset="0"/>
                <a:cs typeface="Times New Roman" panose="02020603050405020304" pitchFamily="18" charset="0"/>
              </a:rPr>
              <a:t>[teacher copy]</a:t>
            </a:r>
          </a:p>
          <a:p>
            <a:pPr marL="162000" indent="-162000">
              <a:buFont typeface="Arial" panose="020B0604020202020204" pitchFamily="34" charset="0"/>
              <a:buChar char="•"/>
            </a:pPr>
            <a:r>
              <a:rPr lang="en-US" sz="1900" dirty="0">
                <a:ea typeface="Calibri" panose="020F0502020204030204" pitchFamily="34" charset="0"/>
                <a:cs typeface="Times New Roman" panose="02020603050405020304" pitchFamily="18" charset="0"/>
              </a:rPr>
              <a:t>Resource 2: </a:t>
            </a:r>
            <a:r>
              <a:rPr lang="en-US" sz="1900" i="1" dirty="0">
                <a:ea typeface="Calibri" panose="020F0502020204030204" pitchFamily="34" charset="0"/>
                <a:cs typeface="Times New Roman" panose="02020603050405020304" pitchFamily="18" charset="0"/>
              </a:rPr>
              <a:t>Information sheets </a:t>
            </a:r>
            <a:br>
              <a:rPr lang="en-US" sz="1900" i="1" dirty="0">
                <a:ea typeface="Calibri" panose="020F0502020204030204" pitchFamily="34" charset="0"/>
                <a:cs typeface="Times New Roman" panose="02020603050405020304" pitchFamily="18" charset="0"/>
              </a:rPr>
            </a:br>
            <a:r>
              <a:rPr lang="en-US" sz="1900" dirty="0">
                <a:ea typeface="Calibri" panose="020F0502020204030204" pitchFamily="34" charset="0"/>
                <a:cs typeface="Times New Roman" panose="02020603050405020304" pitchFamily="18" charset="0"/>
              </a:rPr>
              <a:t>[one per class]</a:t>
            </a:r>
          </a:p>
          <a:p>
            <a:pPr marL="162000" indent="-162000">
              <a:buFont typeface="Arial" panose="020B0604020202020204" pitchFamily="34" charset="0"/>
              <a:buChar char="•"/>
            </a:pPr>
            <a:r>
              <a:rPr lang="en-US" sz="1900" dirty="0">
                <a:ea typeface="Calibri" panose="020F0502020204030204" pitchFamily="34" charset="0"/>
                <a:cs typeface="Times New Roman" panose="02020603050405020304" pitchFamily="18" charset="0"/>
              </a:rPr>
              <a:t>Resource 3: </a:t>
            </a:r>
            <a:r>
              <a:rPr lang="en-US" sz="1900" i="1" dirty="0">
                <a:ea typeface="Calibri" panose="020F0502020204030204" pitchFamily="34" charset="0"/>
                <a:cs typeface="Times New Roman" panose="02020603050405020304" pitchFamily="18" charset="0"/>
              </a:rPr>
              <a:t>Seeking support </a:t>
            </a:r>
            <a:r>
              <a:rPr lang="en-US" sz="1900" dirty="0">
                <a:ea typeface="Calibri" panose="020F0502020204030204" pitchFamily="34" charset="0"/>
                <a:cs typeface="Times New Roman" panose="02020603050405020304" pitchFamily="18" charset="0"/>
              </a:rPr>
              <a:t>[one per pair]</a:t>
            </a:r>
          </a:p>
          <a:p>
            <a:pPr marL="162000" indent="-162000">
              <a:buFont typeface="Arial" panose="020B0604020202020204" pitchFamily="34" charset="0"/>
              <a:buChar char="•"/>
            </a:pPr>
            <a:r>
              <a:rPr lang="en-US" sz="1900" dirty="0">
                <a:ea typeface="Calibri" panose="020F0502020204030204" pitchFamily="34" charset="0"/>
                <a:cs typeface="Times New Roman" panose="02020603050405020304" pitchFamily="18" charset="0"/>
              </a:rPr>
              <a:t>Resource 4: </a:t>
            </a:r>
            <a:r>
              <a:rPr lang="en-US" sz="1900" i="1" dirty="0">
                <a:ea typeface="Calibri" panose="020F0502020204030204" pitchFamily="34" charset="0"/>
                <a:cs typeface="Times New Roman" panose="02020603050405020304" pitchFamily="18" charset="0"/>
              </a:rPr>
              <a:t>Diamond 9</a:t>
            </a:r>
            <a:r>
              <a:rPr lang="en-US" sz="1900" dirty="0">
                <a:ea typeface="Calibri" panose="020F0502020204030204" pitchFamily="34" charset="0"/>
                <a:cs typeface="Times New Roman" panose="02020603050405020304" pitchFamily="18" charset="0"/>
              </a:rPr>
              <a:t> [one cut up set per small group]</a:t>
            </a:r>
          </a:p>
          <a:p>
            <a:pPr marL="162000" indent="-162000">
              <a:buFont typeface="Arial" panose="020B0604020202020204" pitchFamily="34" charset="0"/>
              <a:buChar char="•"/>
            </a:pPr>
            <a:r>
              <a:rPr lang="en-US" sz="1900" dirty="0">
                <a:ea typeface="Calibri" panose="020F0502020204030204" pitchFamily="34" charset="0"/>
                <a:cs typeface="Times New Roman" panose="02020603050405020304" pitchFamily="18" charset="0"/>
              </a:rPr>
              <a:t>Students’ baseline assessment activities from lesson 1 [Lesson 1, Resource 1: </a:t>
            </a:r>
            <a:r>
              <a:rPr lang="en-US" sz="1900" i="1" dirty="0">
                <a:ea typeface="Calibri" panose="020F0502020204030204" pitchFamily="34" charset="0"/>
                <a:cs typeface="Times New Roman" panose="02020603050405020304" pitchFamily="18" charset="0"/>
              </a:rPr>
              <a:t>Four key questions</a:t>
            </a:r>
            <a:r>
              <a:rPr lang="en-US" sz="1900" dirty="0">
                <a:ea typeface="Calibri" panose="020F0502020204030204" pitchFamily="34" charset="0"/>
                <a:cs typeface="Times New Roman" panose="02020603050405020304" pitchFamily="18" charset="0"/>
              </a:rPr>
              <a:t>]</a:t>
            </a:r>
          </a:p>
          <a:p>
            <a:endParaRPr lang="en-GB" sz="1800" dirty="0">
              <a:ea typeface="Calibri" panose="020F0502020204030204" pitchFamily="34" charset="0"/>
              <a:cs typeface="Times New Roman" panose="02020603050405020304" pitchFamily="18" charset="0"/>
            </a:endParaRPr>
          </a:p>
        </p:txBody>
      </p:sp>
      <p:sp>
        <p:nvSpPr>
          <p:cNvPr id="6" name="Slide Number Placeholder 5">
            <a:extLst>
              <a:ext uri="{FF2B5EF4-FFF2-40B4-BE49-F238E27FC236}">
                <a16:creationId xmlns:a16="http://schemas.microsoft.com/office/drawing/2014/main" id="{7DDEB449-AF80-3F40-DE9B-1645C56CA84F}"/>
              </a:ext>
            </a:extLst>
          </p:cNvPr>
          <p:cNvSpPr>
            <a:spLocks noGrp="1"/>
          </p:cNvSpPr>
          <p:nvPr>
            <p:ph type="sldNum" sz="quarter" idx="4"/>
          </p:nvPr>
        </p:nvSpPr>
        <p:spPr>
          <a:prstGeom prst="rect">
            <a:avLst/>
          </a:prstGeom>
        </p:spPr>
        <p:txBody>
          <a:bodyPr vert="horz" lIns="91440" tIns="45720" rIns="91440" bIns="45720" rtlCol="0" anchor="ctr"/>
          <a:lstStyle>
            <a:lvl1pPr algn="r">
              <a:defRPr sz="1083">
                <a:solidFill>
                  <a:schemeClr val="tx1"/>
                </a:solidFill>
                <a:latin typeface="Century Gothic" panose="020B0502020202020204" pitchFamily="34" charset="0"/>
              </a:defRPr>
            </a:lvl1pPr>
          </a:lstStyle>
          <a:p>
            <a:r>
              <a:rPr lang="en-GB" dirty="0"/>
              <a:t>© PSHE Association 2025</a:t>
            </a:r>
          </a:p>
        </p:txBody>
      </p:sp>
    </p:spTree>
    <p:extLst>
      <p:ext uri="{BB962C8B-B14F-4D97-AF65-F5344CB8AC3E}">
        <p14:creationId xmlns:p14="http://schemas.microsoft.com/office/powerpoint/2010/main" val="9341968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3180C3-C45D-8953-A402-38BF7B4934A0}"/>
              </a:ext>
            </a:extLst>
          </p:cNvPr>
          <p:cNvSpPr>
            <a:spLocks noGrp="1"/>
          </p:cNvSpPr>
          <p:nvPr>
            <p:ph type="title"/>
          </p:nvPr>
        </p:nvSpPr>
        <p:spPr>
          <a:xfrm>
            <a:off x="205987" y="592977"/>
            <a:ext cx="7498822" cy="694054"/>
          </a:xfrm>
        </p:spPr>
        <p:txBody>
          <a:bodyPr/>
          <a:lstStyle/>
          <a:p>
            <a:r>
              <a:rPr lang="en-GB" sz="4000"/>
              <a:t>Lesson summary</a:t>
            </a:r>
            <a:endParaRPr lang="en-US"/>
          </a:p>
        </p:txBody>
      </p:sp>
      <p:graphicFrame>
        <p:nvGraphicFramePr>
          <p:cNvPr id="3" name="Table 2">
            <a:extLst>
              <a:ext uri="{FF2B5EF4-FFF2-40B4-BE49-F238E27FC236}">
                <a16:creationId xmlns:a16="http://schemas.microsoft.com/office/drawing/2014/main" id="{09D9BA57-D907-9617-004A-5DFDB57B9A36}"/>
              </a:ext>
            </a:extLst>
          </p:cNvPr>
          <p:cNvGraphicFramePr>
            <a:graphicFrameLocks noGrp="1"/>
          </p:cNvGraphicFramePr>
          <p:nvPr>
            <p:extLst>
              <p:ext uri="{D42A27DB-BD31-4B8C-83A1-F6EECF244321}">
                <p14:modId xmlns:p14="http://schemas.microsoft.com/office/powerpoint/2010/main" val="3767082522"/>
              </p:ext>
            </p:extLst>
          </p:nvPr>
        </p:nvGraphicFramePr>
        <p:xfrm>
          <a:off x="324104" y="1403816"/>
          <a:ext cx="9245600" cy="4861206"/>
        </p:xfrm>
        <a:graphic>
          <a:graphicData uri="http://schemas.openxmlformats.org/drawingml/2006/table">
            <a:tbl>
              <a:tblPr firstRow="1" bandRow="1">
                <a:tableStyleId>{F5AB1C69-6EDB-4FF4-983F-18BD219EF322}</a:tableStyleId>
              </a:tblPr>
              <a:tblGrid>
                <a:gridCol w="1492664">
                  <a:extLst>
                    <a:ext uri="{9D8B030D-6E8A-4147-A177-3AD203B41FA5}">
                      <a16:colId xmlns:a16="http://schemas.microsoft.com/office/drawing/2014/main" val="2495411842"/>
                    </a:ext>
                  </a:extLst>
                </a:gridCol>
                <a:gridCol w="7047714">
                  <a:extLst>
                    <a:ext uri="{9D8B030D-6E8A-4147-A177-3AD203B41FA5}">
                      <a16:colId xmlns:a16="http://schemas.microsoft.com/office/drawing/2014/main" val="3888252853"/>
                    </a:ext>
                  </a:extLst>
                </a:gridCol>
                <a:gridCol w="705222">
                  <a:extLst>
                    <a:ext uri="{9D8B030D-6E8A-4147-A177-3AD203B41FA5}">
                      <a16:colId xmlns:a16="http://schemas.microsoft.com/office/drawing/2014/main" val="1961446416"/>
                    </a:ext>
                  </a:extLst>
                </a:gridCol>
              </a:tblGrid>
              <a:tr h="581036">
                <a:tc>
                  <a:txBody>
                    <a:bodyPr/>
                    <a:lstStyle/>
                    <a:p>
                      <a:pPr marL="0" indent="0" algn="l">
                        <a:lnSpc>
                          <a:spcPts val="1500"/>
                        </a:lnSpc>
                        <a:spcBef>
                          <a:spcPts val="700"/>
                        </a:spcBef>
                        <a:buFont typeface="Arial" panose="020B0604020202020204" pitchFamily="34" charset="0"/>
                        <a:buNone/>
                      </a:pPr>
                      <a:r>
                        <a:rPr lang="en-GB" sz="1400" dirty="0">
                          <a:solidFill>
                            <a:schemeClr val="accent2"/>
                          </a:solidFill>
                          <a:latin typeface="Century Gothic" panose="020B0502020202020204" pitchFamily="34" charset="0"/>
                        </a:rPr>
                        <a:t>Activity</a:t>
                      </a:r>
                    </a:p>
                  </a:txBody>
                  <a:tcPr marL="0" marR="72000" marT="72000" marB="72000" anchor="ctr">
                    <a:lnL w="6350" cap="flat" cmpd="sng" algn="ctr">
                      <a:noFill/>
                      <a:prstDash val="solid"/>
                      <a:round/>
                      <a:headEnd type="none" w="med" len="med"/>
                      <a:tailEnd type="none" w="med" len="med"/>
                    </a:lnL>
                    <a:lnR w="12700" cmpd="sng">
                      <a:noFill/>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ts val="1500"/>
                        </a:lnSpc>
                        <a:spcBef>
                          <a:spcPts val="700"/>
                        </a:spcBef>
                      </a:pPr>
                      <a:r>
                        <a:rPr lang="en-GB" sz="1400" dirty="0">
                          <a:solidFill>
                            <a:schemeClr val="accent2"/>
                          </a:solidFill>
                          <a:latin typeface="Century Gothic" panose="020B0502020202020204" pitchFamily="34" charset="0"/>
                        </a:rPr>
                        <a:t>Description</a:t>
                      </a:r>
                    </a:p>
                  </a:txBody>
                  <a:tcPr marL="0" marR="72000" marT="72000" marB="72000" anchor="ctr">
                    <a:lnL w="12700" cmpd="sng">
                      <a:noFill/>
                    </a:lnL>
                    <a:lnR w="12700" cmpd="sng">
                      <a:noFill/>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ts val="1500"/>
                        </a:lnSpc>
                        <a:spcBef>
                          <a:spcPts val="700"/>
                        </a:spcBef>
                      </a:pPr>
                      <a:r>
                        <a:rPr lang="en-GB" sz="1400" dirty="0">
                          <a:solidFill>
                            <a:schemeClr val="accent2"/>
                          </a:solidFill>
                          <a:latin typeface="Century Gothic" panose="020B0502020202020204" pitchFamily="34" charset="0"/>
                        </a:rPr>
                        <a:t>Timing</a:t>
                      </a:r>
                    </a:p>
                  </a:txBody>
                  <a:tcPr marL="72000" marR="0" marT="72000" marB="72000" anchor="ctr">
                    <a:lnL w="12700" cmpd="sng">
                      <a:noFill/>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88068731"/>
                  </a:ext>
                </a:extLst>
              </a:tr>
              <a:tr h="344081">
                <a:tc>
                  <a:txBody>
                    <a:bodyPr/>
                    <a:lstStyle/>
                    <a:p>
                      <a:pPr marL="0" indent="0">
                        <a:lnSpc>
                          <a:spcPts val="1600"/>
                        </a:lnSpc>
                        <a:spcBef>
                          <a:spcPts val="700"/>
                        </a:spcBef>
                        <a:buFont typeface="Arial" panose="020B0604020202020204" pitchFamily="34" charset="0"/>
                        <a:buNone/>
                      </a:pPr>
                      <a:r>
                        <a:rPr lang="en-GB" sz="1200" b="0" dirty="0">
                          <a:solidFill>
                            <a:schemeClr val="tx1"/>
                          </a:solidFill>
                          <a:latin typeface="Century Gothic" panose="020B0502020202020204" pitchFamily="34" charset="0"/>
                        </a:rPr>
                        <a:t>Introduction</a:t>
                      </a:r>
                    </a:p>
                  </a:txBody>
                  <a:tcPr marL="0" marR="72000" marT="72000" marB="72000">
                    <a:lnL w="9525" cap="flat" cmpd="sng" algn="ctr">
                      <a:noFill/>
                      <a:prstDash val="solid"/>
                      <a:round/>
                      <a:headEnd type="none" w="med" len="med"/>
                      <a:tailEnd type="none" w="med" len="med"/>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600"/>
                        </a:lnSpc>
                        <a:spcBef>
                          <a:spcPts val="700"/>
                        </a:spcBef>
                        <a:spcAft>
                          <a:spcPts val="600"/>
                        </a:spcAft>
                      </a:pPr>
                      <a:r>
                        <a:rPr lang="en-GB" sz="1200" dirty="0">
                          <a:solidFill>
                            <a:schemeClr val="tx1"/>
                          </a:solidFill>
                          <a:effectLst/>
                          <a:latin typeface="Century Gothic" panose="020B0502020202020204" pitchFamily="34" charset="0"/>
                          <a:ea typeface="Lato" panose="020B0604020202020204" charset="0"/>
                          <a:cs typeface="Lato" panose="020B0604020202020204" charset="0"/>
                        </a:rPr>
                        <a:t>Introduce learning objective and outcomes and revisit ground rules.</a:t>
                      </a:r>
                    </a:p>
                  </a:txBody>
                  <a:tcPr marL="0">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ts val="1600"/>
                        </a:lnSpc>
                        <a:spcBef>
                          <a:spcPts val="700"/>
                        </a:spcBef>
                      </a:pPr>
                      <a:r>
                        <a:rPr lang="en-GB" sz="1200" dirty="0">
                          <a:solidFill>
                            <a:schemeClr val="tx1"/>
                          </a:solidFill>
                          <a:latin typeface="Century Gothic" panose="020B0502020202020204" pitchFamily="34" charset="0"/>
                        </a:rPr>
                        <a:t>2 mins</a:t>
                      </a:r>
                    </a:p>
                  </a:txBody>
                  <a:tcPr marL="72000" marR="0" marT="72000" marB="72000">
                    <a:lnL w="12700" cmpd="sng">
                      <a:noFill/>
                    </a:lnL>
                    <a:lnR w="9525"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09017373"/>
                  </a:ext>
                </a:extLst>
              </a:tr>
              <a:tr h="548497">
                <a:tc>
                  <a:txBody>
                    <a:bodyPr/>
                    <a:lstStyle/>
                    <a:p>
                      <a:pPr marL="0" indent="0">
                        <a:lnSpc>
                          <a:spcPts val="1600"/>
                        </a:lnSpc>
                        <a:spcBef>
                          <a:spcPts val="700"/>
                        </a:spcBef>
                        <a:buFont typeface="Arial" panose="020B0604020202020204" pitchFamily="34" charset="0"/>
                        <a:buNone/>
                      </a:pPr>
                      <a:r>
                        <a:rPr lang="en-GB" sz="1200" b="0" dirty="0">
                          <a:solidFill>
                            <a:schemeClr val="tx1"/>
                          </a:solidFill>
                          <a:latin typeface="Century Gothic" panose="020B0502020202020204" pitchFamily="34" charset="0"/>
                        </a:rPr>
                        <a:t>Baseline assessment activity</a:t>
                      </a:r>
                    </a:p>
                  </a:txBody>
                  <a:tcPr marL="0" marR="72000" marT="72000" marB="72000">
                    <a:lnL w="9525" cap="flat" cmpd="sng" algn="ctr">
                      <a:noFill/>
                      <a:prstDash val="solid"/>
                      <a:round/>
                      <a:headEnd type="none" w="med" len="med"/>
                      <a:tailEnd type="none" w="med" len="med"/>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600"/>
                        </a:lnSpc>
                        <a:spcBef>
                          <a:spcPts val="700"/>
                        </a:spcBef>
                        <a:spcAft>
                          <a:spcPts val="600"/>
                        </a:spcAft>
                      </a:pPr>
                      <a:r>
                        <a:rPr lang="en-US" sz="1200" dirty="0">
                          <a:solidFill>
                            <a:schemeClr val="tx1"/>
                          </a:solidFill>
                          <a:effectLst/>
                          <a:latin typeface="Century Gothic" panose="020B0502020202020204" pitchFamily="34" charset="0"/>
                          <a:ea typeface="Lato" panose="020B0604020202020204" charset="0"/>
                          <a:cs typeface="Lato" panose="020B0604020202020204" charset="0"/>
                        </a:rPr>
                        <a:t>Students respond to a question to establish their starting points. </a:t>
                      </a:r>
                    </a:p>
                  </a:txBody>
                  <a:tcPr marL="0">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ts val="1600"/>
                        </a:lnSpc>
                        <a:spcBef>
                          <a:spcPts val="700"/>
                        </a:spcBef>
                      </a:pPr>
                      <a:r>
                        <a:rPr lang="en-US" sz="1200" dirty="0">
                          <a:solidFill>
                            <a:schemeClr val="tx1"/>
                          </a:solidFill>
                          <a:latin typeface="Century Gothic" panose="020B0502020202020204" pitchFamily="34" charset="0"/>
                        </a:rPr>
                        <a:t>8 mins</a:t>
                      </a:r>
                      <a:endParaRPr lang="en-GB" sz="1200" dirty="0">
                        <a:solidFill>
                          <a:schemeClr val="tx1"/>
                        </a:solidFill>
                        <a:latin typeface="Century Gothic" panose="020B0502020202020204" pitchFamily="34" charset="0"/>
                      </a:endParaRPr>
                    </a:p>
                  </a:txBody>
                  <a:tcPr marL="72000" marR="0" marT="72000" marB="72000">
                    <a:lnL w="12700" cmpd="sng">
                      <a:noFill/>
                    </a:lnL>
                    <a:lnR w="9525"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90075071"/>
                  </a:ext>
                </a:extLst>
              </a:tr>
              <a:tr h="548497">
                <a:tc>
                  <a:txBody>
                    <a:bodyPr/>
                    <a:lstStyle/>
                    <a:p>
                      <a:pPr marL="0" indent="0">
                        <a:lnSpc>
                          <a:spcPts val="1600"/>
                        </a:lnSpc>
                        <a:spcBef>
                          <a:spcPts val="700"/>
                        </a:spcBef>
                        <a:buFont typeface="Arial" panose="020B0604020202020204" pitchFamily="34" charset="0"/>
                        <a:buNone/>
                      </a:pPr>
                      <a:r>
                        <a:rPr lang="en-US" sz="1200" b="0" dirty="0">
                          <a:solidFill>
                            <a:schemeClr val="tx1"/>
                          </a:solidFill>
                          <a:latin typeface="Century Gothic" panose="020B0502020202020204" pitchFamily="34" charset="0"/>
                        </a:rPr>
                        <a:t>Substance use disorder</a:t>
                      </a:r>
                      <a:endParaRPr lang="en-GB" sz="1200" b="0" dirty="0">
                        <a:solidFill>
                          <a:schemeClr val="tx1"/>
                        </a:solidFill>
                        <a:latin typeface="Century Gothic" panose="020B0502020202020204" pitchFamily="34" charset="0"/>
                      </a:endParaRPr>
                    </a:p>
                  </a:txBody>
                  <a:tcPr marL="0" marR="72000" marT="72000" marB="72000">
                    <a:lnL w="9525" cap="flat" cmpd="sng" algn="ctr">
                      <a:noFill/>
                      <a:prstDash val="solid"/>
                      <a:round/>
                      <a:headEnd type="none" w="med" len="med"/>
                      <a:tailEnd type="none" w="med" len="med"/>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600"/>
                        </a:lnSpc>
                        <a:spcBef>
                          <a:spcPts val="700"/>
                        </a:spcBef>
                        <a:spcAft>
                          <a:spcPts val="600"/>
                        </a:spcAft>
                      </a:pPr>
                      <a:r>
                        <a:rPr lang="en-US" sz="1200" dirty="0">
                          <a:solidFill>
                            <a:schemeClr val="tx1"/>
                          </a:solidFill>
                          <a:effectLst/>
                          <a:latin typeface="Century Gothic" panose="020B0502020202020204" pitchFamily="34" charset="0"/>
                          <a:ea typeface="Lato" panose="020B0604020202020204" charset="0"/>
                          <a:cs typeface="Lato" panose="020B0604020202020204" charset="0"/>
                        </a:rPr>
                        <a:t>Students identify features of substance use disorder. </a:t>
                      </a:r>
                    </a:p>
                  </a:txBody>
                  <a:tcPr marL="0">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ts val="1600"/>
                        </a:lnSpc>
                        <a:spcBef>
                          <a:spcPts val="700"/>
                        </a:spcBef>
                      </a:pPr>
                      <a:r>
                        <a:rPr lang="en-US" sz="1200" dirty="0">
                          <a:solidFill>
                            <a:schemeClr val="tx1"/>
                          </a:solidFill>
                          <a:latin typeface="Century Gothic" panose="020B0502020202020204" pitchFamily="34" charset="0"/>
                        </a:rPr>
                        <a:t>5 mins</a:t>
                      </a:r>
                      <a:endParaRPr lang="en-GB" sz="1200" dirty="0">
                        <a:solidFill>
                          <a:schemeClr val="tx1"/>
                        </a:solidFill>
                        <a:latin typeface="Century Gothic" panose="020B0502020202020204" pitchFamily="34" charset="0"/>
                      </a:endParaRPr>
                    </a:p>
                  </a:txBody>
                  <a:tcPr marL="72000" marR="0" marT="72000" marB="72000">
                    <a:lnL w="12700" cmpd="sng">
                      <a:noFill/>
                    </a:lnL>
                    <a:lnR w="9525"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44210135"/>
                  </a:ext>
                </a:extLst>
              </a:tr>
              <a:tr h="492098">
                <a:tc>
                  <a:txBody>
                    <a:bodyPr/>
                    <a:lstStyle/>
                    <a:p>
                      <a:pPr marL="0" indent="0">
                        <a:lnSpc>
                          <a:spcPts val="1600"/>
                        </a:lnSpc>
                        <a:spcBef>
                          <a:spcPts val="700"/>
                        </a:spcBef>
                        <a:buFont typeface="Arial" panose="020B0604020202020204" pitchFamily="34" charset="0"/>
                        <a:buNone/>
                      </a:pPr>
                      <a:r>
                        <a:rPr lang="en-US" sz="1200" b="0" dirty="0">
                          <a:solidFill>
                            <a:schemeClr val="tx1"/>
                          </a:solidFill>
                          <a:latin typeface="Century Gothic" panose="020B0502020202020204" pitchFamily="34" charset="0"/>
                        </a:rPr>
                        <a:t>Road map</a:t>
                      </a:r>
                      <a:endParaRPr lang="en-GB" sz="1200" b="0" dirty="0">
                        <a:solidFill>
                          <a:schemeClr val="tx1"/>
                        </a:solidFill>
                        <a:latin typeface="Century Gothic" panose="020B0502020202020204" pitchFamily="34" charset="0"/>
                      </a:endParaRPr>
                    </a:p>
                  </a:txBody>
                  <a:tcPr marL="0" marR="72000" marT="72000" marB="72000">
                    <a:lnL w="9525" cap="flat" cmpd="sng" algn="ctr">
                      <a:noFill/>
                      <a:prstDash val="solid"/>
                      <a:round/>
                      <a:headEnd type="none" w="med" len="med"/>
                      <a:tailEnd type="none" w="med" len="med"/>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600"/>
                        </a:lnSpc>
                        <a:spcBef>
                          <a:spcPts val="700"/>
                        </a:spcBef>
                        <a:spcAft>
                          <a:spcPts val="600"/>
                        </a:spcAft>
                      </a:pPr>
                      <a:r>
                        <a:rPr lang="en-US" sz="1200" dirty="0">
                          <a:solidFill>
                            <a:schemeClr val="tx1"/>
                          </a:solidFill>
                          <a:effectLst/>
                          <a:latin typeface="Century Gothic" panose="020B0502020202020204" pitchFamily="34" charset="0"/>
                          <a:ea typeface="Lato" panose="020B0604020202020204" charset="0"/>
                          <a:cs typeface="Lato" panose="020B0604020202020204" charset="0"/>
                        </a:rPr>
                        <a:t>Students explore the journey of a drug, from production to use, considering </a:t>
                      </a:r>
                      <a:br>
                        <a:rPr lang="en-US" sz="1200" dirty="0">
                          <a:solidFill>
                            <a:schemeClr val="tx1"/>
                          </a:solidFill>
                          <a:effectLst/>
                          <a:latin typeface="Century Gothic" panose="020B0502020202020204" pitchFamily="34" charset="0"/>
                          <a:ea typeface="Lato" panose="020B0604020202020204" charset="0"/>
                          <a:cs typeface="Lato" panose="020B0604020202020204" charset="0"/>
                        </a:rPr>
                      </a:br>
                      <a:r>
                        <a:rPr lang="en-US" sz="1200" dirty="0">
                          <a:solidFill>
                            <a:schemeClr val="tx1"/>
                          </a:solidFill>
                          <a:effectLst/>
                          <a:latin typeface="Century Gothic" panose="020B0502020202020204" pitchFamily="34" charset="0"/>
                          <a:ea typeface="Lato" panose="020B0604020202020204" charset="0"/>
                          <a:cs typeface="Lato" panose="020B0604020202020204" charset="0"/>
                        </a:rPr>
                        <a:t>the impact at each stage.</a:t>
                      </a:r>
                    </a:p>
                  </a:txBody>
                  <a:tcPr marL="0">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ts val="1600"/>
                        </a:lnSpc>
                        <a:spcBef>
                          <a:spcPts val="700"/>
                        </a:spcBef>
                      </a:pPr>
                      <a:r>
                        <a:rPr lang="en-US" sz="1200" dirty="0">
                          <a:solidFill>
                            <a:schemeClr val="tx1"/>
                          </a:solidFill>
                          <a:latin typeface="Century Gothic" panose="020B0502020202020204" pitchFamily="34" charset="0"/>
                        </a:rPr>
                        <a:t>10 mins</a:t>
                      </a:r>
                      <a:endParaRPr lang="en-GB" sz="1200" dirty="0">
                        <a:solidFill>
                          <a:schemeClr val="tx1"/>
                        </a:solidFill>
                        <a:latin typeface="Century Gothic" panose="020B0502020202020204" pitchFamily="34" charset="0"/>
                      </a:endParaRPr>
                    </a:p>
                  </a:txBody>
                  <a:tcPr marL="72000" marR="0" marT="72000" marB="72000">
                    <a:lnL w="12700" cmpd="sng">
                      <a:noFill/>
                    </a:lnL>
                    <a:lnR w="9525"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49879350"/>
                  </a:ext>
                </a:extLst>
              </a:tr>
              <a:tr h="497089">
                <a:tc>
                  <a:txBody>
                    <a:bodyPr/>
                    <a:lstStyle/>
                    <a:p>
                      <a:pPr marL="0" indent="0">
                        <a:lnSpc>
                          <a:spcPts val="1600"/>
                        </a:lnSpc>
                        <a:spcBef>
                          <a:spcPts val="700"/>
                        </a:spcBef>
                        <a:buFont typeface="Arial" panose="020B0604020202020204" pitchFamily="34" charset="0"/>
                        <a:buNone/>
                      </a:pPr>
                      <a:r>
                        <a:rPr lang="en-US" sz="1200" b="0" dirty="0">
                          <a:solidFill>
                            <a:schemeClr val="tx1"/>
                          </a:solidFill>
                          <a:latin typeface="Century Gothic" panose="020B0502020202020204" pitchFamily="34" charset="0"/>
                        </a:rPr>
                        <a:t>Seeking support</a:t>
                      </a:r>
                      <a:endParaRPr lang="en-GB" sz="1200" b="0" dirty="0">
                        <a:solidFill>
                          <a:schemeClr val="tx1"/>
                        </a:solidFill>
                        <a:latin typeface="Century Gothic" panose="020B0502020202020204" pitchFamily="34" charset="0"/>
                      </a:endParaRPr>
                    </a:p>
                  </a:txBody>
                  <a:tcPr marL="0" marR="72000" marT="72000" marB="72000">
                    <a:lnL w="9525" cap="flat" cmpd="sng" algn="ctr">
                      <a:noFill/>
                      <a:prstDash val="solid"/>
                      <a:round/>
                      <a:headEnd type="none" w="med" len="med"/>
                      <a:tailEnd type="none" w="med" len="med"/>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600"/>
                        </a:lnSpc>
                        <a:spcBef>
                          <a:spcPts val="700"/>
                        </a:spcBef>
                        <a:spcAft>
                          <a:spcPts val="600"/>
                        </a:spcAft>
                      </a:pPr>
                      <a:r>
                        <a:rPr lang="en-US" sz="1200" dirty="0">
                          <a:solidFill>
                            <a:schemeClr val="tx1"/>
                          </a:solidFill>
                          <a:effectLst/>
                          <a:latin typeface="Century Gothic" panose="020B0502020202020204" pitchFamily="34" charset="0"/>
                          <a:ea typeface="Lato" panose="020B0604020202020204" charset="0"/>
                          <a:cs typeface="Lato" panose="020B0604020202020204" charset="0"/>
                        </a:rPr>
                        <a:t>Class review scenarios and support services, before giving advice to </a:t>
                      </a:r>
                      <a:br>
                        <a:rPr lang="en-US" sz="1200" dirty="0">
                          <a:solidFill>
                            <a:schemeClr val="tx1"/>
                          </a:solidFill>
                          <a:effectLst/>
                          <a:latin typeface="Century Gothic" panose="020B0502020202020204" pitchFamily="34" charset="0"/>
                          <a:ea typeface="Lato" panose="020B0604020202020204" charset="0"/>
                          <a:cs typeface="Lato" panose="020B0604020202020204" charset="0"/>
                        </a:rPr>
                      </a:br>
                      <a:r>
                        <a:rPr lang="en-US" sz="1200" dirty="0">
                          <a:solidFill>
                            <a:schemeClr val="tx1"/>
                          </a:solidFill>
                          <a:effectLst/>
                          <a:latin typeface="Century Gothic" panose="020B0502020202020204" pitchFamily="34" charset="0"/>
                          <a:ea typeface="Lato" panose="020B0604020202020204" charset="0"/>
                          <a:cs typeface="Lato" panose="020B0604020202020204" charset="0"/>
                        </a:rPr>
                        <a:t>individuals seeking support.</a:t>
                      </a:r>
                    </a:p>
                  </a:txBody>
                  <a:tcPr marL="0">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ts val="1600"/>
                        </a:lnSpc>
                        <a:spcBef>
                          <a:spcPts val="700"/>
                        </a:spcBef>
                      </a:pPr>
                      <a:r>
                        <a:rPr lang="en-US" sz="1200" dirty="0">
                          <a:solidFill>
                            <a:schemeClr val="tx1"/>
                          </a:solidFill>
                          <a:latin typeface="Century Gothic" panose="020B0502020202020204" pitchFamily="34" charset="0"/>
                        </a:rPr>
                        <a:t>15 mins</a:t>
                      </a:r>
                      <a:endParaRPr lang="en-GB" sz="1200" dirty="0">
                        <a:solidFill>
                          <a:schemeClr val="tx1"/>
                        </a:solidFill>
                        <a:latin typeface="Century Gothic" panose="020B0502020202020204" pitchFamily="34" charset="0"/>
                      </a:endParaRPr>
                    </a:p>
                  </a:txBody>
                  <a:tcPr marL="72000" marR="0" marT="72000" marB="72000">
                    <a:lnL w="12700" cmpd="sng">
                      <a:noFill/>
                    </a:lnL>
                    <a:lnR w="9525"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27651223"/>
                  </a:ext>
                </a:extLst>
              </a:tr>
              <a:tr h="548497">
                <a:tc>
                  <a:txBody>
                    <a:bodyPr/>
                    <a:lstStyle/>
                    <a:p>
                      <a:pPr marL="0" indent="0">
                        <a:lnSpc>
                          <a:spcPts val="1600"/>
                        </a:lnSpc>
                        <a:spcBef>
                          <a:spcPts val="700"/>
                        </a:spcBef>
                        <a:buFont typeface="Arial" panose="020B0604020202020204" pitchFamily="34" charset="0"/>
                        <a:buNone/>
                      </a:pPr>
                      <a:r>
                        <a:rPr lang="en-US" sz="1200" b="0" dirty="0">
                          <a:solidFill>
                            <a:schemeClr val="tx1"/>
                          </a:solidFill>
                          <a:latin typeface="Century Gothic" panose="020B0502020202020204" pitchFamily="34" charset="0"/>
                        </a:rPr>
                        <a:t>Overcoming barriers</a:t>
                      </a:r>
                      <a:endParaRPr lang="en-GB" sz="1200" b="0" dirty="0">
                        <a:solidFill>
                          <a:schemeClr val="tx1"/>
                        </a:solidFill>
                        <a:latin typeface="Century Gothic" panose="020B0502020202020204" pitchFamily="34" charset="0"/>
                      </a:endParaRPr>
                    </a:p>
                  </a:txBody>
                  <a:tcPr marL="0" marR="72000" marT="72000" marB="72000">
                    <a:lnL w="9525" cap="flat" cmpd="sng" algn="ctr">
                      <a:noFill/>
                      <a:prstDash val="solid"/>
                      <a:round/>
                      <a:headEnd type="none" w="med" len="med"/>
                      <a:tailEnd type="none" w="med" len="med"/>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600"/>
                        </a:lnSpc>
                        <a:spcBef>
                          <a:spcPts val="700"/>
                        </a:spcBef>
                        <a:spcAft>
                          <a:spcPts val="600"/>
                        </a:spcAft>
                      </a:pPr>
                      <a:r>
                        <a:rPr lang="en-US" sz="1200" dirty="0">
                          <a:solidFill>
                            <a:schemeClr val="tx1"/>
                          </a:solidFill>
                          <a:effectLst/>
                          <a:latin typeface="Century Gothic" panose="020B0502020202020204" pitchFamily="34" charset="0"/>
                          <a:ea typeface="Lato" panose="020B0604020202020204" charset="0"/>
                          <a:cs typeface="Lato" panose="020B0604020202020204" charset="0"/>
                        </a:rPr>
                        <a:t>Students evaluate barriers someone might face in accessing support and how these </a:t>
                      </a:r>
                      <a:br>
                        <a:rPr lang="en-US" sz="1200" dirty="0">
                          <a:solidFill>
                            <a:schemeClr val="tx1"/>
                          </a:solidFill>
                          <a:effectLst/>
                          <a:latin typeface="Century Gothic" panose="020B0502020202020204" pitchFamily="34" charset="0"/>
                          <a:ea typeface="Lato" panose="020B0604020202020204" charset="0"/>
                          <a:cs typeface="Lato" panose="020B0604020202020204" charset="0"/>
                        </a:rPr>
                      </a:br>
                      <a:r>
                        <a:rPr lang="en-US" sz="1200" dirty="0">
                          <a:solidFill>
                            <a:schemeClr val="tx1"/>
                          </a:solidFill>
                          <a:effectLst/>
                          <a:latin typeface="Century Gothic" panose="020B0502020202020204" pitchFamily="34" charset="0"/>
                          <a:ea typeface="Lato" panose="020B0604020202020204" charset="0"/>
                          <a:cs typeface="Lato" panose="020B0604020202020204" charset="0"/>
                        </a:rPr>
                        <a:t>might be overcome.</a:t>
                      </a:r>
                    </a:p>
                  </a:txBody>
                  <a:tcPr marL="0">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ts val="1600"/>
                        </a:lnSpc>
                        <a:spcBef>
                          <a:spcPts val="700"/>
                        </a:spcBef>
                      </a:pPr>
                      <a:r>
                        <a:rPr lang="en-US" sz="1200" dirty="0">
                          <a:solidFill>
                            <a:schemeClr val="tx1"/>
                          </a:solidFill>
                          <a:latin typeface="Century Gothic" panose="020B0502020202020204" pitchFamily="34" charset="0"/>
                        </a:rPr>
                        <a:t>10 mins</a:t>
                      </a:r>
                      <a:endParaRPr lang="en-GB" sz="1200" dirty="0">
                        <a:solidFill>
                          <a:schemeClr val="tx1"/>
                        </a:solidFill>
                        <a:latin typeface="Century Gothic" panose="020B0502020202020204" pitchFamily="34" charset="0"/>
                      </a:endParaRPr>
                    </a:p>
                  </a:txBody>
                  <a:tcPr marL="72000" marR="0" marT="72000" marB="72000">
                    <a:lnL w="12700" cmpd="sng">
                      <a:noFill/>
                    </a:lnL>
                    <a:lnR w="9525"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78728653"/>
                  </a:ext>
                </a:extLst>
              </a:tr>
              <a:tr h="752914">
                <a:tc>
                  <a:txBody>
                    <a:bodyPr/>
                    <a:lstStyle/>
                    <a:p>
                      <a:pPr marL="0" marR="0" lvl="0" indent="0" algn="l" defTabSz="990570" rtl="0" eaLnBrk="1" fontAlgn="auto" latinLnBrk="0" hangingPunct="1">
                        <a:lnSpc>
                          <a:spcPts val="1600"/>
                        </a:lnSpc>
                        <a:spcBef>
                          <a:spcPts val="700"/>
                        </a:spcBef>
                        <a:spcAft>
                          <a:spcPts val="0"/>
                        </a:spcAft>
                        <a:buClrTx/>
                        <a:buSzTx/>
                        <a:buFont typeface="Arial" panose="020B0604020202020204" pitchFamily="34" charset="0"/>
                        <a:buNone/>
                        <a:tabLst/>
                        <a:defRPr/>
                      </a:pPr>
                      <a:r>
                        <a:rPr lang="en-GB" sz="1200" b="0" dirty="0">
                          <a:solidFill>
                            <a:schemeClr val="tx1"/>
                          </a:solidFill>
                          <a:latin typeface="Century Gothic" panose="020B0502020202020204" pitchFamily="34" charset="0"/>
                        </a:rPr>
                        <a:t>Reflection and endpoint assessment</a:t>
                      </a:r>
                    </a:p>
                  </a:txBody>
                  <a:tcPr marL="0" marR="72000" marT="72000" marB="72000">
                    <a:lnL w="9525" cap="flat" cmpd="sng" algn="ctr">
                      <a:noFill/>
                      <a:prstDash val="solid"/>
                      <a:round/>
                      <a:headEnd type="none" w="med" len="med"/>
                      <a:tailEnd type="none" w="med" len="med"/>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600"/>
                        </a:lnSpc>
                        <a:spcBef>
                          <a:spcPts val="700"/>
                        </a:spcBef>
                        <a:spcAft>
                          <a:spcPts val="600"/>
                        </a:spcAft>
                      </a:pPr>
                      <a:r>
                        <a:rPr lang="en-US" sz="1200" dirty="0">
                          <a:solidFill>
                            <a:schemeClr val="tx1"/>
                          </a:solidFill>
                          <a:effectLst/>
                          <a:latin typeface="Century Gothic" panose="020B0502020202020204" pitchFamily="34" charset="0"/>
                          <a:ea typeface="Lato" panose="020B0604020202020204" charset="0"/>
                          <a:cs typeface="Lato" panose="020B0604020202020204" charset="0"/>
                        </a:rPr>
                        <a:t>Students return to the baseline assessment from lesson 1 and add ideas based on learning from this series of lessons.</a:t>
                      </a:r>
                    </a:p>
                  </a:txBody>
                  <a:tcPr marL="0">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r">
                        <a:lnSpc>
                          <a:spcPts val="1600"/>
                        </a:lnSpc>
                        <a:spcBef>
                          <a:spcPts val="700"/>
                        </a:spcBef>
                        <a:buNone/>
                      </a:pPr>
                      <a:r>
                        <a:rPr lang="en-US" sz="1200" dirty="0">
                          <a:solidFill>
                            <a:schemeClr val="tx1"/>
                          </a:solidFill>
                          <a:latin typeface="Century Gothic" panose="020B0502020202020204" pitchFamily="34" charset="0"/>
                        </a:rPr>
                        <a:t>10 mins</a:t>
                      </a:r>
                      <a:endParaRPr lang="en-GB" sz="1200" dirty="0">
                        <a:solidFill>
                          <a:schemeClr val="tx1"/>
                        </a:solidFill>
                        <a:latin typeface="Century Gothic" panose="020B0502020202020204" pitchFamily="34" charset="0"/>
                      </a:endParaRPr>
                    </a:p>
                  </a:txBody>
                  <a:tcPr marL="72000" marR="0" marT="72000" marB="72000">
                    <a:lnL w="12700" cmpd="sng">
                      <a:noFill/>
                    </a:lnL>
                    <a:lnR w="9525"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49356398"/>
                  </a:ext>
                </a:extLst>
              </a:tr>
              <a:tr h="548497">
                <a:tc>
                  <a:txBody>
                    <a:bodyPr/>
                    <a:lstStyle/>
                    <a:p>
                      <a:pPr marL="0" indent="0">
                        <a:lnSpc>
                          <a:spcPts val="1600"/>
                        </a:lnSpc>
                        <a:spcBef>
                          <a:spcPts val="700"/>
                        </a:spcBef>
                        <a:buFont typeface="Arial" panose="020B0604020202020204" pitchFamily="34" charset="0"/>
                        <a:buNone/>
                      </a:pPr>
                      <a:r>
                        <a:rPr lang="en-US" sz="1200" b="0" dirty="0">
                          <a:solidFill>
                            <a:schemeClr val="tx1"/>
                          </a:solidFill>
                          <a:latin typeface="Century Gothic" panose="020B0502020202020204" pitchFamily="34" charset="0"/>
                        </a:rPr>
                        <a:t>Signposting support</a:t>
                      </a:r>
                      <a:endParaRPr lang="en-GB" sz="1200" b="0" dirty="0">
                        <a:solidFill>
                          <a:schemeClr val="tx1"/>
                        </a:solidFill>
                        <a:latin typeface="Century Gothic" panose="020B0502020202020204" pitchFamily="34" charset="0"/>
                      </a:endParaRPr>
                    </a:p>
                  </a:txBody>
                  <a:tcPr marL="0" marR="72000" marT="72000" marB="72000">
                    <a:lnL w="9525" cap="flat" cmpd="sng" algn="ctr">
                      <a:noFill/>
                      <a:prstDash val="solid"/>
                      <a:round/>
                      <a:headEnd type="none" w="med" len="med"/>
                      <a:tailEnd type="none" w="med" len="med"/>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600"/>
                        </a:lnSpc>
                        <a:spcBef>
                          <a:spcPts val="700"/>
                        </a:spcBef>
                        <a:spcAft>
                          <a:spcPts val="600"/>
                        </a:spcAft>
                      </a:pPr>
                      <a:r>
                        <a:rPr lang="en-GB" sz="1200" dirty="0">
                          <a:solidFill>
                            <a:schemeClr val="tx1"/>
                          </a:solidFill>
                          <a:effectLst/>
                          <a:latin typeface="Century Gothic" panose="020B0502020202020204" pitchFamily="34" charset="0"/>
                        </a:rPr>
                        <a:t>Remind students how to access further advice, guidance and support related to </a:t>
                      </a:r>
                      <a:br>
                        <a:rPr lang="en-GB" sz="1200" dirty="0">
                          <a:solidFill>
                            <a:schemeClr val="tx1"/>
                          </a:solidFill>
                          <a:effectLst/>
                          <a:latin typeface="Century Gothic" panose="020B0502020202020204" pitchFamily="34" charset="0"/>
                        </a:rPr>
                      </a:br>
                      <a:r>
                        <a:rPr lang="en-GB" sz="1200" dirty="0">
                          <a:solidFill>
                            <a:schemeClr val="tx1"/>
                          </a:solidFill>
                          <a:effectLst/>
                          <a:latin typeface="Century Gothic" panose="020B0502020202020204" pitchFamily="34" charset="0"/>
                        </a:rPr>
                        <a:t>substance use.</a:t>
                      </a:r>
                      <a:endParaRPr lang="en-GB" sz="120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0">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ts val="1600"/>
                        </a:lnSpc>
                        <a:spcBef>
                          <a:spcPts val="700"/>
                        </a:spcBef>
                      </a:pPr>
                      <a:r>
                        <a:rPr lang="en-US" sz="1200" dirty="0">
                          <a:solidFill>
                            <a:schemeClr val="tx1"/>
                          </a:solidFill>
                          <a:latin typeface="Century Gothic" panose="020B0502020202020204" pitchFamily="34" charset="0"/>
                        </a:rPr>
                        <a:t>5 mins</a:t>
                      </a:r>
                      <a:endParaRPr lang="en-GB" sz="1200" dirty="0">
                        <a:solidFill>
                          <a:schemeClr val="tx1"/>
                        </a:solidFill>
                        <a:latin typeface="Century Gothic" panose="020B0502020202020204" pitchFamily="34" charset="0"/>
                      </a:endParaRPr>
                    </a:p>
                  </a:txBody>
                  <a:tcPr marL="72000" marR="0" marT="72000" marB="72000">
                    <a:lnL w="12700" cmpd="sng">
                      <a:noFill/>
                    </a:lnL>
                    <a:lnR w="9525"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78216848"/>
                  </a:ext>
                </a:extLst>
              </a:tr>
            </a:tbl>
          </a:graphicData>
        </a:graphic>
      </p:graphicFrame>
      <p:sp>
        <p:nvSpPr>
          <p:cNvPr id="4" name="Slide Number Placeholder 5">
            <a:extLst>
              <a:ext uri="{FF2B5EF4-FFF2-40B4-BE49-F238E27FC236}">
                <a16:creationId xmlns:a16="http://schemas.microsoft.com/office/drawing/2014/main" id="{0CFC328E-5112-5431-FA93-8B6310F43AE9}"/>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tx1"/>
                </a:solidFill>
                <a:latin typeface="Century Gothic" panose="020B0502020202020204" pitchFamily="34" charset="0"/>
              </a:defRPr>
            </a:lvl1pPr>
          </a:lstStyle>
          <a:p>
            <a:r>
              <a:rPr lang="en-GB" dirty="0"/>
              <a:t>© PSHE Association 2025</a:t>
            </a:r>
          </a:p>
        </p:txBody>
      </p:sp>
    </p:spTree>
    <p:extLst>
      <p:ext uri="{BB962C8B-B14F-4D97-AF65-F5344CB8AC3E}">
        <p14:creationId xmlns:p14="http://schemas.microsoft.com/office/powerpoint/2010/main" val="14690034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43650CD0-9CB1-2FC6-EC31-BDC3DFC5DCDD}"/>
              </a:ext>
            </a:extLst>
          </p:cNvPr>
          <p:cNvSpPr>
            <a:spLocks noGrp="1"/>
          </p:cNvSpPr>
          <p:nvPr>
            <p:ph type="body" sz="quarter" idx="15"/>
          </p:nvPr>
        </p:nvSpPr>
        <p:spPr/>
        <p:txBody>
          <a:bodyPr/>
          <a:lstStyle/>
          <a:p>
            <a:r>
              <a:rPr lang="en-US" dirty="0"/>
              <a:t>Lesson 3</a:t>
            </a:r>
          </a:p>
        </p:txBody>
      </p:sp>
      <p:sp>
        <p:nvSpPr>
          <p:cNvPr id="5" name="Title 4">
            <a:extLst>
              <a:ext uri="{FF2B5EF4-FFF2-40B4-BE49-F238E27FC236}">
                <a16:creationId xmlns:a16="http://schemas.microsoft.com/office/drawing/2014/main" id="{B21B06BF-F8B1-0FF4-D78C-1659EA64500F}"/>
              </a:ext>
            </a:extLst>
          </p:cNvPr>
          <p:cNvSpPr>
            <a:spLocks noGrp="1"/>
          </p:cNvSpPr>
          <p:nvPr>
            <p:ph type="title"/>
          </p:nvPr>
        </p:nvSpPr>
        <p:spPr>
          <a:xfrm>
            <a:off x="232082" y="1271142"/>
            <a:ext cx="5151120" cy="1572642"/>
          </a:xfrm>
        </p:spPr>
        <p:txBody>
          <a:bodyPr>
            <a:normAutofit/>
          </a:bodyPr>
          <a:lstStyle/>
          <a:p>
            <a:r>
              <a:rPr lang="en-US" dirty="0"/>
              <a:t>Help seeking</a:t>
            </a:r>
          </a:p>
        </p:txBody>
      </p:sp>
      <p:sp>
        <p:nvSpPr>
          <p:cNvPr id="7" name="Slide Number Placeholder 5">
            <a:extLst>
              <a:ext uri="{FF2B5EF4-FFF2-40B4-BE49-F238E27FC236}">
                <a16:creationId xmlns:a16="http://schemas.microsoft.com/office/drawing/2014/main" id="{65FEE908-4594-313B-B0DF-4A6C74B22529}"/>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tx1"/>
                </a:solidFill>
                <a:latin typeface="Century Gothic" panose="020B0502020202020204" pitchFamily="34" charset="0"/>
              </a:defRPr>
            </a:lvl1pPr>
          </a:lstStyle>
          <a:p>
            <a:r>
              <a:rPr lang="en-GB" dirty="0"/>
              <a:t>© PSHE Association 2025</a:t>
            </a:r>
          </a:p>
        </p:txBody>
      </p:sp>
      <p:pic>
        <p:nvPicPr>
          <p:cNvPr id="2" name="Picture 1" descr="A hand holding a magnifying glass&#10;&#10;Description automatically generated">
            <a:extLst>
              <a:ext uri="{FF2B5EF4-FFF2-40B4-BE49-F238E27FC236}">
                <a16:creationId xmlns:a16="http://schemas.microsoft.com/office/drawing/2014/main" id="{16C05E88-B0FA-0AE9-FE74-C142CF18C8EC}"/>
              </a:ext>
            </a:extLst>
          </p:cNvPr>
          <p:cNvPicPr>
            <a:picLocks noChangeAspect="1"/>
          </p:cNvPicPr>
          <p:nvPr/>
        </p:nvPicPr>
        <p:blipFill>
          <a:blip r:embed="rId2"/>
          <a:srcRect r="49905" b="33139"/>
          <a:stretch/>
        </p:blipFill>
        <p:spPr>
          <a:xfrm>
            <a:off x="5355826" y="1705232"/>
            <a:ext cx="3281547" cy="5152768"/>
          </a:xfrm>
          <a:prstGeom prst="rect">
            <a:avLst/>
          </a:prstGeom>
        </p:spPr>
      </p:pic>
    </p:spTree>
    <p:extLst>
      <p:ext uri="{BB962C8B-B14F-4D97-AF65-F5344CB8AC3E}">
        <p14:creationId xmlns:p14="http://schemas.microsoft.com/office/powerpoint/2010/main" val="2017157559"/>
      </p:ext>
    </p:extLst>
  </p:cSld>
  <p:clrMapOvr>
    <a:masterClrMapping/>
  </p:clrMapOvr>
</p:sld>
</file>

<file path=ppt/theme/theme1.xml><?xml version="1.0" encoding="utf-8"?>
<a:theme xmlns:a="http://schemas.openxmlformats.org/drawingml/2006/main" name="Teacher slides">
  <a:themeElements>
    <a:clrScheme name="PSHE">
      <a:dk1>
        <a:srgbClr val="000000"/>
      </a:dk1>
      <a:lt1>
        <a:srgbClr val="FFFFFF"/>
      </a:lt1>
      <a:dk2>
        <a:srgbClr val="64235E"/>
      </a:dk2>
      <a:lt2>
        <a:srgbClr val="FFFFFF"/>
      </a:lt2>
      <a:accent1>
        <a:srgbClr val="799B2B"/>
      </a:accent1>
      <a:accent2>
        <a:srgbClr val="ED694B"/>
      </a:accent2>
      <a:accent3>
        <a:srgbClr val="0B837F"/>
      </a:accent3>
      <a:accent4>
        <a:srgbClr val="A63679"/>
      </a:accent4>
      <a:accent5>
        <a:srgbClr val="00A099"/>
      </a:accent5>
      <a:accent6>
        <a:srgbClr val="000000"/>
      </a:accent6>
      <a:hlink>
        <a:srgbClr val="FFFFFF"/>
      </a:hlink>
      <a:folHlink>
        <a:srgbClr val="FF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Pupil slides ">
  <a:themeElements>
    <a:clrScheme name="PSHE-V2">
      <a:dk1>
        <a:srgbClr val="000000"/>
      </a:dk1>
      <a:lt1>
        <a:srgbClr val="FFFFFF"/>
      </a:lt1>
      <a:dk2>
        <a:srgbClr val="64235E"/>
      </a:dk2>
      <a:lt2>
        <a:srgbClr val="FFFFFF"/>
      </a:lt2>
      <a:accent1>
        <a:srgbClr val="799B2C"/>
      </a:accent1>
      <a:accent2>
        <a:srgbClr val="EC694A"/>
      </a:accent2>
      <a:accent3>
        <a:srgbClr val="10837E"/>
      </a:accent3>
      <a:accent4>
        <a:srgbClr val="A63679"/>
      </a:accent4>
      <a:accent5>
        <a:srgbClr val="5B5B58"/>
      </a:accent5>
      <a:accent6>
        <a:srgbClr val="000000"/>
      </a:accent6>
      <a:hlink>
        <a:srgbClr val="FFFFFF"/>
      </a:hlink>
      <a:folHlink>
        <a:srgbClr val="FF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78CD5EEA548FA42A79E02DE2A5D37FC" ma:contentTypeVersion="18" ma:contentTypeDescription="Create a new document." ma:contentTypeScope="" ma:versionID="e06c6bcb223fcddc8567383f75746fa2">
  <xsd:schema xmlns:xsd="http://www.w3.org/2001/XMLSchema" xmlns:xs="http://www.w3.org/2001/XMLSchema" xmlns:p="http://schemas.microsoft.com/office/2006/metadata/properties" xmlns:ns2="6ded5182-507a-430e-922d-50a9575e5a4a" xmlns:ns3="88f9c89a-407a-49b7-9ca1-7578c3d06dfc" targetNamespace="http://schemas.microsoft.com/office/2006/metadata/properties" ma:root="true" ma:fieldsID="ef8efee9fcfbd5aa4f0db65f2e9e8e16" ns2:_="" ns3:_="">
    <xsd:import namespace="6ded5182-507a-430e-922d-50a9575e5a4a"/>
    <xsd:import namespace="88f9c89a-407a-49b7-9ca1-7578c3d06dfc"/>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KeyPoints" minOccurs="0"/>
                <xsd:element ref="ns2:MediaServiceKeyPoint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Location"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ded5182-507a-430e-922d-50a9575e5a4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Length (seconds)" ma:internalName="MediaLengthInSeconds" ma:readOnly="true">
      <xsd:simpleType>
        <xsd:restriction base="dms:Unknown"/>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57c8dee8-8c22-4243-a021-e169b2d8d256"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8f9c89a-407a-49b7-9ca1-7578c3d06dfc"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91d29111-9521-4e7f-9445-78934f361fc7}" ma:internalName="TaxCatchAll" ma:showField="CatchAllData" ma:web="88f9c89a-407a-49b7-9ca1-7578c3d06df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88f9c89a-407a-49b7-9ca1-7578c3d06dfc" xsi:nil="true"/>
    <lcf76f155ced4ddcb4097134ff3c332f xmlns="6ded5182-507a-430e-922d-50a9575e5a4a">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E85811E8-CD25-40FF-998B-36D4D2A71EF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ded5182-507a-430e-922d-50a9575e5a4a"/>
    <ds:schemaRef ds:uri="88f9c89a-407a-49b7-9ca1-7578c3d06df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32DD3E0-FF10-4F7A-B115-FBEC4D627520}">
  <ds:schemaRefs>
    <ds:schemaRef ds:uri="http://schemas.microsoft.com/sharepoint/v3/contenttype/forms"/>
  </ds:schemaRefs>
</ds:datastoreItem>
</file>

<file path=customXml/itemProps3.xml><?xml version="1.0" encoding="utf-8"?>
<ds:datastoreItem xmlns:ds="http://schemas.openxmlformats.org/officeDocument/2006/customXml" ds:itemID="{DCC0E2A9-F3BF-405C-BD8F-B8D7E62A97F4}">
  <ds:schemaRefs>
    <ds:schemaRef ds:uri="http://purl.org/dc/terms/"/>
    <ds:schemaRef ds:uri="http://purl.org/dc/dcmitype/"/>
    <ds:schemaRef ds:uri="http://schemas.microsoft.com/office/infopath/2007/PartnerControls"/>
    <ds:schemaRef ds:uri="http://schemas.microsoft.com/office/2006/metadata/properties"/>
    <ds:schemaRef ds:uri="6ded5182-507a-430e-922d-50a9575e5a4a"/>
    <ds:schemaRef ds:uri="http://purl.org/dc/elements/1.1/"/>
    <ds:schemaRef ds:uri="88f9c89a-407a-49b7-9ca1-7578c3d06dfc"/>
    <ds:schemaRef ds:uri="http://schemas.microsoft.com/office/2006/documentManagement/type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Office Theme 2013 - 2022</Template>
  <TotalTime>16</TotalTime>
  <Words>3817</Words>
  <Application>Microsoft Macintosh PowerPoint</Application>
  <PresentationFormat>A4 Paper (210x297 mm)</PresentationFormat>
  <Paragraphs>266</Paragraphs>
  <Slides>20</Slides>
  <Notes>15</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20</vt:i4>
      </vt:variant>
    </vt:vector>
  </HeadingPairs>
  <TitlesOfParts>
    <vt:vector size="30" baseType="lpstr">
      <vt:lpstr>Arial</vt:lpstr>
      <vt:lpstr>Calibri</vt:lpstr>
      <vt:lpstr>Century Gothic</vt:lpstr>
      <vt:lpstr>Lato</vt:lpstr>
      <vt:lpstr>Outfit</vt:lpstr>
      <vt:lpstr>Slack-Lato</vt:lpstr>
      <vt:lpstr>Symbol</vt:lpstr>
      <vt:lpstr>Wingdings</vt:lpstr>
      <vt:lpstr>Teacher slides</vt:lpstr>
      <vt:lpstr>Pupil slides </vt:lpstr>
      <vt:lpstr>Drug education</vt:lpstr>
      <vt:lpstr>Using this PowerPoint</vt:lpstr>
      <vt:lpstr>Support and challenge</vt:lpstr>
      <vt:lpstr>Context</vt:lpstr>
      <vt:lpstr>Developing subject knowledge</vt:lpstr>
      <vt:lpstr>PowerPoint Presentation</vt:lpstr>
      <vt:lpstr>PowerPoint Presentation</vt:lpstr>
      <vt:lpstr>Lesson summary</vt:lpstr>
      <vt:lpstr>Help seeking</vt:lpstr>
      <vt:lpstr>PowerPoint Presentation</vt:lpstr>
      <vt:lpstr>PowerPoint Presentation</vt:lpstr>
      <vt:lpstr>What’s our starting point?</vt:lpstr>
      <vt:lpstr>Substance use disorder</vt:lpstr>
      <vt:lpstr>Substance use disorder</vt:lpstr>
      <vt:lpstr>Road map</vt:lpstr>
      <vt:lpstr>Seeking support</vt:lpstr>
      <vt:lpstr>Overcoming barriers</vt:lpstr>
      <vt:lpstr>What have we learnt?</vt:lpstr>
      <vt:lpstr>Sources of support</vt:lpstr>
      <vt:lpstr>Quitting smoking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Ferg Ashby</dc:creator>
  <cp:lastModifiedBy>Ryan Ten</cp:lastModifiedBy>
  <cp:revision>42</cp:revision>
  <dcterms:created xsi:type="dcterms:W3CDTF">2023-05-19T09:34:20Z</dcterms:created>
  <dcterms:modified xsi:type="dcterms:W3CDTF">2024-10-29T11:00:41Z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0x010100078CD5EEA548FA42A79E02DE2A5D37FC</vt:lpwstr>
  </property>
  <property fmtid="{D5CDD505-2E9C-101B-9397-08002B2CF9AE}" pid="3" name="MediaServiceImageTags">
    <vt:lpwstr/>
  </property>
</Properties>
</file>