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86522" autoAdjust="0"/>
  </p:normalViewPr>
  <p:slideViewPr>
    <p:cSldViewPr>
      <p:cViewPr varScale="1">
        <p:scale>
          <a:sx n="98" d="100"/>
          <a:sy n="98" d="100"/>
        </p:scale>
        <p:origin x="23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81E-1572-482D-8647-CBF0FAD92526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7825-37D3-4B2A-B213-B745AEDA94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591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81E-1572-482D-8647-CBF0FAD92526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7825-37D3-4B2A-B213-B745AEDA94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13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81E-1572-482D-8647-CBF0FAD92526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7825-37D3-4B2A-B213-B745AEDA94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49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81E-1572-482D-8647-CBF0FAD92526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7825-37D3-4B2A-B213-B745AEDA94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963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81E-1572-482D-8647-CBF0FAD92526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7825-37D3-4B2A-B213-B745AEDA94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880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81E-1572-482D-8647-CBF0FAD92526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7825-37D3-4B2A-B213-B745AEDA94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91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81E-1572-482D-8647-CBF0FAD92526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7825-37D3-4B2A-B213-B745AEDA94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88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81E-1572-482D-8647-CBF0FAD92526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7825-37D3-4B2A-B213-B745AEDA94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2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81E-1572-482D-8647-CBF0FAD92526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7825-37D3-4B2A-B213-B745AEDA94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99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81E-1572-482D-8647-CBF0FAD92526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7825-37D3-4B2A-B213-B745AEDA94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12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C81E-1572-482D-8647-CBF0FAD92526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7825-37D3-4B2A-B213-B745AEDA94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64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1C81E-1572-482D-8647-CBF0FAD92526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A7825-37D3-4B2A-B213-B745AEDA94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88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56" b="19772"/>
          <a:stretch/>
        </p:blipFill>
        <p:spPr bwMode="auto">
          <a:xfrm>
            <a:off x="76021" y="4229747"/>
            <a:ext cx="8997196" cy="2516465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H:\Offline Files\Outlook Temp\Online blackmail (2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" t="24539" r="65699" b="53154"/>
          <a:stretch/>
        </p:blipFill>
        <p:spPr bwMode="auto">
          <a:xfrm>
            <a:off x="3131840" y="1585707"/>
            <a:ext cx="2069110" cy="2142977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:\Offline Files\Outlook Temp\Online blackmail (2)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43" t="26911" r="3677" b="47698"/>
          <a:stretch/>
        </p:blipFill>
        <p:spPr bwMode="auto">
          <a:xfrm>
            <a:off x="4716016" y="-35109"/>
            <a:ext cx="2376676" cy="2038350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:\Offline Files\Outlook Temp\Online blackmail (2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91" t="3936" r="3677" b="77360"/>
          <a:stretch/>
        </p:blipFill>
        <p:spPr bwMode="auto">
          <a:xfrm>
            <a:off x="5578387" y="2204864"/>
            <a:ext cx="1483267" cy="1892970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:\Offline Files\Outlook Temp\Online blackmail (2)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69" t="34616" r="42248" b="41348"/>
          <a:stretch/>
        </p:blipFill>
        <p:spPr bwMode="auto">
          <a:xfrm>
            <a:off x="709836" y="1692424"/>
            <a:ext cx="1485900" cy="1929544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:\Offline Files\Outlook Temp\Online blackmail (2)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322" t="10538" r="24073" b="70604"/>
          <a:stretch/>
        </p:blipFill>
        <p:spPr bwMode="auto">
          <a:xfrm>
            <a:off x="1100361" y="93525"/>
            <a:ext cx="2190750" cy="1513892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:\Offline Files\Outlook Temp\Online blackmail (2)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4" t="3936" r="66034" b="80919"/>
          <a:stretch/>
        </p:blipFill>
        <p:spPr bwMode="auto">
          <a:xfrm>
            <a:off x="7237201" y="1395365"/>
            <a:ext cx="1709926" cy="1215752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072" t="76277" r="711" b="716"/>
          <a:stretch/>
        </p:blipFill>
        <p:spPr bwMode="auto">
          <a:xfrm>
            <a:off x="5791336" y="6287511"/>
            <a:ext cx="2952328" cy="45870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966"/>
          <a:stretch/>
        </p:blipFill>
        <p:spPr bwMode="auto">
          <a:xfrm flipV="1">
            <a:off x="-54536" y="-35109"/>
            <a:ext cx="9198536" cy="75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966"/>
          <a:stretch/>
        </p:blipFill>
        <p:spPr bwMode="auto">
          <a:xfrm rot="5400000">
            <a:off x="-3409619" y="3365697"/>
            <a:ext cx="6835926" cy="12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966"/>
          <a:stretch/>
        </p:blipFill>
        <p:spPr bwMode="auto">
          <a:xfrm rot="5400000">
            <a:off x="5713337" y="3352129"/>
            <a:ext cx="6835926" cy="12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8966"/>
          <a:stretch/>
        </p:blipFill>
        <p:spPr bwMode="auto">
          <a:xfrm flipV="1">
            <a:off x="-44942" y="6746212"/>
            <a:ext cx="9239122" cy="125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5137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500" b="1" dirty="0">
                <a:latin typeface="Century Gothic" panose="020B0502020202020204" pitchFamily="34" charset="0"/>
              </a:rPr>
              <a:t>Session objectives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6632"/>
            <a:ext cx="1285856" cy="1285856"/>
          </a:xfrm>
        </p:spPr>
      </p:pic>
      <p:sp>
        <p:nvSpPr>
          <p:cNvPr id="14" name="TextBox 13"/>
          <p:cNvSpPr txBox="1"/>
          <p:nvPr/>
        </p:nvSpPr>
        <p:spPr>
          <a:xfrm>
            <a:off x="467544" y="1700808"/>
            <a:ext cx="835292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Learning objective: </a:t>
            </a:r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To help young people identify key features of blackmail online, understand the impact it can have, and learn how young people can access support about anything that happens online.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 </a:t>
            </a:r>
          </a:p>
          <a:p>
            <a:r>
              <a:rPr lang="en-GB" sz="2000" b="1" dirty="0">
                <a:latin typeface="Century Gothic" panose="020B0502020202020204" pitchFamily="34" charset="0"/>
              </a:rPr>
              <a:t>Learning outcomes:</a:t>
            </a:r>
            <a:endParaRPr lang="en-GB" sz="2000" dirty="0">
              <a:latin typeface="Century Gothic" panose="020B0502020202020204" pitchFamily="34" charset="0"/>
            </a:endParaRP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I can explain what online blackmail is </a:t>
            </a:r>
            <a:endParaRPr lang="en-GB" sz="2000" dirty="0">
              <a:effectLst/>
              <a:latin typeface="Century Gothic" panose="020B0502020202020204" pitchFamily="34" charset="0"/>
            </a:endParaRP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I can describe the impact this may have</a:t>
            </a:r>
            <a:endParaRPr lang="en-GB" sz="2000" dirty="0">
              <a:effectLst/>
              <a:latin typeface="Century Gothic" panose="020B0502020202020204" pitchFamily="34" charset="0"/>
            </a:endParaRP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I can identify some controlling and manipulative behaviours online</a:t>
            </a:r>
            <a:endParaRPr lang="en-GB" sz="2000" dirty="0">
              <a:effectLst/>
              <a:latin typeface="Century Gothic" panose="020B0502020202020204" pitchFamily="34" charset="0"/>
            </a:endParaRPr>
          </a:p>
          <a:p>
            <a:pPr marL="342900" lvl="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I can explain how to get help, and different people and organisations who can provide support with problems young people face online.</a:t>
            </a:r>
            <a:endParaRPr lang="en-GB" sz="2000" dirty="0">
              <a:effectLst/>
              <a:latin typeface="Century Gothic" panose="020B0502020202020204" pitchFamily="34" charset="0"/>
            </a:endParaRPr>
          </a:p>
          <a:p>
            <a:endParaRPr lang="en-GB" dirty="0"/>
          </a:p>
        </p:txBody>
      </p:sp>
      <p:sp>
        <p:nvSpPr>
          <p:cNvPr id="15" name="Minus 14"/>
          <p:cNvSpPr/>
          <p:nvPr/>
        </p:nvSpPr>
        <p:spPr>
          <a:xfrm>
            <a:off x="-828600" y="1223912"/>
            <a:ext cx="9433048" cy="45719"/>
          </a:xfrm>
          <a:prstGeom prst="mathMinu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640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6632"/>
            <a:ext cx="1285856" cy="1285856"/>
          </a:xfrm>
        </p:spPr>
      </p:pic>
      <p:sp>
        <p:nvSpPr>
          <p:cNvPr id="8" name="Minus 7"/>
          <p:cNvSpPr/>
          <p:nvPr/>
        </p:nvSpPr>
        <p:spPr>
          <a:xfrm>
            <a:off x="-828600" y="1223912"/>
            <a:ext cx="9433048" cy="45719"/>
          </a:xfrm>
          <a:prstGeom prst="mathMinu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BC0E3B3-F1BC-4BEB-9D7B-F1D030C6C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79093" y="692696"/>
            <a:ext cx="5076872" cy="288032"/>
          </a:xfrm>
        </p:spPr>
        <p:txBody>
          <a:bodyPr>
            <a:noAutofit/>
          </a:bodyPr>
          <a:lstStyle/>
          <a:p>
            <a:r>
              <a:rPr lang="en-GB" sz="3500" b="1" dirty="0">
                <a:latin typeface="Century Gothic" panose="020B0502020202020204" pitchFamily="34" charset="0"/>
              </a:rPr>
              <a:t>Ground rules</a:t>
            </a:r>
          </a:p>
        </p:txBody>
      </p:sp>
      <p:sp>
        <p:nvSpPr>
          <p:cNvPr id="5" name="Rectangle 4"/>
          <p:cNvSpPr/>
          <p:nvPr/>
        </p:nvSpPr>
        <p:spPr>
          <a:xfrm>
            <a:off x="314324" y="1484784"/>
            <a:ext cx="8131175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Choose your words carefully. Use language that will not offend or upset anyone. 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When you give an opinion, try to explain your reasons. 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Listen to the views of others, and show respect.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If you disagree, comment on what was said, not the person who said it.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What is said in the room stays in the room. The only exception is if there is a risk to a child’s safety, in which case the session leader will report this. 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If you’re worried about something that has happened to you or a friend, don’t share it with the whole group, but do make sure you talk to me or an adult you trust after the session. </a:t>
            </a:r>
          </a:p>
          <a:p>
            <a:pPr marL="285750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latin typeface="Century Gothic" panose="020B0502020202020204" pitchFamily="34" charset="0"/>
              </a:rPr>
              <a:t>If you feel upset or anxious at any point, raise your hand at any time and ask for ‘time out’.</a:t>
            </a:r>
          </a:p>
        </p:txBody>
      </p:sp>
    </p:spTree>
    <p:extLst>
      <p:ext uri="{BB962C8B-B14F-4D97-AF65-F5344CB8AC3E}">
        <p14:creationId xmlns:p14="http://schemas.microsoft.com/office/powerpoint/2010/main" val="2115870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6632"/>
            <a:ext cx="1285856" cy="1285856"/>
          </a:xfrm>
        </p:spPr>
      </p:pic>
      <p:sp>
        <p:nvSpPr>
          <p:cNvPr id="6" name="Minus 5"/>
          <p:cNvSpPr/>
          <p:nvPr/>
        </p:nvSpPr>
        <p:spPr>
          <a:xfrm>
            <a:off x="-828600" y="1223912"/>
            <a:ext cx="9433048" cy="45719"/>
          </a:xfrm>
          <a:prstGeom prst="mathMinu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bokeh-photography-of-person-holding-turned-on-iphone-144072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388628"/>
            <a:ext cx="4013002" cy="2678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H:\Offline Files\Outlook Temp\just-a-nokia-in-action-1252052-640x480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4865"/>
            <a:ext cx="4032449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ABC0E3B3-F1BC-4BEB-9D7B-F1D030C6C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57498" y="692696"/>
            <a:ext cx="5076872" cy="288032"/>
          </a:xfrm>
        </p:spPr>
        <p:txBody>
          <a:bodyPr>
            <a:noAutofit/>
          </a:bodyPr>
          <a:lstStyle/>
          <a:p>
            <a:r>
              <a:rPr lang="en-GB" sz="3500" b="1" dirty="0">
                <a:latin typeface="Century Gothic" panose="020B0502020202020204" pitchFamily="34" charset="0"/>
              </a:rPr>
              <a:t>Starter activity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47664" y="5517232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Nik’s phone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96136" y="5517231"/>
            <a:ext cx="20162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latin typeface="Century Gothic" panose="020B0502020202020204" pitchFamily="34" charset="0"/>
              </a:rPr>
              <a:t>Al’s phone</a:t>
            </a:r>
          </a:p>
        </p:txBody>
      </p:sp>
    </p:spTree>
    <p:extLst>
      <p:ext uri="{BB962C8B-B14F-4D97-AF65-F5344CB8AC3E}">
        <p14:creationId xmlns:p14="http://schemas.microsoft.com/office/powerpoint/2010/main" val="3683594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6632"/>
            <a:ext cx="1285856" cy="1285856"/>
          </a:xfrm>
        </p:spPr>
      </p:pic>
      <p:sp>
        <p:nvSpPr>
          <p:cNvPr id="6" name="Minus 5"/>
          <p:cNvSpPr/>
          <p:nvPr/>
        </p:nvSpPr>
        <p:spPr>
          <a:xfrm>
            <a:off x="-828600" y="1223912"/>
            <a:ext cx="9433048" cy="45719"/>
          </a:xfrm>
          <a:prstGeom prst="mathMinu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BC0E3B3-F1BC-4BEB-9D7B-F1D030C6C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57498" y="692696"/>
            <a:ext cx="5076872" cy="288032"/>
          </a:xfrm>
        </p:spPr>
        <p:txBody>
          <a:bodyPr>
            <a:noAutofit/>
          </a:bodyPr>
          <a:lstStyle/>
          <a:p>
            <a:r>
              <a:rPr lang="en-GB" sz="3500" b="1" dirty="0">
                <a:latin typeface="Century Gothic" panose="020B0502020202020204" pitchFamily="34" charset="0"/>
              </a:rPr>
              <a:t>Baseline activity</a:t>
            </a:r>
          </a:p>
        </p:txBody>
      </p:sp>
      <p:pic>
        <p:nvPicPr>
          <p:cNvPr id="2050" name="Picture 2" descr="H:\Offline Files\Outlook Temp\Knowledge map (2) (2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054" y="1556792"/>
            <a:ext cx="3423892" cy="4843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22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294"/>
            <a:ext cx="9144000" cy="6986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6632"/>
            <a:ext cx="1285856" cy="1285856"/>
          </a:xfrm>
        </p:spPr>
      </p:pic>
      <p:sp>
        <p:nvSpPr>
          <p:cNvPr id="6" name="Minus 5"/>
          <p:cNvSpPr/>
          <p:nvPr/>
        </p:nvSpPr>
        <p:spPr>
          <a:xfrm>
            <a:off x="-828600" y="1223912"/>
            <a:ext cx="9433048" cy="45719"/>
          </a:xfrm>
          <a:prstGeom prst="mathMinu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BC0E3B3-F1BC-4BEB-9D7B-F1D030C6C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23" y="620688"/>
            <a:ext cx="7665802" cy="288032"/>
          </a:xfrm>
        </p:spPr>
        <p:txBody>
          <a:bodyPr>
            <a:no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What is online blackmail?  - Article 1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683568" y="1628800"/>
            <a:ext cx="7740860" cy="4608512"/>
          </a:xfrm>
          <a:prstGeom prst="rect">
            <a:avLst/>
          </a:prstGeom>
          <a:noFill/>
          <a:ln w="12700">
            <a:solidFill>
              <a:srgbClr val="FFCC00"/>
            </a:solidFill>
            <a:miter lim="800000"/>
            <a:headEnd/>
            <a:tailEnd/>
          </a:ln>
          <a:effectLst>
            <a:outerShdw dist="28398" dir="3806097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B6DDE8"/>
                    </a:gs>
                  </a:gsLst>
                  <a:lin ang="5400000" scaled="1"/>
                </a:gra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83568" y="1715701"/>
            <a:ext cx="77408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latin typeface="Century Gothic" panose="020B0502020202020204" pitchFamily="34" charset="0"/>
              </a:rPr>
              <a:t>In pairs, discuss the answers to the following questions: </a:t>
            </a:r>
          </a:p>
          <a:p>
            <a:endParaRPr lang="en-GB" sz="32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Century Gothic" panose="020B0502020202020204" pitchFamily="34" charset="0"/>
              </a:rPr>
              <a:t>Did you learn anything that you didn’t already know?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Century Gothic" panose="020B0502020202020204" pitchFamily="34" charset="0"/>
              </a:rPr>
              <a:t>Did this article answer any of your questions?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latin typeface="Century Gothic" panose="020B0502020202020204" pitchFamily="34" charset="0"/>
              </a:rPr>
              <a:t>Does it raise any further questions for you?</a:t>
            </a:r>
          </a:p>
        </p:txBody>
      </p:sp>
    </p:spTree>
    <p:extLst>
      <p:ext uri="{BB962C8B-B14F-4D97-AF65-F5344CB8AC3E}">
        <p14:creationId xmlns:p14="http://schemas.microsoft.com/office/powerpoint/2010/main" val="1556781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6632"/>
            <a:ext cx="1285856" cy="1285856"/>
          </a:xfrm>
        </p:spPr>
      </p:pic>
      <p:sp>
        <p:nvSpPr>
          <p:cNvPr id="6" name="Minus 5"/>
          <p:cNvSpPr/>
          <p:nvPr/>
        </p:nvSpPr>
        <p:spPr>
          <a:xfrm>
            <a:off x="-828600" y="1223912"/>
            <a:ext cx="9433048" cy="45719"/>
          </a:xfrm>
          <a:prstGeom prst="mathMinu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BC0E3B3-F1BC-4BEB-9D7B-F1D030C6C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548680"/>
            <a:ext cx="7665802" cy="288032"/>
          </a:xfrm>
        </p:spPr>
        <p:txBody>
          <a:bodyPr>
            <a:noAutofit/>
          </a:bodyPr>
          <a:lstStyle/>
          <a:p>
            <a:pPr algn="l"/>
            <a:r>
              <a:rPr lang="en-GB" sz="3200" b="1" dirty="0">
                <a:latin typeface="Century Gothic" panose="020B0502020202020204" pitchFamily="34" charset="0"/>
              </a:rPr>
              <a:t>Extending understanding, exploring impact- Article 2</a:t>
            </a:r>
          </a:p>
        </p:txBody>
      </p:sp>
      <p:sp>
        <p:nvSpPr>
          <p:cNvPr id="2" name="Rectangle 1"/>
          <p:cNvSpPr/>
          <p:nvPr/>
        </p:nvSpPr>
        <p:spPr>
          <a:xfrm>
            <a:off x="603878" y="1704602"/>
            <a:ext cx="806489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100" dirty="0">
                <a:latin typeface="Century Gothic" panose="020B0502020202020204" pitchFamily="34" charset="0"/>
              </a:rPr>
              <a:t>In pairs, discuss the answers to the following questions: </a:t>
            </a:r>
          </a:p>
          <a:p>
            <a:pPr lvl="0"/>
            <a:endParaRPr lang="en-GB" sz="3100" b="1" dirty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100" dirty="0">
                <a:latin typeface="Century Gothic" panose="020B0502020202020204" pitchFamily="34" charset="0"/>
              </a:rPr>
              <a:t>What similarities are presented in both articles?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3100" dirty="0">
                <a:latin typeface="Century Gothic" panose="020B0502020202020204" pitchFamily="34" charset="0"/>
              </a:rPr>
              <a:t>Are there similarities in the way that the young people being blackmailed felt or responded in the different cases?</a:t>
            </a:r>
            <a:endParaRPr lang="en-GB" sz="3100" b="1" dirty="0">
              <a:latin typeface="Century Gothic" panose="020B0502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3100" b="1" dirty="0">
              <a:latin typeface="Century Gothic" panose="020B0502020202020204" pitchFamily="34" charset="0"/>
            </a:endParaRPr>
          </a:p>
          <a:p>
            <a:pPr lvl="0"/>
            <a:endParaRPr lang="en-GB" sz="3100" dirty="0">
              <a:latin typeface="Century Gothic" panose="020B0502020202020204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76469" y="1575048"/>
            <a:ext cx="7991062" cy="4176464"/>
          </a:xfrm>
          <a:prstGeom prst="rect">
            <a:avLst/>
          </a:prstGeom>
          <a:noFill/>
          <a:ln w="12700">
            <a:solidFill>
              <a:srgbClr val="FFCC00"/>
            </a:solidFill>
            <a:miter lim="800000"/>
            <a:headEnd/>
            <a:tailEnd/>
          </a:ln>
          <a:effectLst>
            <a:outerShdw dist="28398" dir="3806097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FFFFFF"/>
                    </a:gs>
                    <a:gs pos="100000">
                      <a:srgbClr val="B6DDE8"/>
                    </a:gs>
                  </a:gsLst>
                  <a:lin ang="5400000" scaled="1"/>
                </a:gra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121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6632"/>
            <a:ext cx="1285856" cy="1285856"/>
          </a:xfrm>
        </p:spPr>
      </p:pic>
      <p:sp>
        <p:nvSpPr>
          <p:cNvPr id="6" name="Minus 5"/>
          <p:cNvSpPr/>
          <p:nvPr/>
        </p:nvSpPr>
        <p:spPr>
          <a:xfrm>
            <a:off x="-828600" y="1223912"/>
            <a:ext cx="9433048" cy="45719"/>
          </a:xfrm>
          <a:prstGeom prst="mathMinu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BC0E3B3-F1BC-4BEB-9D7B-F1D030C6C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692696"/>
            <a:ext cx="7665802" cy="288032"/>
          </a:xfrm>
        </p:spPr>
        <p:txBody>
          <a:bodyPr>
            <a:noAutofit/>
          </a:bodyPr>
          <a:lstStyle/>
          <a:p>
            <a:pPr algn="l"/>
            <a:r>
              <a:rPr lang="en-GB" sz="3500" b="1" dirty="0">
                <a:latin typeface="Century Gothic" panose="020B0502020202020204" pitchFamily="34" charset="0"/>
              </a:rPr>
              <a:t>Help and support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71"/>
          <a:stretch/>
        </p:blipFill>
        <p:spPr bwMode="auto">
          <a:xfrm>
            <a:off x="1817694" y="1412776"/>
            <a:ext cx="5508612" cy="5141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757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16632"/>
            <a:ext cx="1285856" cy="1285856"/>
          </a:xfrm>
        </p:spPr>
      </p:pic>
      <p:sp>
        <p:nvSpPr>
          <p:cNvPr id="6" name="Minus 5"/>
          <p:cNvSpPr/>
          <p:nvPr/>
        </p:nvSpPr>
        <p:spPr>
          <a:xfrm>
            <a:off x="-828600" y="1223912"/>
            <a:ext cx="9433048" cy="45719"/>
          </a:xfrm>
          <a:prstGeom prst="mathMinu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BC0E3B3-F1BC-4BEB-9D7B-F1D030C6C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692696"/>
            <a:ext cx="7665802" cy="288032"/>
          </a:xfrm>
        </p:spPr>
        <p:txBody>
          <a:bodyPr>
            <a:noAutofit/>
          </a:bodyPr>
          <a:lstStyle/>
          <a:p>
            <a:pPr algn="l"/>
            <a:r>
              <a:rPr lang="en-GB" sz="3500" b="1" dirty="0">
                <a:latin typeface="Century Gothic" panose="020B0502020202020204" pitchFamily="34" charset="0"/>
              </a:rPr>
              <a:t>Plenary</a:t>
            </a:r>
          </a:p>
        </p:txBody>
      </p:sp>
      <p:pic>
        <p:nvPicPr>
          <p:cNvPr id="8" name="Picture 2" descr="H:\Offline Files\Outlook Temp\Knowledge map (2) (2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054" y="1412776"/>
            <a:ext cx="3423892" cy="4843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612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348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Office Theme</vt:lpstr>
      <vt:lpstr>PowerPoint Presentation</vt:lpstr>
      <vt:lpstr>Session objectives</vt:lpstr>
      <vt:lpstr>Ground rules</vt:lpstr>
      <vt:lpstr>Starter activity</vt:lpstr>
      <vt:lpstr>Baseline activity</vt:lpstr>
      <vt:lpstr>What is online blackmail?  - Article 1</vt:lpstr>
      <vt:lpstr>Extending understanding, exploring impact- Article 2</vt:lpstr>
      <vt:lpstr>Help and support</vt:lpstr>
      <vt:lpstr>Plenary</vt:lpstr>
    </vt:vector>
  </TitlesOfParts>
  <Company>The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[Front cover design tbc based on title]</dc:title>
  <dc:creator>Jones, Sophie</dc:creator>
  <cp:lastModifiedBy>TOWSE, Katie</cp:lastModifiedBy>
  <cp:revision>7</cp:revision>
  <dcterms:created xsi:type="dcterms:W3CDTF">2020-04-09T09:29:55Z</dcterms:created>
  <dcterms:modified xsi:type="dcterms:W3CDTF">2024-09-12T10:26:15Z</dcterms:modified>
</cp:coreProperties>
</file>