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25"/>
  </p:notesMasterIdLst>
  <p:handoutMasterIdLst>
    <p:handoutMasterId r:id="rId26"/>
  </p:handoutMasterIdLst>
  <p:sldIdLst>
    <p:sldId id="257" r:id="rId6"/>
    <p:sldId id="258" r:id="rId7"/>
    <p:sldId id="270" r:id="rId8"/>
    <p:sldId id="280" r:id="rId9"/>
    <p:sldId id="261" r:id="rId10"/>
    <p:sldId id="256" r:id="rId11"/>
    <p:sldId id="262" r:id="rId12"/>
    <p:sldId id="263" r:id="rId13"/>
    <p:sldId id="283" r:id="rId14"/>
    <p:sldId id="264" r:id="rId15"/>
    <p:sldId id="282" r:id="rId16"/>
    <p:sldId id="284" r:id="rId17"/>
    <p:sldId id="285" r:id="rId18"/>
    <p:sldId id="286" r:id="rId19"/>
    <p:sldId id="287" r:id="rId20"/>
    <p:sldId id="288" r:id="rId21"/>
    <p:sldId id="266" r:id="rId22"/>
    <p:sldId id="290" r:id="rId23"/>
    <p:sldId id="279" r:id="rId2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58"/>
            <p14:sldId id="270"/>
            <p14:sldId id="280"/>
            <p14:sldId id="261"/>
            <p14:sldId id="256"/>
            <p14:sldId id="262"/>
          </p14:sldIdLst>
        </p14:section>
        <p14:section name="Pupil Slides" id="{938DD7AC-2297-1F48-B25E-0B0BFFE37CBE}">
          <p14:sldIdLst>
            <p14:sldId id="263"/>
            <p14:sldId id="283"/>
            <p14:sldId id="264"/>
            <p14:sldId id="282"/>
            <p14:sldId id="284"/>
            <p14:sldId id="285"/>
            <p14:sldId id="286"/>
            <p14:sldId id="287"/>
            <p14:sldId id="288"/>
            <p14:sldId id="266"/>
            <p14:sldId id="290"/>
            <p14:sldId id="279"/>
          </p14:sldIdLst>
        </p14:section>
      </p14:sectionLst>
    </p:ext>
    <p:ext uri="{EFAFB233-063F-42B5-8137-9DF3F51BA10A}">
      <p15:sldGuideLst xmlns:p15="http://schemas.microsoft.com/office/powerpoint/2012/main">
        <p15:guide id="2" pos="312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ACDE821E-E56C-83FD-EC55-53EE23AFB51D}" name="Together Studio" initials="" userId="S::studio@togethercreativeltd.onmicrosoft.com::1605b310-f4b8-4117-872c-2988505f86eb" providerId="AD"/>
  <p188:author id="{A585043F-A66D-640D-13ED-CBB00BA6FCE7}" name="Florence Ackland" initials="FA" userId="S::florence@pshe-association.org.uk::4fb6b414-8ee9-4dd4-af5a-4d2d97910631" providerId="AD"/>
  <p188:author id="{2953C961-0D3A-A54A-1903-0F6ADC9B3A04}" name="Samantha Payne" initials="SP" userId="S::samantha.payne@pshe-association.org.uk::81039844-1462-41c4-a80c-2902591b5025" providerId="AD"/>
  <p188:author id="{ECE9A068-C919-A02A-25B8-2F5A9A3AA73E}" name="Jenny Barksfield" initials="JB" userId="S::jenny@pshe-association.org.uk::e146badb-6d45-41de-81bb-9480fcad58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E96"/>
    <a:srgbClr val="1EA099"/>
    <a:srgbClr val="A63679"/>
    <a:srgbClr val="9C3272"/>
    <a:srgbClr val="ED6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30"/>
    <p:restoredTop sz="96699"/>
  </p:normalViewPr>
  <p:slideViewPr>
    <p:cSldViewPr snapToGrid="0">
      <p:cViewPr varScale="1">
        <p:scale>
          <a:sx n="144" d="100"/>
          <a:sy n="144" d="100"/>
        </p:scale>
        <p:origin x="2584" y="184"/>
      </p:cViewPr>
      <p:guideLst>
        <p:guide pos="3120"/>
        <p:guide orient="horz" pos="218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Payne" userId="81039844-1462-41c4-a80c-2902591b5025" providerId="ADAL" clId="{635F6246-D992-4FBE-8CC1-804C36E51191}"/>
    <pc:docChg chg="modSld">
      <pc:chgData name="Samantha Payne" userId="81039844-1462-41c4-a80c-2902591b5025" providerId="ADAL" clId="{635F6246-D992-4FBE-8CC1-804C36E51191}" dt="2024-07-11T08:27:06.445" v="10" actId="20577"/>
      <pc:docMkLst>
        <pc:docMk/>
      </pc:docMkLst>
      <pc:sldChg chg="modNotesTx">
        <pc:chgData name="Samantha Payne" userId="81039844-1462-41c4-a80c-2902591b5025" providerId="ADAL" clId="{635F6246-D992-4FBE-8CC1-804C36E51191}" dt="2024-07-11T08:27:06.445" v="10" actId="20577"/>
        <pc:sldMkLst>
          <pc:docMk/>
          <pc:sldMk cId="1347446394" sldId="285"/>
        </pc:sldMkLst>
      </pc:sldChg>
      <pc:sldChg chg="addCm">
        <pc:chgData name="Samantha Payne" userId="81039844-1462-41c4-a80c-2902591b5025" providerId="ADAL" clId="{635F6246-D992-4FBE-8CC1-804C36E51191}" dt="2024-07-11T08:00:22.539" v="0"/>
        <pc:sldMkLst>
          <pc:docMk/>
          <pc:sldMk cId="270843412" sldId="290"/>
        </pc:sldMkLst>
        <pc:extLst>
          <p:ext xmlns:p="http://schemas.openxmlformats.org/presentationml/2006/main" uri="{D6D511B9-2390-475A-947B-AFAB55BFBCF1}">
            <pc226:cmChg xmlns:pc226="http://schemas.microsoft.com/office/powerpoint/2022/06/main/command" chg="add">
              <pc226:chgData name="Samantha Payne" userId="81039844-1462-41c4-a80c-2902591b5025" providerId="ADAL" clId="{635F6246-D992-4FBE-8CC1-804C36E51191}" dt="2024-07-11T08:00:22.539" v="0"/>
              <pc2:cmMkLst xmlns:pc2="http://schemas.microsoft.com/office/powerpoint/2019/9/main/command">
                <pc:docMk/>
                <pc:sldMk cId="270843412" sldId="290"/>
                <pc2:cmMk id="{40A17854-DD99-4934-89AB-DFF160B863CF}"/>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11/07/2024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7/11/24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a:t>
            </a:fld>
            <a:endParaRPr lang="en-US"/>
          </a:p>
        </p:txBody>
      </p:sp>
    </p:spTree>
    <p:extLst>
      <p:ext uri="{BB962C8B-B14F-4D97-AF65-F5344CB8AC3E}">
        <p14:creationId xmlns:p14="http://schemas.microsoft.com/office/powerpoint/2010/main" val="368859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1D1C1D"/>
                </a:solidFill>
                <a:effectLst/>
                <a:latin typeface="Slack-Lato"/>
              </a:rPr>
              <a:t>Teacher notes – Sleep schedule (15 mins, slides 13-15)</a:t>
            </a:r>
            <a:endParaRPr lang="en-US" sz="1000" dirty="0">
              <a:effectLst/>
              <a:latin typeface="Arial" panose="020B0604020202020204" pitchFamily="34" charset="0"/>
              <a:ea typeface="Calibri" panose="020F0502020204030204" pitchFamily="34" charset="0"/>
            </a:endParaRPr>
          </a:p>
          <a:p>
            <a:pPr marR="424815">
              <a:lnSpc>
                <a:spcPct val="133000"/>
              </a:lnSpc>
              <a:spcBef>
                <a:spcPts val="260"/>
              </a:spcBef>
              <a:spcAft>
                <a:spcPts val="0"/>
              </a:spcAft>
            </a:pPr>
            <a:r>
              <a:rPr lang="en-US" sz="1200" dirty="0">
                <a:effectLst/>
                <a:latin typeface="Arial" panose="020B0604020202020204" pitchFamily="34" charset="0"/>
                <a:ea typeface="Calibri" panose="020F0502020204030204" pitchFamily="34" charset="0"/>
              </a:rPr>
              <a:t>Ask small groups to use what they learnt in the fact hunt activity to create a list of tips that could help Nathan with his sleep. </a:t>
            </a:r>
            <a:endParaRPr lang="en-GB" sz="1200" dirty="0">
              <a:effectLst/>
              <a:latin typeface="Calibri" panose="020F0502020204030204" pitchFamily="34" charset="0"/>
              <a:ea typeface="Calibri" panose="020F0502020204030204" pitchFamily="34" charset="0"/>
            </a:endParaRPr>
          </a:p>
          <a:p>
            <a:pPr marR="424815">
              <a:lnSpc>
                <a:spcPct val="133000"/>
              </a:lnSpc>
              <a:spcBef>
                <a:spcPts val="260"/>
              </a:spcBef>
              <a:spcAft>
                <a:spcPts val="0"/>
              </a:spcAft>
            </a:pPr>
            <a:r>
              <a:rPr lang="en-US" sz="1200" dirty="0">
                <a:effectLst/>
                <a:latin typeface="Arial" panose="020B060402020202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marR="424815">
              <a:lnSpc>
                <a:spcPct val="133000"/>
              </a:lnSpc>
              <a:spcBef>
                <a:spcPts val="260"/>
              </a:spcBef>
              <a:spcAft>
                <a:spcPts val="0"/>
              </a:spcAft>
            </a:pPr>
            <a:r>
              <a:rPr lang="en-US" sz="1200" dirty="0">
                <a:effectLst/>
                <a:latin typeface="Arial" panose="020B0604020202020204" pitchFamily="34" charset="0"/>
                <a:ea typeface="Calibri" panose="020F0502020204030204" pitchFamily="34" charset="0"/>
              </a:rPr>
              <a:t>Take feedback and create a class list on the slide, making sure it includes ideas like:</a:t>
            </a:r>
            <a:endParaRPr lang="en-GB" sz="1200" dirty="0">
              <a:effectLst/>
              <a:latin typeface="Calibri" panose="020F0502020204030204" pitchFamily="34" charset="0"/>
              <a:ea typeface="Calibri" panose="020F0502020204030204" pitchFamily="34" charset="0"/>
            </a:endParaRPr>
          </a:p>
          <a:p>
            <a:pPr marL="342900" marR="424815" lvl="0" indent="-342900">
              <a:lnSpc>
                <a:spcPct val="133000"/>
              </a:lnSpc>
              <a:spcBef>
                <a:spcPts val="260"/>
              </a:spcBef>
              <a:spcAft>
                <a:spcPts val="0"/>
              </a:spcAft>
              <a:buFont typeface="Symbol" panose="05050102010706020507" pitchFamily="18" charset="2"/>
              <a:buChar char=""/>
            </a:pPr>
            <a:r>
              <a:rPr lang="en-US" sz="1200" i="1" dirty="0">
                <a:effectLst/>
                <a:latin typeface="Arial" panose="020B0604020202020204" pitchFamily="34" charset="0"/>
                <a:ea typeface="Calibri" panose="020F0502020204030204" pitchFamily="34" charset="0"/>
              </a:rPr>
              <a:t>a consistent routine – going to bed and getting up at the same time</a:t>
            </a:r>
            <a:endParaRPr lang="en-GB" sz="1200" dirty="0">
              <a:effectLst/>
              <a:latin typeface="Calibri" panose="020F0502020204030204" pitchFamily="34" charset="0"/>
              <a:ea typeface="Calibri" panose="020F0502020204030204" pitchFamily="34" charset="0"/>
            </a:endParaRPr>
          </a:p>
          <a:p>
            <a:pPr marL="342900" marR="424815" lvl="0" indent="-342900">
              <a:lnSpc>
                <a:spcPct val="133000"/>
              </a:lnSpc>
              <a:spcBef>
                <a:spcPts val="260"/>
              </a:spcBef>
              <a:spcAft>
                <a:spcPts val="0"/>
              </a:spcAft>
              <a:buFont typeface="Symbol" panose="05050102010706020507" pitchFamily="18" charset="2"/>
              <a:buChar char=""/>
            </a:pPr>
            <a:r>
              <a:rPr lang="en-US" sz="1200" i="1" dirty="0">
                <a:effectLst/>
                <a:latin typeface="Arial" panose="020B0604020202020204" pitchFamily="34" charset="0"/>
                <a:ea typeface="Calibri" panose="020F0502020204030204" pitchFamily="34" charset="0"/>
              </a:rPr>
              <a:t>going outside during the day (to get daylight)</a:t>
            </a:r>
            <a:endParaRPr lang="en-GB" sz="1200" dirty="0">
              <a:effectLst/>
              <a:latin typeface="Calibri" panose="020F0502020204030204" pitchFamily="34" charset="0"/>
              <a:ea typeface="Calibri" panose="020F0502020204030204" pitchFamily="34" charset="0"/>
            </a:endParaRPr>
          </a:p>
          <a:p>
            <a:pPr marL="342900" marR="424815" lvl="0" indent="-342900">
              <a:lnSpc>
                <a:spcPct val="133000"/>
              </a:lnSpc>
              <a:spcBef>
                <a:spcPts val="260"/>
              </a:spcBef>
              <a:spcAft>
                <a:spcPts val="0"/>
              </a:spcAft>
              <a:buFont typeface="Symbol" panose="05050102010706020507" pitchFamily="18" charset="2"/>
              <a:buChar char=""/>
            </a:pPr>
            <a:r>
              <a:rPr lang="en-US" sz="1200" i="1" dirty="0">
                <a:effectLst/>
                <a:latin typeface="Arial" panose="020B0604020202020204" pitchFamily="34" charset="0"/>
                <a:ea typeface="Calibri" panose="020F0502020204030204" pitchFamily="34" charset="0"/>
              </a:rPr>
              <a:t>avoiding screens before bedtime, and keeping them out of the bedroom</a:t>
            </a:r>
            <a:endParaRPr lang="en-GB" sz="1200" dirty="0">
              <a:effectLst/>
              <a:latin typeface="Calibri" panose="020F0502020204030204" pitchFamily="34" charset="0"/>
              <a:ea typeface="Calibri" panose="020F0502020204030204" pitchFamily="34" charset="0"/>
            </a:endParaRPr>
          </a:p>
          <a:p>
            <a:pPr marL="342900" marR="424815" lvl="0" indent="-342900">
              <a:lnSpc>
                <a:spcPct val="133000"/>
              </a:lnSpc>
              <a:spcBef>
                <a:spcPts val="260"/>
              </a:spcBef>
              <a:spcAft>
                <a:spcPts val="0"/>
              </a:spcAft>
              <a:buFont typeface="Symbol" panose="05050102010706020507" pitchFamily="18" charset="2"/>
              <a:buChar char=""/>
            </a:pPr>
            <a:r>
              <a:rPr lang="en-US" sz="1200" i="1" dirty="0">
                <a:effectLst/>
                <a:latin typeface="Arial" panose="020B0604020202020204" pitchFamily="34" charset="0"/>
                <a:ea typeface="Calibri" panose="020F0502020204030204" pitchFamily="34" charset="0"/>
              </a:rPr>
              <a:t>avoiding fizzy or sugary drinks</a:t>
            </a:r>
            <a:endParaRPr lang="en-GB" sz="1200" dirty="0">
              <a:effectLst/>
              <a:latin typeface="Calibri" panose="020F0502020204030204" pitchFamily="34" charset="0"/>
              <a:ea typeface="Calibri" panose="020F0502020204030204" pitchFamily="34" charset="0"/>
            </a:endParaRPr>
          </a:p>
          <a:p>
            <a:pPr marL="342900" marR="424815" lvl="0" indent="-342900">
              <a:lnSpc>
                <a:spcPct val="133000"/>
              </a:lnSpc>
              <a:spcBef>
                <a:spcPts val="260"/>
              </a:spcBef>
              <a:spcAft>
                <a:spcPts val="0"/>
              </a:spcAft>
              <a:buFont typeface="Symbol" panose="05050102010706020507" pitchFamily="18" charset="2"/>
              <a:buChar char=""/>
            </a:pPr>
            <a:r>
              <a:rPr lang="en-US" sz="1200" i="1" dirty="0">
                <a:effectLst/>
                <a:latin typeface="Arial" panose="020B0604020202020204" pitchFamily="34" charset="0"/>
                <a:ea typeface="Calibri" panose="020F0502020204030204" pitchFamily="34" charset="0"/>
              </a:rPr>
              <a:t>taking time to wind down before bed by doing calming activities (e.g. reading, talking with family, or listening to soothing music)</a:t>
            </a:r>
            <a:endParaRPr lang="en-GB" sz="1200" dirty="0">
              <a:effectLst/>
              <a:latin typeface="Calibri" panose="020F0502020204030204" pitchFamily="34" charset="0"/>
              <a:ea typeface="Calibri" panose="020F0502020204030204" pitchFamily="34" charset="0"/>
            </a:endParaRPr>
          </a:p>
          <a:p>
            <a:pPr marL="342900" marR="424815" lvl="0" indent="-342900">
              <a:lnSpc>
                <a:spcPct val="133000"/>
              </a:lnSpc>
              <a:spcBef>
                <a:spcPts val="260"/>
              </a:spcBef>
              <a:spcAft>
                <a:spcPts val="0"/>
              </a:spcAft>
              <a:buFont typeface="Symbol" panose="05050102010706020507" pitchFamily="18" charset="2"/>
              <a:buChar char=""/>
            </a:pPr>
            <a:r>
              <a:rPr lang="en-US" sz="1200" i="1" dirty="0">
                <a:effectLst/>
                <a:latin typeface="Arial" panose="020B0604020202020204" pitchFamily="34" charset="0"/>
                <a:ea typeface="Calibri" panose="020F0502020204030204" pitchFamily="34" charset="0"/>
              </a:rPr>
              <a:t>keeping the bedroom cool, dark and tidy</a:t>
            </a:r>
            <a:endParaRPr lang="en-GB" sz="1200" dirty="0">
              <a:effectLst/>
              <a:latin typeface="Calibri" panose="020F0502020204030204" pitchFamily="34" charset="0"/>
              <a:ea typeface="Calibri" panose="020F0502020204030204" pitchFamily="34" charset="0"/>
            </a:endParaRPr>
          </a:p>
          <a:p>
            <a:endParaRPr lang="en-US" sz="1000" dirty="0">
              <a:effectLst/>
              <a:latin typeface="Arial" panose="020B0604020202020204" pitchFamily="34" charset="0"/>
            </a:endParaRPr>
          </a:p>
          <a:p>
            <a:pPr>
              <a:lnSpc>
                <a:spcPts val="1600"/>
              </a:lnSpc>
              <a:spcAft>
                <a:spcPts val="4320"/>
              </a:spcAft>
            </a:pPr>
            <a:r>
              <a:rPr lang="en-US" sz="1200" dirty="0">
                <a:effectLst/>
                <a:latin typeface="Arial" panose="020B0604020202020204" pitchFamily="34" charset="0"/>
                <a:ea typeface="Calibri Light" panose="020F0302020204030204" pitchFamily="34" charset="0"/>
              </a:rPr>
              <a:t>Ask groups to apply these ideas to create a routine for Nathan using </a:t>
            </a:r>
            <a:r>
              <a:rPr lang="en-US" sz="1200" b="1" dirty="0">
                <a:effectLst/>
                <a:latin typeface="Arial" panose="020B0604020202020204" pitchFamily="34" charset="0"/>
                <a:ea typeface="Calibri Light" panose="020F0302020204030204" pitchFamily="34" charset="0"/>
              </a:rPr>
              <a:t>Resource 3: Sleep schedule</a:t>
            </a:r>
            <a:r>
              <a:rPr lang="en-US" sz="1200" dirty="0">
                <a:effectLst/>
                <a:latin typeface="Arial" panose="020B0604020202020204" pitchFamily="34" charset="0"/>
                <a:ea typeface="Calibri Light" panose="020F0302020204030204" pitchFamily="34" charset="0"/>
              </a:rPr>
              <a:t>. They should annotate their schedule as they go, to explain how some of the ideas they have included could support Nathan’s sleep. To help with this, they could refer back to their fact files from the previous activity or take a look back at the posters around the room.</a:t>
            </a:r>
            <a:endParaRPr lang="en-GB" sz="1200" dirty="0">
              <a:effectLst/>
              <a:latin typeface="Calibri Light" panose="020F0302020204030204" pitchFamily="34" charset="0"/>
              <a:ea typeface="Calibri Light" panose="020F0302020204030204" pitchFamily="34" charset="0"/>
            </a:endParaRPr>
          </a:p>
          <a:p>
            <a:pPr>
              <a:lnSpc>
                <a:spcPts val="1600"/>
              </a:lnSpc>
              <a:spcAft>
                <a:spcPts val="0"/>
              </a:spcAft>
            </a:pPr>
            <a:r>
              <a:rPr lang="en-US" sz="1200" dirty="0">
                <a:effectLst/>
                <a:latin typeface="Arial" panose="020B0604020202020204" pitchFamily="34" charset="0"/>
                <a:ea typeface="Calibri Light" panose="020F0302020204030204" pitchFamily="34" charset="0"/>
              </a:rPr>
              <a:t> </a:t>
            </a:r>
            <a:endParaRPr lang="en-GB" sz="1200" dirty="0">
              <a:effectLst/>
              <a:latin typeface="Calibri Light" panose="020F0302020204030204" pitchFamily="34" charset="0"/>
              <a:ea typeface="Calibri Light" panose="020F0302020204030204" pitchFamily="34" charset="0"/>
            </a:endParaRPr>
          </a:p>
          <a:p>
            <a:pPr>
              <a:lnSpc>
                <a:spcPts val="1600"/>
              </a:lnSpc>
              <a:spcBef>
                <a:spcPts val="1440"/>
              </a:spcBef>
              <a:spcAft>
                <a:spcPts val="0"/>
              </a:spcAft>
            </a:pPr>
            <a:r>
              <a:rPr lang="en-US" sz="1200" dirty="0">
                <a:effectLst/>
                <a:latin typeface="Arial" panose="020B0604020202020204" pitchFamily="34" charset="0"/>
                <a:ea typeface="Calibri Light" panose="020F0302020204030204" pitchFamily="34" charset="0"/>
              </a:rPr>
              <a:t>If time allows, ask groups to do a short learning walk to see how the schedule they created compares to others (considering what is similar and what is different). </a:t>
            </a:r>
          </a:p>
          <a:p>
            <a:pPr>
              <a:lnSpc>
                <a:spcPts val="1600"/>
              </a:lnSpc>
              <a:spcBef>
                <a:spcPts val="1440"/>
              </a:spcBef>
              <a:spcAft>
                <a:spcPts val="0"/>
              </a:spcAft>
            </a:pPr>
            <a:endParaRPr lang="en-US" sz="1200" dirty="0">
              <a:effectLst/>
              <a:latin typeface="Arial" panose="020B0604020202020204" pitchFamily="34" charset="0"/>
              <a:ea typeface="Calibri Light" panose="020F0302020204030204" pitchFamily="34" charset="0"/>
            </a:endParaRPr>
          </a:p>
          <a:p>
            <a:pPr>
              <a:lnSpc>
                <a:spcPts val="1600"/>
              </a:lnSpc>
              <a:spcAft>
                <a:spcPts val="4320"/>
              </a:spcAft>
            </a:pPr>
            <a:r>
              <a:rPr lang="en-US" sz="1200" b="1" dirty="0">
                <a:effectLst/>
                <a:latin typeface="Arial" panose="020B0604020202020204" pitchFamily="34" charset="0"/>
                <a:ea typeface="Calibri Light" panose="020F0302020204030204" pitchFamily="34" charset="0"/>
              </a:rPr>
              <a:t>Support:</a:t>
            </a:r>
            <a:r>
              <a:rPr lang="en-US" sz="1200" b="1" dirty="0">
                <a:effectLst/>
                <a:latin typeface="Calibri Light" panose="020F0302020204030204" pitchFamily="34" charset="0"/>
                <a:ea typeface="Calibri Light" panose="020F0302020204030204" pitchFamily="34" charset="0"/>
              </a:rPr>
              <a:t> </a:t>
            </a:r>
            <a:r>
              <a:rPr lang="en-US" sz="1200" dirty="0">
                <a:effectLst/>
                <a:latin typeface="Arial" panose="020B0604020202020204" pitchFamily="34" charset="0"/>
                <a:ea typeface="Calibri" panose="020F0502020204030204" pitchFamily="34" charset="0"/>
              </a:rPr>
              <a:t>Pupils could draw and label their ideas on </a:t>
            </a:r>
            <a:r>
              <a:rPr lang="en-US" sz="1200" b="1" dirty="0">
                <a:effectLst/>
                <a:latin typeface="Arial" panose="020B0604020202020204" pitchFamily="34" charset="0"/>
                <a:ea typeface="Calibri" panose="020F0502020204030204" pitchFamily="34" charset="0"/>
              </a:rPr>
              <a:t>Resource 3: Sleep schedule</a:t>
            </a:r>
            <a:r>
              <a:rPr lang="en-US" sz="1200" dirty="0">
                <a:effectLst/>
                <a:latin typeface="Arial" panose="020B0604020202020204" pitchFamily="34" charset="0"/>
                <a:ea typeface="Calibri" panose="020F0502020204030204" pitchFamily="34" charset="0"/>
              </a:rPr>
              <a:t>. </a:t>
            </a:r>
            <a:endParaRPr lang="en-GB" sz="1200" dirty="0">
              <a:effectLst/>
              <a:latin typeface="Calibri Light" panose="020F0302020204030204" pitchFamily="34" charset="0"/>
              <a:ea typeface="Calibri Light" panose="020F0302020204030204" pitchFamily="34" charset="0"/>
            </a:endParaRPr>
          </a:p>
          <a:p>
            <a:pPr>
              <a:lnSpc>
                <a:spcPts val="1600"/>
              </a:lnSpc>
              <a:spcAft>
                <a:spcPts val="0"/>
              </a:spcAft>
            </a:pPr>
            <a:r>
              <a:rPr lang="en-US" sz="1200" spc="-30" dirty="0">
                <a:effectLst/>
                <a:latin typeface="Arial" panose="020B0604020202020204" pitchFamily="34" charset="0"/>
                <a:ea typeface="Calibri Light" panose="020F0302020204030204" pitchFamily="34" charset="0"/>
              </a:rPr>
              <a:t> </a:t>
            </a:r>
            <a:endParaRPr lang="en-GB" sz="1200" dirty="0">
              <a:effectLst/>
              <a:latin typeface="Calibri Light" panose="020F0302020204030204" pitchFamily="34" charset="0"/>
              <a:ea typeface="Calibri Light" panose="020F0302020204030204" pitchFamily="34" charset="0"/>
            </a:endParaRPr>
          </a:p>
          <a:p>
            <a:pPr>
              <a:lnSpc>
                <a:spcPts val="1600"/>
              </a:lnSpc>
              <a:spcBef>
                <a:spcPts val="1440"/>
              </a:spcBef>
              <a:spcAft>
                <a:spcPts val="0"/>
              </a:spcAft>
            </a:pPr>
            <a:r>
              <a:rPr lang="en-US" sz="1200" b="1" dirty="0">
                <a:effectLst/>
                <a:latin typeface="Arial" panose="020B0604020202020204" pitchFamily="34" charset="0"/>
                <a:ea typeface="Calibri Light" panose="020F0302020204030204" pitchFamily="34" charset="0"/>
              </a:rPr>
              <a:t>Challenge: </a:t>
            </a:r>
            <a:r>
              <a:rPr lang="en-US" sz="1200" dirty="0">
                <a:effectLst/>
                <a:latin typeface="Arial" panose="020B0604020202020204" pitchFamily="34" charset="0"/>
                <a:ea typeface="Calibri Light" panose="020F0302020204030204" pitchFamily="34" charset="0"/>
              </a:rPr>
              <a:t>Ask groups to imagine that it is a few years later. Nathan is now 13, at secondary school, has his own mobile phone and needs a new sleep schedule! Groups should discuss how his daily routine might change. </a:t>
            </a:r>
            <a:endParaRPr lang="en-GB" sz="1200" dirty="0">
              <a:effectLst/>
              <a:latin typeface="Calibri Light" panose="020F0302020204030204" pitchFamily="34" charset="0"/>
              <a:ea typeface="Calibri Light" panose="020F0302020204030204" pitchFamily="34" charset="0"/>
            </a:endParaRPr>
          </a:p>
          <a:p>
            <a:pPr>
              <a:lnSpc>
                <a:spcPts val="1600"/>
              </a:lnSpc>
              <a:spcBef>
                <a:spcPts val="1440"/>
              </a:spcBef>
              <a:spcAft>
                <a:spcPts val="0"/>
              </a:spcAft>
            </a:pPr>
            <a:endParaRPr lang="en-GB" sz="1200" dirty="0">
              <a:effectLst/>
              <a:latin typeface="Calibri Light" panose="020F0302020204030204" pitchFamily="34" charset="0"/>
              <a:ea typeface="Calibri Light" panose="020F0302020204030204" pitchFamily="34" charset="0"/>
            </a:endParaRPr>
          </a:p>
          <a:p>
            <a:endParaRPr lang="en-US" sz="1000" dirty="0">
              <a:effectLst/>
              <a:latin typeface="Arial" panose="020B0604020202020204" pitchFamily="34" charset="0"/>
            </a:endParaRPr>
          </a:p>
          <a:p>
            <a:endParaRPr lang="en-GB" dirty="0"/>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4275677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1D1C1D"/>
                </a:solidFill>
                <a:effectLst/>
                <a:latin typeface="Slack-Lato"/>
              </a:rPr>
              <a:t>Teacher notes – Sleep schedule (15 mins, slides 13-15)</a:t>
            </a:r>
            <a:endParaRPr lang="en-US" sz="1000"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Arial" panose="020B0604020202020204" pitchFamily="34" charset="0"/>
                <a:ea typeface="Calibri Light" panose="020F0302020204030204" pitchFamily="34" charset="0"/>
              </a:rPr>
              <a:t>Take feedback and emphasise that people’s routines don’t have to be exactly the same, and that they might vary a little day to day. You may wish to use this slide to highlight some of the key elements that groups should have included. </a:t>
            </a:r>
            <a:endParaRPr lang="en-GB" sz="1200" i="0" dirty="0">
              <a:effectLst/>
              <a:latin typeface="Calibri Light" panose="020F0302020204030204" pitchFamily="34" charset="0"/>
              <a:ea typeface="Calibri Light" panose="020F0302020204030204" pitchFamily="34" charset="0"/>
            </a:endParaRPr>
          </a:p>
          <a:p>
            <a:endParaRPr lang="en-GB" dirty="0"/>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1950372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1D1C1D"/>
                </a:solidFill>
                <a:effectLst/>
                <a:latin typeface="Slack-Lato"/>
              </a:rPr>
              <a:t>Teacher notes – Endpoint assessment and reflection (5 mins)</a:t>
            </a:r>
            <a:endParaRPr lang="en-GB" dirty="0"/>
          </a:p>
          <a:p>
            <a:pPr marR="429260">
              <a:lnSpc>
                <a:spcPct val="133000"/>
              </a:lnSpc>
              <a:spcBef>
                <a:spcPts val="630"/>
              </a:spcBef>
              <a:spcAft>
                <a:spcPts val="0"/>
              </a:spcAft>
            </a:pPr>
            <a:r>
              <a:rPr lang="en-US" sz="1200" dirty="0">
                <a:effectLst/>
                <a:latin typeface="Arial" panose="020B0604020202020204" pitchFamily="34" charset="0"/>
                <a:ea typeface="Calibri" panose="020F0502020204030204" pitchFamily="34" charset="0"/>
              </a:rPr>
              <a:t>Remind pupils of the learning outcomes and ask them to return to their exercise books to revisit the baseline assessment activity from the start of the lesson. Ask them to add any new learning about sleep’s benefits, changing sleep patterns and tips for better sleep in a different colour</a:t>
            </a:r>
            <a:r>
              <a:rPr lang="en-US" sz="1200" spc="-3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pen</a:t>
            </a:r>
            <a:r>
              <a:rPr lang="en-US" sz="1200" spc="-40"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or pencil</a:t>
            </a:r>
            <a:r>
              <a:rPr lang="en-US" sz="1200" spc="-35" dirty="0">
                <a:effectLst/>
                <a:latin typeface="Arial" panose="020B0604020202020204" pitchFamily="34" charset="0"/>
                <a:ea typeface="Calibri" panose="020F0502020204030204" pitchFamily="34" charset="0"/>
              </a:rPr>
              <a:t>. They may also want to change their original ideas, </a:t>
            </a:r>
            <a:r>
              <a:rPr lang="en-US" sz="1200" dirty="0">
                <a:effectLst/>
                <a:latin typeface="Arial" panose="020B0604020202020204" pitchFamily="34" charset="0"/>
                <a:ea typeface="Calibri" panose="020F0502020204030204" pitchFamily="34" charset="0"/>
              </a:rPr>
              <a:t>as</a:t>
            </a:r>
            <a:r>
              <a:rPr lang="en-US" sz="1200" spc="-40"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a:t>
            </a:r>
            <a:r>
              <a:rPr lang="en-US" sz="1200" spc="-40"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result</a:t>
            </a:r>
            <a:r>
              <a:rPr lang="en-US" sz="1200" spc="-3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of today’s learning.</a:t>
            </a:r>
          </a:p>
          <a:p>
            <a:pPr marR="429260">
              <a:lnSpc>
                <a:spcPct val="133000"/>
              </a:lnSpc>
              <a:spcBef>
                <a:spcPts val="630"/>
              </a:spcBef>
              <a:spcAft>
                <a:spcPts val="0"/>
              </a:spcAft>
            </a:pPr>
            <a:endParaRPr lang="en-GB" sz="1200" dirty="0">
              <a:effectLst/>
              <a:latin typeface="Calibri" panose="020F0502020204030204" pitchFamily="34" charset="0"/>
              <a:ea typeface="Calibri" panose="020F0502020204030204" pitchFamily="34" charset="0"/>
            </a:endParaRPr>
          </a:p>
          <a:p>
            <a:pPr>
              <a:lnSpc>
                <a:spcPts val="1600"/>
              </a:lnSpc>
              <a:spcBef>
                <a:spcPts val="600"/>
              </a:spcBef>
              <a:spcAft>
                <a:spcPts val="1800"/>
              </a:spcAft>
            </a:pPr>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This assessment activity will help provide information about pupils’ progress and highlight any gaps that may need addressing in future lessons.</a:t>
            </a:r>
          </a:p>
          <a:p>
            <a:pPr>
              <a:spcBef>
                <a:spcPts val="20"/>
              </a:spcBef>
            </a:pPr>
            <a:r>
              <a:rPr lang="en-GB" sz="1200" dirty="0">
                <a:effectLst/>
                <a:latin typeface="Arial" panose="020B060402020202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marR="427990">
              <a:lnSpc>
                <a:spcPct val="133000"/>
              </a:lnSpc>
            </a:pPr>
            <a:r>
              <a:rPr lang="en-US" sz="1200" dirty="0">
                <a:effectLst/>
                <a:latin typeface="Arial" panose="020B0604020202020204" pitchFamily="34" charset="0"/>
                <a:ea typeface="Calibri" panose="020F0502020204030204" pitchFamily="34" charset="0"/>
              </a:rPr>
              <a:t>Finally, ask pupils to quietly reflect on one thing they would consider changing about their own daily routine to help them get better sleep.</a:t>
            </a:r>
            <a:endParaRPr lang="en-GB" sz="12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3039488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(5 mins)</a:t>
            </a:r>
          </a:p>
          <a:p>
            <a:pPr marR="450215">
              <a:lnSpc>
                <a:spcPct val="133000"/>
              </a:lnSpc>
              <a:spcBef>
                <a:spcPts val="280"/>
              </a:spcBef>
              <a:spcAft>
                <a:spcPts val="0"/>
              </a:spcAft>
            </a:pPr>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Reassure pupils that lots of people find it hard to get to sleep or wake up sometimes. </a:t>
            </a:r>
            <a:endParaRPr lang="en-GB" sz="1200" dirty="0">
              <a:effectLst/>
              <a:latin typeface="Calibri" panose="020F0502020204030204" pitchFamily="34" charset="0"/>
              <a:ea typeface="Calibri" panose="020F0502020204030204" pitchFamily="34" charset="0"/>
            </a:endParaRPr>
          </a:p>
          <a:p>
            <a:pPr marR="450215">
              <a:lnSpc>
                <a:spcPct val="133000"/>
              </a:lnSpc>
              <a:spcBef>
                <a:spcPts val="280"/>
              </a:spcBef>
              <a:spcAft>
                <a:spcPts val="0"/>
              </a:spcAft>
            </a:pPr>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However, if it’s often difficult to get to sleep or stay asleep, or if they are experiencing worries related to sleep, make sure pupils know that they should:</a:t>
            </a:r>
            <a:endParaRPr lang="en-GB" sz="1200" dirty="0">
              <a:solidFill>
                <a:schemeClr val="tx1"/>
              </a:solidFill>
              <a:effectLst/>
              <a:latin typeface="Calibri" panose="020F0502020204030204" pitchFamily="34" charset="0"/>
              <a:ea typeface="Calibri" panose="020F0502020204030204" pitchFamily="34" charset="0"/>
              <a:cs typeface="+mn-cs"/>
            </a:endParaRPr>
          </a:p>
          <a:p>
            <a:pPr marL="285750" marR="450215" indent="-285750">
              <a:lnSpc>
                <a:spcPct val="133000"/>
              </a:lnSpc>
              <a:spcBef>
                <a:spcPts val="280"/>
              </a:spcBef>
              <a:spcAft>
                <a:spcPts val="0"/>
              </a:spcAft>
              <a:buFont typeface="Arial" panose="020B0604020202020204" pitchFamily="34" charset="0"/>
              <a:buChar char="•"/>
            </a:pPr>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speak to a parent, carer, or other trusted adult outside of school</a:t>
            </a:r>
          </a:p>
          <a:p>
            <a:pPr marL="285750" marR="450215" indent="-285750">
              <a:lnSpc>
                <a:spcPct val="133000"/>
              </a:lnSpc>
              <a:spcBef>
                <a:spcPts val="280"/>
              </a:spcBef>
              <a:spcAft>
                <a:spcPts val="0"/>
              </a:spcAft>
              <a:buFont typeface="Arial" panose="020B0604020202020204" pitchFamily="34" charset="0"/>
              <a:buChar char="•"/>
            </a:pPr>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s</a:t>
            </a:r>
            <a:r>
              <a:rPr lang="en-GB" sz="1200" dirty="0">
                <a:solidFill>
                  <a:srgbClr val="3B3838"/>
                </a:solidFill>
                <a:effectLst/>
                <a:latin typeface="Arial" panose="020B0604020202020204" pitchFamily="34" charset="0"/>
                <a:ea typeface="Calibri" panose="020F0502020204030204" pitchFamily="34" charset="0"/>
                <a:cs typeface="Arial" panose="020B0604020202020204" pitchFamily="34" charset="0"/>
              </a:rPr>
              <a:t>peak to a teacher, or other trusted staff member in school</a:t>
            </a:r>
          </a:p>
          <a:p>
            <a:pPr marL="285750" marR="450215" indent="-285750">
              <a:lnSpc>
                <a:spcPct val="133000"/>
              </a:lnSpc>
              <a:spcBef>
                <a:spcPts val="280"/>
              </a:spcBef>
              <a:spcAft>
                <a:spcPts val="0"/>
              </a:spcAft>
              <a:buFont typeface="Arial" panose="020B0604020202020204" pitchFamily="34" charset="0"/>
              <a:buChar char="•"/>
            </a:pPr>
            <a:endPar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pPr>
              <a:lnSpc>
                <a:spcPts val="1600"/>
              </a:lnSpc>
              <a:spcBef>
                <a:spcPts val="600"/>
              </a:spcBef>
              <a:spcAft>
                <a:spcPts val="1800"/>
              </a:spcAft>
            </a:pPr>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There are also organisations that can help, such as Childline:</a:t>
            </a:r>
          </a:p>
          <a:p>
            <a:pPr>
              <a:lnSpc>
                <a:spcPts val="1600"/>
              </a:lnSpc>
              <a:spcBef>
                <a:spcPts val="600"/>
              </a:spcBef>
              <a:spcAft>
                <a:spcPts val="1800"/>
              </a:spcAft>
            </a:pPr>
            <a:r>
              <a:rPr lang="en-GB" sz="1200" dirty="0" err="1">
                <a:solidFill>
                  <a:srgbClr val="3B3838"/>
                </a:solidFill>
                <a:effectLst/>
                <a:latin typeface="Arial" panose="020B0604020202020204" pitchFamily="34" charset="0"/>
                <a:ea typeface="Calibri" panose="020F0502020204030204" pitchFamily="34" charset="0"/>
                <a:cs typeface="Times New Roman" panose="02020603050405020304" pitchFamily="18" charset="0"/>
              </a:rPr>
              <a:t>www.childline.org.uk</a:t>
            </a:r>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/kids</a:t>
            </a:r>
          </a:p>
          <a:p>
            <a:pPr>
              <a:lnSpc>
                <a:spcPts val="1600"/>
              </a:lnSpc>
              <a:spcBef>
                <a:spcPts val="600"/>
              </a:spcBef>
              <a:spcAft>
                <a:spcPts val="1800"/>
              </a:spcAft>
            </a:pPr>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0800 1111</a:t>
            </a:r>
          </a:p>
          <a:p>
            <a:pPr>
              <a:lnSpc>
                <a:spcPts val="1600"/>
              </a:lnSpc>
              <a:spcBef>
                <a:spcPts val="600"/>
              </a:spcBef>
              <a:spcAft>
                <a:spcPts val="1800"/>
              </a:spcAft>
            </a:pPr>
            <a:endPar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600"/>
              </a:lnSpc>
              <a:spcBef>
                <a:spcPts val="600"/>
              </a:spcBef>
              <a:spcAft>
                <a:spcPts val="1800"/>
              </a:spcAft>
              <a:buClrTx/>
              <a:buSzTx/>
              <a:buFontTx/>
              <a:buNone/>
              <a:tabLst/>
              <a:defRPr/>
            </a:pPr>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If any questions from the question box have not yet been answered, and if time allows, you may wish to address these now.</a:t>
            </a:r>
          </a:p>
          <a:p>
            <a:pPr>
              <a:lnSpc>
                <a:spcPts val="1600"/>
              </a:lnSpc>
              <a:spcBef>
                <a:spcPts val="600"/>
              </a:spcBef>
              <a:spcAft>
                <a:spcPts val="1800"/>
              </a:spcAft>
            </a:pPr>
            <a:endPar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52005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1D1C1D"/>
                </a:solidFill>
                <a:effectLst/>
                <a:latin typeface="Slack-Lato"/>
              </a:rPr>
              <a:t>Teacher notes – More activities: </a:t>
            </a:r>
            <a:r>
              <a:rPr lang="en-GB" sz="1000" b="1" dirty="0">
                <a:solidFill>
                  <a:srgbClr val="3E1841"/>
                </a:solidFill>
                <a:effectLst/>
                <a:latin typeface="Century Gothic" panose="020B0502020202020204" pitchFamily="34" charset="0"/>
                <a:ea typeface="Times New Roman" panose="02020603050405020304" pitchFamily="18" charset="0"/>
                <a:cs typeface="Times New Roman" panose="02020603050405020304" pitchFamily="18" charset="0"/>
              </a:rPr>
              <a:t>Give me ten, Sleep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3E184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3E1841"/>
                </a:solidFill>
                <a:effectLst/>
                <a:latin typeface="Century Gothic" panose="020B0502020202020204" pitchFamily="34" charset="0"/>
                <a:ea typeface="Times New Roman" panose="02020603050405020304" pitchFamily="18" charset="0"/>
                <a:cs typeface="Times New Roman" panose="02020603050405020304" pitchFamily="18" charset="0"/>
              </a:rPr>
              <a:t>Give me ten: </a:t>
            </a:r>
            <a:r>
              <a:rPr lang="en-US" sz="1200" dirty="0">
                <a:effectLst/>
                <a:latin typeface="Arial" panose="020B0604020202020204" pitchFamily="34" charset="0"/>
                <a:ea typeface="Calibri" panose="020F0502020204030204" pitchFamily="34" charset="0"/>
              </a:rPr>
              <a:t>Ask pupils to compile a list of ten top tips for a good night’s sleep and use this to create a five-minute presentation to share in a whole school assembly.</a:t>
            </a:r>
            <a:endParaRPr lang="en-GB" sz="1000" b="1" dirty="0">
              <a:solidFill>
                <a:srgbClr val="3E184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3E1841"/>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3460159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1D1C1D"/>
                </a:solidFill>
                <a:effectLst/>
                <a:latin typeface="Slack-Lato"/>
              </a:rPr>
              <a:t>Teacher notes – More activities: </a:t>
            </a:r>
            <a:r>
              <a:rPr lang="en-GB" sz="1000" b="1" dirty="0">
                <a:solidFill>
                  <a:srgbClr val="3E1841"/>
                </a:solidFill>
                <a:effectLst/>
                <a:latin typeface="Century Gothic" panose="020B0502020202020204" pitchFamily="34" charset="0"/>
                <a:ea typeface="Times New Roman" panose="02020603050405020304" pitchFamily="18" charset="0"/>
                <a:cs typeface="Times New Roman" panose="02020603050405020304" pitchFamily="18" charset="0"/>
              </a:rPr>
              <a:t>Give me ten, Sleep 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3E184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3E1841"/>
                </a:solidFill>
                <a:effectLst/>
                <a:latin typeface="Century Gothic" panose="020B0502020202020204" pitchFamily="34" charset="0"/>
                <a:ea typeface="Times New Roman" panose="02020603050405020304" pitchFamily="18" charset="0"/>
                <a:cs typeface="Times New Roman" panose="02020603050405020304" pitchFamily="18" charset="0"/>
              </a:rPr>
              <a:t>Sleep story: </a:t>
            </a:r>
            <a:r>
              <a:rPr lang="en-US" sz="1200" dirty="0">
                <a:effectLst/>
                <a:latin typeface="Arial" panose="020B0604020202020204" pitchFamily="34" charset="0"/>
                <a:ea typeface="Calibri" panose="020F0502020204030204" pitchFamily="34" charset="0"/>
              </a:rPr>
              <a:t>Ask</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pupils</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to</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write</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short</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story</a:t>
            </a:r>
            <a:r>
              <a:rPr lang="en-US" sz="1200" spc="20"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about</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character</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who</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is</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struggling</a:t>
            </a:r>
            <a:r>
              <a:rPr lang="en-US" sz="1200" spc="20"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to</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get</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good</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night’s</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sleep</a:t>
            </a:r>
            <a:r>
              <a:rPr lang="en-US" sz="1200" spc="20" dirty="0">
                <a:effectLst/>
                <a:latin typeface="Arial" panose="020B0604020202020204" pitchFamily="34" charset="0"/>
                <a:ea typeface="Calibri" panose="020F0502020204030204" pitchFamily="34" charset="0"/>
              </a:rPr>
              <a:t> </a:t>
            </a:r>
            <a:r>
              <a:rPr lang="en-US" sz="1200" spc="-25" dirty="0">
                <a:effectLst/>
                <a:latin typeface="Arial" panose="020B0604020202020204" pitchFamily="34" charset="0"/>
                <a:ea typeface="Calibri" panose="020F0502020204030204" pitchFamily="34" charset="0"/>
              </a:rPr>
              <a:t>and</a:t>
            </a:r>
            <a:r>
              <a:rPr lang="en-US" sz="1200" dirty="0">
                <a:effectLst/>
                <a:latin typeface="Arial" panose="020B0604020202020204" pitchFamily="34" charset="0"/>
                <a:ea typeface="Calibri" panose="020F0502020204030204" pitchFamily="34" charset="0"/>
              </a:rPr>
              <a:t> include</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advice</a:t>
            </a:r>
            <a:r>
              <a:rPr lang="en-US" sz="1200" spc="-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about</a:t>
            </a:r>
            <a:r>
              <a:rPr lang="en-US" sz="1200" spc="-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how they</a:t>
            </a:r>
            <a:r>
              <a:rPr lang="en-US" sz="1200" spc="-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solved</a:t>
            </a:r>
            <a:r>
              <a:rPr lang="en-US" sz="1200" spc="-10"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the </a:t>
            </a:r>
            <a:r>
              <a:rPr lang="en-US" sz="1200" spc="-10" dirty="0">
                <a:effectLst/>
                <a:latin typeface="Arial" panose="020B0604020202020204" pitchFamily="34" charset="0"/>
                <a:ea typeface="Calibri" panose="020F0502020204030204" pitchFamily="34" charset="0"/>
              </a:rPr>
              <a:t>problem.</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3E1841"/>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3E1841"/>
              </a:solidFill>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1052853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4</a:t>
            </a:fld>
            <a:endParaRPr lang="en-US"/>
          </a:p>
        </p:txBody>
      </p:sp>
    </p:spTree>
    <p:extLst>
      <p:ext uri="{BB962C8B-B14F-4D97-AF65-F5344CB8AC3E}">
        <p14:creationId xmlns:p14="http://schemas.microsoft.com/office/powerpoint/2010/main" val="340351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8</a:t>
            </a:fld>
            <a:endParaRPr lang="en-US"/>
          </a:p>
        </p:txBody>
      </p:sp>
    </p:spTree>
    <p:extLst>
      <p:ext uri="{BB962C8B-B14F-4D97-AF65-F5344CB8AC3E}">
        <p14:creationId xmlns:p14="http://schemas.microsoft.com/office/powerpoint/2010/main" val="771706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activity (10 mins)</a:t>
            </a:r>
          </a:p>
          <a:p>
            <a:pPr algn="just">
              <a:spcBef>
                <a:spcPts val="545"/>
              </a:spcBef>
            </a:pPr>
            <a:r>
              <a:rPr lang="en-US" sz="1200" dirty="0">
                <a:effectLst/>
                <a:latin typeface="Arial" panose="020B0604020202020204" pitchFamily="34" charset="0"/>
                <a:ea typeface="Calibri" panose="020F0502020204030204" pitchFamily="34" charset="0"/>
              </a:rPr>
              <a:t>Ask pupils to split a page in their exercise books into four quarters and write one of the four questions on the slide into each quarter, before writing or drawing their responses.</a:t>
            </a:r>
          </a:p>
          <a:p>
            <a:pPr algn="just">
              <a:spcBef>
                <a:spcPts val="545"/>
              </a:spcBef>
            </a:pPr>
            <a:r>
              <a:rPr lang="en-US" sz="1200" dirty="0">
                <a:effectLst/>
                <a:latin typeface="Arial" panose="020B060402020202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marR="404495" algn="just">
              <a:lnSpc>
                <a:spcPct val="133000"/>
              </a:lnSpc>
            </a:pPr>
            <a:r>
              <a:rPr lang="en-US" sz="1200" dirty="0">
                <a:effectLst/>
                <a:latin typeface="Arial" panose="020B0604020202020204" pitchFamily="34" charset="0"/>
                <a:ea typeface="Calibri" panose="020F0502020204030204" pitchFamily="34" charset="0"/>
              </a:rPr>
              <a:t>Pupils should work on their own without any further prompts or examples, to give a true reflection of their current understanding.</a:t>
            </a:r>
            <a:r>
              <a:rPr lang="en-US" sz="1200" spc="-35" dirty="0">
                <a:effectLst/>
                <a:latin typeface="Arial" panose="020B0604020202020204" pitchFamily="34" charset="0"/>
                <a:ea typeface="Calibri" panose="020F0502020204030204" pitchFamily="34" charset="0"/>
              </a:rPr>
              <a:t> Circulate during the activity to gauge pupils’ starting points and adapt the lesson as needed to address any gaps or misconceptions you identify. </a:t>
            </a:r>
            <a:r>
              <a:rPr lang="en-US" sz="1200" dirty="0">
                <a:effectLst/>
                <a:latin typeface="Arial" panose="020B0604020202020204" pitchFamily="34" charset="0"/>
                <a:ea typeface="Calibri" panose="020F0502020204030204" pitchFamily="34" charset="0"/>
              </a:rPr>
              <a:t>When</a:t>
            </a:r>
            <a:r>
              <a:rPr lang="en-US" sz="1200" spc="-3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finished,</a:t>
            </a:r>
            <a:r>
              <a:rPr lang="en-US" sz="1200" spc="-3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ask pupils to put their exercise books to one side</a:t>
            </a:r>
            <a:r>
              <a:rPr lang="en-US" sz="1200" spc="-3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 they will revisit these questions at</a:t>
            </a:r>
            <a:r>
              <a:rPr lang="en-US" sz="1200" spc="-3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the</a:t>
            </a:r>
            <a:r>
              <a:rPr lang="en-US" sz="1200" spc="-3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end</a:t>
            </a:r>
            <a:r>
              <a:rPr lang="en-US" sz="1200" spc="-3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of</a:t>
            </a:r>
            <a:r>
              <a:rPr lang="en-US" sz="1200" spc="-3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the lesson. </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67829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10-11)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Establish or revisit ground rules. Explain that if pupils have worries or questions during or after the lesson that they do not want to raise in front of the class, </a:t>
            </a:r>
            <a:r>
              <a:rPr lang="en-GB" sz="1200" dirty="0">
                <a:solidFill>
                  <a:srgbClr val="3B3838"/>
                </a:solidFill>
                <a:effectLst/>
                <a:latin typeface="Arial" panose="020B0604020202020204" pitchFamily="34" charset="0"/>
                <a:ea typeface="Calibri" panose="020F0502020204030204" pitchFamily="34" charset="0"/>
                <a:cs typeface="Segoe UI" panose="020B0502040204020203" pitchFamily="34" charset="0"/>
              </a:rPr>
              <a:t>they can speak to you individually or write their question </a:t>
            </a:r>
            <a:r>
              <a:rPr lang="en-GB" sz="1200" dirty="0">
                <a:solidFill>
                  <a:srgbClr val="3B3838"/>
                </a:solidFill>
                <a:effectLst/>
                <a:latin typeface="Arial" panose="020B0604020202020204" pitchFamily="34" charset="0"/>
                <a:ea typeface="Calibri" panose="020F0502020204030204" pitchFamily="34" charset="0"/>
                <a:cs typeface="Times New Roman" panose="02020603050405020304" pitchFamily="18" charset="0"/>
              </a:rPr>
              <a:t>on a piece of paper, anonymously or with their name, and put it in the question 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(5 mins, slides 10-11)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Segoe UI" panose="020B0502040204020203" pitchFamily="34" charset="0"/>
              </a:rPr>
              <a:t>Introduce the learning objective and outcomes. Explain that today’s lesson will explore helpful sleep routines and consider why they are important for a healthy lifestyle. </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br>
              <a:rPr lang="en-US" dirty="0"/>
            </a:br>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267840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428625" lvl="0" indent="0" algn="l" defTabSz="914400" rtl="0" eaLnBrk="1" fontAlgn="auto" latinLnBrk="0" hangingPunct="1">
              <a:lnSpc>
                <a:spcPts val="1800"/>
              </a:lnSpc>
              <a:spcBef>
                <a:spcPts val="850"/>
              </a:spcBef>
              <a:spcAft>
                <a:spcPts val="0"/>
              </a:spcAft>
              <a:buClrTx/>
              <a:buSzTx/>
              <a:buFontTx/>
              <a:buNone/>
              <a:tabLst>
                <a:tab pos="1481455" algn="l"/>
              </a:tabLst>
              <a:defRPr/>
            </a:pPr>
            <a:r>
              <a:rPr lang="en-US" sz="1200" b="1" i="0" dirty="0">
                <a:solidFill>
                  <a:srgbClr val="1D1C1D"/>
                </a:solidFill>
                <a:effectLst/>
                <a:latin typeface="Slack-Lato"/>
              </a:rPr>
              <a:t>Teacher notes – Fact hunt (20 mins)</a:t>
            </a:r>
            <a:endParaRPr lang="en-US" sz="1200" dirty="0">
              <a:effectLst/>
              <a:latin typeface="Arial" panose="020B0604020202020204" pitchFamily="34" charset="0"/>
              <a:ea typeface="Calibri" panose="020F0502020204030204" pitchFamily="34" charset="0"/>
            </a:endParaRPr>
          </a:p>
          <a:p>
            <a:pPr marR="428625">
              <a:lnSpc>
                <a:spcPts val="1800"/>
              </a:lnSpc>
              <a:spcBef>
                <a:spcPts val="850"/>
              </a:spcBef>
              <a:spcAft>
                <a:spcPts val="0"/>
              </a:spcAft>
              <a:tabLst>
                <a:tab pos="1481455" algn="l"/>
              </a:tabLst>
            </a:pPr>
            <a:r>
              <a:rPr lang="en-US" sz="1200" dirty="0">
                <a:effectLst/>
                <a:latin typeface="Arial" panose="020B0604020202020204" pitchFamily="34" charset="0"/>
                <a:ea typeface="Calibri" panose="020F0502020204030204" pitchFamily="34" charset="0"/>
              </a:rPr>
              <a:t>Tell the class that they are going to go on a fact hunt to find out more about sleep (including why it’s important and how sleep patterns can change). Pin up posters from </a:t>
            </a:r>
            <a:r>
              <a:rPr lang="en-US" sz="1200" b="1" dirty="0">
                <a:effectLst/>
                <a:latin typeface="Arial" panose="020B0604020202020204" pitchFamily="34" charset="0"/>
                <a:ea typeface="Calibri" panose="020F0502020204030204" pitchFamily="34" charset="0"/>
              </a:rPr>
              <a:t>Resource 1: Facts about sleep</a:t>
            </a:r>
            <a:r>
              <a:rPr lang="en-US" sz="1200" i="1"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around the classroom (depending on the size of the class, you may need more than one copy of each poster). Give each pair </a:t>
            </a:r>
            <a:r>
              <a:rPr lang="en-US" sz="1200" b="1" dirty="0">
                <a:effectLst/>
                <a:latin typeface="Arial" panose="020B0604020202020204" pitchFamily="34" charset="0"/>
                <a:ea typeface="Calibri" panose="020F0502020204030204" pitchFamily="34" charset="0"/>
              </a:rPr>
              <a:t>Resource</a:t>
            </a:r>
            <a:r>
              <a:rPr lang="en-US" sz="1200" b="1" spc="-15" dirty="0">
                <a:effectLst/>
                <a:latin typeface="Arial" panose="020B0604020202020204" pitchFamily="34" charset="0"/>
                <a:ea typeface="Calibri" panose="020F0502020204030204" pitchFamily="34" charset="0"/>
              </a:rPr>
              <a:t> </a:t>
            </a:r>
            <a:r>
              <a:rPr lang="en-US" sz="1200" b="1" dirty="0">
                <a:effectLst/>
                <a:latin typeface="Arial" panose="020B0604020202020204" pitchFamily="34" charset="0"/>
                <a:ea typeface="Calibri" panose="020F0502020204030204" pitchFamily="34" charset="0"/>
              </a:rPr>
              <a:t>2:</a:t>
            </a:r>
            <a:r>
              <a:rPr lang="en-US" sz="1200" b="1" spc="-15" dirty="0">
                <a:effectLst/>
                <a:latin typeface="Arial" panose="020B0604020202020204" pitchFamily="34" charset="0"/>
                <a:ea typeface="Calibri" panose="020F0502020204030204" pitchFamily="34" charset="0"/>
              </a:rPr>
              <a:t> </a:t>
            </a:r>
            <a:r>
              <a:rPr lang="en-US" sz="1200" b="1" dirty="0">
                <a:effectLst/>
                <a:latin typeface="Arial" panose="020B0604020202020204" pitchFamily="34" charset="0"/>
                <a:ea typeface="Calibri" panose="020F0502020204030204" pitchFamily="34" charset="0"/>
              </a:rPr>
              <a:t>My</a:t>
            </a:r>
            <a:r>
              <a:rPr lang="en-US" sz="1200" b="1" spc="-15" dirty="0">
                <a:effectLst/>
                <a:latin typeface="Arial" panose="020B0604020202020204" pitchFamily="34" charset="0"/>
                <a:ea typeface="Calibri" panose="020F0502020204030204" pitchFamily="34" charset="0"/>
              </a:rPr>
              <a:t> </a:t>
            </a:r>
            <a:r>
              <a:rPr lang="en-US" sz="1200" b="1" dirty="0">
                <a:effectLst/>
                <a:latin typeface="Arial" panose="020B0604020202020204" pitchFamily="34" charset="0"/>
                <a:ea typeface="Calibri" panose="020F0502020204030204" pitchFamily="34" charset="0"/>
              </a:rPr>
              <a:t>sleep</a:t>
            </a:r>
            <a:r>
              <a:rPr lang="en-US" sz="1200" b="1" spc="-15" dirty="0">
                <a:effectLst/>
                <a:latin typeface="Arial" panose="020B0604020202020204" pitchFamily="34" charset="0"/>
                <a:ea typeface="Calibri" panose="020F0502020204030204" pitchFamily="34" charset="0"/>
              </a:rPr>
              <a:t> </a:t>
            </a:r>
            <a:r>
              <a:rPr lang="en-US" sz="1200" b="1" dirty="0">
                <a:effectLst/>
                <a:latin typeface="Arial" panose="020B0604020202020204" pitchFamily="34" charset="0"/>
                <a:ea typeface="Calibri" panose="020F0502020204030204" pitchFamily="34" charset="0"/>
              </a:rPr>
              <a:t>fact</a:t>
            </a:r>
            <a:r>
              <a:rPr lang="en-US" sz="1200" b="1" spc="-15" dirty="0">
                <a:effectLst/>
                <a:latin typeface="Arial" panose="020B0604020202020204" pitchFamily="34" charset="0"/>
                <a:ea typeface="Calibri" panose="020F0502020204030204" pitchFamily="34" charset="0"/>
              </a:rPr>
              <a:t> </a:t>
            </a:r>
            <a:r>
              <a:rPr lang="en-US" sz="1200" b="1" dirty="0">
                <a:effectLst/>
                <a:latin typeface="Arial" panose="020B0604020202020204" pitchFamily="34" charset="0"/>
                <a:ea typeface="Calibri" panose="020F0502020204030204" pitchFamily="34" charset="0"/>
              </a:rPr>
              <a:t>file</a:t>
            </a:r>
            <a:r>
              <a:rPr lang="en-US" sz="1200" dirty="0">
                <a:effectLst/>
                <a:latin typeface="Arial" panose="020B0604020202020204" pitchFamily="34" charset="0"/>
                <a:ea typeface="Calibri" panose="020F0502020204030204" pitchFamily="34" charset="0"/>
              </a:rPr>
              <a:t> and ask</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them</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to</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move</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around</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the</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room</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looking</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at</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the posters</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and</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hunting</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the</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‘facts’</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needed</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to</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answer</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the</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questions.</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They</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can</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also</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trade</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and</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share</a:t>
            </a:r>
            <a:r>
              <a:rPr lang="en-US" sz="1200" spc="-15"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facts with other pairs as they discover more. Pupils could be encouraged to take home their completed sleep fact file to share with parents or family members.</a:t>
            </a:r>
            <a:endParaRPr lang="en-GB" sz="1200" dirty="0">
              <a:effectLst/>
              <a:latin typeface="Calibri" panose="020F0502020204030204" pitchFamily="34" charset="0"/>
              <a:ea typeface="Calibri" panose="020F0502020204030204" pitchFamily="34" charset="0"/>
            </a:endParaRPr>
          </a:p>
          <a:p>
            <a:pPr>
              <a:spcBef>
                <a:spcPts val="40"/>
              </a:spcBef>
            </a:pPr>
            <a:r>
              <a:rPr lang="en-US" sz="1200" dirty="0">
                <a:effectLst/>
                <a:latin typeface="Arial" panose="020B0604020202020204" pitchFamily="34" charset="0"/>
                <a:ea typeface="Calibri" panose="020F0502020204030204" pitchFamily="34" charset="0"/>
              </a:rPr>
              <a:t> </a:t>
            </a:r>
            <a:endParaRPr lang="en-GB" sz="1200" dirty="0">
              <a:effectLst/>
              <a:latin typeface="Calibri" panose="020F0502020204030204" pitchFamily="34" charset="0"/>
              <a:ea typeface="Calibri" panose="020F0502020204030204" pitchFamily="34" charset="0"/>
            </a:endParaRPr>
          </a:p>
          <a:p>
            <a:pPr>
              <a:spcBef>
                <a:spcPts val="5"/>
              </a:spcBef>
            </a:pPr>
            <a:r>
              <a:rPr lang="en-US" sz="1200" dirty="0">
                <a:effectLst/>
                <a:latin typeface="Arial" panose="020B0604020202020204" pitchFamily="34" charset="0"/>
                <a:ea typeface="Calibri" panose="020F0502020204030204" pitchFamily="34" charset="0"/>
              </a:rPr>
              <a:t>Take</a:t>
            </a:r>
            <a:r>
              <a:rPr lang="en-US" sz="1200" spc="-50" dirty="0">
                <a:effectLst/>
                <a:latin typeface="Arial" panose="020B0604020202020204" pitchFamily="34" charset="0"/>
                <a:ea typeface="Calibri" panose="020F0502020204030204" pitchFamily="34" charset="0"/>
              </a:rPr>
              <a:t> </a:t>
            </a:r>
            <a:r>
              <a:rPr lang="en-US" sz="1200" dirty="0">
                <a:effectLst/>
                <a:latin typeface="Arial" panose="020B0604020202020204" pitchFamily="34" charset="0"/>
                <a:ea typeface="Calibri" panose="020F0502020204030204" pitchFamily="34" charset="0"/>
              </a:rPr>
              <a:t>feedback on each question and use </a:t>
            </a:r>
            <a:r>
              <a:rPr lang="en-US" sz="1200" b="1" dirty="0">
                <a:effectLst/>
                <a:latin typeface="Arial" panose="020B0604020202020204" pitchFamily="34" charset="0"/>
                <a:ea typeface="Calibri" panose="020F0502020204030204" pitchFamily="34" charset="0"/>
              </a:rPr>
              <a:t>Resource 2a: My sleep fact file – teacher answers</a:t>
            </a:r>
            <a:r>
              <a:rPr lang="en-US" sz="1200" dirty="0">
                <a:effectLst/>
                <a:latin typeface="Arial" panose="020B0604020202020204" pitchFamily="34" charset="0"/>
                <a:ea typeface="Calibri" panose="020F0502020204030204" pitchFamily="34" charset="0"/>
              </a:rPr>
              <a:t> to highlight the key learning. </a:t>
            </a:r>
            <a:endParaRPr lang="en-GB" sz="1200" dirty="0">
              <a:effectLst/>
              <a:latin typeface="Calibri" panose="020F0502020204030204" pitchFamily="34" charset="0"/>
              <a:ea typeface="Calibri" panose="020F0502020204030204" pitchFamily="34" charset="0"/>
            </a:endParaRPr>
          </a:p>
          <a:p>
            <a:endParaRPr lang="en-GB" dirty="0"/>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1360969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1D1C1D"/>
                </a:solidFill>
                <a:effectLst/>
                <a:latin typeface="Slack-Lato"/>
              </a:rPr>
              <a:t>Teacher notes – Sleep schedule (15 mins, slides 13-15)</a:t>
            </a:r>
            <a:endParaRPr lang="en-US" sz="1200" dirty="0">
              <a:effectLst/>
              <a:latin typeface="Arial" panose="020B0604020202020204" pitchFamily="34" charset="0"/>
              <a:ea typeface="Calibri" panose="020F0502020204030204" pitchFamily="34" charset="0"/>
            </a:endParaRPr>
          </a:p>
          <a:p>
            <a:r>
              <a:rPr lang="en-US" sz="1200" dirty="0">
                <a:effectLst/>
                <a:latin typeface="Arial" panose="020B0604020202020204" pitchFamily="34" charset="0"/>
                <a:ea typeface="Calibri" panose="020F0502020204030204" pitchFamily="34" charset="0"/>
              </a:rPr>
              <a:t>Explain that good quality sleep can be supported by the things people do often (in other words, their habits or routines). Use the slide to introduce Nathan (age 11) who wants to build a daily routine that helps him to get better sleep. </a:t>
            </a:r>
            <a:endParaRPr lang="en-GB" dirty="0"/>
          </a:p>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778512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2024</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2024</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2024</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guidance on establishing ground rules, the limits of confidentiality, communication and handling questions effectively. </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536580"/>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which include relevant subject knowledge and guidance on establishing ground rules, creating a safe learning environment, assessment, and adapting the lessons to suit pupils' needs.</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27494" y="3483582"/>
            <a:ext cx="5071113" cy="582035"/>
          </a:xfrm>
        </p:spPr>
        <p:txBody>
          <a:bodyPr/>
          <a:lstStyle/>
          <a:p>
            <a:pPr>
              <a:lnSpc>
                <a:spcPts val="3200"/>
              </a:lnSpc>
              <a:spcBef>
                <a:spcPts val="0"/>
              </a:spcBef>
            </a:pPr>
            <a:r>
              <a:rPr lang="en-US" dirty="0"/>
              <a:t>G</a:t>
            </a:r>
            <a:r>
              <a:rPr lang="en-US" sz="2400" dirty="0"/>
              <a:t>etting a good night’s sleep</a:t>
            </a:r>
          </a:p>
          <a:p>
            <a:pPr>
              <a:lnSpc>
                <a:spcPts val="3200"/>
              </a:lnSpc>
              <a:spcBef>
                <a:spcPts val="0"/>
              </a:spcBef>
            </a:pPr>
            <a:r>
              <a:rPr lang="en-US" sz="2400" dirty="0"/>
              <a:t>KS2</a:t>
            </a:r>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sp>
        <p:nvSpPr>
          <p:cNvPr id="8" name="Title 1">
            <a:extLst>
              <a:ext uri="{FF2B5EF4-FFF2-40B4-BE49-F238E27FC236}">
                <a16:creationId xmlns:a16="http://schemas.microsoft.com/office/drawing/2014/main" id="{17D7E165-C1B5-6D05-B86D-23C42C415125}"/>
              </a:ext>
            </a:extLst>
          </p:cNvPr>
          <p:cNvSpPr>
            <a:spLocks noGrp="1"/>
          </p:cNvSpPr>
          <p:nvPr>
            <p:ph type="title"/>
          </p:nvPr>
        </p:nvSpPr>
        <p:spPr>
          <a:xfrm>
            <a:off x="242359" y="994260"/>
            <a:ext cx="5151120" cy="1325563"/>
          </a:xfrm>
        </p:spPr>
        <p:txBody>
          <a:bodyPr>
            <a:normAutofit fontScale="90000"/>
          </a:bodyPr>
          <a:lstStyle/>
          <a:p>
            <a:r>
              <a:rPr lang="en-US" dirty="0"/>
              <a:t>The sleep factor</a:t>
            </a:r>
          </a:p>
        </p:txBody>
      </p:sp>
      <p:pic>
        <p:nvPicPr>
          <p:cNvPr id="2" name="Picture Placeholder 11">
            <a:extLst>
              <a:ext uri="{FF2B5EF4-FFF2-40B4-BE49-F238E27FC236}">
                <a16:creationId xmlns:a16="http://schemas.microsoft.com/office/drawing/2014/main" id="{E6DA22F9-5686-512D-2747-76A4CDCB4A46}"/>
              </a:ext>
            </a:extLst>
          </p:cNvPr>
          <p:cNvPicPr>
            <a:picLocks noChangeAspect="1"/>
          </p:cNvPicPr>
          <p:nvPr/>
        </p:nvPicPr>
        <p:blipFill>
          <a:blip r:embed="rId3"/>
          <a:srcRect t="1176" b="1176"/>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2024</a:t>
            </a:r>
          </a:p>
        </p:txBody>
      </p:sp>
    </p:spTree>
    <p:extLst>
      <p:ext uri="{BB962C8B-B14F-4D97-AF65-F5344CB8AC3E}">
        <p14:creationId xmlns:p14="http://schemas.microsoft.com/office/powerpoint/2010/main" val="255290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sp>
        <p:nvSpPr>
          <p:cNvPr id="11" name="Content Placeholder 5">
            <a:extLst>
              <a:ext uri="{FF2B5EF4-FFF2-40B4-BE49-F238E27FC236}">
                <a16:creationId xmlns:a16="http://schemas.microsoft.com/office/drawing/2014/main" id="{D402B2D5-C109-A166-1E16-877ADC70F971}"/>
              </a:ext>
            </a:extLst>
          </p:cNvPr>
          <p:cNvSpPr txBox="1">
            <a:spLocks/>
          </p:cNvSpPr>
          <p:nvPr/>
        </p:nvSpPr>
        <p:spPr>
          <a:xfrm>
            <a:off x="4067944" y="1333463"/>
            <a:ext cx="4248366"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spcAft>
                <a:spcPts val="400"/>
              </a:spcAft>
            </a:pPr>
            <a:r>
              <a:rPr lang="en-US" dirty="0"/>
              <a:t>We will be able to: </a:t>
            </a:r>
          </a:p>
          <a:p>
            <a:pPr marL="126000" indent="-126000">
              <a:lnSpc>
                <a:spcPts val="2800"/>
              </a:lnSpc>
              <a:spcAft>
                <a:spcPts val="400"/>
              </a:spcAft>
              <a:buFont typeface="Arial" panose="020B0604020202020204" pitchFamily="34" charset="0"/>
              <a:buChar char="•"/>
            </a:pPr>
            <a:r>
              <a:rPr lang="en-US" dirty="0"/>
              <a:t>explain why sleep is important for a healthy lifestyle </a:t>
            </a:r>
          </a:p>
          <a:p>
            <a:pPr marL="126000" indent="-126000">
              <a:lnSpc>
                <a:spcPts val="2800"/>
              </a:lnSpc>
              <a:spcAft>
                <a:spcPts val="400"/>
              </a:spcAft>
              <a:buFont typeface="Arial" panose="020B0604020202020204" pitchFamily="34" charset="0"/>
              <a:buChar char="•"/>
            </a:pPr>
            <a:r>
              <a:rPr lang="en-US" dirty="0"/>
              <a:t>identify how sleep patterns might change during puberty </a:t>
            </a:r>
          </a:p>
          <a:p>
            <a:pPr marL="126000" indent="-126000">
              <a:lnSpc>
                <a:spcPts val="2800"/>
              </a:lnSpc>
              <a:spcAft>
                <a:spcPts val="400"/>
              </a:spcAft>
              <a:buFont typeface="Arial" panose="020B0604020202020204" pitchFamily="34" charset="0"/>
              <a:buChar char="•"/>
            </a:pPr>
            <a:r>
              <a:rPr lang="en-US" dirty="0"/>
              <a:t>describe habits, including bedtime routines, that can help improve sleep</a:t>
            </a:r>
          </a:p>
        </p:txBody>
      </p:sp>
      <p:sp>
        <p:nvSpPr>
          <p:cNvPr id="12" name="Content Placeholder 14">
            <a:extLst>
              <a:ext uri="{FF2B5EF4-FFF2-40B4-BE49-F238E27FC236}">
                <a16:creationId xmlns:a16="http://schemas.microsoft.com/office/drawing/2014/main" id="{B2FD388A-61AC-8707-5459-B7176CE1F451}"/>
              </a:ext>
            </a:extLst>
          </p:cNvPr>
          <p:cNvSpPr>
            <a:spLocks noGrp="1"/>
          </p:cNvSpPr>
          <p:nvPr>
            <p:ph sz="half" idx="12"/>
          </p:nvPr>
        </p:nvSpPr>
        <p:spPr>
          <a:xfrm>
            <a:off x="246426" y="1291070"/>
            <a:ext cx="3324773" cy="4937321"/>
          </a:xfrm>
        </p:spPr>
        <p:txBody>
          <a:bodyPr/>
          <a:lstStyle/>
          <a:p>
            <a:pPr>
              <a:lnSpc>
                <a:spcPts val="2800"/>
              </a:lnSpc>
            </a:pPr>
            <a:r>
              <a:rPr lang="en-US" dirty="0"/>
              <a:t>We are learning about the importance of sleep and routines that support good quality sleep.</a:t>
            </a:r>
          </a:p>
        </p:txBody>
      </p:sp>
    </p:spTree>
    <p:extLst>
      <p:ext uri="{BB962C8B-B14F-4D97-AF65-F5344CB8AC3E}">
        <p14:creationId xmlns:p14="http://schemas.microsoft.com/office/powerpoint/2010/main" val="400130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D6B39-6571-3547-EB5A-E8E17F75C7D0}"/>
              </a:ext>
            </a:extLst>
          </p:cNvPr>
          <p:cNvSpPr>
            <a:spLocks noGrp="1"/>
          </p:cNvSpPr>
          <p:nvPr>
            <p:ph type="title"/>
          </p:nvPr>
        </p:nvSpPr>
        <p:spPr/>
        <p:txBody>
          <a:bodyPr/>
          <a:lstStyle/>
          <a:p>
            <a:r>
              <a:rPr lang="en-US" dirty="0"/>
              <a:t>Fact hunt</a:t>
            </a:r>
          </a:p>
        </p:txBody>
      </p:sp>
      <p:sp>
        <p:nvSpPr>
          <p:cNvPr id="3" name="Content Placeholder 2">
            <a:extLst>
              <a:ext uri="{FF2B5EF4-FFF2-40B4-BE49-F238E27FC236}">
                <a16:creationId xmlns:a16="http://schemas.microsoft.com/office/drawing/2014/main" id="{6F9B119C-E056-A632-18EE-07EF048FA286}"/>
              </a:ext>
            </a:extLst>
          </p:cNvPr>
          <p:cNvSpPr>
            <a:spLocks noGrp="1"/>
          </p:cNvSpPr>
          <p:nvPr>
            <p:ph sz="half" idx="10"/>
          </p:nvPr>
        </p:nvSpPr>
        <p:spPr>
          <a:xfrm>
            <a:off x="232915" y="1303304"/>
            <a:ext cx="4405992" cy="4368246"/>
          </a:xfrm>
        </p:spPr>
        <p:txBody>
          <a:bodyPr/>
          <a:lstStyle/>
          <a:p>
            <a:r>
              <a:rPr lang="en-US" sz="2400" b="1" dirty="0"/>
              <a:t>Let’s go on a fact hunt…</a:t>
            </a:r>
          </a:p>
          <a:p>
            <a:r>
              <a:rPr lang="en-US" dirty="0"/>
              <a:t>Look at the posters displayed around the classroom.  </a:t>
            </a:r>
          </a:p>
          <a:p>
            <a:r>
              <a:rPr lang="en-US" dirty="0"/>
              <a:t>Use the information shown to help answer the questions on your sleep fact file. </a:t>
            </a:r>
          </a:p>
          <a:p>
            <a:endParaRPr lang="en-US" dirty="0"/>
          </a:p>
        </p:txBody>
      </p:sp>
      <p:sp>
        <p:nvSpPr>
          <p:cNvPr id="4" name="Slide Number Placeholder 3">
            <a:extLst>
              <a:ext uri="{FF2B5EF4-FFF2-40B4-BE49-F238E27FC236}">
                <a16:creationId xmlns:a16="http://schemas.microsoft.com/office/drawing/2014/main" id="{B84A71EF-A3AC-78FC-4038-5F5CFB9842BD}"/>
              </a:ext>
            </a:extLst>
          </p:cNvPr>
          <p:cNvSpPr>
            <a:spLocks noGrp="1"/>
          </p:cNvSpPr>
          <p:nvPr>
            <p:ph type="sldNum" sz="quarter" idx="4"/>
          </p:nvPr>
        </p:nvSpPr>
        <p:spPr/>
        <p:txBody>
          <a:bodyPr/>
          <a:lstStyle/>
          <a:p>
            <a:r>
              <a:rPr lang="en-GB"/>
              <a:t>© PSHE Association 2024</a:t>
            </a:r>
            <a:endParaRPr lang="en-GB" dirty="0"/>
          </a:p>
        </p:txBody>
      </p:sp>
      <p:pic>
        <p:nvPicPr>
          <p:cNvPr id="8" name="Picture 7" descr="A group of papers with information&#10;&#10;Description automatically generated">
            <a:extLst>
              <a:ext uri="{FF2B5EF4-FFF2-40B4-BE49-F238E27FC236}">
                <a16:creationId xmlns:a16="http://schemas.microsoft.com/office/drawing/2014/main" id="{A2A8B0C8-83B2-4EAC-14DF-EC47B86A9212}"/>
              </a:ext>
            </a:extLst>
          </p:cNvPr>
          <p:cNvPicPr>
            <a:picLocks noChangeAspect="1"/>
          </p:cNvPicPr>
          <p:nvPr/>
        </p:nvPicPr>
        <p:blipFill>
          <a:blip r:embed="rId3"/>
          <a:stretch>
            <a:fillRect/>
          </a:stretch>
        </p:blipFill>
        <p:spPr>
          <a:xfrm>
            <a:off x="2796660" y="0"/>
            <a:ext cx="7109340" cy="6858000"/>
          </a:xfrm>
          <a:prstGeom prst="rect">
            <a:avLst/>
          </a:prstGeom>
        </p:spPr>
      </p:pic>
    </p:spTree>
    <p:extLst>
      <p:ext uri="{BB962C8B-B14F-4D97-AF65-F5344CB8AC3E}">
        <p14:creationId xmlns:p14="http://schemas.microsoft.com/office/powerpoint/2010/main" val="1332889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121032-2C30-9661-1C45-4F73AEF051D1}"/>
              </a:ext>
            </a:extLst>
          </p:cNvPr>
          <p:cNvSpPr>
            <a:spLocks noGrp="1"/>
          </p:cNvSpPr>
          <p:nvPr>
            <p:ph sz="half" idx="10"/>
          </p:nvPr>
        </p:nvSpPr>
        <p:spPr/>
        <p:txBody>
          <a:bodyPr/>
          <a:lstStyle/>
          <a:p>
            <a:r>
              <a:rPr lang="en-US" dirty="0"/>
              <a:t>Habits or routines can support good quality sleep. </a:t>
            </a:r>
          </a:p>
          <a:p>
            <a:r>
              <a:rPr lang="en-US" dirty="0"/>
              <a:t>Nathan has noticed he is not sleeping too well recently. </a:t>
            </a:r>
          </a:p>
          <a:p>
            <a:r>
              <a:rPr lang="en-US" dirty="0"/>
              <a:t>Can you build a daily routine to help Nathan get better sleep?</a:t>
            </a:r>
          </a:p>
        </p:txBody>
      </p:sp>
      <p:sp>
        <p:nvSpPr>
          <p:cNvPr id="3" name="Title 2">
            <a:extLst>
              <a:ext uri="{FF2B5EF4-FFF2-40B4-BE49-F238E27FC236}">
                <a16:creationId xmlns:a16="http://schemas.microsoft.com/office/drawing/2014/main" id="{9800373D-9B2A-B067-EFC3-91784A5963D5}"/>
              </a:ext>
            </a:extLst>
          </p:cNvPr>
          <p:cNvSpPr>
            <a:spLocks noGrp="1"/>
          </p:cNvSpPr>
          <p:nvPr>
            <p:ph type="title"/>
          </p:nvPr>
        </p:nvSpPr>
        <p:spPr/>
        <p:txBody>
          <a:bodyPr/>
          <a:lstStyle/>
          <a:p>
            <a:r>
              <a:rPr lang="en-GB" dirty="0"/>
              <a:t>Sleep schedule</a:t>
            </a:r>
            <a:endParaRPr lang="en-US" dirty="0"/>
          </a:p>
        </p:txBody>
      </p:sp>
      <p:sp>
        <p:nvSpPr>
          <p:cNvPr id="4" name="Slide Number Placeholder 3">
            <a:extLst>
              <a:ext uri="{FF2B5EF4-FFF2-40B4-BE49-F238E27FC236}">
                <a16:creationId xmlns:a16="http://schemas.microsoft.com/office/drawing/2014/main" id="{74E5ECD8-3F2E-EBAA-D503-04D8FD55EF12}"/>
              </a:ext>
            </a:extLst>
          </p:cNvPr>
          <p:cNvSpPr>
            <a:spLocks noGrp="1"/>
          </p:cNvSpPr>
          <p:nvPr>
            <p:ph type="sldNum" sz="quarter" idx="4"/>
          </p:nvPr>
        </p:nvSpPr>
        <p:spPr/>
        <p:txBody>
          <a:bodyPr/>
          <a:lstStyle/>
          <a:p>
            <a:r>
              <a:rPr lang="en-GB"/>
              <a:t>© PSHE Association 2024</a:t>
            </a:r>
            <a:endParaRPr lang="en-GB" dirty="0"/>
          </a:p>
        </p:txBody>
      </p:sp>
      <p:pic>
        <p:nvPicPr>
          <p:cNvPr id="17" name="Picture 16" descr="A blue rectangular object with a black background&#10;&#10;Description automatically generated">
            <a:extLst>
              <a:ext uri="{FF2B5EF4-FFF2-40B4-BE49-F238E27FC236}">
                <a16:creationId xmlns:a16="http://schemas.microsoft.com/office/drawing/2014/main" id="{DD710B18-DEC1-CC8A-D827-0AAEAB5BF4B4}"/>
              </a:ext>
            </a:extLst>
          </p:cNvPr>
          <p:cNvPicPr>
            <a:picLocks noChangeAspect="1"/>
          </p:cNvPicPr>
          <p:nvPr/>
        </p:nvPicPr>
        <p:blipFill>
          <a:blip r:embed="rId3"/>
          <a:stretch>
            <a:fillRect/>
          </a:stretch>
        </p:blipFill>
        <p:spPr>
          <a:xfrm rot="20543888">
            <a:off x="4103609" y="4275486"/>
            <a:ext cx="1368525" cy="1810936"/>
          </a:xfrm>
          <a:prstGeom prst="rect">
            <a:avLst/>
          </a:prstGeom>
        </p:spPr>
      </p:pic>
      <p:pic>
        <p:nvPicPr>
          <p:cNvPr id="15" name="Picture 14" descr="A blue and black basketball&#10;&#10;Description automatically generated">
            <a:extLst>
              <a:ext uri="{FF2B5EF4-FFF2-40B4-BE49-F238E27FC236}">
                <a16:creationId xmlns:a16="http://schemas.microsoft.com/office/drawing/2014/main" id="{37D034C9-AEEE-A3AB-C22E-D5B604932840}"/>
              </a:ext>
            </a:extLst>
          </p:cNvPr>
          <p:cNvPicPr>
            <a:picLocks noChangeAspect="1"/>
          </p:cNvPicPr>
          <p:nvPr/>
        </p:nvPicPr>
        <p:blipFill>
          <a:blip r:embed="rId4"/>
          <a:stretch>
            <a:fillRect/>
          </a:stretch>
        </p:blipFill>
        <p:spPr>
          <a:xfrm>
            <a:off x="3317654" y="5191000"/>
            <a:ext cx="1404993" cy="1404993"/>
          </a:xfrm>
          <a:prstGeom prst="rect">
            <a:avLst/>
          </a:prstGeom>
        </p:spPr>
      </p:pic>
      <p:pic>
        <p:nvPicPr>
          <p:cNvPr id="20" name="Picture 19" descr="A screenshot of a phone&#10;&#10;Description automatically generated">
            <a:extLst>
              <a:ext uri="{FF2B5EF4-FFF2-40B4-BE49-F238E27FC236}">
                <a16:creationId xmlns:a16="http://schemas.microsoft.com/office/drawing/2014/main" id="{B724D611-F36D-3E4F-6472-5D3140F5F197}"/>
              </a:ext>
            </a:extLst>
          </p:cNvPr>
          <p:cNvPicPr>
            <a:picLocks noChangeAspect="1"/>
          </p:cNvPicPr>
          <p:nvPr/>
        </p:nvPicPr>
        <p:blipFill>
          <a:blip r:embed="rId5"/>
          <a:stretch>
            <a:fillRect/>
          </a:stretch>
        </p:blipFill>
        <p:spPr>
          <a:xfrm>
            <a:off x="6248345" y="935965"/>
            <a:ext cx="3099719" cy="5314986"/>
          </a:xfrm>
          <a:prstGeom prst="rect">
            <a:avLst/>
          </a:prstGeom>
        </p:spPr>
      </p:pic>
    </p:spTree>
    <p:extLst>
      <p:ext uri="{BB962C8B-B14F-4D97-AF65-F5344CB8AC3E}">
        <p14:creationId xmlns:p14="http://schemas.microsoft.com/office/powerpoint/2010/main" val="134744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white sheet with black text&#10;&#10;Description automatically generated">
            <a:extLst>
              <a:ext uri="{FF2B5EF4-FFF2-40B4-BE49-F238E27FC236}">
                <a16:creationId xmlns:a16="http://schemas.microsoft.com/office/drawing/2014/main" id="{98A6630D-C06B-6CB8-9AFB-E2377F027464}"/>
              </a:ext>
            </a:extLst>
          </p:cNvPr>
          <p:cNvPicPr>
            <a:picLocks noChangeAspect="1"/>
          </p:cNvPicPr>
          <p:nvPr/>
        </p:nvPicPr>
        <p:blipFill rotWithShape="1">
          <a:blip r:embed="rId3"/>
          <a:srcRect r="3863"/>
          <a:stretch/>
        </p:blipFill>
        <p:spPr>
          <a:xfrm>
            <a:off x="4632296" y="2000157"/>
            <a:ext cx="5273704" cy="4228231"/>
          </a:xfrm>
          <a:prstGeom prst="rect">
            <a:avLst/>
          </a:prstGeom>
        </p:spPr>
      </p:pic>
      <p:sp>
        <p:nvSpPr>
          <p:cNvPr id="2" name="Content Placeholder 1">
            <a:extLst>
              <a:ext uri="{FF2B5EF4-FFF2-40B4-BE49-F238E27FC236}">
                <a16:creationId xmlns:a16="http://schemas.microsoft.com/office/drawing/2014/main" id="{E17244AC-B048-C7CF-0FCC-80A60A5338C9}"/>
              </a:ext>
            </a:extLst>
          </p:cNvPr>
          <p:cNvSpPr>
            <a:spLocks noGrp="1"/>
          </p:cNvSpPr>
          <p:nvPr>
            <p:ph sz="half" idx="10"/>
          </p:nvPr>
        </p:nvSpPr>
        <p:spPr/>
        <p:txBody>
          <a:bodyPr/>
          <a:lstStyle/>
          <a:p>
            <a:r>
              <a:rPr lang="en-US" sz="2000" b="1" dirty="0"/>
              <a:t>Our class tips for better sleep:</a:t>
            </a:r>
          </a:p>
          <a:p>
            <a:pPr marL="342900" indent="-342900">
              <a:buFont typeface="Arial" panose="020B0604020202020204" pitchFamily="34" charset="0"/>
              <a:buChar char="•"/>
            </a:pPr>
            <a:r>
              <a:rPr lang="en-GB" dirty="0"/>
              <a:t> </a:t>
            </a:r>
          </a:p>
          <a:p>
            <a:pPr marL="342900" indent="-342900">
              <a:buFont typeface="Arial" panose="020B0604020202020204" pitchFamily="34" charset="0"/>
              <a:buChar char="•"/>
            </a:pPr>
            <a:r>
              <a:rPr lang="en-GB" dirty="0"/>
              <a:t> </a:t>
            </a:r>
          </a:p>
          <a:p>
            <a:pPr marL="342900" indent="-342900">
              <a:buFont typeface="Arial" panose="020B0604020202020204" pitchFamily="34" charset="0"/>
              <a:buChar char="•"/>
            </a:pPr>
            <a:r>
              <a:rPr lang="en-GB" dirty="0"/>
              <a:t> </a:t>
            </a:r>
          </a:p>
          <a:p>
            <a:pPr marL="342900" indent="-342900">
              <a:buFont typeface="Arial" panose="020B0604020202020204" pitchFamily="34" charset="0"/>
              <a:buChar char="•"/>
            </a:pPr>
            <a:r>
              <a:rPr lang="en-GB" dirty="0"/>
              <a:t>  </a:t>
            </a:r>
          </a:p>
          <a:p>
            <a:pPr marL="342900" indent="-342900">
              <a:buFont typeface="Arial" panose="020B0604020202020204" pitchFamily="34" charset="0"/>
              <a:buChar char="•"/>
            </a:pPr>
            <a:r>
              <a:rPr lang="en-GB" dirty="0"/>
              <a:t>  </a:t>
            </a:r>
          </a:p>
          <a:p>
            <a:pPr marL="342900" indent="-342900">
              <a:buFont typeface="Arial" panose="020B0604020202020204" pitchFamily="34" charset="0"/>
              <a:buChar char="•"/>
            </a:pPr>
            <a:r>
              <a:rPr lang="en-GB" dirty="0"/>
              <a:t>  </a:t>
            </a:r>
          </a:p>
          <a:p>
            <a:pPr marL="342900" indent="-342900">
              <a:buFont typeface="Arial" panose="020B0604020202020204" pitchFamily="34" charset="0"/>
              <a:buChar char="•"/>
            </a:pPr>
            <a:r>
              <a:rPr lang="en-GB" dirty="0"/>
              <a:t>  </a:t>
            </a:r>
          </a:p>
          <a:p>
            <a:endParaRPr lang="en-US" dirty="0"/>
          </a:p>
        </p:txBody>
      </p:sp>
      <p:sp>
        <p:nvSpPr>
          <p:cNvPr id="3" name="Title 2">
            <a:extLst>
              <a:ext uri="{FF2B5EF4-FFF2-40B4-BE49-F238E27FC236}">
                <a16:creationId xmlns:a16="http://schemas.microsoft.com/office/drawing/2014/main" id="{C6AAE136-3326-48B9-4224-1B3FE2074694}"/>
              </a:ext>
            </a:extLst>
          </p:cNvPr>
          <p:cNvSpPr>
            <a:spLocks noGrp="1"/>
          </p:cNvSpPr>
          <p:nvPr>
            <p:ph type="title"/>
          </p:nvPr>
        </p:nvSpPr>
        <p:spPr/>
        <p:txBody>
          <a:bodyPr/>
          <a:lstStyle/>
          <a:p>
            <a:r>
              <a:rPr lang="en-US" dirty="0"/>
              <a:t>Helping Nathan</a:t>
            </a:r>
          </a:p>
        </p:txBody>
      </p:sp>
      <p:sp>
        <p:nvSpPr>
          <p:cNvPr id="4" name="Slide Number Placeholder 3">
            <a:extLst>
              <a:ext uri="{FF2B5EF4-FFF2-40B4-BE49-F238E27FC236}">
                <a16:creationId xmlns:a16="http://schemas.microsoft.com/office/drawing/2014/main" id="{1EC347EE-B925-50B9-D501-90E3355308DB}"/>
              </a:ext>
            </a:extLst>
          </p:cNvPr>
          <p:cNvSpPr>
            <a:spLocks noGrp="1"/>
          </p:cNvSpPr>
          <p:nvPr>
            <p:ph type="sldNum" sz="quarter" idx="4"/>
          </p:nvPr>
        </p:nvSpPr>
        <p:spPr/>
        <p:txBody>
          <a:bodyPr/>
          <a:lstStyle/>
          <a:p>
            <a:r>
              <a:rPr lang="en-GB"/>
              <a:t>© PSHE Association 2024</a:t>
            </a:r>
            <a:endParaRPr lang="en-GB" dirty="0"/>
          </a:p>
        </p:txBody>
      </p:sp>
      <p:pic>
        <p:nvPicPr>
          <p:cNvPr id="13" name="Picture 12" descr="A purple vertical striped object&#10;&#10;Description automatically generated">
            <a:extLst>
              <a:ext uri="{FF2B5EF4-FFF2-40B4-BE49-F238E27FC236}">
                <a16:creationId xmlns:a16="http://schemas.microsoft.com/office/drawing/2014/main" id="{12E77BC3-ABE3-9B58-8F58-170185AB2242}"/>
              </a:ext>
            </a:extLst>
          </p:cNvPr>
          <p:cNvPicPr>
            <a:picLocks noChangeAspect="1"/>
          </p:cNvPicPr>
          <p:nvPr/>
        </p:nvPicPr>
        <p:blipFill>
          <a:blip r:embed="rId4"/>
          <a:stretch>
            <a:fillRect/>
          </a:stretch>
        </p:blipFill>
        <p:spPr>
          <a:xfrm rot="8101756">
            <a:off x="6519542" y="4505516"/>
            <a:ext cx="520700" cy="2540000"/>
          </a:xfrm>
          <a:prstGeom prst="rect">
            <a:avLst/>
          </a:prstGeom>
        </p:spPr>
      </p:pic>
      <p:pic>
        <p:nvPicPr>
          <p:cNvPr id="15" name="Picture 14" descr="A cartoon of a child with spiky hair&#10;&#10;Description automatically generated">
            <a:extLst>
              <a:ext uri="{FF2B5EF4-FFF2-40B4-BE49-F238E27FC236}">
                <a16:creationId xmlns:a16="http://schemas.microsoft.com/office/drawing/2014/main" id="{DCBA9EEA-8EC8-CCBD-ED85-82E5B20CFA7B}"/>
              </a:ext>
            </a:extLst>
          </p:cNvPr>
          <p:cNvPicPr>
            <a:picLocks noChangeAspect="1"/>
          </p:cNvPicPr>
          <p:nvPr/>
        </p:nvPicPr>
        <p:blipFill>
          <a:blip r:embed="rId5"/>
          <a:stretch>
            <a:fillRect/>
          </a:stretch>
        </p:blipFill>
        <p:spPr>
          <a:xfrm rot="321413">
            <a:off x="6873754" y="945444"/>
            <a:ext cx="2109426" cy="2109426"/>
          </a:xfrm>
          <a:prstGeom prst="rect">
            <a:avLst/>
          </a:prstGeom>
        </p:spPr>
      </p:pic>
      <p:pic>
        <p:nvPicPr>
          <p:cNvPr id="16" name="Picture 15">
            <a:extLst>
              <a:ext uri="{FF2B5EF4-FFF2-40B4-BE49-F238E27FC236}">
                <a16:creationId xmlns:a16="http://schemas.microsoft.com/office/drawing/2014/main" id="{699F2AD6-7B5E-ADA7-C497-31B43A1B128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309115" y="5898239"/>
            <a:ext cx="408764" cy="664804"/>
          </a:xfrm>
          <a:prstGeom prst="rect">
            <a:avLst/>
          </a:prstGeom>
        </p:spPr>
      </p:pic>
      <p:pic>
        <p:nvPicPr>
          <p:cNvPr id="17" name="Picture 16">
            <a:extLst>
              <a:ext uri="{FF2B5EF4-FFF2-40B4-BE49-F238E27FC236}">
                <a16:creationId xmlns:a16="http://schemas.microsoft.com/office/drawing/2014/main" id="{4D5B03C2-A4BD-F3B0-04DF-4F894000DD9C}"/>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Lst>
          </a:blip>
          <a:stretch>
            <a:fillRect/>
          </a:stretch>
        </p:blipFill>
        <p:spPr>
          <a:xfrm>
            <a:off x="717880" y="6051927"/>
            <a:ext cx="440209" cy="480636"/>
          </a:xfrm>
          <a:prstGeom prst="rect">
            <a:avLst/>
          </a:prstGeom>
        </p:spPr>
      </p:pic>
    </p:spTree>
    <p:extLst>
      <p:ext uri="{BB962C8B-B14F-4D97-AF65-F5344CB8AC3E}">
        <p14:creationId xmlns:p14="http://schemas.microsoft.com/office/powerpoint/2010/main" val="13388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C8E396-76CF-1D44-D090-29D843BE0671}"/>
              </a:ext>
            </a:extLst>
          </p:cNvPr>
          <p:cNvSpPr>
            <a:spLocks noGrp="1"/>
          </p:cNvSpPr>
          <p:nvPr>
            <p:ph type="title"/>
          </p:nvPr>
        </p:nvSpPr>
        <p:spPr/>
        <p:txBody>
          <a:bodyPr/>
          <a:lstStyle/>
          <a:p>
            <a:r>
              <a:rPr lang="en-GB" dirty="0"/>
              <a:t>A schedule for sleep</a:t>
            </a:r>
            <a:endParaRPr lang="en-US" dirty="0"/>
          </a:p>
        </p:txBody>
      </p:sp>
      <p:sp>
        <p:nvSpPr>
          <p:cNvPr id="2" name="Content Placeholder 1">
            <a:extLst>
              <a:ext uri="{FF2B5EF4-FFF2-40B4-BE49-F238E27FC236}">
                <a16:creationId xmlns:a16="http://schemas.microsoft.com/office/drawing/2014/main" id="{028F8994-1684-CED7-C11B-2FEBDB4002A1}"/>
              </a:ext>
            </a:extLst>
          </p:cNvPr>
          <p:cNvSpPr>
            <a:spLocks noGrp="1"/>
          </p:cNvSpPr>
          <p:nvPr>
            <p:ph sz="half" idx="10"/>
          </p:nvPr>
        </p:nvSpPr>
        <p:spPr>
          <a:xfrm>
            <a:off x="232915" y="1303304"/>
            <a:ext cx="5128124" cy="879457"/>
          </a:xfrm>
        </p:spPr>
        <p:txBody>
          <a:bodyPr/>
          <a:lstStyle/>
          <a:p>
            <a:r>
              <a:rPr lang="en-GB" sz="2000" dirty="0"/>
              <a:t>Everyone’s routines will look different, but you might have included things like:</a:t>
            </a:r>
          </a:p>
          <a:p>
            <a:endParaRPr lang="en-US" dirty="0"/>
          </a:p>
        </p:txBody>
      </p:sp>
      <p:sp>
        <p:nvSpPr>
          <p:cNvPr id="4" name="Slide Number Placeholder 3">
            <a:extLst>
              <a:ext uri="{FF2B5EF4-FFF2-40B4-BE49-F238E27FC236}">
                <a16:creationId xmlns:a16="http://schemas.microsoft.com/office/drawing/2014/main" id="{BF9CB611-5E0A-F646-BC82-6F554BB12BF0}"/>
              </a:ext>
            </a:extLst>
          </p:cNvPr>
          <p:cNvSpPr>
            <a:spLocks noGrp="1"/>
          </p:cNvSpPr>
          <p:nvPr>
            <p:ph type="sldNum" sz="quarter" idx="4"/>
          </p:nvPr>
        </p:nvSpPr>
        <p:spPr/>
        <p:txBody>
          <a:bodyPr/>
          <a:lstStyle/>
          <a:p>
            <a:r>
              <a:rPr lang="en-GB" dirty="0"/>
              <a:t>© PSHE Association 2024</a:t>
            </a:r>
          </a:p>
        </p:txBody>
      </p:sp>
      <p:sp>
        <p:nvSpPr>
          <p:cNvPr id="6" name="Rectangle: Rounded Corners 6">
            <a:extLst>
              <a:ext uri="{FF2B5EF4-FFF2-40B4-BE49-F238E27FC236}">
                <a16:creationId xmlns:a16="http://schemas.microsoft.com/office/drawing/2014/main" id="{8622E4A0-62A2-D57B-2FD7-949730713BC8}"/>
              </a:ext>
            </a:extLst>
          </p:cNvPr>
          <p:cNvSpPr/>
          <p:nvPr/>
        </p:nvSpPr>
        <p:spPr>
          <a:xfrm>
            <a:off x="323850" y="3230426"/>
            <a:ext cx="2880000" cy="3065433"/>
          </a:xfrm>
          <a:prstGeom prst="roundRect">
            <a:avLst>
              <a:gd name="adj" fmla="val 96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14000"/>
              </a:lnSpc>
              <a:spcAft>
                <a:spcPts val="1200"/>
              </a:spcAft>
            </a:pPr>
            <a:r>
              <a:rPr lang="en-GB" sz="1400" b="1" dirty="0">
                <a:solidFill>
                  <a:schemeClr val="tx1"/>
                </a:solidFill>
                <a:latin typeface="Century Gothic" panose="020B0502020202020204" pitchFamily="34" charset="0"/>
              </a:rPr>
              <a:t>In the morning…</a:t>
            </a:r>
            <a:endParaRPr lang="en-GB" sz="1400" dirty="0">
              <a:solidFill>
                <a:schemeClr val="tx1"/>
              </a:solidFill>
              <a:latin typeface="Century Gothic" panose="020B0502020202020204" pitchFamily="34" charset="0"/>
            </a:endParaRPr>
          </a:p>
          <a:p>
            <a:pPr marL="126000" indent="-126000">
              <a:lnSpc>
                <a:spcPts val="2000"/>
              </a:lnSpc>
              <a:buFont typeface="Arial" panose="020B0604020202020204" pitchFamily="34" charset="0"/>
              <a:buChar char="•"/>
            </a:pPr>
            <a:r>
              <a:rPr lang="en-GB" sz="1400" dirty="0">
                <a:solidFill>
                  <a:schemeClr val="tx1"/>
                </a:solidFill>
                <a:latin typeface="Century Gothic" panose="020B0502020202020204" pitchFamily="34" charset="0"/>
              </a:rPr>
              <a:t>Waking up at the </a:t>
            </a:r>
            <a:br>
              <a:rPr lang="en-GB" sz="1400" dirty="0">
                <a:solidFill>
                  <a:schemeClr val="tx1"/>
                </a:solidFill>
                <a:latin typeface="Century Gothic" panose="020B0502020202020204" pitchFamily="34" charset="0"/>
              </a:rPr>
            </a:br>
            <a:r>
              <a:rPr lang="en-GB" sz="1400" dirty="0">
                <a:solidFill>
                  <a:schemeClr val="tx1"/>
                </a:solidFill>
                <a:latin typeface="Century Gothic" panose="020B0502020202020204" pitchFamily="34" charset="0"/>
              </a:rPr>
              <a:t>same time</a:t>
            </a:r>
          </a:p>
          <a:p>
            <a:pPr marL="126000" indent="-126000">
              <a:lnSpc>
                <a:spcPts val="2000"/>
              </a:lnSpc>
              <a:buFont typeface="Arial" panose="020B0604020202020204" pitchFamily="34" charset="0"/>
              <a:buChar char="•"/>
            </a:pPr>
            <a:r>
              <a:rPr lang="en-GB" sz="1400" dirty="0">
                <a:solidFill>
                  <a:schemeClr val="tx1"/>
                </a:solidFill>
                <a:latin typeface="Century Gothic" panose="020B0502020202020204" pitchFamily="34" charset="0"/>
              </a:rPr>
              <a:t>Spending time outside</a:t>
            </a:r>
          </a:p>
        </p:txBody>
      </p:sp>
      <p:sp>
        <p:nvSpPr>
          <p:cNvPr id="7" name="Rectangle: Rounded Corners 6">
            <a:extLst>
              <a:ext uri="{FF2B5EF4-FFF2-40B4-BE49-F238E27FC236}">
                <a16:creationId xmlns:a16="http://schemas.microsoft.com/office/drawing/2014/main" id="{F90B6CD6-0C91-C581-9012-F7C7C2BCE43C}"/>
              </a:ext>
            </a:extLst>
          </p:cNvPr>
          <p:cNvSpPr/>
          <p:nvPr/>
        </p:nvSpPr>
        <p:spPr>
          <a:xfrm>
            <a:off x="3517900" y="3230426"/>
            <a:ext cx="2880000" cy="3065433"/>
          </a:xfrm>
          <a:prstGeom prst="roundRect">
            <a:avLst>
              <a:gd name="adj" fmla="val 96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14000"/>
              </a:lnSpc>
              <a:spcAft>
                <a:spcPts val="1200"/>
              </a:spcAft>
            </a:pPr>
            <a:r>
              <a:rPr lang="en-GB" sz="1400" b="1" dirty="0">
                <a:solidFill>
                  <a:schemeClr val="tx1"/>
                </a:solidFill>
                <a:latin typeface="Century Gothic" panose="020B0502020202020204" pitchFamily="34" charset="0"/>
              </a:rPr>
              <a:t>During the day…</a:t>
            </a:r>
          </a:p>
          <a:p>
            <a:pPr marL="126000" indent="-126000">
              <a:lnSpc>
                <a:spcPts val="2000"/>
              </a:lnSpc>
              <a:buFont typeface="Arial" panose="020B0604020202020204" pitchFamily="34" charset="0"/>
              <a:buChar char="•"/>
            </a:pPr>
            <a:r>
              <a:rPr lang="en-GB" sz="1400" dirty="0">
                <a:solidFill>
                  <a:schemeClr val="tx1"/>
                </a:solidFill>
                <a:latin typeface="Century Gothic" panose="020B0502020202020204" pitchFamily="34" charset="0"/>
              </a:rPr>
              <a:t>Do some physical activity</a:t>
            </a:r>
          </a:p>
          <a:p>
            <a:pPr marL="126000" indent="-126000">
              <a:lnSpc>
                <a:spcPts val="2000"/>
              </a:lnSpc>
              <a:buFont typeface="Arial" panose="020B0604020202020204" pitchFamily="34" charset="0"/>
              <a:buChar char="•"/>
            </a:pPr>
            <a:r>
              <a:rPr lang="en-GB" sz="1400" dirty="0">
                <a:solidFill>
                  <a:schemeClr val="tx1"/>
                </a:solidFill>
                <a:latin typeface="Century Gothic" panose="020B0502020202020204" pitchFamily="34" charset="0"/>
              </a:rPr>
              <a:t>Spend time outside</a:t>
            </a:r>
          </a:p>
          <a:p>
            <a:pPr marL="126000" indent="-126000">
              <a:lnSpc>
                <a:spcPts val="2000"/>
              </a:lnSpc>
              <a:buFont typeface="Arial" panose="020B0604020202020204" pitchFamily="34" charset="0"/>
              <a:buChar char="•"/>
            </a:pPr>
            <a:r>
              <a:rPr lang="en-GB" sz="1400" dirty="0">
                <a:solidFill>
                  <a:schemeClr val="tx1"/>
                </a:solidFill>
                <a:latin typeface="Century Gothic" panose="020B0502020202020204" pitchFamily="34" charset="0"/>
              </a:rPr>
              <a:t>Avoid caffeine or too much sugary food and drink</a:t>
            </a:r>
          </a:p>
        </p:txBody>
      </p:sp>
      <p:sp>
        <p:nvSpPr>
          <p:cNvPr id="8" name="Rectangle: Rounded Corners 6">
            <a:extLst>
              <a:ext uri="{FF2B5EF4-FFF2-40B4-BE49-F238E27FC236}">
                <a16:creationId xmlns:a16="http://schemas.microsoft.com/office/drawing/2014/main" id="{3C549BB0-103C-27CB-9D1E-09F1AF9A8857}"/>
              </a:ext>
            </a:extLst>
          </p:cNvPr>
          <p:cNvSpPr/>
          <p:nvPr/>
        </p:nvSpPr>
        <p:spPr>
          <a:xfrm>
            <a:off x="6711950" y="3230426"/>
            <a:ext cx="2880000" cy="3065433"/>
          </a:xfrm>
          <a:prstGeom prst="roundRect">
            <a:avLst>
              <a:gd name="adj" fmla="val 96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14000"/>
              </a:lnSpc>
              <a:spcAft>
                <a:spcPts val="1200"/>
              </a:spcAft>
            </a:pPr>
            <a:r>
              <a:rPr lang="en-GB" sz="1400" b="1" dirty="0">
                <a:solidFill>
                  <a:schemeClr val="tx1"/>
                </a:solidFill>
                <a:latin typeface="Century Gothic" panose="020B0502020202020204" pitchFamily="34" charset="0"/>
              </a:rPr>
              <a:t>In the evening…</a:t>
            </a:r>
          </a:p>
          <a:p>
            <a:pPr marL="126000" indent="-126000">
              <a:lnSpc>
                <a:spcPts val="2000"/>
              </a:lnSpc>
              <a:buFont typeface="Arial" panose="020B0604020202020204" pitchFamily="34" charset="0"/>
              <a:buChar char="•"/>
            </a:pPr>
            <a:r>
              <a:rPr lang="en-GB" sz="1400" dirty="0">
                <a:solidFill>
                  <a:schemeClr val="tx1"/>
                </a:solidFill>
                <a:latin typeface="Century Gothic" panose="020B0502020202020204" pitchFamily="34" charset="0"/>
              </a:rPr>
              <a:t>Get off screens an hour before bed (he could put his tablet away in a drawer)</a:t>
            </a:r>
          </a:p>
          <a:p>
            <a:pPr marL="126000" indent="-126000">
              <a:lnSpc>
                <a:spcPts val="2000"/>
              </a:lnSpc>
              <a:buFont typeface="Arial" panose="020B0604020202020204" pitchFamily="34" charset="0"/>
              <a:buChar char="•"/>
            </a:pPr>
            <a:r>
              <a:rPr lang="en-GB" sz="1400" dirty="0">
                <a:solidFill>
                  <a:schemeClr val="tx1"/>
                </a:solidFill>
                <a:latin typeface="Century Gothic" panose="020B0502020202020204" pitchFamily="34" charset="0"/>
              </a:rPr>
              <a:t>Do calming activities</a:t>
            </a:r>
          </a:p>
          <a:p>
            <a:pPr marL="126000" indent="-126000">
              <a:lnSpc>
                <a:spcPts val="2000"/>
              </a:lnSpc>
              <a:buFont typeface="Arial" panose="020B0604020202020204" pitchFamily="34" charset="0"/>
              <a:buChar char="•"/>
            </a:pPr>
            <a:r>
              <a:rPr lang="en-GB" sz="1400" dirty="0">
                <a:solidFill>
                  <a:schemeClr val="tx1"/>
                </a:solidFill>
                <a:latin typeface="Century Gothic" panose="020B0502020202020204" pitchFamily="34" charset="0"/>
              </a:rPr>
              <a:t>Going to bed at the </a:t>
            </a:r>
            <a:br>
              <a:rPr lang="en-GB" sz="1400" dirty="0">
                <a:solidFill>
                  <a:schemeClr val="tx1"/>
                </a:solidFill>
                <a:latin typeface="Century Gothic" panose="020B0502020202020204" pitchFamily="34" charset="0"/>
              </a:rPr>
            </a:br>
            <a:r>
              <a:rPr lang="en-GB" sz="1400" dirty="0">
                <a:solidFill>
                  <a:schemeClr val="tx1"/>
                </a:solidFill>
                <a:latin typeface="Century Gothic" panose="020B0502020202020204" pitchFamily="34" charset="0"/>
              </a:rPr>
              <a:t>same time</a:t>
            </a:r>
          </a:p>
          <a:p>
            <a:pPr marL="126000" indent="-126000">
              <a:lnSpc>
                <a:spcPts val="2000"/>
              </a:lnSpc>
              <a:buFont typeface="Arial" panose="020B0604020202020204" pitchFamily="34" charset="0"/>
              <a:buChar char="•"/>
            </a:pPr>
            <a:r>
              <a:rPr lang="en-GB" sz="1400" dirty="0">
                <a:solidFill>
                  <a:schemeClr val="tx1"/>
                </a:solidFill>
                <a:latin typeface="Century Gothic" panose="020B0502020202020204" pitchFamily="34" charset="0"/>
              </a:rPr>
              <a:t>Going to bed early enough to get between 10 and 11 hours of sleep</a:t>
            </a:r>
          </a:p>
        </p:txBody>
      </p:sp>
      <p:sp>
        <p:nvSpPr>
          <p:cNvPr id="17" name="Rectangle: Rounded Corners 6">
            <a:extLst>
              <a:ext uri="{FF2B5EF4-FFF2-40B4-BE49-F238E27FC236}">
                <a16:creationId xmlns:a16="http://schemas.microsoft.com/office/drawing/2014/main" id="{B9758CBA-C3A1-964F-4B8E-7596AE560A96}"/>
              </a:ext>
            </a:extLst>
          </p:cNvPr>
          <p:cNvSpPr/>
          <p:nvPr/>
        </p:nvSpPr>
        <p:spPr>
          <a:xfrm>
            <a:off x="5964294" y="1087438"/>
            <a:ext cx="3616269" cy="1162306"/>
          </a:xfrm>
          <a:prstGeom prst="roundRect">
            <a:avLst>
              <a:gd name="adj" fmla="val 9602"/>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400" b="1" dirty="0">
                <a:solidFill>
                  <a:schemeClr val="tx1"/>
                </a:solidFill>
                <a:latin typeface="Century Gothic" panose="020B0502020202020204" pitchFamily="34" charset="0"/>
              </a:rPr>
              <a:t>Top tips for the bedroom environment</a:t>
            </a:r>
          </a:p>
          <a:p>
            <a:endParaRPr lang="en-GB" sz="1400" dirty="0">
              <a:solidFill>
                <a:schemeClr val="tx1"/>
              </a:solidFill>
              <a:latin typeface="Century Gothic" panose="020B0502020202020204" pitchFamily="34" charset="0"/>
            </a:endParaRPr>
          </a:p>
          <a:p>
            <a:r>
              <a:rPr lang="en-GB" sz="1400" dirty="0">
                <a:solidFill>
                  <a:schemeClr val="tx1"/>
                </a:solidFill>
                <a:latin typeface="Century Gothic" panose="020B0502020202020204" pitchFamily="34" charset="0"/>
              </a:rPr>
              <a:t>Keeping the bedroom cool, tidy, quiet and screen-free could be helpful.</a:t>
            </a:r>
          </a:p>
          <a:p>
            <a:endParaRPr lang="en-GB" sz="1400" dirty="0">
              <a:solidFill>
                <a:schemeClr val="tx1"/>
              </a:solidFill>
              <a:latin typeface="Century Gothic" panose="020B0502020202020204" pitchFamily="34" charset="0"/>
            </a:endParaRPr>
          </a:p>
        </p:txBody>
      </p:sp>
      <p:cxnSp>
        <p:nvCxnSpPr>
          <p:cNvPr id="22" name="Straight Arrow Connector 21">
            <a:extLst>
              <a:ext uri="{FF2B5EF4-FFF2-40B4-BE49-F238E27FC236}">
                <a16:creationId xmlns:a16="http://schemas.microsoft.com/office/drawing/2014/main" id="{B9AFF6E3-20BC-5A57-64DD-8003DF4F21E3}"/>
              </a:ext>
            </a:extLst>
          </p:cNvPr>
          <p:cNvCxnSpPr>
            <a:cxnSpLocks/>
          </p:cNvCxnSpPr>
          <p:nvPr/>
        </p:nvCxnSpPr>
        <p:spPr>
          <a:xfrm>
            <a:off x="0" y="2872509"/>
            <a:ext cx="9580563"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129F97A7-2C28-57CA-3F19-EE453079276F}"/>
              </a:ext>
            </a:extLst>
          </p:cNvPr>
          <p:cNvSpPr/>
          <p:nvPr/>
        </p:nvSpPr>
        <p:spPr>
          <a:xfrm>
            <a:off x="1632892" y="2757056"/>
            <a:ext cx="230905" cy="230905"/>
          </a:xfrm>
          <a:prstGeom prst="ellipse">
            <a:avLst/>
          </a:prstGeom>
          <a:solidFill>
            <a:schemeClr val="accent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9AA6B3D-AC3D-4118-C7DB-5A5A115A301B}"/>
              </a:ext>
            </a:extLst>
          </p:cNvPr>
          <p:cNvSpPr/>
          <p:nvPr/>
        </p:nvSpPr>
        <p:spPr>
          <a:xfrm>
            <a:off x="4842106" y="2757056"/>
            <a:ext cx="230905" cy="230905"/>
          </a:xfrm>
          <a:prstGeom prst="ellipse">
            <a:avLst/>
          </a:prstGeom>
          <a:solidFill>
            <a:schemeClr val="accent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E590019-7A21-982F-3E4D-4F95A5BBF3DA}"/>
              </a:ext>
            </a:extLst>
          </p:cNvPr>
          <p:cNvSpPr/>
          <p:nvPr/>
        </p:nvSpPr>
        <p:spPr>
          <a:xfrm>
            <a:off x="8030239" y="2757056"/>
            <a:ext cx="230905" cy="230905"/>
          </a:xfrm>
          <a:prstGeom prst="ellipse">
            <a:avLst/>
          </a:prstGeom>
          <a:solidFill>
            <a:schemeClr val="accent2"/>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F35EB26-C693-1E67-5763-495305240784}"/>
              </a:ext>
            </a:extLst>
          </p:cNvPr>
          <p:cNvCxnSpPr>
            <a:cxnSpLocks/>
            <a:stCxn id="23" idx="4"/>
            <a:endCxn id="6" idx="0"/>
          </p:cNvCxnSpPr>
          <p:nvPr/>
        </p:nvCxnSpPr>
        <p:spPr>
          <a:xfrm>
            <a:off x="1748345" y="2987961"/>
            <a:ext cx="15505" cy="2424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FDB54A8-16F0-BF01-8AAC-DD7518BBD464}"/>
              </a:ext>
            </a:extLst>
          </p:cNvPr>
          <p:cNvCxnSpPr>
            <a:cxnSpLocks/>
            <a:stCxn id="24" idx="4"/>
            <a:endCxn id="7" idx="0"/>
          </p:cNvCxnSpPr>
          <p:nvPr/>
        </p:nvCxnSpPr>
        <p:spPr>
          <a:xfrm>
            <a:off x="4957559" y="2987961"/>
            <a:ext cx="341" cy="2424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83165C-6B32-580A-F2BB-63FDFD4A861E}"/>
              </a:ext>
            </a:extLst>
          </p:cNvPr>
          <p:cNvCxnSpPr>
            <a:cxnSpLocks/>
            <a:stCxn id="25" idx="4"/>
            <a:endCxn id="8" idx="0"/>
          </p:cNvCxnSpPr>
          <p:nvPr/>
        </p:nvCxnSpPr>
        <p:spPr>
          <a:xfrm>
            <a:off x="8145692" y="2987961"/>
            <a:ext cx="6258" cy="24246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4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500"/>
                                        <p:tgtEl>
                                          <p:spTgt spid="8">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500"/>
                                        <p:tgtEl>
                                          <p:spTgt spid="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B14568-C7D3-6F02-0C48-E601C77A396F}"/>
              </a:ext>
            </a:extLst>
          </p:cNvPr>
          <p:cNvSpPr>
            <a:spLocks noGrp="1"/>
          </p:cNvSpPr>
          <p:nvPr>
            <p:ph type="sldNum" sz="quarter" idx="4"/>
          </p:nvPr>
        </p:nvSpPr>
        <p:spPr/>
        <p:txBody>
          <a:bodyPr/>
          <a:lstStyle/>
          <a:p>
            <a:r>
              <a:rPr lang="en-GB"/>
              <a:t>© PSHE Association 2024</a:t>
            </a:r>
            <a:endParaRPr lang="en-GB" dirty="0"/>
          </a:p>
        </p:txBody>
      </p:sp>
      <p:sp>
        <p:nvSpPr>
          <p:cNvPr id="14" name="Rounded Rectangle 13">
            <a:extLst>
              <a:ext uri="{FF2B5EF4-FFF2-40B4-BE49-F238E27FC236}">
                <a16:creationId xmlns:a16="http://schemas.microsoft.com/office/drawing/2014/main" id="{8F70D931-5D97-8233-B9AE-79CBF73633E4}"/>
              </a:ext>
            </a:extLst>
          </p:cNvPr>
          <p:cNvSpPr/>
          <p:nvPr/>
        </p:nvSpPr>
        <p:spPr>
          <a:xfrm>
            <a:off x="317288" y="4679950"/>
            <a:ext cx="4034284" cy="1852614"/>
          </a:xfrm>
          <a:prstGeom prst="roundRect">
            <a:avLst>
              <a:gd name="adj" fmla="val 6766"/>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lnSpc>
                <a:spcPts val="2800"/>
              </a:lnSpc>
            </a:pPr>
            <a:r>
              <a:rPr lang="en-GB" sz="2000" dirty="0">
                <a:solidFill>
                  <a:schemeClr val="tx1"/>
                </a:solidFill>
                <a:latin typeface="Century Gothic" panose="020B0502020202020204" pitchFamily="34" charset="0"/>
              </a:rPr>
              <a:t>Without sharing, think about one thing from today’s lesson that you’d like to try in your own routine. </a:t>
            </a:r>
          </a:p>
        </p:txBody>
      </p:sp>
      <p:pic>
        <p:nvPicPr>
          <p:cNvPr id="3" name="Picture 2" descr="A green pad with white squares and a purple pencil&#10;&#10;Description automatically generated">
            <a:extLst>
              <a:ext uri="{FF2B5EF4-FFF2-40B4-BE49-F238E27FC236}">
                <a16:creationId xmlns:a16="http://schemas.microsoft.com/office/drawing/2014/main" id="{017AAFC5-32F6-F26E-719D-F1E282A821FA}"/>
              </a:ext>
            </a:extLst>
          </p:cNvPr>
          <p:cNvPicPr>
            <a:picLocks noChangeAspect="1"/>
          </p:cNvPicPr>
          <p:nvPr/>
        </p:nvPicPr>
        <p:blipFill rotWithShape="1">
          <a:blip r:embed="rId3"/>
          <a:srcRect r="40124"/>
          <a:stretch/>
        </p:blipFill>
        <p:spPr>
          <a:xfrm>
            <a:off x="5252226" y="590341"/>
            <a:ext cx="4653774" cy="5882390"/>
          </a:xfrm>
          <a:prstGeom prst="rect">
            <a:avLst/>
          </a:prstGeom>
        </p:spPr>
      </p:pic>
      <p:sp>
        <p:nvSpPr>
          <p:cNvPr id="6" name="Content Placeholder 1">
            <a:extLst>
              <a:ext uri="{FF2B5EF4-FFF2-40B4-BE49-F238E27FC236}">
                <a16:creationId xmlns:a16="http://schemas.microsoft.com/office/drawing/2014/main" id="{59E95C1D-0616-29F7-C86F-9C014954016C}"/>
              </a:ext>
            </a:extLst>
          </p:cNvPr>
          <p:cNvSpPr txBox="1">
            <a:spLocks/>
          </p:cNvSpPr>
          <p:nvPr/>
        </p:nvSpPr>
        <p:spPr>
          <a:xfrm>
            <a:off x="232915" y="1327545"/>
            <a:ext cx="4034285" cy="2449002"/>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3200"/>
              </a:lnSpc>
            </a:pPr>
            <a:r>
              <a:rPr lang="en-US" sz="2400" b="1" dirty="0">
                <a:ea typeface="Lato" panose="020F0502020204030203" pitchFamily="34" charset="0"/>
                <a:cs typeface="Lato" panose="020F0502020204030203" pitchFamily="34" charset="0"/>
              </a:rPr>
              <a:t>Can you add any new learning? </a:t>
            </a:r>
          </a:p>
          <a:p>
            <a:pPr>
              <a:lnSpc>
                <a:spcPts val="3200"/>
              </a:lnSpc>
            </a:pPr>
            <a:r>
              <a:rPr lang="en-US" sz="2400" dirty="0">
                <a:ea typeface="Lato" panose="020F0502020204030203" pitchFamily="34" charset="0"/>
                <a:cs typeface="Lato" panose="020F0502020204030203" pitchFamily="34" charset="0"/>
              </a:rPr>
              <a:t>Is there anything you’d like to change?</a:t>
            </a:r>
          </a:p>
          <a:p>
            <a:pPr>
              <a:lnSpc>
                <a:spcPts val="3200"/>
              </a:lnSpc>
            </a:pPr>
            <a:endParaRPr lang="en-US" sz="2400" b="1" dirty="0"/>
          </a:p>
          <a:p>
            <a:pPr>
              <a:lnSpc>
                <a:spcPts val="3200"/>
              </a:lnSpc>
            </a:pPr>
            <a:endParaRPr lang="en-GB" sz="2400" dirty="0"/>
          </a:p>
        </p:txBody>
      </p:sp>
      <p:sp>
        <p:nvSpPr>
          <p:cNvPr id="7" name="Title 2">
            <a:extLst>
              <a:ext uri="{FF2B5EF4-FFF2-40B4-BE49-F238E27FC236}">
                <a16:creationId xmlns:a16="http://schemas.microsoft.com/office/drawing/2014/main" id="{EB55741F-1F90-0298-B3CF-6BD43A9C9809}"/>
              </a:ext>
            </a:extLst>
          </p:cNvPr>
          <p:cNvSpPr txBox="1">
            <a:spLocks/>
          </p:cNvSpPr>
          <p:nvPr/>
        </p:nvSpPr>
        <p:spPr>
          <a:xfrm>
            <a:off x="233592" y="543878"/>
            <a:ext cx="6873451"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Where are we now?</a:t>
            </a:r>
          </a:p>
        </p:txBody>
      </p:sp>
    </p:spTree>
    <p:extLst>
      <p:ext uri="{BB962C8B-B14F-4D97-AF65-F5344CB8AC3E}">
        <p14:creationId xmlns:p14="http://schemas.microsoft.com/office/powerpoint/2010/main" val="45406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5" y="1325606"/>
            <a:ext cx="4556573" cy="5387056"/>
          </a:xfrm>
        </p:spPr>
        <p:txBody>
          <a:bodyPr>
            <a:noAutofit/>
          </a:bodyPr>
          <a:lstStyle/>
          <a:p>
            <a:pPr>
              <a:spcAft>
                <a:spcPts val="400"/>
              </a:spcAft>
            </a:pPr>
            <a:r>
              <a:rPr lang="en-US" b="1" dirty="0"/>
              <a:t>If you have trouble with sleep or have worries about sleep, speaking to an adult can help. You can: </a:t>
            </a:r>
          </a:p>
          <a:p>
            <a:pPr marL="126000" indent="-126000">
              <a:lnSpc>
                <a:spcPts val="2800"/>
              </a:lnSpc>
              <a:spcAft>
                <a:spcPts val="0"/>
              </a:spcAft>
              <a:buFont typeface="Arial" panose="020B0604020202020204" pitchFamily="34" charset="0"/>
              <a:buChar char="•"/>
            </a:pPr>
            <a:r>
              <a:rPr lang="en-US" dirty="0"/>
              <a:t>speak to a parent, carer, or other trusted adult outside of school – someone you feel comfortable talking to </a:t>
            </a:r>
          </a:p>
          <a:p>
            <a:pPr marL="126000" indent="-126000">
              <a:lnSpc>
                <a:spcPts val="2800"/>
              </a:lnSpc>
              <a:spcAft>
                <a:spcPts val="0"/>
              </a:spcAft>
              <a:buFont typeface="Arial" panose="020B0604020202020204" pitchFamily="34" charset="0"/>
              <a:buChar char="•"/>
            </a:pPr>
            <a:r>
              <a:rPr lang="en-US" dirty="0"/>
              <a:t>speak to a teacher, a helper, </a:t>
            </a:r>
            <a:br>
              <a:rPr lang="en-US" dirty="0"/>
            </a:br>
            <a:r>
              <a:rPr lang="en-US" dirty="0"/>
              <a:t>or other trusted staff member </a:t>
            </a:r>
            <a:br>
              <a:rPr lang="en-US" dirty="0"/>
            </a:br>
            <a:r>
              <a:rPr lang="en-US" dirty="0"/>
              <a:t>in school</a:t>
            </a:r>
          </a:p>
          <a:p>
            <a:pPr marL="126000" indent="-126000">
              <a:lnSpc>
                <a:spcPts val="2800"/>
              </a:lnSpc>
              <a:spcAft>
                <a:spcPts val="0"/>
              </a:spcAft>
              <a:buFont typeface="Arial" panose="020B0604020202020204" pitchFamily="34" charset="0"/>
              <a:buChar char="•"/>
            </a:pPr>
            <a:r>
              <a:rPr lang="en-US" dirty="0"/>
              <a:t>There are also </a:t>
            </a:r>
            <a:r>
              <a:rPr lang="en-US" dirty="0" err="1"/>
              <a:t>organisations</a:t>
            </a:r>
            <a:r>
              <a:rPr lang="en-US" dirty="0"/>
              <a:t> like Childline that can help: </a:t>
            </a:r>
            <a:r>
              <a:rPr lang="en-US" dirty="0" err="1"/>
              <a:t>www.childline.org.uk</a:t>
            </a:r>
            <a:r>
              <a:rPr lang="en-US" dirty="0"/>
              <a:t>/kids  </a:t>
            </a:r>
            <a:br>
              <a:rPr lang="en-US" dirty="0"/>
            </a:br>
            <a:r>
              <a:rPr lang="en-US" dirty="0"/>
              <a:t>0800 1111</a:t>
            </a:r>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Who can help?</a:t>
            </a:r>
          </a:p>
        </p:txBody>
      </p:sp>
      <p:sp>
        <p:nvSpPr>
          <p:cNvPr id="10" name="Slide Number Placeholder 5">
            <a:extLst>
              <a:ext uri="{FF2B5EF4-FFF2-40B4-BE49-F238E27FC236}">
                <a16:creationId xmlns:a16="http://schemas.microsoft.com/office/drawing/2014/main" id="{FCA042CF-FF68-326A-EFA8-CC935309002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2024</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4AAAD599-5046-B984-C9F6-C7E2E033739A}"/>
              </a:ext>
            </a:extLst>
          </p:cNvPr>
          <p:cNvPicPr>
            <a:picLocks noChangeAspect="1"/>
          </p:cNvPicPr>
          <p:nvPr/>
        </p:nvPicPr>
        <p:blipFill>
          <a:blip r:embed="rId3"/>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C9854E4D-D0A6-1774-657D-E6F6A2EE9886}"/>
              </a:ext>
            </a:extLst>
          </p:cNvPr>
          <p:cNvPicPr>
            <a:picLocks noChangeAspect="1"/>
          </p:cNvPicPr>
          <p:nvPr/>
        </p:nvPicPr>
        <p:blipFill>
          <a:blip r:embed="rId4"/>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6589091-F1EC-AC3D-40FC-DEF5AAA18DC4}"/>
              </a:ext>
            </a:extLst>
          </p:cNvPr>
          <p:cNvPicPr>
            <a:picLocks noChangeAspect="1"/>
          </p:cNvPicPr>
          <p:nvPr/>
        </p:nvPicPr>
        <p:blipFill>
          <a:blip r:embed="rId4"/>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C74B628D-44F5-8006-7B23-B4A5C8689F79}"/>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3EE67D4-20BD-79A1-6F11-62868F28426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DB2A02EE-36B0-AD66-20DC-00F2290A238E}"/>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84992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542777-F319-1ED7-720F-C47078175925}"/>
              </a:ext>
            </a:extLst>
          </p:cNvPr>
          <p:cNvSpPr>
            <a:spLocks noGrp="1"/>
          </p:cNvSpPr>
          <p:nvPr>
            <p:ph sz="half" idx="10"/>
          </p:nvPr>
        </p:nvSpPr>
        <p:spPr>
          <a:xfrm>
            <a:off x="232915" y="1304087"/>
            <a:ext cx="4882010" cy="4368246"/>
          </a:xfrm>
        </p:spPr>
        <p:txBody>
          <a:bodyPr>
            <a:normAutofit/>
          </a:bodyPr>
          <a:lstStyle/>
          <a:p>
            <a:pPr>
              <a:spcAft>
                <a:spcPts val="1000"/>
              </a:spcAft>
            </a:pPr>
            <a:r>
              <a:rPr lang="en-US" sz="2400" b="1" dirty="0">
                <a:latin typeface="Century Gothic" panose="020B0502020202020204" pitchFamily="34" charset="0"/>
              </a:rPr>
              <a:t>Give me 10!</a:t>
            </a:r>
          </a:p>
          <a:p>
            <a:pPr>
              <a:spcAft>
                <a:spcPts val="1000"/>
              </a:spcAft>
            </a:pPr>
            <a:r>
              <a:rPr lang="en-US" dirty="0">
                <a:latin typeface="Century Gothic" panose="020B0502020202020204" pitchFamily="34" charset="0"/>
              </a:rPr>
              <a:t>Make a list of ten top tips for a good night’s sleep.</a:t>
            </a:r>
          </a:p>
          <a:p>
            <a:pPr>
              <a:spcAft>
                <a:spcPts val="1000"/>
              </a:spcAft>
            </a:pPr>
            <a:r>
              <a:rPr lang="en-US" dirty="0">
                <a:latin typeface="Century Gothic" panose="020B0502020202020204" pitchFamily="34" charset="0"/>
              </a:rPr>
              <a:t>Can you create a five-minute presentation to share in a whole school assembly? </a:t>
            </a:r>
          </a:p>
        </p:txBody>
      </p:sp>
      <p:sp>
        <p:nvSpPr>
          <p:cNvPr id="5" name="Title 4">
            <a:extLst>
              <a:ext uri="{FF2B5EF4-FFF2-40B4-BE49-F238E27FC236}">
                <a16:creationId xmlns:a16="http://schemas.microsoft.com/office/drawing/2014/main" id="{3DD3E887-1E4C-EEAC-861A-517CE7AEFAAB}"/>
              </a:ext>
            </a:extLst>
          </p:cNvPr>
          <p:cNvSpPr>
            <a:spLocks noGrp="1"/>
          </p:cNvSpPr>
          <p:nvPr>
            <p:ph type="title"/>
          </p:nvPr>
        </p:nvSpPr>
        <p:spPr/>
        <p:txBody>
          <a:bodyPr/>
          <a:lstStyle/>
          <a:p>
            <a:r>
              <a:rPr lang="en-US"/>
              <a:t>More activities</a:t>
            </a:r>
          </a:p>
        </p:txBody>
      </p:sp>
      <p:sp>
        <p:nvSpPr>
          <p:cNvPr id="4" name="Slide Number Placeholder 3">
            <a:extLst>
              <a:ext uri="{FF2B5EF4-FFF2-40B4-BE49-F238E27FC236}">
                <a16:creationId xmlns:a16="http://schemas.microsoft.com/office/drawing/2014/main" id="{E5D3F1AC-279A-2F8F-87FB-F6B287FDE142}"/>
              </a:ext>
            </a:extLst>
          </p:cNvPr>
          <p:cNvSpPr>
            <a:spLocks noGrp="1"/>
          </p:cNvSpPr>
          <p:nvPr>
            <p:ph type="sldNum" sz="quarter" idx="4"/>
          </p:nvPr>
        </p:nvSpPr>
        <p:spPr/>
        <p:txBody>
          <a:bodyPr/>
          <a:lstStyle/>
          <a:p>
            <a:r>
              <a:rPr lang="en-GB" dirty="0"/>
              <a:t>© PSHE Association 2024</a:t>
            </a:r>
          </a:p>
        </p:txBody>
      </p:sp>
      <p:pic>
        <p:nvPicPr>
          <p:cNvPr id="2" name="Picture 1">
            <a:extLst>
              <a:ext uri="{FF2B5EF4-FFF2-40B4-BE49-F238E27FC236}">
                <a16:creationId xmlns:a16="http://schemas.microsoft.com/office/drawing/2014/main" id="{11D57902-F60E-4790-971D-21780B26948D}"/>
              </a:ext>
            </a:extLst>
          </p:cNvPr>
          <p:cNvPicPr>
            <a:picLocks noChangeAspect="1"/>
          </p:cNvPicPr>
          <p:nvPr/>
        </p:nvPicPr>
        <p:blipFill>
          <a:blip r:embed="rId3"/>
          <a:srcRect/>
          <a:stretch/>
        </p:blipFill>
        <p:spPr>
          <a:xfrm rot="20778059">
            <a:off x="6405026" y="1787788"/>
            <a:ext cx="3143168" cy="3399279"/>
          </a:xfrm>
          <a:prstGeom prst="rect">
            <a:avLst/>
          </a:prstGeom>
        </p:spPr>
      </p:pic>
    </p:spTree>
    <p:extLst>
      <p:ext uri="{BB962C8B-B14F-4D97-AF65-F5344CB8AC3E}">
        <p14:creationId xmlns:p14="http://schemas.microsoft.com/office/powerpoint/2010/main" val="27084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542777-F319-1ED7-720F-C47078175925}"/>
              </a:ext>
            </a:extLst>
          </p:cNvPr>
          <p:cNvSpPr>
            <a:spLocks noGrp="1"/>
          </p:cNvSpPr>
          <p:nvPr>
            <p:ph sz="half" idx="10"/>
          </p:nvPr>
        </p:nvSpPr>
        <p:spPr/>
        <p:txBody>
          <a:bodyPr>
            <a:normAutofit/>
          </a:bodyPr>
          <a:lstStyle/>
          <a:p>
            <a:pPr>
              <a:spcAft>
                <a:spcPts val="1000"/>
              </a:spcAft>
            </a:pPr>
            <a:r>
              <a:rPr lang="en-US" sz="2400" b="1" dirty="0">
                <a:latin typeface="Century Gothic" panose="020B0502020202020204" pitchFamily="34" charset="0"/>
              </a:rPr>
              <a:t>Sleep story</a:t>
            </a:r>
          </a:p>
          <a:p>
            <a:pPr>
              <a:spcAft>
                <a:spcPts val="1000"/>
              </a:spcAft>
            </a:pPr>
            <a:r>
              <a:rPr lang="en-US" dirty="0">
                <a:latin typeface="Century Gothic" panose="020B0502020202020204" pitchFamily="34" charset="0"/>
              </a:rPr>
              <a:t>Write a short story about a character who is struggling to get a good night’s sleep.  Include advice for others about how they solved the problem. </a:t>
            </a:r>
          </a:p>
          <a:p>
            <a:pPr>
              <a:spcAft>
                <a:spcPts val="1000"/>
              </a:spcAft>
            </a:pPr>
            <a:endParaRPr lang="en-US" b="1" dirty="0">
              <a:latin typeface="Century Gothic" panose="020B0502020202020204" pitchFamily="34" charset="0"/>
            </a:endParaRPr>
          </a:p>
        </p:txBody>
      </p:sp>
      <p:sp>
        <p:nvSpPr>
          <p:cNvPr id="5" name="Title 4">
            <a:extLst>
              <a:ext uri="{FF2B5EF4-FFF2-40B4-BE49-F238E27FC236}">
                <a16:creationId xmlns:a16="http://schemas.microsoft.com/office/drawing/2014/main" id="{3DD3E887-1E4C-EEAC-861A-517CE7AEFAAB}"/>
              </a:ext>
            </a:extLst>
          </p:cNvPr>
          <p:cNvSpPr>
            <a:spLocks noGrp="1"/>
          </p:cNvSpPr>
          <p:nvPr>
            <p:ph type="title"/>
          </p:nvPr>
        </p:nvSpPr>
        <p:spPr/>
        <p:txBody>
          <a:bodyPr/>
          <a:lstStyle/>
          <a:p>
            <a:r>
              <a:rPr lang="en-US"/>
              <a:t>More activities</a:t>
            </a:r>
          </a:p>
        </p:txBody>
      </p:sp>
      <p:sp>
        <p:nvSpPr>
          <p:cNvPr id="4" name="Slide Number Placeholder 3">
            <a:extLst>
              <a:ext uri="{FF2B5EF4-FFF2-40B4-BE49-F238E27FC236}">
                <a16:creationId xmlns:a16="http://schemas.microsoft.com/office/drawing/2014/main" id="{E5D3F1AC-279A-2F8F-87FB-F6B287FDE142}"/>
              </a:ext>
            </a:extLst>
          </p:cNvPr>
          <p:cNvSpPr>
            <a:spLocks noGrp="1"/>
          </p:cNvSpPr>
          <p:nvPr>
            <p:ph type="sldNum" sz="quarter" idx="4"/>
          </p:nvPr>
        </p:nvSpPr>
        <p:spPr/>
        <p:txBody>
          <a:bodyPr/>
          <a:lstStyle/>
          <a:p>
            <a:r>
              <a:rPr lang="en-GB" dirty="0"/>
              <a:t>© PSHE Association 2024</a:t>
            </a:r>
          </a:p>
        </p:txBody>
      </p:sp>
      <p:pic>
        <p:nvPicPr>
          <p:cNvPr id="8" name="Picture 7">
            <a:extLst>
              <a:ext uri="{FF2B5EF4-FFF2-40B4-BE49-F238E27FC236}">
                <a16:creationId xmlns:a16="http://schemas.microsoft.com/office/drawing/2014/main" id="{A64A685A-CF54-5645-4A40-F0FA75357CF7}"/>
              </a:ext>
            </a:extLst>
          </p:cNvPr>
          <p:cNvPicPr>
            <a:picLocks noChangeAspect="1"/>
          </p:cNvPicPr>
          <p:nvPr/>
        </p:nvPicPr>
        <p:blipFill>
          <a:blip r:embed="rId3"/>
          <a:stretch>
            <a:fillRect/>
          </a:stretch>
        </p:blipFill>
        <p:spPr>
          <a:xfrm>
            <a:off x="6013218" y="1645288"/>
            <a:ext cx="3517281" cy="3918582"/>
          </a:xfrm>
          <a:prstGeom prst="rect">
            <a:avLst/>
          </a:prstGeom>
        </p:spPr>
      </p:pic>
    </p:spTree>
    <p:extLst>
      <p:ext uri="{BB962C8B-B14F-4D97-AF65-F5344CB8AC3E}">
        <p14:creationId xmlns:p14="http://schemas.microsoft.com/office/powerpoint/2010/main" val="372218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ED3B-53CC-E1EA-B76E-90C960A3CAFB}"/>
              </a:ext>
            </a:extLst>
          </p:cNvPr>
          <p:cNvSpPr>
            <a:spLocks noGrp="1"/>
          </p:cNvSpPr>
          <p:nvPr>
            <p:ph type="title"/>
          </p:nvPr>
        </p:nvSpPr>
        <p:spPr>
          <a:xfrm>
            <a:off x="205987" y="587217"/>
            <a:ext cx="7498822" cy="694054"/>
          </a:xfrm>
        </p:spPr>
        <p:txBody>
          <a:bodyPr/>
          <a:lstStyle/>
          <a:p>
            <a:r>
              <a:rPr lang="en-US" dirty="0"/>
              <a:t>Using this PowerPoint</a:t>
            </a:r>
          </a:p>
        </p:txBody>
      </p:sp>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7" y="1291071"/>
            <a:ext cx="7389721" cy="4566366"/>
          </a:xfrm>
        </p:spPr>
        <p:txBody>
          <a:bodyPr/>
          <a:lstStyle/>
          <a:p>
            <a:pPr>
              <a:lnSpc>
                <a:spcPts val="2800"/>
              </a:lnSpc>
              <a:spcBef>
                <a:spcPts val="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Pupil slides </a:t>
            </a:r>
            <a:r>
              <a:rPr lang="en-US" dirty="0"/>
              <a:t>– provide a visual focus point for pupils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endParaRPr lang="en-US" dirty="0"/>
          </a:p>
          <a:p>
            <a:endParaRPr lang="en-US" dirty="0"/>
          </a:p>
        </p:txBody>
      </p:sp>
      <p:sp>
        <p:nvSpPr>
          <p:cNvPr id="4" name="Slide Number Placeholder 5">
            <a:extLst>
              <a:ext uri="{FF2B5EF4-FFF2-40B4-BE49-F238E27FC236}">
                <a16:creationId xmlns:a16="http://schemas.microsoft.com/office/drawing/2014/main" id="{FAB90903-E62F-6F69-0EE1-B19ED81F26C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spTree>
    <p:extLst>
      <p:ext uri="{BB962C8B-B14F-4D97-AF65-F5344CB8AC3E}">
        <p14:creationId xmlns:p14="http://schemas.microsoft.com/office/powerpoint/2010/main" val="47225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303182"/>
            <a:ext cx="4086595" cy="4937321"/>
          </a:xfrm>
        </p:spPr>
        <p:txBody>
          <a:bodyPr/>
          <a:lstStyle/>
          <a:p>
            <a:pPr>
              <a:lnSpc>
                <a:spcPts val="2800"/>
              </a:lnSpc>
            </a:pPr>
            <a:r>
              <a:rPr lang="en-US" b="1" i="1" dirty="0"/>
              <a:t>Challenge activities </a:t>
            </a:r>
            <a:r>
              <a:rPr lang="en-US" dirty="0"/>
              <a:t>deepen and extend learning for those who need more challenge or who finish the activity quickly.</a:t>
            </a:r>
          </a:p>
          <a:p>
            <a:pPr>
              <a:lnSpc>
                <a:spcPts val="2800"/>
              </a:lnSpc>
            </a:pPr>
            <a:r>
              <a:rPr lang="en-US" dirty="0"/>
              <a:t>Look for these icons on the pupil slides. See delivery notes for details of the activities.</a:t>
            </a:r>
          </a:p>
          <a:p>
            <a:pPr>
              <a:lnSpc>
                <a:spcPts val="2800"/>
              </a:lnSpc>
            </a:pPr>
            <a:endParaRPr lang="en-US" dirty="0"/>
          </a:p>
          <a:p>
            <a:pPr>
              <a:lnSpc>
                <a:spcPts val="2800"/>
              </a:lnSpc>
            </a:pPr>
            <a:endParaRPr lang="en-US" dirty="0"/>
          </a:p>
          <a:p>
            <a:pPr>
              <a:lnSpc>
                <a:spcPts val="2800"/>
              </a:lnSpc>
            </a:pPr>
            <a:endParaRPr lang="en-US" dirty="0"/>
          </a:p>
          <a:p>
            <a:pPr>
              <a:lnSpc>
                <a:spcPts val="2800"/>
              </a:lnSpc>
            </a:pPr>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a:xfrm>
            <a:off x="246427" y="1291070"/>
            <a:ext cx="3748405" cy="4937321"/>
          </a:xfrm>
        </p:spPr>
        <p:txBody>
          <a:bodyPr/>
          <a:lstStyle/>
          <a:p>
            <a:pPr>
              <a:lnSpc>
                <a:spcPts val="2800"/>
              </a:lnSpc>
            </a:pPr>
            <a:r>
              <a:rPr lang="en-US" dirty="0"/>
              <a:t>The lesson includes suggestions for challenge and support activities, to help you differentiate appropriately for your class.  </a:t>
            </a:r>
          </a:p>
          <a:p>
            <a:pPr>
              <a:lnSpc>
                <a:spcPts val="2800"/>
              </a:lnSpc>
            </a:pPr>
            <a:r>
              <a:rPr lang="en-US" b="1" i="1" dirty="0"/>
              <a:t>Support activities </a:t>
            </a:r>
            <a:r>
              <a:rPr lang="en-US" dirty="0"/>
              <a:t>are adapted to be more accessible for those who need it.</a:t>
            </a:r>
          </a:p>
          <a:p>
            <a:pPr>
              <a:lnSpc>
                <a:spcPts val="2800"/>
              </a:lnSpc>
            </a:pPr>
            <a:endParaRPr lang="en-US" dirty="0"/>
          </a:p>
          <a:p>
            <a:pPr>
              <a:lnSpc>
                <a:spcPts val="2800"/>
              </a:lnSpc>
            </a:pPr>
            <a:endParaRPr lang="en-US" dirty="0"/>
          </a:p>
          <a:p>
            <a:pPr>
              <a:lnSpc>
                <a:spcPts val="2800"/>
              </a:lnSpc>
            </a:pPr>
            <a:endParaRPr lang="en-US" dirty="0"/>
          </a:p>
          <a:p>
            <a:pPr>
              <a:lnSpc>
                <a:spcPts val="2800"/>
              </a:lnSpc>
            </a:pPr>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Context</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a:xfrm>
            <a:off x="246426" y="1291070"/>
            <a:ext cx="7447145" cy="4937321"/>
          </a:xfrm>
        </p:spPr>
        <p:txBody>
          <a:bodyPr/>
          <a:lstStyle/>
          <a:p>
            <a:pPr>
              <a:lnSpc>
                <a:spcPts val="2800"/>
              </a:lnSpc>
            </a:pPr>
            <a:r>
              <a:rPr lang="en-US" dirty="0"/>
              <a:t>This lesson for key stage 2 explores the importance of sleep and how sleep patterns change during puberty. It considers the foundations of good quality sleep and encourages children to establish helpful routines to support them with consistent sleeping patterns as they grow older and become more independent. </a:t>
            </a:r>
          </a:p>
          <a:p>
            <a:pPr>
              <a:lnSpc>
                <a:spcPts val="2800"/>
              </a:lnSpc>
            </a:pPr>
            <a:r>
              <a:rPr lang="en-US" dirty="0"/>
              <a:t>No lesson should be taught in isolation, but always as part of a planned, developmental PSHE education programme. This lesson would work best as part of broader learning on healthy, balanced lifestyles; preparing for transition to secondary school; or following lessons about the changes that occur to the body during puberty.</a:t>
            </a:r>
          </a:p>
        </p:txBody>
      </p:sp>
    </p:spTree>
    <p:extLst>
      <p:ext uri="{BB962C8B-B14F-4D97-AF65-F5344CB8AC3E}">
        <p14:creationId xmlns:p14="http://schemas.microsoft.com/office/powerpoint/2010/main" val="368771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33463"/>
            <a:ext cx="4256249" cy="4650224"/>
          </a:xfrm>
        </p:spPr>
        <p:txBody>
          <a:bodyPr/>
          <a:lstStyle/>
          <a:p>
            <a:pPr>
              <a:spcAft>
                <a:spcPts val="400"/>
              </a:spcAft>
            </a:pPr>
            <a:r>
              <a:rPr lang="en-US" dirty="0"/>
              <a:t>Pupils will be able to:</a:t>
            </a:r>
          </a:p>
          <a:p>
            <a:pPr marL="126000" indent="-126000">
              <a:lnSpc>
                <a:spcPts val="2800"/>
              </a:lnSpc>
              <a:spcAft>
                <a:spcPts val="400"/>
              </a:spcAft>
              <a:buFont typeface="Arial" panose="020B0604020202020204" pitchFamily="34" charset="0"/>
              <a:buChar char="•"/>
            </a:pPr>
            <a:r>
              <a:rPr lang="en-US" dirty="0"/>
              <a:t>explain why sleep is important for a healthy lifestyle </a:t>
            </a:r>
          </a:p>
          <a:p>
            <a:pPr marL="126000" indent="-126000">
              <a:lnSpc>
                <a:spcPts val="2800"/>
              </a:lnSpc>
              <a:spcAft>
                <a:spcPts val="400"/>
              </a:spcAft>
              <a:buFont typeface="Arial" panose="020B0604020202020204" pitchFamily="34" charset="0"/>
              <a:buChar char="•"/>
            </a:pPr>
            <a:r>
              <a:rPr lang="en-US" dirty="0"/>
              <a:t>identify how sleep patterns might change during puberty </a:t>
            </a:r>
          </a:p>
          <a:p>
            <a:pPr marL="126000" indent="-126000">
              <a:lnSpc>
                <a:spcPts val="2800"/>
              </a:lnSpc>
              <a:spcAft>
                <a:spcPts val="400"/>
              </a:spcAft>
              <a:buFont typeface="Arial" panose="020B0604020202020204" pitchFamily="34" charset="0"/>
              <a:buChar char="•"/>
            </a:pPr>
            <a:r>
              <a:rPr lang="en-US" dirty="0"/>
              <a:t>describe habits, including bedtime routines, that can help improve sleep</a:t>
            </a:r>
          </a:p>
        </p:txBody>
      </p:sp>
      <p:sp>
        <p:nvSpPr>
          <p:cNvPr id="10" name="Content Placeholder 14">
            <a:extLst>
              <a:ext uri="{FF2B5EF4-FFF2-40B4-BE49-F238E27FC236}">
                <a16:creationId xmlns:a16="http://schemas.microsoft.com/office/drawing/2014/main" id="{C7BF9EAC-9E97-CD69-BDEF-73B503B0734C}"/>
              </a:ext>
            </a:extLst>
          </p:cNvPr>
          <p:cNvSpPr>
            <a:spLocks noGrp="1"/>
          </p:cNvSpPr>
          <p:nvPr>
            <p:ph sz="half" idx="12"/>
          </p:nvPr>
        </p:nvSpPr>
        <p:spPr>
          <a:xfrm>
            <a:off x="246427" y="1291070"/>
            <a:ext cx="3253518" cy="4937321"/>
          </a:xfrm>
        </p:spPr>
        <p:txBody>
          <a:bodyPr/>
          <a:lstStyle/>
          <a:p>
            <a:pPr>
              <a:lnSpc>
                <a:spcPts val="2800"/>
              </a:lnSpc>
            </a:pPr>
            <a:r>
              <a:rPr lang="en-US" dirty="0"/>
              <a:t>To learn about the importance of sleep and  routines that support good quality sleep.</a:t>
            </a:r>
          </a:p>
        </p:txBody>
      </p:sp>
    </p:spTree>
    <p:extLst>
      <p:ext uri="{BB962C8B-B14F-4D97-AF65-F5344CB8AC3E}">
        <p14:creationId xmlns:p14="http://schemas.microsoft.com/office/powerpoint/2010/main" val="4020953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215083"/>
            <a:ext cx="4420795" cy="4573593"/>
          </a:xfrm>
        </p:spPr>
        <p:txBody>
          <a:bodyPr/>
          <a:lstStyle/>
          <a:p>
            <a:pPr marL="126000" indent="-126000">
              <a:buFont typeface="Arial" panose="020B0604020202020204" pitchFamily="34" charset="0"/>
              <a:buChar char="•"/>
            </a:pPr>
            <a:r>
              <a:rPr lang="en-US" dirty="0"/>
              <a:t>Box or envelope for questions </a:t>
            </a:r>
          </a:p>
          <a:p>
            <a:pPr marL="126000" indent="-126000">
              <a:buFont typeface="Arial" panose="020B0604020202020204" pitchFamily="34" charset="0"/>
              <a:buChar char="•"/>
            </a:pPr>
            <a:r>
              <a:rPr lang="en-US" dirty="0"/>
              <a:t>Resource 1: Facts about sleep </a:t>
            </a:r>
            <a:br>
              <a:rPr lang="en-US" dirty="0"/>
            </a:br>
            <a:r>
              <a:rPr lang="en-US" dirty="0"/>
              <a:t>[one or two sets per class] </a:t>
            </a:r>
          </a:p>
          <a:p>
            <a:pPr marL="126000" indent="-126000">
              <a:buFont typeface="Arial" panose="020B0604020202020204" pitchFamily="34" charset="0"/>
              <a:buChar char="•"/>
            </a:pPr>
            <a:r>
              <a:rPr lang="en-US" dirty="0"/>
              <a:t>Resource 2: My sleep fact file </a:t>
            </a:r>
            <a:br>
              <a:rPr lang="en-US" dirty="0"/>
            </a:br>
            <a:r>
              <a:rPr lang="en-US" dirty="0"/>
              <a:t>[one per pair] </a:t>
            </a:r>
          </a:p>
          <a:p>
            <a:pPr marL="126000" indent="-126000">
              <a:buFont typeface="Arial" panose="020B0604020202020204" pitchFamily="34" charset="0"/>
              <a:buChar char="•"/>
            </a:pPr>
            <a:r>
              <a:rPr lang="en-US" dirty="0"/>
              <a:t>Resource 2a: My sleep fact file – teacher answers [for teacher reference only] </a:t>
            </a:r>
          </a:p>
          <a:p>
            <a:pPr marL="126000" indent="-126000">
              <a:buFont typeface="Arial" panose="020B0604020202020204" pitchFamily="34" charset="0"/>
              <a:buChar char="•"/>
            </a:pPr>
            <a:r>
              <a:rPr lang="en-US" dirty="0"/>
              <a:t>Resource 3: Sleep schedule </a:t>
            </a:r>
            <a:br>
              <a:rPr lang="en-US" dirty="0"/>
            </a:br>
            <a:r>
              <a:rPr lang="en-US" dirty="0"/>
              <a:t>[one per group, printed A3]</a:t>
            </a:r>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spTree>
    <p:extLst>
      <p:ext uri="{BB962C8B-B14F-4D97-AF65-F5344CB8AC3E}">
        <p14:creationId xmlns:p14="http://schemas.microsoft.com/office/powerpoint/2010/main" val="9341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graphicFrame>
        <p:nvGraphicFramePr>
          <p:cNvPr id="8" name="Table 7">
            <a:extLst>
              <a:ext uri="{FF2B5EF4-FFF2-40B4-BE49-F238E27FC236}">
                <a16:creationId xmlns:a16="http://schemas.microsoft.com/office/drawing/2014/main" id="{28E03A1F-4237-A76D-B08E-CC7AB8F65D5F}"/>
              </a:ext>
            </a:extLst>
          </p:cNvPr>
          <p:cNvGraphicFramePr>
            <a:graphicFrameLocks noGrp="1"/>
          </p:cNvGraphicFramePr>
          <p:nvPr>
            <p:extLst>
              <p:ext uri="{D42A27DB-BD31-4B8C-83A1-F6EECF244321}">
                <p14:modId xmlns:p14="http://schemas.microsoft.com/office/powerpoint/2010/main" val="832538176"/>
              </p:ext>
            </p:extLst>
          </p:nvPr>
        </p:nvGraphicFramePr>
        <p:xfrm>
          <a:off x="330200" y="1413647"/>
          <a:ext cx="9245600" cy="4851375"/>
        </p:xfrm>
        <a:graphic>
          <a:graphicData uri="http://schemas.openxmlformats.org/drawingml/2006/table">
            <a:tbl>
              <a:tblPr firstRow="1" bandRow="1">
                <a:tableStyleId>{F5AB1C69-6EDB-4FF4-983F-18BD219EF322}</a:tableStyleId>
              </a:tblPr>
              <a:tblGrid>
                <a:gridCol w="1892610">
                  <a:extLst>
                    <a:ext uri="{9D8B030D-6E8A-4147-A177-3AD203B41FA5}">
                      <a16:colId xmlns:a16="http://schemas.microsoft.com/office/drawing/2014/main" val="2495411842"/>
                    </a:ext>
                  </a:extLst>
                </a:gridCol>
                <a:gridCol w="6394698">
                  <a:extLst>
                    <a:ext uri="{9D8B030D-6E8A-4147-A177-3AD203B41FA5}">
                      <a16:colId xmlns:a16="http://schemas.microsoft.com/office/drawing/2014/main" val="3888252853"/>
                    </a:ext>
                  </a:extLst>
                </a:gridCol>
                <a:gridCol w="958292">
                  <a:extLst>
                    <a:ext uri="{9D8B030D-6E8A-4147-A177-3AD203B41FA5}">
                      <a16:colId xmlns:a16="http://schemas.microsoft.com/office/drawing/2014/main" val="1961446416"/>
                    </a:ext>
                  </a:extLst>
                </a:gridCol>
              </a:tblGrid>
              <a:tr h="623184">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72000" marR="72000" marT="72000" marB="72000" anchor="ctr">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68400" marR="68400" marT="72000" marB="72000" anchor="ctr">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72000" marT="72000" marB="72000" anchor="ctr">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736987">
                <a:tc>
                  <a:txBody>
                    <a:bodyPr/>
                    <a:lstStyle/>
                    <a:p>
                      <a:pPr marL="0" lvl="0" indent="0">
                        <a:lnSpc>
                          <a:spcPts val="1600"/>
                        </a:lnSpc>
                        <a:spcBef>
                          <a:spcPts val="600"/>
                        </a:spcBef>
                        <a:spcAft>
                          <a:spcPts val="1800"/>
                        </a:spcAft>
                        <a:buFont typeface="+mj-lt"/>
                        <a:buNone/>
                        <a:tabLst>
                          <a:tab pos="767715" algn="l"/>
                        </a:tabLst>
                      </a:pPr>
                      <a:r>
                        <a:rPr lang="en-GB" sz="1200" spc="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Baseline assessment</a:t>
                      </a:r>
                    </a:p>
                  </a:txBody>
                  <a:tcPr marL="68580" marR="68580" marT="17780" marB="71755">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800"/>
                        </a:spcAft>
                      </a:pPr>
                      <a:r>
                        <a:rPr lang="en-GB" sz="1200" spc="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Pupils complete a four corners activity to demonstrate their current understanding.</a:t>
                      </a:r>
                    </a:p>
                  </a:txBody>
                  <a:tcPr marL="68580" marR="68580" marT="17780" marB="71755">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800"/>
                        </a:spcAft>
                      </a:pPr>
                      <a:r>
                        <a:rPr lang="en-GB" sz="1300" spc="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5 mins</a:t>
                      </a:r>
                      <a:endParaRPr lang="en-GB" sz="1300" spc="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17780" marB="71755">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736987">
                <a:tc>
                  <a:txBody>
                    <a:bodyPr/>
                    <a:lstStyle/>
                    <a:p>
                      <a:pPr marL="0" lvl="0" indent="0">
                        <a:lnSpc>
                          <a:spcPts val="1600"/>
                        </a:lnSpc>
                        <a:spcBef>
                          <a:spcPts val="600"/>
                        </a:spcBef>
                        <a:spcAft>
                          <a:spcPts val="1800"/>
                        </a:spcAft>
                        <a:buFont typeface="+mj-lt"/>
                        <a:buNone/>
                        <a:tabLst>
                          <a:tab pos="767715" algn="l"/>
                        </a:tabLst>
                      </a:pPr>
                      <a:r>
                        <a:rPr lang="en-GB" sz="1200" spc="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Introduction</a:t>
                      </a:r>
                      <a:endParaRPr lang="en-GB" sz="1200" spc="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17780" marB="71755">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800"/>
                        </a:spcAft>
                      </a:pPr>
                      <a:r>
                        <a:rPr lang="en-GB" sz="1200" spc="0" dirty="0">
                          <a:solidFill>
                            <a:schemeClr val="tx1"/>
                          </a:solidFill>
                          <a:effectLst/>
                          <a:latin typeface="Century Gothic" panose="020B0502020202020204" pitchFamily="34" charset="0"/>
                        </a:rPr>
                        <a:t>Introduce learning objective and outcomes, set up the question box and revisit ground rules.</a:t>
                      </a:r>
                    </a:p>
                  </a:txBody>
                  <a:tcPr marL="68580" marR="68580" marT="17780" marB="71755">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800"/>
                        </a:spcAft>
                      </a:pPr>
                      <a:r>
                        <a:rPr lang="en-GB" sz="1300" spc="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10 mins</a:t>
                      </a:r>
                      <a:endParaRPr lang="en-GB" sz="1300" spc="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17780" marB="71755">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543256">
                <a:tc>
                  <a:txBody>
                    <a:bodyPr/>
                    <a:lstStyle/>
                    <a:p>
                      <a:pPr marL="0" lvl="0" indent="0">
                        <a:lnSpc>
                          <a:spcPts val="1600"/>
                        </a:lnSpc>
                        <a:spcBef>
                          <a:spcPts val="600"/>
                        </a:spcBef>
                        <a:spcAft>
                          <a:spcPts val="1800"/>
                        </a:spcAft>
                        <a:buFont typeface="+mj-lt"/>
                        <a:buNone/>
                        <a:tabLst>
                          <a:tab pos="767715" algn="l"/>
                        </a:tabLst>
                      </a:pPr>
                      <a:r>
                        <a:rPr lang="en-GB" sz="1200" spc="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Fact hunt</a:t>
                      </a:r>
                    </a:p>
                  </a:txBody>
                  <a:tcPr marL="68580" marR="68580" marT="17780" marB="71755">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800"/>
                        </a:spcAft>
                      </a:pPr>
                      <a:r>
                        <a:rPr lang="en-GB" sz="1200" spc="0" dirty="0">
                          <a:solidFill>
                            <a:schemeClr val="tx1"/>
                          </a:solidFill>
                          <a:effectLst/>
                          <a:latin typeface="Century Gothic" panose="020B0502020202020204" pitchFamily="34" charset="0"/>
                        </a:rPr>
                        <a:t>Using posters displayed around the room, pairs discover facts about sleep and sleep patterns.</a:t>
                      </a:r>
                    </a:p>
                  </a:txBody>
                  <a:tcPr marL="68580" marR="68580" marT="17780" marB="71755">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800"/>
                        </a:spcAft>
                      </a:pPr>
                      <a:r>
                        <a:rPr lang="en-GB" sz="1300" spc="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20 mins</a:t>
                      </a:r>
                      <a:endParaRPr lang="en-GB" sz="1300" spc="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17780" marB="71755">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736987">
                <a:tc>
                  <a:txBody>
                    <a:bodyPr/>
                    <a:lstStyle/>
                    <a:p>
                      <a:pPr marL="0" lvl="0" indent="0">
                        <a:lnSpc>
                          <a:spcPts val="1600"/>
                        </a:lnSpc>
                        <a:spcBef>
                          <a:spcPts val="600"/>
                        </a:spcBef>
                        <a:spcAft>
                          <a:spcPts val="1800"/>
                        </a:spcAft>
                        <a:buFont typeface="+mj-lt"/>
                        <a:buNone/>
                        <a:tabLst>
                          <a:tab pos="767715" algn="l"/>
                        </a:tabLst>
                      </a:pPr>
                      <a:r>
                        <a:rPr lang="en-GB" sz="1200" spc="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Sleep schedule</a:t>
                      </a:r>
                    </a:p>
                  </a:txBody>
                  <a:tcPr marL="68580" marR="68580" marT="17780" marB="71755">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800"/>
                        </a:spcAft>
                      </a:pPr>
                      <a:r>
                        <a:rPr lang="en-GB" sz="1200" spc="0" dirty="0">
                          <a:solidFill>
                            <a:schemeClr val="tx1"/>
                          </a:solidFill>
                          <a:effectLst/>
                          <a:latin typeface="Century Gothic" panose="020B0502020202020204" pitchFamily="34" charset="0"/>
                        </a:rPr>
                        <a:t>Groups create a daily routine to help a character get better sleep.</a:t>
                      </a:r>
                    </a:p>
                  </a:txBody>
                  <a:tcPr marL="68580" marR="68580" marT="17780" marB="71755">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800"/>
                        </a:spcAft>
                      </a:pPr>
                      <a:r>
                        <a:rPr lang="en-GB" sz="1300" spc="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15 mins</a:t>
                      </a:r>
                      <a:endParaRPr lang="en-GB" sz="1300" spc="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17780" marB="71755">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736987">
                <a:tc>
                  <a:txBody>
                    <a:bodyPr/>
                    <a:lstStyle/>
                    <a:p>
                      <a:pPr marL="0" lvl="0" indent="0">
                        <a:lnSpc>
                          <a:spcPts val="1600"/>
                        </a:lnSpc>
                        <a:spcBef>
                          <a:spcPts val="600"/>
                        </a:spcBef>
                        <a:spcAft>
                          <a:spcPts val="1800"/>
                        </a:spcAft>
                        <a:buFont typeface="+mj-lt"/>
                        <a:buNone/>
                        <a:tabLst>
                          <a:tab pos="767715" algn="l"/>
                        </a:tabLst>
                      </a:pPr>
                      <a:r>
                        <a:rPr lang="en-GB" sz="1200" spc="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Endpoint assessment</a:t>
                      </a:r>
                    </a:p>
                  </a:txBody>
                  <a:tcPr marL="68580" marR="68580" marT="17780" marB="71755">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800"/>
                        </a:spcAft>
                      </a:pPr>
                      <a:r>
                        <a:rPr lang="en-GB" sz="1200" spc="0" dirty="0">
                          <a:solidFill>
                            <a:schemeClr val="tx1"/>
                          </a:solidFill>
                          <a:effectLst/>
                          <a:latin typeface="Century Gothic" panose="020B0502020202020204" pitchFamily="34" charset="0"/>
                        </a:rPr>
                        <a:t>Pupils revisit their baseline assessment activity and add or change learning, to demonstrate their progress.</a:t>
                      </a:r>
                    </a:p>
                  </a:txBody>
                  <a:tcPr marL="68580" marR="68580" marT="17780" marB="71755">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800"/>
                        </a:spcAft>
                      </a:pPr>
                      <a:r>
                        <a:rPr lang="en-GB" sz="1300" spc="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7 mins</a:t>
                      </a:r>
                      <a:endParaRPr lang="en-GB" sz="1300" spc="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17780" marB="71755">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736987">
                <a:tc>
                  <a:txBody>
                    <a:bodyPr/>
                    <a:lstStyle/>
                    <a:p>
                      <a:pPr marL="0" lvl="0" indent="0">
                        <a:lnSpc>
                          <a:spcPts val="1600"/>
                        </a:lnSpc>
                        <a:spcBef>
                          <a:spcPts val="600"/>
                        </a:spcBef>
                        <a:spcAft>
                          <a:spcPts val="1800"/>
                        </a:spcAft>
                        <a:buFont typeface="+mj-lt"/>
                        <a:buNone/>
                        <a:tabLst>
                          <a:tab pos="767715" algn="l"/>
                        </a:tabLst>
                      </a:pPr>
                      <a:r>
                        <a:rPr lang="en-GB" sz="1200" spc="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Reflecting and signposting</a:t>
                      </a:r>
                    </a:p>
                  </a:txBody>
                  <a:tcPr marL="68580" marR="68580" marT="17780" marB="71755">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Bef>
                          <a:spcPts val="600"/>
                        </a:spcBef>
                        <a:spcAft>
                          <a:spcPts val="1800"/>
                        </a:spcAft>
                      </a:pPr>
                      <a:r>
                        <a:rPr lang="en-GB" sz="1200" spc="0" dirty="0">
                          <a:solidFill>
                            <a:schemeClr val="tx1"/>
                          </a:solidFill>
                          <a:effectLst/>
                          <a:latin typeface="Century Gothic" panose="020B0502020202020204" pitchFamily="34" charset="0"/>
                        </a:rPr>
                        <a:t>Pupils reflect on their learning and where to seek support in and out of school.</a:t>
                      </a:r>
                    </a:p>
                  </a:txBody>
                  <a:tcPr marL="68580" marR="68580" marT="17780" marB="71755">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spcBef>
                          <a:spcPts val="600"/>
                        </a:spcBef>
                        <a:spcAft>
                          <a:spcPts val="1800"/>
                        </a:spcAft>
                      </a:pPr>
                      <a:r>
                        <a:rPr lang="en-GB" sz="1300" spc="0" dirty="0">
                          <a:solidFill>
                            <a:schemeClr val="tx1"/>
                          </a:solidFill>
                          <a:effectLst/>
                          <a:latin typeface="Century Gothic" panose="020B0502020202020204" pitchFamily="34" charset="0"/>
                          <a:ea typeface="Calibri" panose="020F0502020204030204" pitchFamily="34" charset="0"/>
                          <a:cs typeface="Arial" panose="020B0604020202020204" pitchFamily="34" charset="0"/>
                        </a:rPr>
                        <a:t>3 mins</a:t>
                      </a:r>
                      <a:endParaRPr lang="en-GB" sz="1300" spc="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17780" marB="71755">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bl>
          </a:graphicData>
        </a:graphic>
      </p:graphicFrame>
    </p:spTree>
    <p:extLst>
      <p:ext uri="{BB962C8B-B14F-4D97-AF65-F5344CB8AC3E}">
        <p14:creationId xmlns:p14="http://schemas.microsoft.com/office/powerpoint/2010/main" val="146900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dirty="0"/>
              <a:t>KS2</a:t>
            </a:r>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2" y="1352916"/>
            <a:ext cx="5151120" cy="1325563"/>
          </a:xfrm>
        </p:spPr>
        <p:txBody>
          <a:bodyPr>
            <a:normAutofit fontScale="90000"/>
          </a:bodyPr>
          <a:lstStyle/>
          <a:p>
            <a:r>
              <a:rPr lang="en-US" dirty="0"/>
              <a:t>Getting a good night’s sleep</a:t>
            </a:r>
          </a:p>
        </p:txBody>
      </p:sp>
      <p:sp>
        <p:nvSpPr>
          <p:cNvPr id="7" name="Slide Number Placeholder 5">
            <a:extLst>
              <a:ext uri="{FF2B5EF4-FFF2-40B4-BE49-F238E27FC236}">
                <a16:creationId xmlns:a16="http://schemas.microsoft.com/office/drawing/2014/main" id="{65FEE908-4594-313B-B0DF-4A6C74B225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2024</a:t>
            </a:r>
          </a:p>
        </p:txBody>
      </p:sp>
      <p:pic>
        <p:nvPicPr>
          <p:cNvPr id="2" name="Picture 1">
            <a:extLst>
              <a:ext uri="{FF2B5EF4-FFF2-40B4-BE49-F238E27FC236}">
                <a16:creationId xmlns:a16="http://schemas.microsoft.com/office/drawing/2014/main" id="{557CED89-095C-154A-80FF-F97C1AA6916A}"/>
              </a:ext>
            </a:extLst>
          </p:cNvPr>
          <p:cNvPicPr>
            <a:picLocks noChangeAspect="1"/>
          </p:cNvPicPr>
          <p:nvPr/>
        </p:nvPicPr>
        <p:blipFill rotWithShape="1">
          <a:blip r:embed="rId3"/>
          <a:srcRect l="-191" r="27843"/>
          <a:stretch/>
        </p:blipFill>
        <p:spPr>
          <a:xfrm>
            <a:off x="5120640" y="1344786"/>
            <a:ext cx="4785360" cy="5513214"/>
          </a:xfrm>
          <a:prstGeom prst="rect">
            <a:avLst/>
          </a:prstGeom>
        </p:spPr>
      </p:pic>
    </p:spTree>
    <p:extLst>
      <p:ext uri="{BB962C8B-B14F-4D97-AF65-F5344CB8AC3E}">
        <p14:creationId xmlns:p14="http://schemas.microsoft.com/office/powerpoint/2010/main" val="201715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A1C148-7745-256C-6FCC-12767474D4DC}"/>
              </a:ext>
            </a:extLst>
          </p:cNvPr>
          <p:cNvSpPr>
            <a:spLocks noGrp="1"/>
          </p:cNvSpPr>
          <p:nvPr>
            <p:ph sz="half" idx="10"/>
          </p:nvPr>
        </p:nvSpPr>
        <p:spPr>
          <a:xfrm>
            <a:off x="232915" y="1327544"/>
            <a:ext cx="4220139" cy="3402703"/>
          </a:xfrm>
        </p:spPr>
        <p:txBody>
          <a:bodyPr>
            <a:noAutofit/>
          </a:bodyPr>
          <a:lstStyle/>
          <a:p>
            <a:pPr>
              <a:lnSpc>
                <a:spcPts val="3200"/>
              </a:lnSpc>
            </a:pPr>
            <a:r>
              <a:rPr lang="en-US" sz="2400" b="1" dirty="0"/>
              <a:t>Split a page in your exercise book into quarters and write one of these questions in each quarter. </a:t>
            </a:r>
          </a:p>
          <a:p>
            <a:r>
              <a:rPr lang="en-US" dirty="0"/>
              <a:t>In the remaining space, jot down your answer to each question. You could draw too, </a:t>
            </a:r>
            <a:br>
              <a:rPr lang="en-US" dirty="0"/>
            </a:br>
            <a:r>
              <a:rPr lang="en-US" dirty="0"/>
              <a:t>if you wish.</a:t>
            </a:r>
          </a:p>
        </p:txBody>
      </p:sp>
      <p:sp>
        <p:nvSpPr>
          <p:cNvPr id="4" name="Slide Number Placeholder 3">
            <a:extLst>
              <a:ext uri="{FF2B5EF4-FFF2-40B4-BE49-F238E27FC236}">
                <a16:creationId xmlns:a16="http://schemas.microsoft.com/office/drawing/2014/main" id="{7EB14568-C7D3-6F02-0C48-E601C77A396F}"/>
              </a:ext>
            </a:extLst>
          </p:cNvPr>
          <p:cNvSpPr>
            <a:spLocks noGrp="1"/>
          </p:cNvSpPr>
          <p:nvPr>
            <p:ph type="sldNum" sz="quarter" idx="4"/>
          </p:nvPr>
        </p:nvSpPr>
        <p:spPr/>
        <p:txBody>
          <a:bodyPr/>
          <a:lstStyle/>
          <a:p>
            <a:r>
              <a:rPr lang="en-GB"/>
              <a:t>© PSHE Association 2024</a:t>
            </a:r>
            <a:endParaRPr lang="en-GB" dirty="0"/>
          </a:p>
        </p:txBody>
      </p:sp>
      <p:sp>
        <p:nvSpPr>
          <p:cNvPr id="9" name="Title 2">
            <a:extLst>
              <a:ext uri="{FF2B5EF4-FFF2-40B4-BE49-F238E27FC236}">
                <a16:creationId xmlns:a16="http://schemas.microsoft.com/office/drawing/2014/main" id="{F265F4BE-F778-6822-79A5-4FB5D2656C8D}"/>
              </a:ext>
            </a:extLst>
          </p:cNvPr>
          <p:cNvSpPr txBox="1">
            <a:spLocks/>
          </p:cNvSpPr>
          <p:nvPr/>
        </p:nvSpPr>
        <p:spPr>
          <a:xfrm>
            <a:off x="233592" y="543878"/>
            <a:ext cx="6873451"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What’s our starting point?</a:t>
            </a:r>
          </a:p>
        </p:txBody>
      </p:sp>
      <p:pic>
        <p:nvPicPr>
          <p:cNvPr id="11" name="Picture 10" descr="A green pad with white squares and a purple pencil&#10;&#10;Description automatically generated">
            <a:extLst>
              <a:ext uri="{FF2B5EF4-FFF2-40B4-BE49-F238E27FC236}">
                <a16:creationId xmlns:a16="http://schemas.microsoft.com/office/drawing/2014/main" id="{9D58F464-37A3-52DF-EE0D-4FBBED8A68B9}"/>
              </a:ext>
            </a:extLst>
          </p:cNvPr>
          <p:cNvPicPr>
            <a:picLocks noChangeAspect="1"/>
          </p:cNvPicPr>
          <p:nvPr/>
        </p:nvPicPr>
        <p:blipFill rotWithShape="1">
          <a:blip r:embed="rId3"/>
          <a:srcRect r="40124"/>
          <a:stretch/>
        </p:blipFill>
        <p:spPr>
          <a:xfrm>
            <a:off x="5252226" y="590341"/>
            <a:ext cx="4653774" cy="5882390"/>
          </a:xfrm>
          <a:prstGeom prst="rect">
            <a:avLst/>
          </a:prstGeom>
        </p:spPr>
      </p:pic>
    </p:spTree>
    <p:extLst>
      <p:ext uri="{BB962C8B-B14F-4D97-AF65-F5344CB8AC3E}">
        <p14:creationId xmlns:p14="http://schemas.microsoft.com/office/powerpoint/2010/main" val="4290238787"/>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3A047C-95E1-458A-974E-4B03FF2A3B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C0E2A9-F3BF-405C-BD8F-B8D7E62A97F4}">
  <ds:schemaRefs>
    <ds:schemaRef ds:uri="http://schemas.microsoft.com/office/2006/documentManagement/types"/>
    <ds:schemaRef ds:uri="88f9c89a-407a-49b7-9ca1-7578c3d06dfc"/>
    <ds:schemaRef ds:uri="http://purl.org/dc/dcmitype/"/>
    <ds:schemaRef ds:uri="6ded5182-507a-430e-922d-50a9575e5a4a"/>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832DD3E0-FF10-4F7A-B115-FBEC4D6275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14</TotalTime>
  <Words>2318</Words>
  <Application>Microsoft Macintosh PowerPoint</Application>
  <PresentationFormat>A4 Paper (210x297 mm)</PresentationFormat>
  <Paragraphs>218</Paragraphs>
  <Slides>19</Slides>
  <Notes>15</Notes>
  <HiddenSlides>7</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Century Gothic</vt:lpstr>
      <vt:lpstr>Lato</vt:lpstr>
      <vt:lpstr>Slack-Lato</vt:lpstr>
      <vt:lpstr>Symbol</vt:lpstr>
      <vt:lpstr>Teacher slides</vt:lpstr>
      <vt:lpstr>Pupil slides </vt:lpstr>
      <vt:lpstr>The sleep factor</vt:lpstr>
      <vt:lpstr>Using this PowerPoint</vt:lpstr>
      <vt:lpstr>Support and challenge</vt:lpstr>
      <vt:lpstr>Context</vt:lpstr>
      <vt:lpstr>PowerPoint Presentation</vt:lpstr>
      <vt:lpstr>PowerPoint Presentation</vt:lpstr>
      <vt:lpstr>Lesson summary</vt:lpstr>
      <vt:lpstr>Getting a good night’s sleep</vt:lpstr>
      <vt:lpstr>PowerPoint Presentation</vt:lpstr>
      <vt:lpstr>PowerPoint Presentation</vt:lpstr>
      <vt:lpstr>PowerPoint Presentation</vt:lpstr>
      <vt:lpstr>Fact hunt</vt:lpstr>
      <vt:lpstr>Sleep schedule</vt:lpstr>
      <vt:lpstr>Helping Nathan</vt:lpstr>
      <vt:lpstr>A schedule for sleep</vt:lpstr>
      <vt:lpstr>PowerPoint Presentation</vt:lpstr>
      <vt:lpstr>Who can help?</vt:lpstr>
      <vt:lpstr>More activities</vt:lpstr>
      <vt:lpstr>More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Ferg Ashby</cp:lastModifiedBy>
  <cp:revision>31</cp:revision>
  <dcterms:created xsi:type="dcterms:W3CDTF">2023-05-19T09:34:20Z</dcterms:created>
  <dcterms:modified xsi:type="dcterms:W3CDTF">2024-07-11T16:01:15Z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